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65" r:id="rId4"/>
    <p:sldId id="271" r:id="rId5"/>
    <p:sldId id="266" r:id="rId6"/>
    <p:sldId id="267" r:id="rId7"/>
    <p:sldId id="273" r:id="rId8"/>
    <p:sldId id="270" r:id="rId9"/>
    <p:sldId id="272" r:id="rId10"/>
    <p:sldId id="268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4C4"/>
    <a:srgbClr val="D6DC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16CA7-D043-400C-9926-E7B15DC6E140}" v="35" dt="2023-05-09T16:01:59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7" autoAdjust="0"/>
    <p:restoredTop sz="94660"/>
  </p:normalViewPr>
  <p:slideViewPr>
    <p:cSldViewPr snapToGrid="0">
      <p:cViewPr>
        <p:scale>
          <a:sx n="170" d="100"/>
          <a:sy n="170" d="100"/>
        </p:scale>
        <p:origin x="725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72-4237-9837-1B20FBF6FD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72-4237-9837-1B20FBF6FD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72-4237-9837-1B20FBF6FD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572-4237-9837-1B20FBF6FD67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72-4237-9837-1B20FBF6F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39-4EA6-9C66-6234CF5643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39-4EA6-9C66-6234CF5643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39-4EA6-9C66-6234CF5643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39-4EA6-9C66-6234CF5643E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39-4EA6-9C66-6234CF5643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FA-49D6-B548-47B9DDB9BB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FA-49D6-B548-47B9DDB9BB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FA-49D6-B548-47B9DDB9BB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FA-49D6-B548-47B9DDB9BB2D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FA-49D6-B548-47B9DDB9B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829607411107367E-2"/>
          <c:y val="0.14953877363545892"/>
          <c:w val="0.9125564043857447"/>
          <c:h val="0.700922452729082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46-4C42-96F1-57F5B826ED7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46-4C42-96F1-57F5B826ED7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46-4C42-96F1-57F5B826E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E3-4B0C-86B2-9EB2D871DC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E3-4B0C-86B2-9EB2D871DC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E3-4B0C-86B2-9EB2D871DC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E3-4B0C-86B2-9EB2D871DC13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E3-4B0C-86B2-9EB2D871D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6C-4B9A-BFFE-2575E0CD4F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6C-4B9A-BFFE-2575E0CD4F8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6C-4B9A-BFFE-2575E0CD4F8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6C-4B9A-BFFE-2575E0CD4F85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6C-4B9A-BFFE-2575E0CD4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829607411107367E-2"/>
          <c:y val="0.14953877363545892"/>
          <c:w val="0.9125564043857447"/>
          <c:h val="0.700922452729082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D-4247-B7F9-DD8CDDB387E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0D-4247-B7F9-DD8CDDB387E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0D-4247-B7F9-DD8CDDB38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A-4ACF-B478-708871ECD1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EA-4ACF-B478-708871ECD1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EA-4ACF-B478-708871ECD1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EA-4ACF-B478-708871ECD1D2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EA-4ACF-B478-708871ECD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4D-4D8A-8C0E-30BDA10183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4D-4D8A-8C0E-30BDA10183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4D-4D8A-8C0E-30BDA10183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4D-4D8A-8C0E-30BDA10183D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4D-4D8A-8C0E-30BDA1018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9A-473F-91A1-5D13B41D10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9A-473F-91A1-5D13B41D10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9A-473F-91A1-5D13B41D10C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9A-473F-91A1-5D13B41D10C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9A-473F-91A1-5D13B41D1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809-83C5-ED0F055461A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9-4809-83C5-ED0F055461A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69-4809-83C5-ED0F05546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89-4A5C-A1A2-D7A38A4BA4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89-4A5C-A1A2-D7A38A4BA4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89-4A5C-A1A2-D7A38A4BA4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89-4A5C-A1A2-D7A38A4BA41C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89-4A5C-A1A2-D7A38A4BA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A3-4911-B2B1-53983D710A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A3-4911-B2B1-53983D710A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A3-4911-B2B1-53983D710A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A3-4911-B2B1-53983D710ACD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A3-4911-B2B1-53983D710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E-4315-9662-662C1EF2712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0E-4315-9662-662C1EF2712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0E-4315-9662-662C1EF2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A-4ACF-B478-708871ECD1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EA-4ACF-B478-708871ECD1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EA-4ACF-B478-708871ECD1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EA-4ACF-B478-708871ECD1D2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EA-4ACF-B478-708871ECD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4D-4D8A-8C0E-30BDA10183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4D-4D8A-8C0E-30BDA10183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4D-4D8A-8C0E-30BDA10183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4D-4D8A-8C0E-30BDA10183D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4D-4D8A-8C0E-30BDA1018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809-83C5-ED0F055461A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9-4809-83C5-ED0F055461A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69-4809-83C5-ED0F05546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89-4A5C-A1A2-D7A38A4BA4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89-4A5C-A1A2-D7A38A4BA4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89-4A5C-A1A2-D7A38A4BA4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89-4A5C-A1A2-D7A38A4BA41C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89-4A5C-A1A2-D7A38A4BA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A3-4911-B2B1-53983D710A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A3-4911-B2B1-53983D710A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A3-4911-B2B1-53983D710A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A3-4911-B2B1-53983D710ACD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A3-4911-B2B1-53983D710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E-4315-9662-662C1EF2712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0E-4315-9662-662C1EF2712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0E-4315-9662-662C1EF2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C3-416A-8A31-83E95B75436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C3-416A-8A31-83E95B754366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C3-416A-8A31-83E95B754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A-4ACF-B478-708871ECD1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EA-4ACF-B478-708871ECD1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EA-4ACF-B478-708871ECD1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EA-4ACF-B478-708871ECD1D2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EA-4ACF-B478-708871ECD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4D-4D8A-8C0E-30BDA10183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4D-4D8A-8C0E-30BDA10183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4D-4D8A-8C0E-30BDA10183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4D-4D8A-8C0E-30BDA10183D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4D-4D8A-8C0E-30BDA1018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809-83C5-ED0F055461A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9-4809-83C5-ED0F055461A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69-4809-83C5-ED0F05546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89-4A5C-A1A2-D7A38A4BA4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89-4A5C-A1A2-D7A38A4BA4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89-4A5C-A1A2-D7A38A4BA4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89-4A5C-A1A2-D7A38A4BA41C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89-4A5C-A1A2-D7A38A4BA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A3-4911-B2B1-53983D710A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A3-4911-B2B1-53983D710A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A3-4911-B2B1-53983D710A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A3-4911-B2B1-53983D710ACD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A3-4911-B2B1-53983D710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E-4315-9662-662C1EF2712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0E-4315-9662-662C1EF2712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0E-4315-9662-662C1EF2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A-4ACF-B478-708871ECD1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EA-4ACF-B478-708871ECD1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EA-4ACF-B478-708871ECD1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EA-4ACF-B478-708871ECD1D2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EA-4ACF-B478-708871ECD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4D-4D8A-8C0E-30BDA10183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4D-4D8A-8C0E-30BDA10183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4D-4D8A-8C0E-30BDA10183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4D-4D8A-8C0E-30BDA10183D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4D-4D8A-8C0E-30BDA1018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809-83C5-ED0F055461A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9-4809-83C5-ED0F055461A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69-4809-83C5-ED0F05546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89-4A5C-A1A2-D7A38A4BA4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89-4A5C-A1A2-D7A38A4BA4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89-4A5C-A1A2-D7A38A4BA4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89-4A5C-A1A2-D7A38A4BA41C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89-4A5C-A1A2-D7A38A4BA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1A-4E8D-8440-29F41D11AB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1A-4E8D-8440-29F41D11AB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1A-4E8D-8440-29F41D11AB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1A-4E8D-8440-29F41D11AB76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1A-4E8D-8440-29F41D11A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A3-4911-B2B1-53983D710A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A3-4911-B2B1-53983D710A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A3-4911-B2B1-53983D710A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A3-4911-B2B1-53983D710ACD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A3-4911-B2B1-53983D710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E-4315-9662-662C1EF2712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0E-4315-9662-662C1EF2712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0E-4315-9662-662C1EF2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5C-4017-9D73-8AFEE2CC5B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5C-4017-9D73-8AFEE2CC5B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5C-4017-9D73-8AFEE2CC5B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5C-4017-9D73-8AFEE2CC5BF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5C-4017-9D73-8AFEE2CC5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13-4E12-B37F-79E1EF5C2F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13-4E12-B37F-79E1EF5C2F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13-4E12-B37F-79E1EF5C2F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13-4E12-B37F-79E1EF5C2F28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13-4E12-B37F-79E1EF5C2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C0-4CAB-B372-C5D8002E395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C0-4CAB-B372-C5D8002E395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C0-4CAB-B372-C5D8002E3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C7-424C-BF74-9EBA3DEFE7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C7-424C-BF74-9EBA3DEFE7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C7-424C-BF74-9EBA3DEFE7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C7-424C-BF74-9EBA3DEFE7F8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C7-424C-BF74-9EBA3DEFE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FD-42F7-B4FB-A75DD2B425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FD-42F7-B4FB-A75DD2B425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FD-42F7-B4FB-A75DD2B425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FD-42F7-B4FB-A75DD2B425B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FD-42F7-B4FB-A75DD2B42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4-4BB3-8458-03B18182035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C4-4BB3-8458-03B18182035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C4-4BB3-8458-03B181820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5C-4017-9D73-8AFEE2CC5B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5C-4017-9D73-8AFEE2CC5B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5C-4017-9D73-8AFEE2CC5B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5C-4017-9D73-8AFEE2CC5BF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5C-4017-9D73-8AFEE2CC5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13-4E12-B37F-79E1EF5C2F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13-4E12-B37F-79E1EF5C2F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13-4E12-B37F-79E1EF5C2F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13-4E12-B37F-79E1EF5C2F28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13-4E12-B37F-79E1EF5C2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03-4008-BF75-DC36DCBE80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03-4008-BF75-DC36DCBE80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03-4008-BF75-DC36DCBE80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03-4008-BF75-DC36DCBE804C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03-4008-BF75-DC36DCBE80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C0-4CAB-B372-C5D8002E395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C0-4CAB-B372-C5D8002E395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C0-4CAB-B372-C5D8002E3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C7-424C-BF74-9EBA3DEFE7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C7-424C-BF74-9EBA3DEFE7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C7-424C-BF74-9EBA3DEFE7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C7-424C-BF74-9EBA3DEFE7F8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C7-424C-BF74-9EBA3DEFE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FD-42F7-B4FB-A75DD2B425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FD-42F7-B4FB-A75DD2B425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FD-42F7-B4FB-A75DD2B425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FD-42F7-B4FB-A75DD2B425B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FD-42F7-B4FB-A75DD2B42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4-4BB3-8458-03B18182035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C4-4BB3-8458-03B18182035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C4-4BB3-8458-03B181820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15-4055-A3FB-A401A9EC2A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15-4055-A3FB-A401A9EC2A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815-4055-A3FB-A401A9EC2A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815-4055-A3FB-A401A9EC2AC7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15-4055-A3FB-A401A9EC2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EC-4D3B-AE9C-F7373FEBF9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EC-4D3B-AE9C-F7373FEBF9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EC-4D3B-AE9C-F7373FEBF9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EC-4D3B-AE9C-F7373FEBF987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EC-4D3B-AE9C-F7373FEBF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5A-412F-B787-0F0C991318B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5A-412F-B787-0F0C991318B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5A-412F-B787-0F0C991318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6B-4138-A918-4803E4A94E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6B-4138-A918-4803E4A94E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6B-4138-A918-4803E4A94E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6B-4138-A918-4803E4A94EB6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6B-4138-A918-4803E4A94E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CA-4CEA-8231-0F2D30F823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CA-4CEA-8231-0F2D30F823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CA-4CEA-8231-0F2D30F823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CA-4CEA-8231-0F2D30F823E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CA-4CEA-8231-0F2D30F823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87-4B4A-A0A9-C890F9639AF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87-4B4A-A0A9-C890F9639AF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87-4B4A-A0A9-C890F9639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9-40F2-93CE-214FF5D5A75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09-40F2-93CE-214FF5D5A75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09-40F2-93CE-214FF5D5A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39-4EA6-9C66-6234CF5643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39-4EA6-9C66-6234CF5643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39-4EA6-9C66-6234CF5643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39-4EA6-9C66-6234CF5643E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39-4EA6-9C66-6234CF5643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FA-49D6-B548-47B9DDB9BB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FA-49D6-B548-47B9DDB9BB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FA-49D6-B548-47B9DDB9BB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FA-49D6-B548-47B9DDB9BB2D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FA-49D6-B548-47B9DDB9B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829607411107367E-2"/>
          <c:y val="0.14953877363545892"/>
          <c:w val="0.9125564043857447"/>
          <c:h val="0.700922452729082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46-4C42-96F1-57F5B826ED7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46-4C42-96F1-57F5B826ED7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46-4C42-96F1-57F5B826E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0E1D3-D853-8A76-7DE2-D69EF3BE6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1494CF-A244-E044-D65E-831A3674A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F87C3-0651-2CF6-36BE-BAF613F6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5AF21-7C2C-9FAB-52CD-9B293D16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A056A-3B34-FA68-B2DD-62EFF3BC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25E4D-023E-F4B9-18E0-B43EE8D5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B5931D-E818-8741-C2A0-4E12F53EE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96A96-3574-1963-E5A1-C462AC84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7951B9-12C6-11C2-2F3F-7F88F94C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6F29D0-C080-1DE3-5409-FEAF0D73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A5B516-6AB9-9238-8131-D9D6C5024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04F359-2588-24A6-2CC6-016FBE753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F0F00D-3154-B893-155A-9814CED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D5E52E-9D4A-B084-B47E-A74CA33E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47C90-A1CA-4EDB-C796-33B070F9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99CEF-306E-AAB3-63CE-3FD03C2A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140273-FB93-782A-9225-9A932B4A9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71A7C-9F06-AB98-141D-3CB45462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F74109-022E-B633-1143-2D27C424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10C00-57E7-09E4-807F-14D3AE72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B46D6-2010-1392-7686-568E599F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53400-D144-35AA-AD8A-1ACE58F7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FC640-ADF1-9BC5-799C-420842B7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15F2F-3335-5E6F-AB13-27A5447C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D396A-27B8-38E6-7F54-B11B8A3B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D8D8A-BA09-C8DF-CC6C-0DEFBCA3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D73E9-1809-6812-C3CD-7E5A6DDB0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78F340-0A7E-0868-4455-A30C13324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9058D7-CF94-8944-32E6-5A415E27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CCBFB-CFB2-E1AF-2B00-37BDE38E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1FF663-99DE-A2F6-8709-182CF648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CD7CF-0D47-74A9-5A8E-3CCE66A5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B8C1D-A2FB-9DD7-065A-7C7E3420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AAA30-DE1E-F502-CB8D-46DE556AC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F41C32-16D4-A01E-D062-A2228258D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147B6D-364E-2D57-B247-2DF0C5E1A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0DDDA0-2AB9-C491-CF33-ACB9FEA6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F53747-0CC1-13CF-B4B9-F3D9F1A9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639057-4093-A1F7-B8A1-ACE118F0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B8570-0FDE-48BB-3FFA-B669E447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04F2D2-FFA6-D967-0999-F206C149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691D7C-337F-2F1E-4921-7B4B4AA6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495AB8-3D47-0F96-AC6B-3C8AF814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3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D49332-F603-E0D5-DCD0-3C20D497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8E874F-FF27-B326-2F89-3C8DDCC6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EB800-D504-AE0E-6269-285F879B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AB34F-6AC2-F596-4520-76C6A5F5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30170-9804-D389-3462-2694DC19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A992-6958-33CF-8AB2-8A3089CA1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4B55BE-5907-E080-4CB8-1918D244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E1E5B-307C-4CE3-418A-00FDC76F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DCC323-A07A-5BFB-F5EA-1B04F4DD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F0D22-6955-0A62-AA1E-3A2180E2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D740DE-13AD-5C12-6EF6-6ED2A427E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065938-D759-FC84-8BF5-0F7AD53E6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B31F89-5EBA-08AD-9DD4-9E83C27C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4D89A7-4DB0-4EBA-A6CD-187280E7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1CAC82-C7AA-1E7D-C33B-942F9BB9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8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D4A15E-B04F-0E19-87AC-1F80C86A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F10D86-7650-66F6-C3B7-B3FDB493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486B6-9534-EE33-16D9-F4BA7BF21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AB5A-ADF3-439B-8358-8B18F84666B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3C489-96A5-E763-D23A-24998842C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56526F-11F8-2CF6-A0DD-FC7FD9724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6.xml"/><Relationship Id="rId3" Type="http://schemas.openxmlformats.org/officeDocument/2006/relationships/image" Target="../media/image4.svg"/><Relationship Id="rId7" Type="http://schemas.openxmlformats.org/officeDocument/2006/relationships/chart" Target="../charts/chart4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4.xml"/><Relationship Id="rId11" Type="http://schemas.openxmlformats.org/officeDocument/2006/relationships/image" Target="../media/image6.svg"/><Relationship Id="rId5" Type="http://schemas.openxmlformats.org/officeDocument/2006/relationships/chart" Target="../charts/chart43.xml"/><Relationship Id="rId10" Type="http://schemas.openxmlformats.org/officeDocument/2006/relationships/image" Target="../media/image5.png"/><Relationship Id="rId4" Type="http://schemas.openxmlformats.org/officeDocument/2006/relationships/chart" Target="../charts/chart42.xml"/><Relationship Id="rId9" Type="http://schemas.openxmlformats.org/officeDocument/2006/relationships/chart" Target="../charts/chart4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2.xml"/><Relationship Id="rId13" Type="http://schemas.openxmlformats.org/officeDocument/2006/relationships/chart" Target="../charts/chart55.xml"/><Relationship Id="rId3" Type="http://schemas.openxmlformats.org/officeDocument/2006/relationships/image" Target="../media/image10.svg"/><Relationship Id="rId7" Type="http://schemas.openxmlformats.org/officeDocument/2006/relationships/chart" Target="../charts/chart51.xml"/><Relationship Id="rId12" Type="http://schemas.openxmlformats.org/officeDocument/2006/relationships/chart" Target="../charts/chart54.xml"/><Relationship Id="rId17" Type="http://schemas.openxmlformats.org/officeDocument/2006/relationships/chart" Target="../charts/chart59.xml"/><Relationship Id="rId2" Type="http://schemas.openxmlformats.org/officeDocument/2006/relationships/image" Target="../media/image9.png"/><Relationship Id="rId16" Type="http://schemas.openxmlformats.org/officeDocument/2006/relationships/chart" Target="../charts/chart5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0.xml"/><Relationship Id="rId11" Type="http://schemas.openxmlformats.org/officeDocument/2006/relationships/image" Target="../media/image8.svg"/><Relationship Id="rId5" Type="http://schemas.openxmlformats.org/officeDocument/2006/relationships/chart" Target="../charts/chart49.xml"/><Relationship Id="rId15" Type="http://schemas.openxmlformats.org/officeDocument/2006/relationships/chart" Target="../charts/chart57.xml"/><Relationship Id="rId10" Type="http://schemas.openxmlformats.org/officeDocument/2006/relationships/image" Target="../media/image7.png"/><Relationship Id="rId4" Type="http://schemas.openxmlformats.org/officeDocument/2006/relationships/chart" Target="../charts/chart48.xml"/><Relationship Id="rId9" Type="http://schemas.openxmlformats.org/officeDocument/2006/relationships/chart" Target="../charts/chart53.xml"/><Relationship Id="rId14" Type="http://schemas.openxmlformats.org/officeDocument/2006/relationships/chart" Target="../charts/char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sv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chart" Target="../charts/chart6.xml"/><Relationship Id="rId5" Type="http://schemas.openxmlformats.org/officeDocument/2006/relationships/image" Target="../media/image4.svg"/><Relationship Id="rId10" Type="http://schemas.openxmlformats.org/officeDocument/2006/relationships/chart" Target="../charts/chart5.xml"/><Relationship Id="rId4" Type="http://schemas.openxmlformats.org/officeDocument/2006/relationships/image" Target="../media/image3.png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19.xml"/><Relationship Id="rId7" Type="http://schemas.openxmlformats.org/officeDocument/2006/relationships/chart" Target="../charts/chart23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3" Type="http://schemas.openxmlformats.org/officeDocument/2006/relationships/image" Target="../media/image8.svg"/><Relationship Id="rId7" Type="http://schemas.openxmlformats.org/officeDocument/2006/relationships/chart" Target="../charts/chart2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6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Relationship Id="rId9" Type="http://schemas.openxmlformats.org/officeDocument/2006/relationships/chart" Target="../charts/chart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4.xml"/><Relationship Id="rId3" Type="http://schemas.openxmlformats.org/officeDocument/2006/relationships/image" Target="../media/image8.svg"/><Relationship Id="rId7" Type="http://schemas.openxmlformats.org/officeDocument/2006/relationships/chart" Target="../charts/chart3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Relationship Id="rId9" Type="http://schemas.openxmlformats.org/officeDocument/2006/relationships/chart" Target="../charts/chart3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0.xml"/><Relationship Id="rId3" Type="http://schemas.openxmlformats.org/officeDocument/2006/relationships/image" Target="../media/image8.svg"/><Relationship Id="rId7" Type="http://schemas.openxmlformats.org/officeDocument/2006/relationships/chart" Target="../charts/chart3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8.xml"/><Relationship Id="rId5" Type="http://schemas.openxmlformats.org/officeDocument/2006/relationships/chart" Target="../charts/chart37.xml"/><Relationship Id="rId4" Type="http://schemas.openxmlformats.org/officeDocument/2006/relationships/chart" Target="../charts/chart36.xml"/><Relationship Id="rId9" Type="http://schemas.openxmlformats.org/officeDocument/2006/relationships/chart" Target="../charts/char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EA558F-2B95-3B61-BDD8-911A7D256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37"/>
            <a:ext cx="10515600" cy="60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This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Mockup </a:t>
            </a:r>
            <a:r>
              <a:rPr lang="de-DE" sz="1600" dirty="0" err="1"/>
              <a:t>our</a:t>
            </a:r>
            <a:r>
              <a:rPr lang="de-DE" sz="1600" dirty="0"/>
              <a:t> Apache Pulsar UI</a:t>
            </a:r>
          </a:p>
          <a:p>
            <a:pPr marL="0" indent="0">
              <a:buNone/>
            </a:pPr>
            <a:r>
              <a:rPr lang="de-DE" sz="1600" dirty="0" err="1"/>
              <a:t>Currently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mockup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contains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reading</a:t>
            </a:r>
            <a:r>
              <a:rPr lang="de-DE" sz="1600" dirty="0"/>
              <a:t> </a:t>
            </a:r>
            <a:r>
              <a:rPr lang="de-DE" sz="1600" dirty="0" err="1"/>
              <a:t>part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requirements</a:t>
            </a:r>
            <a:r>
              <a:rPr lang="de-DE" sz="1600" dirty="0"/>
              <a:t> (</a:t>
            </a:r>
            <a:r>
              <a:rPr lang="de-DE" sz="1600" dirty="0" err="1"/>
              <a:t>since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was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/>
              <a:t>task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industry</a:t>
            </a:r>
            <a:r>
              <a:rPr lang="de-DE" sz="1600" dirty="0"/>
              <a:t> </a:t>
            </a:r>
            <a:r>
              <a:rPr lang="de-DE" sz="1600" dirty="0" err="1"/>
              <a:t>partner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This </a:t>
            </a:r>
            <a:r>
              <a:rPr lang="de-DE" sz="1600" dirty="0" err="1"/>
              <a:t>mockup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not </a:t>
            </a:r>
            <a:r>
              <a:rPr lang="de-DE" sz="1600" dirty="0" err="1"/>
              <a:t>intended</a:t>
            </a:r>
            <a:r>
              <a:rPr lang="de-DE" sz="1600" dirty="0"/>
              <a:t> to </a:t>
            </a:r>
            <a:r>
              <a:rPr lang="de-DE" sz="1600" dirty="0" err="1"/>
              <a:t>show</a:t>
            </a:r>
            <a:r>
              <a:rPr lang="de-DE" sz="1600" dirty="0"/>
              <a:t>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exactly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site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to </a:t>
            </a:r>
            <a:r>
              <a:rPr lang="de-DE" sz="1600" dirty="0" err="1"/>
              <a:t>look</a:t>
            </a:r>
            <a:r>
              <a:rPr lang="de-DE" sz="1600" dirty="0"/>
              <a:t> like (</a:t>
            </a:r>
            <a:r>
              <a:rPr lang="de-DE" sz="1600" dirty="0" err="1"/>
              <a:t>especially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visuals</a:t>
            </a:r>
            <a:r>
              <a:rPr lang="de-DE" sz="1600" dirty="0"/>
              <a:t>) but </a:t>
            </a:r>
            <a:r>
              <a:rPr lang="de-DE" sz="1600" dirty="0" err="1"/>
              <a:t>rather</a:t>
            </a:r>
            <a:r>
              <a:rPr lang="de-DE" sz="1600" dirty="0"/>
              <a:t> </a:t>
            </a:r>
            <a:r>
              <a:rPr lang="de-DE" sz="1600" dirty="0" err="1"/>
              <a:t>demonstrates</a:t>
            </a:r>
            <a:r>
              <a:rPr lang="de-DE" sz="1600" dirty="0"/>
              <a:t>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navigation</a:t>
            </a:r>
            <a:r>
              <a:rPr lang="de-DE" sz="1600" dirty="0"/>
              <a:t> and </a:t>
            </a:r>
            <a:r>
              <a:rPr lang="de-DE" sz="1600" dirty="0" err="1"/>
              <a:t>broader</a:t>
            </a:r>
            <a:r>
              <a:rPr lang="de-DE" sz="1600" dirty="0"/>
              <a:t> </a:t>
            </a:r>
            <a:r>
              <a:rPr lang="de-DE" sz="1600" dirty="0" err="1"/>
              <a:t>structure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site</a:t>
            </a:r>
            <a:r>
              <a:rPr lang="de-DE" sz="1600" dirty="0"/>
              <a:t> </a:t>
            </a:r>
            <a:r>
              <a:rPr lang="de-DE" sz="1600" dirty="0" err="1"/>
              <a:t>could</a:t>
            </a:r>
            <a:r>
              <a:rPr lang="de-DE" sz="1600" dirty="0"/>
              <a:t> </a:t>
            </a:r>
            <a:r>
              <a:rPr lang="de-DE" sz="1600" dirty="0" err="1"/>
              <a:t>look</a:t>
            </a:r>
            <a:r>
              <a:rPr lang="de-DE" sz="1600" dirty="0"/>
              <a:t> like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connected</a:t>
            </a:r>
            <a:r>
              <a:rPr lang="de-DE" sz="1600" dirty="0"/>
              <a:t> to an Apache Pulsar </a:t>
            </a:r>
            <a:r>
              <a:rPr lang="de-DE" sz="1600" dirty="0" err="1"/>
              <a:t>Endpoint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top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site</a:t>
            </a:r>
            <a:r>
              <a:rPr lang="de-DE" sz="1600" dirty="0"/>
              <a:t> </a:t>
            </a:r>
            <a:r>
              <a:rPr lang="de-DE" sz="1600" dirty="0" err="1"/>
              <a:t>shows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URL + </a:t>
            </a:r>
            <a:r>
              <a:rPr lang="de-DE" sz="1600" dirty="0" err="1"/>
              <a:t>Disconnect</a:t>
            </a:r>
            <a:r>
              <a:rPr lang="de-DE" sz="1600" dirty="0"/>
              <a:t> Button, on </a:t>
            </a:r>
            <a:r>
              <a:rPr lang="de-DE" sz="1600" dirty="0" err="1"/>
              <a:t>the</a:t>
            </a:r>
            <a:r>
              <a:rPr lang="de-DE" sz="1600" dirty="0"/>
              <a:t> top </a:t>
            </a:r>
            <a:r>
              <a:rPr lang="de-DE" sz="1600" dirty="0" err="1"/>
              <a:t>right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an Information Button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supposed</a:t>
            </a:r>
            <a:r>
              <a:rPr lang="de-DE" sz="1600" dirty="0"/>
              <a:t> to open a </a:t>
            </a:r>
            <a:r>
              <a:rPr lang="de-DE" sz="1600" dirty="0" err="1"/>
              <a:t>tooltip</a:t>
            </a:r>
            <a:r>
              <a:rPr lang="de-DE" sz="1600" dirty="0"/>
              <a:t>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explains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usage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site</a:t>
            </a:r>
            <a:r>
              <a:rPr lang="de-DE" sz="1600" dirty="0"/>
              <a:t>.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middle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</a:t>
            </a:r>
            <a:r>
              <a:rPr lang="de-DE" sz="1600" dirty="0" err="1"/>
              <a:t>view</a:t>
            </a:r>
            <a:r>
              <a:rPr lang="de-DE" sz="1600" dirty="0"/>
              <a:t> </a:t>
            </a:r>
            <a:r>
              <a:rPr lang="de-DE" sz="1600" dirty="0" err="1"/>
              <a:t>selection</a:t>
            </a:r>
            <a:r>
              <a:rPr lang="de-DE" sz="1600" dirty="0"/>
              <a:t>. The </a:t>
            </a:r>
            <a:r>
              <a:rPr lang="de-DE" sz="1600" dirty="0" err="1"/>
              <a:t>site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5 different </a:t>
            </a:r>
            <a:r>
              <a:rPr lang="de-DE" sz="1600" dirty="0" err="1"/>
              <a:t>views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correspond</a:t>
            </a:r>
            <a:r>
              <a:rPr lang="de-DE" sz="1600" dirty="0"/>
              <a:t> to </a:t>
            </a:r>
            <a:r>
              <a:rPr lang="de-DE" sz="1600" dirty="0" err="1"/>
              <a:t>the</a:t>
            </a:r>
            <a:r>
              <a:rPr lang="de-DE" sz="1600" dirty="0"/>
              <a:t> Apache Pulsar </a:t>
            </a:r>
            <a:r>
              <a:rPr lang="de-DE" sz="1600" dirty="0" err="1"/>
              <a:t>Topology</a:t>
            </a:r>
            <a:r>
              <a:rPr lang="de-DE" sz="1600" dirty="0"/>
              <a:t> (Cluster, </a:t>
            </a:r>
            <a:r>
              <a:rPr lang="de-DE" sz="1600" dirty="0" err="1"/>
              <a:t>Tenant</a:t>
            </a:r>
            <a:r>
              <a:rPr lang="de-DE" sz="1600"/>
              <a:t>, Namespace</a:t>
            </a:r>
            <a:r>
              <a:rPr lang="de-DE" sz="1600" dirty="0"/>
              <a:t>, Topic, Message).</a:t>
            </a:r>
            <a:br>
              <a:rPr lang="de-DE" sz="1600" dirty="0"/>
            </a:br>
            <a:r>
              <a:rPr lang="de-DE" sz="1600" dirty="0" err="1"/>
              <a:t>Each</a:t>
            </a:r>
            <a:r>
              <a:rPr lang="de-DE" sz="1600" dirty="0"/>
              <a:t> View </a:t>
            </a:r>
            <a:r>
              <a:rPr lang="de-DE" sz="1600" dirty="0" err="1"/>
              <a:t>has</a:t>
            </a:r>
            <a:r>
              <a:rPr lang="de-DE" sz="1600" dirty="0"/>
              <a:t>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according</a:t>
            </a:r>
            <a:r>
              <a:rPr lang="de-DE" sz="1600" dirty="0"/>
              <a:t> to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topology</a:t>
            </a:r>
            <a:r>
              <a:rPr lang="de-DE" sz="1600" dirty="0"/>
              <a:t> </a:t>
            </a:r>
            <a:r>
              <a:rPr lang="de-DE" sz="1600" dirty="0" err="1"/>
              <a:t>level</a:t>
            </a:r>
            <a:r>
              <a:rPr lang="de-DE" sz="1600" dirty="0"/>
              <a:t>. </a:t>
            </a:r>
            <a:r>
              <a:rPr lang="de-DE" sz="1600" dirty="0" err="1"/>
              <a:t>Furthermore</a:t>
            </a:r>
            <a:r>
              <a:rPr lang="de-DE" sz="1600" dirty="0"/>
              <a:t>,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Filter </a:t>
            </a:r>
            <a:r>
              <a:rPr lang="de-DE" sz="1600" dirty="0" err="1"/>
              <a:t>section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right</a:t>
            </a:r>
            <a:r>
              <a:rPr lang="de-DE" sz="1600" dirty="0"/>
              <a:t>,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allows</a:t>
            </a:r>
            <a:r>
              <a:rPr lang="de-DE" sz="1600" dirty="0"/>
              <a:t> </a:t>
            </a:r>
            <a:r>
              <a:rPr lang="de-DE" sz="1600" dirty="0" err="1"/>
              <a:t>view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filtering</a:t>
            </a:r>
            <a:r>
              <a:rPr lang="de-D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81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F39AFD78-AC7A-223E-2E10-437DDFEBF502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Message View</a:t>
            </a:r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C16EFD-14A2-45A5-4089-B24F50C5A33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C6A51E-22A6-A89F-5F84-019BBAFF2B92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D5568B11-8F01-DB42-AE9F-96D88B2B455A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16B006-E3DA-790B-5904-E8C7C96FCC51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Tenants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A00B35-8385-F5AD-0646-1FA1E06521FB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AB4DC954-1AA5-9DDB-790F-1F2EA7ED35F4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12CCC4-952B-587E-7C65-83FCFEC538B0}"/>
              </a:ext>
            </a:extLst>
          </p:cNvPr>
          <p:cNvSpPr txBox="1"/>
          <p:nvPr/>
        </p:nvSpPr>
        <p:spPr>
          <a:xfrm>
            <a:off x="10629788" y="212311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B069FEA-53E1-B5B8-6E21-9192704D18A9}"/>
              </a:ext>
            </a:extLst>
          </p:cNvPr>
          <p:cNvCxnSpPr>
            <a:cxnSpLocks/>
          </p:cNvCxnSpPr>
          <p:nvPr/>
        </p:nvCxnSpPr>
        <p:spPr>
          <a:xfrm>
            <a:off x="11657172" y="212311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AE5D28C0-25DB-9F89-FFB0-A107F5BBC02A}"/>
              </a:ext>
            </a:extLst>
          </p:cNvPr>
          <p:cNvSpPr/>
          <p:nvPr/>
        </p:nvSpPr>
        <p:spPr>
          <a:xfrm>
            <a:off x="11739942" y="217156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7E2EC41-A067-7E16-0EAB-FCB408D5A681}"/>
              </a:ext>
            </a:extLst>
          </p:cNvPr>
          <p:cNvSpPr txBox="1"/>
          <p:nvPr/>
        </p:nvSpPr>
        <p:spPr>
          <a:xfrm>
            <a:off x="10629788" y="258425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Topics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7A5F308-EF23-DFF5-1E26-E45B6740A74D}"/>
              </a:ext>
            </a:extLst>
          </p:cNvPr>
          <p:cNvCxnSpPr>
            <a:cxnSpLocks/>
          </p:cNvCxnSpPr>
          <p:nvPr/>
        </p:nvCxnSpPr>
        <p:spPr>
          <a:xfrm>
            <a:off x="11657172" y="258425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A6B6F52-631B-608B-1CCA-F5FE5EE384B3}"/>
              </a:ext>
            </a:extLst>
          </p:cNvPr>
          <p:cNvSpPr/>
          <p:nvPr/>
        </p:nvSpPr>
        <p:spPr>
          <a:xfrm>
            <a:off x="11739942" y="263270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EAB9084-7692-B199-4162-B876E9B0CDA0}"/>
              </a:ext>
            </a:extLst>
          </p:cNvPr>
          <p:cNvSpPr txBox="1"/>
          <p:nvPr/>
        </p:nvSpPr>
        <p:spPr>
          <a:xfrm>
            <a:off x="10629788" y="304538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Consum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B700890-3BE3-B186-9C4B-1D76109FABD1}"/>
              </a:ext>
            </a:extLst>
          </p:cNvPr>
          <p:cNvCxnSpPr>
            <a:cxnSpLocks/>
          </p:cNvCxnSpPr>
          <p:nvPr/>
        </p:nvCxnSpPr>
        <p:spPr>
          <a:xfrm>
            <a:off x="11657172" y="304538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4DBC757B-454C-EA36-52C5-D6AC7B29DE39}"/>
              </a:ext>
            </a:extLst>
          </p:cNvPr>
          <p:cNvSpPr/>
          <p:nvPr/>
        </p:nvSpPr>
        <p:spPr>
          <a:xfrm>
            <a:off x="11739942" y="309383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F87343A-8821-91F9-B5E8-C140EB88863B}"/>
              </a:ext>
            </a:extLst>
          </p:cNvPr>
          <p:cNvSpPr txBox="1"/>
          <p:nvPr/>
        </p:nvSpPr>
        <p:spPr>
          <a:xfrm>
            <a:off x="10629788" y="350652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Producer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1A7D3CE-3915-F668-BB34-D05B535347AC}"/>
              </a:ext>
            </a:extLst>
          </p:cNvPr>
          <p:cNvCxnSpPr>
            <a:cxnSpLocks/>
          </p:cNvCxnSpPr>
          <p:nvPr/>
        </p:nvCxnSpPr>
        <p:spPr>
          <a:xfrm>
            <a:off x="11657172" y="350652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29FC4564-4626-0FAA-165C-4E077EF2D84D}"/>
              </a:ext>
            </a:extLst>
          </p:cNvPr>
          <p:cNvSpPr/>
          <p:nvPr/>
        </p:nvSpPr>
        <p:spPr>
          <a:xfrm>
            <a:off x="11739942" y="355497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8B9DB16-E314-0DB9-E336-609FC7FD5916}"/>
              </a:ext>
            </a:extLst>
          </p:cNvPr>
          <p:cNvSpPr txBox="1"/>
          <p:nvPr/>
        </p:nvSpPr>
        <p:spPr>
          <a:xfrm>
            <a:off x="10629788" y="4244721"/>
            <a:ext cx="1275692" cy="14487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Event*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Event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sys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en-US" sz="120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Event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quit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en-US" sz="120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Event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order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en-US" sz="120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Event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test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4A7A379-B127-9EB9-7A75-20D299CCDEDF}"/>
              </a:ext>
            </a:extLst>
          </p:cNvPr>
          <p:cNvSpPr/>
          <p:nvPr/>
        </p:nvSpPr>
        <p:spPr>
          <a:xfrm>
            <a:off x="10676091" y="4310216"/>
            <a:ext cx="1183086" cy="268889"/>
          </a:xfrm>
          <a:prstGeom prst="rect">
            <a:avLst/>
          </a:prstGeom>
          <a:solidFill>
            <a:schemeClr val="bg2">
              <a:lumMod val="90000"/>
              <a:alpha val="25000"/>
            </a:schemeClr>
          </a:solidFill>
          <a:ln w="6350">
            <a:solidFill>
              <a:schemeClr val="tx1">
                <a:alpha val="9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fik 32" descr="Abzeichen Tick1 mit einfarbiger Füllung">
            <a:extLst>
              <a:ext uri="{FF2B5EF4-FFF2-40B4-BE49-F238E27FC236}">
                <a16:creationId xmlns:a16="http://schemas.microsoft.com/office/drawing/2014/main" id="{3C1BB65D-96E2-010D-4953-C32BE8D1B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4891" y="4627233"/>
            <a:ext cx="166408" cy="166408"/>
          </a:xfrm>
          <a:prstGeom prst="rect">
            <a:avLst/>
          </a:prstGeom>
        </p:spPr>
      </p:pic>
      <p:pic>
        <p:nvPicPr>
          <p:cNvPr id="38" name="Grafik 37" descr="Abzeichen Tick1 mit einfarbiger Füllung">
            <a:extLst>
              <a:ext uri="{FF2B5EF4-FFF2-40B4-BE49-F238E27FC236}">
                <a16:creationId xmlns:a16="http://schemas.microsoft.com/office/drawing/2014/main" id="{69AFC65F-AABD-D2BA-FD09-9AADD6D83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0618" y="4905796"/>
            <a:ext cx="166408" cy="166408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9428EB13-B3A2-FCA7-4D6E-C9C9CAA8BC52}"/>
              </a:ext>
            </a:extLst>
          </p:cNvPr>
          <p:cNvSpPr txBox="1"/>
          <p:nvPr/>
        </p:nvSpPr>
        <p:spPr>
          <a:xfrm>
            <a:off x="362124" y="1691305"/>
            <a:ext cx="8580949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„Event </a:t>
            </a:r>
            <a:r>
              <a:rPr lang="de-DE" dirty="0" err="1"/>
              <a:t>system</a:t>
            </a:r>
            <a:r>
              <a:rPr lang="de-DE" dirty="0"/>
              <a:t> update </a:t>
            </a:r>
            <a:r>
              <a:rPr lang="de-DE" dirty="0" err="1"/>
              <a:t>successfull</a:t>
            </a:r>
            <a:r>
              <a:rPr lang="de-DE" dirty="0"/>
              <a:t>“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Tenant: </a:t>
            </a:r>
            <a:r>
              <a:rPr lang="de-DE" sz="1400" u="sng" dirty="0">
                <a:solidFill>
                  <a:schemeClr val="accent1"/>
                </a:solidFill>
              </a:rPr>
              <a:t>Tenant_1</a:t>
            </a:r>
          </a:p>
          <a:p>
            <a:r>
              <a:rPr lang="de-DE" sz="1400" dirty="0"/>
              <a:t>Namespace: </a:t>
            </a:r>
            <a:r>
              <a:rPr lang="de-DE" sz="1400" u="sng" dirty="0">
                <a:solidFill>
                  <a:schemeClr val="accent1"/>
                </a:solidFill>
              </a:rPr>
              <a:t>Namespace_1</a:t>
            </a:r>
            <a:endParaRPr lang="de-DE" sz="1400" dirty="0"/>
          </a:p>
          <a:p>
            <a:r>
              <a:rPr lang="de-DE" sz="1400" dirty="0"/>
              <a:t>Topic: </a:t>
            </a:r>
            <a:r>
              <a:rPr lang="de-DE" sz="1400" u="sng" dirty="0">
                <a:solidFill>
                  <a:schemeClr val="accent1"/>
                </a:solidFill>
              </a:rPr>
              <a:t>Topic_1</a:t>
            </a:r>
          </a:p>
          <a:p>
            <a:r>
              <a:rPr lang="de-DE" sz="1400" dirty="0"/>
              <a:t>Schema: {}</a:t>
            </a:r>
          </a:p>
          <a:p>
            <a:r>
              <a:rPr lang="de-DE" sz="1400" dirty="0"/>
              <a:t>Raw Data: „“</a:t>
            </a:r>
          </a:p>
          <a:p>
            <a:r>
              <a:rPr lang="de-DE" sz="1400" dirty="0"/>
              <a:t>Message ID:</a:t>
            </a:r>
          </a:p>
          <a:p>
            <a:r>
              <a:rPr lang="de-DE" sz="1400" dirty="0"/>
              <a:t>Publish Time: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0CBA9A8-DA89-4A30-1895-C19CECD7A699}"/>
              </a:ext>
            </a:extLst>
          </p:cNvPr>
          <p:cNvSpPr txBox="1"/>
          <p:nvPr/>
        </p:nvSpPr>
        <p:spPr>
          <a:xfrm>
            <a:off x="362124" y="3909160"/>
            <a:ext cx="8580948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„Event </a:t>
            </a:r>
            <a:r>
              <a:rPr lang="de-DE" dirty="0" err="1"/>
              <a:t>system</a:t>
            </a:r>
            <a:r>
              <a:rPr lang="de-DE" dirty="0"/>
              <a:t> update </a:t>
            </a:r>
            <a:r>
              <a:rPr lang="de-DE" dirty="0" err="1"/>
              <a:t>successfull</a:t>
            </a:r>
            <a:r>
              <a:rPr lang="de-DE" dirty="0"/>
              <a:t>“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Tenant: </a:t>
            </a:r>
            <a:r>
              <a:rPr lang="de-DE" sz="1400" u="sng" dirty="0">
                <a:solidFill>
                  <a:schemeClr val="accent1"/>
                </a:solidFill>
              </a:rPr>
              <a:t>Tenant_1</a:t>
            </a:r>
          </a:p>
          <a:p>
            <a:r>
              <a:rPr lang="de-DE" sz="1400" dirty="0"/>
              <a:t>Namespace: </a:t>
            </a:r>
            <a:r>
              <a:rPr lang="de-DE" sz="1400" u="sng" dirty="0">
                <a:solidFill>
                  <a:schemeClr val="accent1"/>
                </a:solidFill>
              </a:rPr>
              <a:t>Namespace_1</a:t>
            </a:r>
            <a:endParaRPr lang="de-DE" sz="1400" dirty="0"/>
          </a:p>
          <a:p>
            <a:r>
              <a:rPr lang="de-DE" sz="1400" dirty="0"/>
              <a:t>Topic: </a:t>
            </a:r>
            <a:r>
              <a:rPr lang="de-DE" sz="1400" u="sng" dirty="0">
                <a:solidFill>
                  <a:schemeClr val="accent1"/>
                </a:solidFill>
              </a:rPr>
              <a:t>Topic_1</a:t>
            </a:r>
          </a:p>
          <a:p>
            <a:r>
              <a:rPr lang="de-DE" sz="1400" dirty="0"/>
              <a:t>Schema: {}</a:t>
            </a:r>
          </a:p>
          <a:p>
            <a:r>
              <a:rPr lang="de-DE" sz="1400" dirty="0"/>
              <a:t>Raw Data: „“</a:t>
            </a:r>
          </a:p>
          <a:p>
            <a:r>
              <a:rPr lang="de-DE" sz="1400" dirty="0"/>
              <a:t>Message ID:</a:t>
            </a:r>
          </a:p>
          <a:p>
            <a:r>
              <a:rPr lang="de-DE" sz="1400" dirty="0"/>
              <a:t>Publish Time:</a:t>
            </a:r>
          </a:p>
        </p:txBody>
      </p:sp>
      <p:graphicFrame>
        <p:nvGraphicFramePr>
          <p:cNvPr id="51" name="Diagramm 50">
            <a:extLst>
              <a:ext uri="{FF2B5EF4-FFF2-40B4-BE49-F238E27FC236}">
                <a16:creationId xmlns:a16="http://schemas.microsoft.com/office/drawing/2014/main" id="{3935B2A2-946E-1A9E-B251-5BB687ECF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490449"/>
              </p:ext>
            </p:extLst>
          </p:nvPr>
        </p:nvGraphicFramePr>
        <p:xfrm>
          <a:off x="4388322" y="1691305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2" name="Diagramm 51">
            <a:extLst>
              <a:ext uri="{FF2B5EF4-FFF2-40B4-BE49-F238E27FC236}">
                <a16:creationId xmlns:a16="http://schemas.microsoft.com/office/drawing/2014/main" id="{C00A3ABD-5B30-C6B2-77E3-0D0DE00D6F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350755"/>
              </p:ext>
            </p:extLst>
          </p:nvPr>
        </p:nvGraphicFramePr>
        <p:xfrm>
          <a:off x="6620852" y="1703035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3" name="Diagramm 52">
            <a:extLst>
              <a:ext uri="{FF2B5EF4-FFF2-40B4-BE49-F238E27FC236}">
                <a16:creationId xmlns:a16="http://schemas.microsoft.com/office/drawing/2014/main" id="{53CF3944-C017-1E8B-27F5-16E4F8367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48856"/>
              </p:ext>
            </p:extLst>
          </p:nvPr>
        </p:nvGraphicFramePr>
        <p:xfrm>
          <a:off x="3027088" y="2571315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7" name="Diagramm 56">
            <a:extLst>
              <a:ext uri="{FF2B5EF4-FFF2-40B4-BE49-F238E27FC236}">
                <a16:creationId xmlns:a16="http://schemas.microsoft.com/office/drawing/2014/main" id="{6DAB6125-0C22-7714-3910-4D10B914D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019066"/>
              </p:ext>
            </p:extLst>
          </p:nvPr>
        </p:nvGraphicFramePr>
        <p:xfrm>
          <a:off x="4411472" y="3877972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8" name="Diagramm 57">
            <a:extLst>
              <a:ext uri="{FF2B5EF4-FFF2-40B4-BE49-F238E27FC236}">
                <a16:creationId xmlns:a16="http://schemas.microsoft.com/office/drawing/2014/main" id="{5A29A422-20E4-B6B2-8FF8-77D7EF621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967290"/>
              </p:ext>
            </p:extLst>
          </p:nvPr>
        </p:nvGraphicFramePr>
        <p:xfrm>
          <a:off x="6644002" y="3889702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9" name="Diagramm 58">
            <a:extLst>
              <a:ext uri="{FF2B5EF4-FFF2-40B4-BE49-F238E27FC236}">
                <a16:creationId xmlns:a16="http://schemas.microsoft.com/office/drawing/2014/main" id="{68BF762B-104F-FB6E-04A1-B86ABE1426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622639"/>
              </p:ext>
            </p:extLst>
          </p:nvPr>
        </p:nvGraphicFramePr>
        <p:xfrm>
          <a:off x="3050238" y="4757982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4" name="Textfeld 23">
            <a:extLst>
              <a:ext uri="{FF2B5EF4-FFF2-40B4-BE49-F238E27FC236}">
                <a16:creationId xmlns:a16="http://schemas.microsoft.com/office/drawing/2014/main" id="{4C0B53EA-8209-C0D3-5AEB-F6C702E5A39C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graphicFrame>
        <p:nvGraphicFramePr>
          <p:cNvPr id="25" name="Tabelle 3">
            <a:extLst>
              <a:ext uri="{FF2B5EF4-FFF2-40B4-BE49-F238E27FC236}">
                <a16:creationId xmlns:a16="http://schemas.microsoft.com/office/drawing/2014/main" id="{F5C6BA2E-83C7-0B7F-E6AB-4DE77A417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312083"/>
              </p:ext>
            </p:extLst>
          </p:nvPr>
        </p:nvGraphicFramePr>
        <p:xfrm>
          <a:off x="3354442" y="694635"/>
          <a:ext cx="5476885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7">
                  <a:extLst>
                    <a:ext uri="{9D8B030D-6E8A-4147-A177-3AD203B41FA5}">
                      <a16:colId xmlns:a16="http://schemas.microsoft.com/office/drawing/2014/main" val="2533410998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937506919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452029620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09254133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3896169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Tenant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4914"/>
                  </a:ext>
                </a:extLst>
              </a:tr>
            </a:tbl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88D6616-3B67-B7EF-0B0A-6D50E658E669}"/>
              </a:ext>
            </a:extLst>
          </p:cNvPr>
          <p:cNvSpPr txBox="1"/>
          <p:nvPr/>
        </p:nvSpPr>
        <p:spPr>
          <a:xfrm>
            <a:off x="10629788" y="396765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Messages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AB829B5-FACC-12AD-7FE4-13DD563F8511}"/>
              </a:ext>
            </a:extLst>
          </p:cNvPr>
          <p:cNvCxnSpPr>
            <a:cxnSpLocks/>
          </p:cNvCxnSpPr>
          <p:nvPr/>
        </p:nvCxnSpPr>
        <p:spPr>
          <a:xfrm>
            <a:off x="11657172" y="396765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FE904B6B-4A5B-8FE4-D3ED-CA921DA3D447}"/>
              </a:ext>
            </a:extLst>
          </p:cNvPr>
          <p:cNvSpPr/>
          <p:nvPr/>
        </p:nvSpPr>
        <p:spPr>
          <a:xfrm rot="10800000">
            <a:off x="11739942" y="401610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Marke folgen Silhouette">
            <a:extLst>
              <a:ext uri="{FF2B5EF4-FFF2-40B4-BE49-F238E27FC236}">
                <a16:creationId xmlns:a16="http://schemas.microsoft.com/office/drawing/2014/main" id="{31CC0FE4-94C0-DDA3-E0B3-5D6A3123C7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1215" y="1196143"/>
            <a:ext cx="472064" cy="472064"/>
          </a:xfrm>
          <a:prstGeom prst="rect">
            <a:avLst/>
          </a:prstGeom>
        </p:spPr>
      </p:pic>
      <p:sp>
        <p:nvSpPr>
          <p:cNvPr id="31" name="Rechteck: obere Ecken abgerundet 30">
            <a:extLst>
              <a:ext uri="{FF2B5EF4-FFF2-40B4-BE49-F238E27FC236}">
                <a16:creationId xmlns:a16="http://schemas.microsoft.com/office/drawing/2014/main" id="{FF75AE72-C00F-F85B-07A1-C05D668947CC}"/>
              </a:ext>
            </a:extLst>
          </p:cNvPr>
          <p:cNvSpPr/>
          <p:nvPr/>
        </p:nvSpPr>
        <p:spPr>
          <a:xfrm rot="5400000">
            <a:off x="906137" y="676146"/>
            <a:ext cx="365760" cy="1512059"/>
          </a:xfrm>
          <a:prstGeom prst="round2SameRect">
            <a:avLst>
              <a:gd name="adj1" fmla="val 0"/>
              <a:gd name="adj2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       Add Message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5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F39AFD78-AC7A-223E-2E10-437DDFEBF502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rgbClr val="C7C4C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>
                <a:solidFill>
                  <a:srgbClr val="C7C4C4"/>
                </a:solidFill>
              </a:rPr>
              <a:t>Message View</a:t>
            </a:r>
          </a:p>
          <a:p>
            <a:pPr algn="ctr"/>
            <a:endParaRPr lang="de-DE" dirty="0">
              <a:solidFill>
                <a:srgbClr val="C7C4C4"/>
              </a:solidFill>
            </a:endParaRPr>
          </a:p>
          <a:p>
            <a:endParaRPr lang="de-DE" dirty="0">
              <a:solidFill>
                <a:srgbClr val="C7C4C4"/>
              </a:solidFill>
            </a:endParaRPr>
          </a:p>
          <a:p>
            <a:endParaRPr lang="de-DE" dirty="0">
              <a:solidFill>
                <a:srgbClr val="C7C4C4"/>
              </a:solidFill>
            </a:endParaRPr>
          </a:p>
          <a:p>
            <a:pPr algn="ctr"/>
            <a:endParaRPr lang="de-DE" dirty="0">
              <a:solidFill>
                <a:srgbClr val="C7C4C4"/>
              </a:solidFill>
            </a:endParaRPr>
          </a:p>
          <a:p>
            <a:pPr algn="ctr"/>
            <a:endParaRPr lang="de-DE" dirty="0">
              <a:solidFill>
                <a:srgbClr val="C7C4C4"/>
              </a:solidFill>
            </a:endParaRPr>
          </a:p>
          <a:p>
            <a:pPr algn="ctr"/>
            <a:endParaRPr lang="de-DE" dirty="0">
              <a:solidFill>
                <a:srgbClr val="C7C4C4"/>
              </a:solidFill>
            </a:endParaRPr>
          </a:p>
          <a:p>
            <a:pPr algn="ctr"/>
            <a:endParaRPr lang="de-DE" dirty="0">
              <a:solidFill>
                <a:srgbClr val="C7C4C4"/>
              </a:solidFill>
            </a:endParaRPr>
          </a:p>
          <a:p>
            <a:pPr algn="ctr"/>
            <a:endParaRPr lang="de-DE" dirty="0">
              <a:solidFill>
                <a:srgbClr val="C7C4C4"/>
              </a:solidFill>
            </a:endParaRPr>
          </a:p>
          <a:p>
            <a:pPr algn="ctr"/>
            <a:endParaRPr lang="de-DE" dirty="0">
              <a:solidFill>
                <a:srgbClr val="C7C4C4"/>
              </a:solidFill>
            </a:endParaRPr>
          </a:p>
          <a:p>
            <a:pPr algn="ctr"/>
            <a:endParaRPr lang="de-DE" dirty="0">
              <a:solidFill>
                <a:srgbClr val="C7C4C4"/>
              </a:solidFill>
            </a:endParaRPr>
          </a:p>
          <a:p>
            <a:pPr algn="ctr"/>
            <a:endParaRPr lang="de-DE" dirty="0">
              <a:solidFill>
                <a:srgbClr val="C7C4C4"/>
              </a:solidFill>
            </a:endParaRPr>
          </a:p>
          <a:p>
            <a:pPr algn="ctr"/>
            <a:endParaRPr lang="de-DE" dirty="0">
              <a:solidFill>
                <a:srgbClr val="C7C4C4"/>
              </a:solidFill>
            </a:endParaRPr>
          </a:p>
          <a:p>
            <a:pPr algn="ctr"/>
            <a:endParaRPr lang="de-DE" dirty="0">
              <a:solidFill>
                <a:srgbClr val="C7C4C4"/>
              </a:solidFill>
            </a:endParaRPr>
          </a:p>
          <a:p>
            <a:pPr algn="ctr"/>
            <a:endParaRPr lang="de-DE" dirty="0">
              <a:solidFill>
                <a:srgbClr val="C7C4C4"/>
              </a:solidFill>
            </a:endParaRPr>
          </a:p>
          <a:p>
            <a:pPr algn="ctr"/>
            <a:endParaRPr lang="de-DE" dirty="0">
              <a:solidFill>
                <a:srgbClr val="C7C4C4"/>
              </a:solidFill>
            </a:endParaRPr>
          </a:p>
          <a:p>
            <a:pPr lvl="7"/>
            <a:endParaRPr lang="de-DE" dirty="0">
              <a:solidFill>
                <a:srgbClr val="C7C4C4"/>
              </a:solidFill>
            </a:endParaRPr>
          </a:p>
          <a:p>
            <a:pPr lvl="7"/>
            <a:endParaRPr lang="de-DE" dirty="0">
              <a:solidFill>
                <a:srgbClr val="C7C4C4"/>
              </a:solidFill>
            </a:endParaRPr>
          </a:p>
          <a:p>
            <a:pPr lvl="7"/>
            <a:endParaRPr lang="de-DE" dirty="0">
              <a:solidFill>
                <a:srgbClr val="C7C4C4"/>
              </a:solidFill>
            </a:endParaRPr>
          </a:p>
          <a:p>
            <a:pPr lvl="7"/>
            <a:endParaRPr lang="de-DE" dirty="0">
              <a:solidFill>
                <a:srgbClr val="C7C4C4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C16EFD-14A2-45A5-4089-B24F50C5A33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rgbClr val="C7C4C4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C7C4C4"/>
                </a:solidFill>
              </a:rPr>
              <a:t>Cluster_EMEA</a:t>
            </a:r>
            <a:endParaRPr lang="en-US" sz="1200" dirty="0">
              <a:solidFill>
                <a:srgbClr val="C7C4C4"/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C6A51E-22A6-A89F-5F84-019BBAFF2B92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rgbClr val="C7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D5568B11-8F01-DB42-AE9F-96D88B2B455A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7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7C4C4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16B006-E3DA-790B-5904-E8C7C96FCC51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rgbClr val="C7C4C4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7C4C4"/>
                </a:solidFill>
              </a:rPr>
              <a:t>All </a:t>
            </a:r>
            <a:r>
              <a:rPr lang="de-DE" sz="1200" dirty="0" err="1">
                <a:solidFill>
                  <a:srgbClr val="C7C4C4"/>
                </a:solidFill>
              </a:rPr>
              <a:t>Tenants</a:t>
            </a:r>
            <a:endParaRPr lang="en-US" sz="1200" dirty="0">
              <a:solidFill>
                <a:srgbClr val="C7C4C4"/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A00B35-8385-F5AD-0646-1FA1E06521FB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rgbClr val="C7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AB4DC954-1AA5-9DDB-790F-1F2EA7ED35F4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7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7C4C4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12CCC4-952B-587E-7C65-83FCFEC538B0}"/>
              </a:ext>
            </a:extLst>
          </p:cNvPr>
          <p:cNvSpPr txBox="1"/>
          <p:nvPr/>
        </p:nvSpPr>
        <p:spPr>
          <a:xfrm>
            <a:off x="10629788" y="2123116"/>
            <a:ext cx="1275692" cy="276999"/>
          </a:xfrm>
          <a:prstGeom prst="rect">
            <a:avLst/>
          </a:prstGeom>
          <a:noFill/>
          <a:ln>
            <a:solidFill>
              <a:srgbClr val="C7C4C4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7C4C4"/>
                </a:solidFill>
              </a:rPr>
              <a:t>Multi </a:t>
            </a:r>
            <a:r>
              <a:rPr lang="de-DE" sz="1200" dirty="0" err="1">
                <a:solidFill>
                  <a:srgbClr val="C7C4C4"/>
                </a:solidFill>
              </a:rPr>
              <a:t>Namesp</a:t>
            </a:r>
            <a:r>
              <a:rPr lang="de-DE" sz="1200" dirty="0">
                <a:solidFill>
                  <a:srgbClr val="C7C4C4"/>
                </a:solidFill>
              </a:rPr>
              <a:t>.</a:t>
            </a:r>
            <a:endParaRPr lang="en-US" sz="1200" dirty="0">
              <a:solidFill>
                <a:srgbClr val="C7C4C4"/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B069FEA-53E1-B5B8-6E21-9192704D18A9}"/>
              </a:ext>
            </a:extLst>
          </p:cNvPr>
          <p:cNvCxnSpPr>
            <a:cxnSpLocks/>
          </p:cNvCxnSpPr>
          <p:nvPr/>
        </p:nvCxnSpPr>
        <p:spPr>
          <a:xfrm>
            <a:off x="11657172" y="2123116"/>
            <a:ext cx="0" cy="276999"/>
          </a:xfrm>
          <a:prstGeom prst="line">
            <a:avLst/>
          </a:prstGeom>
          <a:ln>
            <a:solidFill>
              <a:srgbClr val="C7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AE5D28C0-25DB-9F89-FFB0-A107F5BBC02A}"/>
              </a:ext>
            </a:extLst>
          </p:cNvPr>
          <p:cNvSpPr/>
          <p:nvPr/>
        </p:nvSpPr>
        <p:spPr>
          <a:xfrm>
            <a:off x="11739942" y="217156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7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7C4C4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7E2EC41-A067-7E16-0EAB-FCB408D5A681}"/>
              </a:ext>
            </a:extLst>
          </p:cNvPr>
          <p:cNvSpPr txBox="1"/>
          <p:nvPr/>
        </p:nvSpPr>
        <p:spPr>
          <a:xfrm>
            <a:off x="10629788" y="2584251"/>
            <a:ext cx="1275692" cy="276999"/>
          </a:xfrm>
          <a:prstGeom prst="rect">
            <a:avLst/>
          </a:prstGeom>
          <a:noFill/>
          <a:ln>
            <a:solidFill>
              <a:srgbClr val="C7C4C4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7C4C4"/>
                </a:solidFill>
              </a:rPr>
              <a:t>All Topics</a:t>
            </a:r>
            <a:endParaRPr lang="en-US" sz="1200" dirty="0">
              <a:solidFill>
                <a:srgbClr val="C7C4C4"/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7A5F308-EF23-DFF5-1E26-E45B6740A74D}"/>
              </a:ext>
            </a:extLst>
          </p:cNvPr>
          <p:cNvCxnSpPr>
            <a:cxnSpLocks/>
          </p:cNvCxnSpPr>
          <p:nvPr/>
        </p:nvCxnSpPr>
        <p:spPr>
          <a:xfrm>
            <a:off x="11657172" y="2584251"/>
            <a:ext cx="0" cy="276999"/>
          </a:xfrm>
          <a:prstGeom prst="line">
            <a:avLst/>
          </a:prstGeom>
          <a:ln>
            <a:solidFill>
              <a:srgbClr val="C7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A6B6F52-631B-608B-1CCA-F5FE5EE384B3}"/>
              </a:ext>
            </a:extLst>
          </p:cNvPr>
          <p:cNvSpPr/>
          <p:nvPr/>
        </p:nvSpPr>
        <p:spPr>
          <a:xfrm>
            <a:off x="11739942" y="263270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7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7C4C4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EAB9084-7692-B199-4162-B876E9B0CDA0}"/>
              </a:ext>
            </a:extLst>
          </p:cNvPr>
          <p:cNvSpPr txBox="1"/>
          <p:nvPr/>
        </p:nvSpPr>
        <p:spPr>
          <a:xfrm>
            <a:off x="10629788" y="3045386"/>
            <a:ext cx="1275692" cy="276999"/>
          </a:xfrm>
          <a:prstGeom prst="rect">
            <a:avLst/>
          </a:prstGeom>
          <a:noFill/>
          <a:ln>
            <a:solidFill>
              <a:srgbClr val="C7C4C4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7C4C4"/>
                </a:solidFill>
              </a:rPr>
              <a:t>Multi </a:t>
            </a:r>
            <a:r>
              <a:rPr lang="de-DE" sz="1200" dirty="0" err="1">
                <a:solidFill>
                  <a:srgbClr val="C7C4C4"/>
                </a:solidFill>
              </a:rPr>
              <a:t>Consum</a:t>
            </a:r>
            <a:r>
              <a:rPr lang="de-DE" sz="1200" dirty="0">
                <a:solidFill>
                  <a:srgbClr val="C7C4C4"/>
                </a:solidFill>
              </a:rPr>
              <a:t>.</a:t>
            </a:r>
            <a:endParaRPr lang="en-US" sz="1200" dirty="0">
              <a:solidFill>
                <a:srgbClr val="C7C4C4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B700890-3BE3-B186-9C4B-1D76109FABD1}"/>
              </a:ext>
            </a:extLst>
          </p:cNvPr>
          <p:cNvCxnSpPr>
            <a:cxnSpLocks/>
          </p:cNvCxnSpPr>
          <p:nvPr/>
        </p:nvCxnSpPr>
        <p:spPr>
          <a:xfrm>
            <a:off x="11657172" y="3045386"/>
            <a:ext cx="0" cy="276999"/>
          </a:xfrm>
          <a:prstGeom prst="line">
            <a:avLst/>
          </a:prstGeom>
          <a:ln>
            <a:solidFill>
              <a:srgbClr val="C7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4DBC757B-454C-EA36-52C5-D6AC7B29DE39}"/>
              </a:ext>
            </a:extLst>
          </p:cNvPr>
          <p:cNvSpPr/>
          <p:nvPr/>
        </p:nvSpPr>
        <p:spPr>
          <a:xfrm>
            <a:off x="11739942" y="309383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7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7C4C4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F87343A-8821-91F9-B5E8-C140EB88863B}"/>
              </a:ext>
            </a:extLst>
          </p:cNvPr>
          <p:cNvSpPr txBox="1"/>
          <p:nvPr/>
        </p:nvSpPr>
        <p:spPr>
          <a:xfrm>
            <a:off x="10629788" y="3506521"/>
            <a:ext cx="1275692" cy="276999"/>
          </a:xfrm>
          <a:prstGeom prst="rect">
            <a:avLst/>
          </a:prstGeom>
          <a:noFill/>
          <a:ln>
            <a:solidFill>
              <a:srgbClr val="C7C4C4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7C4C4"/>
                </a:solidFill>
              </a:rPr>
              <a:t>Multi Producer</a:t>
            </a:r>
            <a:endParaRPr lang="en-US" sz="1200" dirty="0">
              <a:solidFill>
                <a:srgbClr val="C7C4C4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1A7D3CE-3915-F668-BB34-D05B535347AC}"/>
              </a:ext>
            </a:extLst>
          </p:cNvPr>
          <p:cNvCxnSpPr>
            <a:cxnSpLocks/>
          </p:cNvCxnSpPr>
          <p:nvPr/>
        </p:nvCxnSpPr>
        <p:spPr>
          <a:xfrm>
            <a:off x="11657172" y="3506521"/>
            <a:ext cx="0" cy="276999"/>
          </a:xfrm>
          <a:prstGeom prst="line">
            <a:avLst/>
          </a:prstGeom>
          <a:ln>
            <a:solidFill>
              <a:srgbClr val="C7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29FC4564-4626-0FAA-165C-4E077EF2D84D}"/>
              </a:ext>
            </a:extLst>
          </p:cNvPr>
          <p:cNvSpPr/>
          <p:nvPr/>
        </p:nvSpPr>
        <p:spPr>
          <a:xfrm>
            <a:off x="11739942" y="355497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7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7C4C4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8B9DB16-E314-0DB9-E336-609FC7FD5916}"/>
              </a:ext>
            </a:extLst>
          </p:cNvPr>
          <p:cNvSpPr txBox="1"/>
          <p:nvPr/>
        </p:nvSpPr>
        <p:spPr>
          <a:xfrm>
            <a:off x="10629788" y="4244721"/>
            <a:ext cx="1275692" cy="14487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solidFill>
              <a:srgbClr val="C7C4C4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C7C4C4"/>
                </a:solidFill>
              </a:rPr>
              <a:t>Event*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rgbClr val="C7C4C4"/>
                </a:solidFill>
              </a:rPr>
              <a:t> Event </a:t>
            </a:r>
            <a:r>
              <a:rPr lang="de-DE" sz="1200" dirty="0" err="1">
                <a:solidFill>
                  <a:srgbClr val="C7C4C4"/>
                </a:solidFill>
              </a:rPr>
              <a:t>sys</a:t>
            </a:r>
            <a:r>
              <a:rPr lang="de-DE" sz="1200" dirty="0">
                <a:solidFill>
                  <a:srgbClr val="C7C4C4"/>
                </a:solidFill>
              </a:rPr>
              <a:t>…</a:t>
            </a:r>
            <a:endParaRPr lang="en-US" sz="1200">
              <a:solidFill>
                <a:srgbClr val="C7C4C4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>
                <a:solidFill>
                  <a:srgbClr val="C7C4C4"/>
                </a:solidFill>
              </a:rPr>
              <a:t> </a:t>
            </a:r>
            <a:r>
              <a:rPr lang="de-DE" sz="1200" dirty="0">
                <a:solidFill>
                  <a:srgbClr val="C7C4C4"/>
                </a:solidFill>
              </a:rPr>
              <a:t>Event </a:t>
            </a:r>
            <a:r>
              <a:rPr lang="de-DE" sz="1200" dirty="0" err="1">
                <a:solidFill>
                  <a:srgbClr val="C7C4C4"/>
                </a:solidFill>
              </a:rPr>
              <a:t>quit</a:t>
            </a:r>
            <a:r>
              <a:rPr lang="de-DE" sz="1200" dirty="0">
                <a:solidFill>
                  <a:srgbClr val="C7C4C4"/>
                </a:solidFill>
              </a:rPr>
              <a:t>…</a:t>
            </a:r>
            <a:endParaRPr lang="en-US" sz="1200">
              <a:solidFill>
                <a:srgbClr val="C7C4C4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>
                <a:solidFill>
                  <a:srgbClr val="C7C4C4"/>
                </a:solidFill>
              </a:rPr>
              <a:t> </a:t>
            </a:r>
            <a:r>
              <a:rPr lang="de-DE" sz="1200" dirty="0">
                <a:solidFill>
                  <a:srgbClr val="C7C4C4"/>
                </a:solidFill>
              </a:rPr>
              <a:t>Event </a:t>
            </a:r>
            <a:r>
              <a:rPr lang="de-DE" sz="1200" dirty="0" err="1">
                <a:solidFill>
                  <a:srgbClr val="C7C4C4"/>
                </a:solidFill>
              </a:rPr>
              <a:t>order</a:t>
            </a:r>
            <a:r>
              <a:rPr lang="de-DE" sz="1200" dirty="0">
                <a:solidFill>
                  <a:srgbClr val="C7C4C4"/>
                </a:solidFill>
              </a:rPr>
              <a:t>…</a:t>
            </a:r>
            <a:endParaRPr lang="en-US" sz="1200">
              <a:solidFill>
                <a:srgbClr val="C7C4C4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>
                <a:solidFill>
                  <a:srgbClr val="C7C4C4"/>
                </a:solidFill>
              </a:rPr>
              <a:t> </a:t>
            </a:r>
            <a:r>
              <a:rPr lang="de-DE" sz="1200" dirty="0">
                <a:solidFill>
                  <a:srgbClr val="C7C4C4"/>
                </a:solidFill>
              </a:rPr>
              <a:t>Event </a:t>
            </a:r>
            <a:r>
              <a:rPr lang="de-DE" sz="1200" dirty="0" err="1">
                <a:solidFill>
                  <a:srgbClr val="C7C4C4"/>
                </a:solidFill>
              </a:rPr>
              <a:t>test</a:t>
            </a:r>
            <a:r>
              <a:rPr lang="de-DE" sz="1200" dirty="0">
                <a:solidFill>
                  <a:srgbClr val="C7C4C4"/>
                </a:solidFill>
              </a:rPr>
              <a:t>…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4A7A379-B127-9EB9-7A75-20D299CCDEDF}"/>
              </a:ext>
            </a:extLst>
          </p:cNvPr>
          <p:cNvSpPr/>
          <p:nvPr/>
        </p:nvSpPr>
        <p:spPr>
          <a:xfrm>
            <a:off x="10676091" y="4310216"/>
            <a:ext cx="1183086" cy="268889"/>
          </a:xfrm>
          <a:prstGeom prst="rect">
            <a:avLst/>
          </a:prstGeom>
          <a:solidFill>
            <a:schemeClr val="bg2">
              <a:lumMod val="90000"/>
              <a:alpha val="25000"/>
            </a:schemeClr>
          </a:solidFill>
          <a:ln w="6350">
            <a:solidFill>
              <a:srgbClr val="C7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7C4C4"/>
              </a:solidFill>
            </a:endParaRPr>
          </a:p>
        </p:txBody>
      </p:sp>
      <p:pic>
        <p:nvPicPr>
          <p:cNvPr id="33" name="Grafik 32" descr="Abzeichen Tick1 mit einfarbiger Füllung">
            <a:extLst>
              <a:ext uri="{FF2B5EF4-FFF2-40B4-BE49-F238E27FC236}">
                <a16:creationId xmlns:a16="http://schemas.microsoft.com/office/drawing/2014/main" id="{3C1BB65D-96E2-010D-4953-C32BE8D1B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4891" y="4627233"/>
            <a:ext cx="166408" cy="166408"/>
          </a:xfrm>
          <a:prstGeom prst="rect">
            <a:avLst/>
          </a:prstGeom>
        </p:spPr>
      </p:pic>
      <p:pic>
        <p:nvPicPr>
          <p:cNvPr id="38" name="Grafik 37" descr="Abzeichen Tick1 mit einfarbiger Füllung">
            <a:extLst>
              <a:ext uri="{FF2B5EF4-FFF2-40B4-BE49-F238E27FC236}">
                <a16:creationId xmlns:a16="http://schemas.microsoft.com/office/drawing/2014/main" id="{69AFC65F-AABD-D2BA-FD09-9AADD6D83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0618" y="4905796"/>
            <a:ext cx="166408" cy="166408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9428EB13-B3A2-FCA7-4D6E-C9C9CAA8BC52}"/>
              </a:ext>
            </a:extLst>
          </p:cNvPr>
          <p:cNvSpPr txBox="1"/>
          <p:nvPr/>
        </p:nvSpPr>
        <p:spPr>
          <a:xfrm>
            <a:off x="362124" y="1691305"/>
            <a:ext cx="8580949" cy="2092881"/>
          </a:xfrm>
          <a:prstGeom prst="rect">
            <a:avLst/>
          </a:prstGeom>
          <a:noFill/>
          <a:ln>
            <a:solidFill>
              <a:srgbClr val="C7C4C4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7C4C4"/>
                </a:solidFill>
              </a:rPr>
              <a:t>„Event </a:t>
            </a:r>
            <a:r>
              <a:rPr lang="de-DE" dirty="0" err="1">
                <a:solidFill>
                  <a:srgbClr val="C7C4C4"/>
                </a:solidFill>
              </a:rPr>
              <a:t>system</a:t>
            </a:r>
            <a:r>
              <a:rPr lang="de-DE" dirty="0">
                <a:solidFill>
                  <a:srgbClr val="C7C4C4"/>
                </a:solidFill>
              </a:rPr>
              <a:t> update </a:t>
            </a:r>
            <a:r>
              <a:rPr lang="de-DE" dirty="0" err="1">
                <a:solidFill>
                  <a:srgbClr val="C7C4C4"/>
                </a:solidFill>
              </a:rPr>
              <a:t>successfull</a:t>
            </a:r>
            <a:r>
              <a:rPr lang="de-DE" dirty="0">
                <a:solidFill>
                  <a:srgbClr val="C7C4C4"/>
                </a:solidFill>
              </a:rPr>
              <a:t>“</a:t>
            </a:r>
          </a:p>
          <a:p>
            <a:r>
              <a:rPr lang="de-DE" sz="1400" dirty="0">
                <a:solidFill>
                  <a:srgbClr val="C7C4C4"/>
                </a:solidFill>
              </a:rPr>
              <a:t>Cluster: </a:t>
            </a:r>
            <a:r>
              <a:rPr lang="de-DE" sz="1400" u="sng" dirty="0" err="1">
                <a:solidFill>
                  <a:srgbClr val="C7C4C4"/>
                </a:solidFill>
              </a:rPr>
              <a:t>Cluster_EMEA</a:t>
            </a:r>
            <a:endParaRPr lang="de-DE" sz="1400" u="sng" dirty="0">
              <a:solidFill>
                <a:srgbClr val="C7C4C4"/>
              </a:solidFill>
            </a:endParaRPr>
          </a:p>
          <a:p>
            <a:r>
              <a:rPr lang="de-DE" sz="1400" dirty="0">
                <a:solidFill>
                  <a:srgbClr val="C7C4C4"/>
                </a:solidFill>
              </a:rPr>
              <a:t>Tenant: </a:t>
            </a:r>
            <a:r>
              <a:rPr lang="de-DE" sz="1400" u="sng" dirty="0">
                <a:solidFill>
                  <a:srgbClr val="C7C4C4"/>
                </a:solidFill>
              </a:rPr>
              <a:t>Tenant_1</a:t>
            </a:r>
          </a:p>
          <a:p>
            <a:r>
              <a:rPr lang="de-DE" sz="1400" dirty="0">
                <a:solidFill>
                  <a:srgbClr val="C7C4C4"/>
                </a:solidFill>
              </a:rPr>
              <a:t>Namespace: </a:t>
            </a:r>
            <a:r>
              <a:rPr lang="de-DE" sz="1400" u="sng" dirty="0">
                <a:solidFill>
                  <a:srgbClr val="C7C4C4"/>
                </a:solidFill>
              </a:rPr>
              <a:t>Namespace_1</a:t>
            </a:r>
            <a:endParaRPr lang="de-DE" sz="1400" dirty="0">
              <a:solidFill>
                <a:srgbClr val="C7C4C4"/>
              </a:solidFill>
            </a:endParaRPr>
          </a:p>
          <a:p>
            <a:r>
              <a:rPr lang="de-DE" sz="1400" dirty="0">
                <a:solidFill>
                  <a:srgbClr val="C7C4C4"/>
                </a:solidFill>
              </a:rPr>
              <a:t>Topic: </a:t>
            </a:r>
            <a:r>
              <a:rPr lang="de-DE" sz="1400" u="sng" dirty="0">
                <a:solidFill>
                  <a:srgbClr val="C7C4C4"/>
                </a:solidFill>
              </a:rPr>
              <a:t>Topic_1</a:t>
            </a:r>
          </a:p>
          <a:p>
            <a:r>
              <a:rPr lang="de-DE" sz="1400" dirty="0">
                <a:solidFill>
                  <a:srgbClr val="C7C4C4"/>
                </a:solidFill>
              </a:rPr>
              <a:t>Schema: {}</a:t>
            </a:r>
          </a:p>
          <a:p>
            <a:r>
              <a:rPr lang="de-DE" sz="1400" dirty="0">
                <a:solidFill>
                  <a:srgbClr val="C7C4C4"/>
                </a:solidFill>
              </a:rPr>
              <a:t>Raw Data: „“</a:t>
            </a:r>
          </a:p>
          <a:p>
            <a:r>
              <a:rPr lang="de-DE" sz="1400" dirty="0">
                <a:solidFill>
                  <a:srgbClr val="C7C4C4"/>
                </a:solidFill>
              </a:rPr>
              <a:t>Message ID:</a:t>
            </a:r>
          </a:p>
          <a:p>
            <a:r>
              <a:rPr lang="de-DE" sz="1400" dirty="0">
                <a:solidFill>
                  <a:srgbClr val="C7C4C4"/>
                </a:solidFill>
              </a:rPr>
              <a:t>Publish Time: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0CBA9A8-DA89-4A30-1895-C19CECD7A699}"/>
              </a:ext>
            </a:extLst>
          </p:cNvPr>
          <p:cNvSpPr txBox="1"/>
          <p:nvPr/>
        </p:nvSpPr>
        <p:spPr>
          <a:xfrm>
            <a:off x="362124" y="3909160"/>
            <a:ext cx="8580948" cy="2092881"/>
          </a:xfrm>
          <a:prstGeom prst="rect">
            <a:avLst/>
          </a:prstGeom>
          <a:noFill/>
          <a:ln>
            <a:solidFill>
              <a:srgbClr val="C7C4C4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7C4C4"/>
                </a:solidFill>
              </a:rPr>
              <a:t>„Event </a:t>
            </a:r>
            <a:r>
              <a:rPr lang="de-DE" dirty="0" err="1">
                <a:solidFill>
                  <a:srgbClr val="C7C4C4"/>
                </a:solidFill>
              </a:rPr>
              <a:t>system</a:t>
            </a:r>
            <a:r>
              <a:rPr lang="de-DE" dirty="0">
                <a:solidFill>
                  <a:srgbClr val="C7C4C4"/>
                </a:solidFill>
              </a:rPr>
              <a:t> update </a:t>
            </a:r>
            <a:r>
              <a:rPr lang="de-DE" dirty="0" err="1">
                <a:solidFill>
                  <a:srgbClr val="C7C4C4"/>
                </a:solidFill>
              </a:rPr>
              <a:t>successfull</a:t>
            </a:r>
            <a:r>
              <a:rPr lang="de-DE" dirty="0">
                <a:solidFill>
                  <a:srgbClr val="C7C4C4"/>
                </a:solidFill>
              </a:rPr>
              <a:t>“</a:t>
            </a:r>
          </a:p>
          <a:p>
            <a:r>
              <a:rPr lang="de-DE" sz="1400" dirty="0">
                <a:solidFill>
                  <a:srgbClr val="C7C4C4"/>
                </a:solidFill>
              </a:rPr>
              <a:t>Cluster: </a:t>
            </a:r>
            <a:r>
              <a:rPr lang="de-DE" sz="1400" u="sng" dirty="0" err="1">
                <a:solidFill>
                  <a:srgbClr val="C7C4C4"/>
                </a:solidFill>
              </a:rPr>
              <a:t>Cluster_EMEA</a:t>
            </a:r>
            <a:endParaRPr lang="de-DE" sz="1400" u="sng" dirty="0">
              <a:solidFill>
                <a:srgbClr val="C7C4C4"/>
              </a:solidFill>
            </a:endParaRPr>
          </a:p>
          <a:p>
            <a:r>
              <a:rPr lang="de-DE" sz="1400" dirty="0">
                <a:solidFill>
                  <a:srgbClr val="C7C4C4"/>
                </a:solidFill>
              </a:rPr>
              <a:t>Tenant: </a:t>
            </a:r>
            <a:r>
              <a:rPr lang="de-DE" sz="1400" u="sng" dirty="0">
                <a:solidFill>
                  <a:srgbClr val="C7C4C4"/>
                </a:solidFill>
              </a:rPr>
              <a:t>Tenant_1</a:t>
            </a:r>
          </a:p>
          <a:p>
            <a:r>
              <a:rPr lang="de-DE" sz="1400" dirty="0">
                <a:solidFill>
                  <a:srgbClr val="C7C4C4"/>
                </a:solidFill>
              </a:rPr>
              <a:t>Namespace: </a:t>
            </a:r>
            <a:r>
              <a:rPr lang="de-DE" sz="1400" u="sng" dirty="0">
                <a:solidFill>
                  <a:srgbClr val="C7C4C4"/>
                </a:solidFill>
              </a:rPr>
              <a:t>Namespace_1</a:t>
            </a:r>
            <a:endParaRPr lang="de-DE" sz="1400" dirty="0">
              <a:solidFill>
                <a:srgbClr val="C7C4C4"/>
              </a:solidFill>
            </a:endParaRPr>
          </a:p>
          <a:p>
            <a:r>
              <a:rPr lang="de-DE" sz="1400" dirty="0">
                <a:solidFill>
                  <a:srgbClr val="C7C4C4"/>
                </a:solidFill>
              </a:rPr>
              <a:t>Topic: </a:t>
            </a:r>
            <a:r>
              <a:rPr lang="de-DE" sz="1400" u="sng" dirty="0">
                <a:solidFill>
                  <a:srgbClr val="C7C4C4"/>
                </a:solidFill>
              </a:rPr>
              <a:t>Topic_1</a:t>
            </a:r>
          </a:p>
          <a:p>
            <a:r>
              <a:rPr lang="de-DE" sz="1400" dirty="0">
                <a:solidFill>
                  <a:srgbClr val="C7C4C4"/>
                </a:solidFill>
              </a:rPr>
              <a:t>Schema: {}</a:t>
            </a:r>
          </a:p>
          <a:p>
            <a:r>
              <a:rPr lang="de-DE" sz="1400" dirty="0">
                <a:solidFill>
                  <a:srgbClr val="C7C4C4"/>
                </a:solidFill>
              </a:rPr>
              <a:t>Raw Data: „“</a:t>
            </a:r>
          </a:p>
          <a:p>
            <a:r>
              <a:rPr lang="de-DE" sz="1400" dirty="0">
                <a:solidFill>
                  <a:srgbClr val="C7C4C4"/>
                </a:solidFill>
              </a:rPr>
              <a:t>Message ID:</a:t>
            </a:r>
          </a:p>
          <a:p>
            <a:r>
              <a:rPr lang="de-DE" sz="1400" dirty="0">
                <a:solidFill>
                  <a:srgbClr val="C7C4C4"/>
                </a:solidFill>
              </a:rPr>
              <a:t>Publish Time:</a:t>
            </a:r>
          </a:p>
        </p:txBody>
      </p:sp>
      <p:graphicFrame>
        <p:nvGraphicFramePr>
          <p:cNvPr id="51" name="Diagramm 50">
            <a:extLst>
              <a:ext uri="{FF2B5EF4-FFF2-40B4-BE49-F238E27FC236}">
                <a16:creationId xmlns:a16="http://schemas.microsoft.com/office/drawing/2014/main" id="{3935B2A2-946E-1A9E-B251-5BB687ECF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34471"/>
              </p:ext>
            </p:extLst>
          </p:nvPr>
        </p:nvGraphicFramePr>
        <p:xfrm>
          <a:off x="4388322" y="1691305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2" name="Diagramm 51">
            <a:extLst>
              <a:ext uri="{FF2B5EF4-FFF2-40B4-BE49-F238E27FC236}">
                <a16:creationId xmlns:a16="http://schemas.microsoft.com/office/drawing/2014/main" id="{C00A3ABD-5B30-C6B2-77E3-0D0DE00D6F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509500"/>
              </p:ext>
            </p:extLst>
          </p:nvPr>
        </p:nvGraphicFramePr>
        <p:xfrm>
          <a:off x="6620852" y="1703035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3" name="Diagramm 52">
            <a:extLst>
              <a:ext uri="{FF2B5EF4-FFF2-40B4-BE49-F238E27FC236}">
                <a16:creationId xmlns:a16="http://schemas.microsoft.com/office/drawing/2014/main" id="{53CF3944-C017-1E8B-27F5-16E4F8367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692088"/>
              </p:ext>
            </p:extLst>
          </p:nvPr>
        </p:nvGraphicFramePr>
        <p:xfrm>
          <a:off x="3027088" y="2571315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7" name="Diagramm 56">
            <a:extLst>
              <a:ext uri="{FF2B5EF4-FFF2-40B4-BE49-F238E27FC236}">
                <a16:creationId xmlns:a16="http://schemas.microsoft.com/office/drawing/2014/main" id="{6DAB6125-0C22-7714-3910-4D10B914D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820689"/>
              </p:ext>
            </p:extLst>
          </p:nvPr>
        </p:nvGraphicFramePr>
        <p:xfrm>
          <a:off x="4411472" y="3877972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8" name="Diagramm 57">
            <a:extLst>
              <a:ext uri="{FF2B5EF4-FFF2-40B4-BE49-F238E27FC236}">
                <a16:creationId xmlns:a16="http://schemas.microsoft.com/office/drawing/2014/main" id="{5A29A422-20E4-B6B2-8FF8-77D7EF621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953449"/>
              </p:ext>
            </p:extLst>
          </p:nvPr>
        </p:nvGraphicFramePr>
        <p:xfrm>
          <a:off x="6644002" y="3889702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9" name="Diagramm 58">
            <a:extLst>
              <a:ext uri="{FF2B5EF4-FFF2-40B4-BE49-F238E27FC236}">
                <a16:creationId xmlns:a16="http://schemas.microsoft.com/office/drawing/2014/main" id="{68BF762B-104F-FB6E-04A1-B86ABE1426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469062"/>
              </p:ext>
            </p:extLst>
          </p:nvPr>
        </p:nvGraphicFramePr>
        <p:xfrm>
          <a:off x="3050238" y="4757982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4" name="Textfeld 23">
            <a:extLst>
              <a:ext uri="{FF2B5EF4-FFF2-40B4-BE49-F238E27FC236}">
                <a16:creationId xmlns:a16="http://schemas.microsoft.com/office/drawing/2014/main" id="{4C0B53EA-8209-C0D3-5AEB-F6C702E5A39C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graphicFrame>
        <p:nvGraphicFramePr>
          <p:cNvPr id="25" name="Tabelle 3">
            <a:extLst>
              <a:ext uri="{FF2B5EF4-FFF2-40B4-BE49-F238E27FC236}">
                <a16:creationId xmlns:a16="http://schemas.microsoft.com/office/drawing/2014/main" id="{F5C6BA2E-83C7-0B7F-E6AB-4DE77A4178CE}"/>
              </a:ext>
            </a:extLst>
          </p:cNvPr>
          <p:cNvGraphicFramePr>
            <a:graphicFrameLocks noGrp="1"/>
          </p:cNvGraphicFramePr>
          <p:nvPr/>
        </p:nvGraphicFramePr>
        <p:xfrm>
          <a:off x="3354442" y="694635"/>
          <a:ext cx="5476885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7">
                  <a:extLst>
                    <a:ext uri="{9D8B030D-6E8A-4147-A177-3AD203B41FA5}">
                      <a16:colId xmlns:a16="http://schemas.microsoft.com/office/drawing/2014/main" val="2533410998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937506919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452029620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09254133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3896169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Tenant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4914"/>
                  </a:ext>
                </a:extLst>
              </a:tr>
            </a:tbl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88D6616-3B67-B7EF-0B0A-6D50E658E669}"/>
              </a:ext>
            </a:extLst>
          </p:cNvPr>
          <p:cNvSpPr txBox="1"/>
          <p:nvPr/>
        </p:nvSpPr>
        <p:spPr>
          <a:xfrm>
            <a:off x="10629788" y="3967656"/>
            <a:ext cx="1275692" cy="276999"/>
          </a:xfrm>
          <a:prstGeom prst="rect">
            <a:avLst/>
          </a:prstGeom>
          <a:noFill/>
          <a:ln>
            <a:solidFill>
              <a:srgbClr val="C7C4C4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7C4C4"/>
                </a:solidFill>
              </a:rPr>
              <a:t>All Messages</a:t>
            </a:r>
            <a:endParaRPr lang="en-US" sz="1200" dirty="0">
              <a:solidFill>
                <a:srgbClr val="C7C4C4"/>
              </a:solidFill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AB829B5-FACC-12AD-7FE4-13DD563F8511}"/>
              </a:ext>
            </a:extLst>
          </p:cNvPr>
          <p:cNvCxnSpPr>
            <a:cxnSpLocks/>
          </p:cNvCxnSpPr>
          <p:nvPr/>
        </p:nvCxnSpPr>
        <p:spPr>
          <a:xfrm>
            <a:off x="11657172" y="3967656"/>
            <a:ext cx="0" cy="276999"/>
          </a:xfrm>
          <a:prstGeom prst="line">
            <a:avLst/>
          </a:prstGeom>
          <a:ln>
            <a:solidFill>
              <a:srgbClr val="C7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FE904B6B-4A5B-8FE4-D3ED-CA921DA3D447}"/>
              </a:ext>
            </a:extLst>
          </p:cNvPr>
          <p:cNvSpPr/>
          <p:nvPr/>
        </p:nvSpPr>
        <p:spPr>
          <a:xfrm rot="10800000">
            <a:off x="11739942" y="401610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7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7C4C4"/>
              </a:solidFill>
            </a:endParaRPr>
          </a:p>
        </p:txBody>
      </p:sp>
      <p:pic>
        <p:nvPicPr>
          <p:cNvPr id="34" name="Grafik 33" descr="Marke folgen Silhouette">
            <a:extLst>
              <a:ext uri="{FF2B5EF4-FFF2-40B4-BE49-F238E27FC236}">
                <a16:creationId xmlns:a16="http://schemas.microsoft.com/office/drawing/2014/main" id="{80FED0F9-BA5E-A043-5292-F1A62054B6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1215" y="1196143"/>
            <a:ext cx="472064" cy="472064"/>
          </a:xfrm>
          <a:prstGeom prst="rect">
            <a:avLst/>
          </a:prstGeom>
        </p:spPr>
      </p:pic>
      <p:sp>
        <p:nvSpPr>
          <p:cNvPr id="35" name="Rechteck: obere Ecken abgerundet 34">
            <a:extLst>
              <a:ext uri="{FF2B5EF4-FFF2-40B4-BE49-F238E27FC236}">
                <a16:creationId xmlns:a16="http://schemas.microsoft.com/office/drawing/2014/main" id="{86D7FFF1-283A-CCA4-0127-A87A24B36F97}"/>
              </a:ext>
            </a:extLst>
          </p:cNvPr>
          <p:cNvSpPr/>
          <p:nvPr/>
        </p:nvSpPr>
        <p:spPr>
          <a:xfrm rot="5400000">
            <a:off x="906137" y="676146"/>
            <a:ext cx="365760" cy="1512059"/>
          </a:xfrm>
          <a:prstGeom prst="round2SameRect">
            <a:avLst>
              <a:gd name="adj1" fmla="val 0"/>
              <a:gd name="adj2" fmla="val 50000"/>
            </a:avLst>
          </a:prstGeom>
          <a:noFill/>
          <a:ln w="9525">
            <a:solidFill>
              <a:srgbClr val="C7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>
                <a:solidFill>
                  <a:srgbClr val="C7C4C4"/>
                </a:solidFill>
              </a:rPr>
              <a:t>       Add Message</a:t>
            </a:r>
            <a:endParaRPr lang="en-US" sz="1400" dirty="0">
              <a:solidFill>
                <a:srgbClr val="C7C4C4"/>
              </a:solidFill>
            </a:endParaRPr>
          </a:p>
        </p:txBody>
      </p:sp>
      <p:graphicFrame>
        <p:nvGraphicFramePr>
          <p:cNvPr id="36" name="Diagramm 35">
            <a:extLst>
              <a:ext uri="{FF2B5EF4-FFF2-40B4-BE49-F238E27FC236}">
                <a16:creationId xmlns:a16="http://schemas.microsoft.com/office/drawing/2014/main" id="{F8FBC966-324F-539D-9731-A146F772F95E}"/>
              </a:ext>
            </a:extLst>
          </p:cNvPr>
          <p:cNvGraphicFramePr/>
          <p:nvPr/>
        </p:nvGraphicFramePr>
        <p:xfrm>
          <a:off x="4236749" y="1835754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7" name="Diagramm 36">
            <a:extLst>
              <a:ext uri="{FF2B5EF4-FFF2-40B4-BE49-F238E27FC236}">
                <a16:creationId xmlns:a16="http://schemas.microsoft.com/office/drawing/2014/main" id="{D5F8021F-A003-954C-AF5D-DEDAB7DD6029}"/>
              </a:ext>
            </a:extLst>
          </p:cNvPr>
          <p:cNvGraphicFramePr/>
          <p:nvPr/>
        </p:nvGraphicFramePr>
        <p:xfrm>
          <a:off x="6587565" y="178730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9" name="Diagramm 38">
            <a:extLst>
              <a:ext uri="{FF2B5EF4-FFF2-40B4-BE49-F238E27FC236}">
                <a16:creationId xmlns:a16="http://schemas.microsoft.com/office/drawing/2014/main" id="{8D9CEEC3-7CBE-1245-EBB9-7212FED349BC}"/>
              </a:ext>
            </a:extLst>
          </p:cNvPr>
          <p:cNvGraphicFramePr/>
          <p:nvPr/>
        </p:nvGraphicFramePr>
        <p:xfrm>
          <a:off x="3027089" y="2973707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0" name="Diagramm 39">
            <a:extLst>
              <a:ext uri="{FF2B5EF4-FFF2-40B4-BE49-F238E27FC236}">
                <a16:creationId xmlns:a16="http://schemas.microsoft.com/office/drawing/2014/main" id="{3B9D4537-B57E-82E8-3BB7-392D141C43C5}"/>
              </a:ext>
            </a:extLst>
          </p:cNvPr>
          <p:cNvGraphicFramePr/>
          <p:nvPr/>
        </p:nvGraphicFramePr>
        <p:xfrm>
          <a:off x="4236746" y="4306327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170A6C64-7FC3-F7FE-5BEA-AFA056FBEE8D}"/>
              </a:ext>
            </a:extLst>
          </p:cNvPr>
          <p:cNvGraphicFramePr/>
          <p:nvPr/>
        </p:nvGraphicFramePr>
        <p:xfrm>
          <a:off x="6587562" y="4257876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42" name="Diagramm 41">
            <a:extLst>
              <a:ext uri="{FF2B5EF4-FFF2-40B4-BE49-F238E27FC236}">
                <a16:creationId xmlns:a16="http://schemas.microsoft.com/office/drawing/2014/main" id="{8475B85E-82CF-85C6-F4FC-CEF2CB59DDEF}"/>
              </a:ext>
            </a:extLst>
          </p:cNvPr>
          <p:cNvGraphicFramePr/>
          <p:nvPr/>
        </p:nvGraphicFramePr>
        <p:xfrm>
          <a:off x="3027086" y="544428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44" name="Textfeld 43">
            <a:extLst>
              <a:ext uri="{FF2B5EF4-FFF2-40B4-BE49-F238E27FC236}">
                <a16:creationId xmlns:a16="http://schemas.microsoft.com/office/drawing/2014/main" id="{A046A3CE-370B-821C-8AF9-87FC668B4C45}"/>
              </a:ext>
            </a:extLst>
          </p:cNvPr>
          <p:cNvSpPr txBox="1"/>
          <p:nvPr/>
        </p:nvSpPr>
        <p:spPr>
          <a:xfrm>
            <a:off x="1331486" y="1236965"/>
            <a:ext cx="9522797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Add Message: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r>
              <a:rPr lang="de-DE" dirty="0"/>
              <a:t> </a:t>
            </a:r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B635EB6-2B4E-6CD7-48B1-8A351148D1C0}"/>
              </a:ext>
            </a:extLst>
          </p:cNvPr>
          <p:cNvSpPr txBox="1"/>
          <p:nvPr/>
        </p:nvSpPr>
        <p:spPr>
          <a:xfrm>
            <a:off x="10566361" y="120058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BB49F36-2CF6-B233-CFEF-2C27DCA7C172}"/>
              </a:ext>
            </a:extLst>
          </p:cNvPr>
          <p:cNvSpPr txBox="1"/>
          <p:nvPr/>
        </p:nvSpPr>
        <p:spPr>
          <a:xfrm>
            <a:off x="9199440" y="1338057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5C6E2AB-DC3A-B481-45B6-9451E9D91EEE}"/>
              </a:ext>
            </a:extLst>
          </p:cNvPr>
          <p:cNvCxnSpPr>
            <a:cxnSpLocks/>
          </p:cNvCxnSpPr>
          <p:nvPr/>
        </p:nvCxnSpPr>
        <p:spPr>
          <a:xfrm>
            <a:off x="10226824" y="1338057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feil: nach unten 48">
            <a:extLst>
              <a:ext uri="{FF2B5EF4-FFF2-40B4-BE49-F238E27FC236}">
                <a16:creationId xmlns:a16="http://schemas.microsoft.com/office/drawing/2014/main" id="{058E5EF7-36BC-3394-20BA-2A560E3E7EC2}"/>
              </a:ext>
            </a:extLst>
          </p:cNvPr>
          <p:cNvSpPr/>
          <p:nvPr/>
        </p:nvSpPr>
        <p:spPr>
          <a:xfrm>
            <a:off x="10309594" y="1386506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B51403D-5BDA-5634-887E-CE93C7CEC38E}"/>
              </a:ext>
            </a:extLst>
          </p:cNvPr>
          <p:cNvSpPr txBox="1"/>
          <p:nvPr/>
        </p:nvSpPr>
        <p:spPr>
          <a:xfrm>
            <a:off x="9194134" y="1799192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Tenants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46042D69-0835-7795-2633-55D66A0D406C}"/>
              </a:ext>
            </a:extLst>
          </p:cNvPr>
          <p:cNvCxnSpPr>
            <a:cxnSpLocks/>
          </p:cNvCxnSpPr>
          <p:nvPr/>
        </p:nvCxnSpPr>
        <p:spPr>
          <a:xfrm>
            <a:off x="10221518" y="1799192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43857506-9A29-22A3-38B8-DAE52F6FD303}"/>
              </a:ext>
            </a:extLst>
          </p:cNvPr>
          <p:cNvSpPr/>
          <p:nvPr/>
        </p:nvSpPr>
        <p:spPr>
          <a:xfrm>
            <a:off x="10304288" y="1847641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7E58F31-A55A-78B5-263E-024F7C696975}"/>
              </a:ext>
            </a:extLst>
          </p:cNvPr>
          <p:cNvSpPr txBox="1"/>
          <p:nvPr/>
        </p:nvSpPr>
        <p:spPr>
          <a:xfrm>
            <a:off x="9194134" y="2260327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53D1A5C6-E9F6-1F3C-3AC8-4129929EF1FC}"/>
              </a:ext>
            </a:extLst>
          </p:cNvPr>
          <p:cNvCxnSpPr>
            <a:cxnSpLocks/>
          </p:cNvCxnSpPr>
          <p:nvPr/>
        </p:nvCxnSpPr>
        <p:spPr>
          <a:xfrm>
            <a:off x="10221518" y="2260327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feil: nach unten 60">
            <a:extLst>
              <a:ext uri="{FF2B5EF4-FFF2-40B4-BE49-F238E27FC236}">
                <a16:creationId xmlns:a16="http://schemas.microsoft.com/office/drawing/2014/main" id="{7B5F289B-C0F2-DEBF-8B3D-D2BB02C4F190}"/>
              </a:ext>
            </a:extLst>
          </p:cNvPr>
          <p:cNvSpPr/>
          <p:nvPr/>
        </p:nvSpPr>
        <p:spPr>
          <a:xfrm>
            <a:off x="10304288" y="2308776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045B411-EF47-E407-2AEB-F3F468749833}"/>
              </a:ext>
            </a:extLst>
          </p:cNvPr>
          <p:cNvSpPr txBox="1"/>
          <p:nvPr/>
        </p:nvSpPr>
        <p:spPr>
          <a:xfrm>
            <a:off x="1408024" y="1902982"/>
            <a:ext cx="419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Message Payload: </a:t>
            </a:r>
            <a:r>
              <a:rPr lang="de-DE" u="sng" dirty="0"/>
              <a:t>                                         _       </a:t>
            </a:r>
            <a:endParaRPr lang="en-US" u="sng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5AE8840B-EFAF-C033-A87C-E6A35D37B451}"/>
              </a:ext>
            </a:extLst>
          </p:cNvPr>
          <p:cNvSpPr txBox="1"/>
          <p:nvPr/>
        </p:nvSpPr>
        <p:spPr>
          <a:xfrm>
            <a:off x="9189053" y="2724700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Topics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80EDDCCF-6778-0939-9CD9-D46268D41280}"/>
              </a:ext>
            </a:extLst>
          </p:cNvPr>
          <p:cNvCxnSpPr>
            <a:cxnSpLocks/>
          </p:cNvCxnSpPr>
          <p:nvPr/>
        </p:nvCxnSpPr>
        <p:spPr>
          <a:xfrm>
            <a:off x="10216437" y="2724700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05CCB3DA-FA2B-DDC0-576D-26BCBF106DD5}"/>
              </a:ext>
            </a:extLst>
          </p:cNvPr>
          <p:cNvSpPr/>
          <p:nvPr/>
        </p:nvSpPr>
        <p:spPr>
          <a:xfrm>
            <a:off x="10299207" y="2773149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3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4200195" y="1442546"/>
            <a:ext cx="2577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Apache Pulsar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Endpoint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6889536" y="1442546"/>
            <a:ext cx="101293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Connect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9AFD78-AC7A-223E-2E10-437DDFEBF502}"/>
              </a:ext>
            </a:extLst>
          </p:cNvPr>
          <p:cNvSpPr txBox="1"/>
          <p:nvPr/>
        </p:nvSpPr>
        <p:spPr>
          <a:xfrm>
            <a:off x="1793983" y="2368769"/>
            <a:ext cx="8604031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Informational</a:t>
            </a:r>
            <a:r>
              <a:rPr lang="de-DE" dirty="0"/>
              <a:t> Text </a:t>
            </a:r>
            <a:r>
              <a:rPr lang="de-DE" dirty="0" err="1"/>
              <a:t>about</a:t>
            </a:r>
            <a:r>
              <a:rPr lang="de-DE" dirty="0"/>
              <a:t> Apache Pulsar and </a:t>
            </a:r>
            <a:r>
              <a:rPr lang="de-DE" dirty="0" err="1"/>
              <a:t>our</a:t>
            </a:r>
            <a:r>
              <a:rPr lang="de-DE" dirty="0"/>
              <a:t> UI/Project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C9A44B-6240-249E-A720-C11EA4E39993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50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D9BC8C9-4A2F-8B45-5232-A3F05FBA8C88}"/>
              </a:ext>
            </a:extLst>
          </p:cNvPr>
          <p:cNvSpPr txBox="1"/>
          <p:nvPr/>
        </p:nvSpPr>
        <p:spPr>
          <a:xfrm>
            <a:off x="10603291" y="1217220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Cluster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313D8D2-F38E-9342-5F3F-AF5F6ADB7650}"/>
              </a:ext>
            </a:extLst>
          </p:cNvPr>
          <p:cNvCxnSpPr>
            <a:cxnSpLocks/>
          </p:cNvCxnSpPr>
          <p:nvPr/>
        </p:nvCxnSpPr>
        <p:spPr>
          <a:xfrm>
            <a:off x="11630675" y="1217220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feil: nach unten 40">
            <a:extLst>
              <a:ext uri="{FF2B5EF4-FFF2-40B4-BE49-F238E27FC236}">
                <a16:creationId xmlns:a16="http://schemas.microsoft.com/office/drawing/2014/main" id="{4B6CEB45-73A9-D429-19E6-55C66E0D0B15}"/>
              </a:ext>
            </a:extLst>
          </p:cNvPr>
          <p:cNvSpPr/>
          <p:nvPr/>
        </p:nvSpPr>
        <p:spPr>
          <a:xfrm rot="10800000">
            <a:off x="11713445" y="1265669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46F38C8-051E-5586-AF72-CE0F0C1729D8}"/>
              </a:ext>
            </a:extLst>
          </p:cNvPr>
          <p:cNvSpPr txBox="1"/>
          <p:nvPr/>
        </p:nvSpPr>
        <p:spPr>
          <a:xfrm>
            <a:off x="10603291" y="1496551"/>
            <a:ext cx="1275692" cy="14487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     Search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Cluster_US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Cluster_ASIA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Cluster_Other</a:t>
            </a:r>
            <a:endParaRPr lang="de-DE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3" name="Grafik 42" descr="Lupe Silhouette">
            <a:extLst>
              <a:ext uri="{FF2B5EF4-FFF2-40B4-BE49-F238E27FC236}">
                <a16:creationId xmlns:a16="http://schemas.microsoft.com/office/drawing/2014/main" id="{7506102A-CD66-1F77-A274-01C8F5C56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570708">
            <a:off x="10695324" y="1612607"/>
            <a:ext cx="169842" cy="169842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04065A66-5E25-3E9B-114F-97C0669226BA}"/>
              </a:ext>
            </a:extLst>
          </p:cNvPr>
          <p:cNvSpPr/>
          <p:nvPr/>
        </p:nvSpPr>
        <p:spPr>
          <a:xfrm>
            <a:off x="10646788" y="1556861"/>
            <a:ext cx="1183086" cy="268889"/>
          </a:xfrm>
          <a:prstGeom prst="rect">
            <a:avLst/>
          </a:prstGeom>
          <a:solidFill>
            <a:schemeClr val="bg2">
              <a:lumMod val="90000"/>
              <a:alpha val="25000"/>
            </a:schemeClr>
          </a:solidFill>
          <a:ln w="6350">
            <a:solidFill>
              <a:schemeClr val="tx1">
                <a:alpha val="9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480ECB1-6EE2-0E48-2A0F-2FC57E035669}"/>
              </a:ext>
            </a:extLst>
          </p:cNvPr>
          <p:cNvSpPr txBox="1"/>
          <p:nvPr/>
        </p:nvSpPr>
        <p:spPr>
          <a:xfrm>
            <a:off x="362124" y="1691305"/>
            <a:ext cx="858094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Cluster_EMEA</a:t>
            </a:r>
            <a:endParaRPr lang="de-DE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Brokers: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Bookies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Namespaces: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Topics: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endParaRPr lang="de-DE" sz="1400" dirty="0"/>
          </a:p>
          <a:p>
            <a:r>
              <a:rPr lang="de-DE" sz="1400" dirty="0"/>
              <a:t>Service URL:</a:t>
            </a:r>
          </a:p>
          <a:p>
            <a:r>
              <a:rPr lang="de-DE" sz="1400" dirty="0"/>
              <a:t>Broker Service URL: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F6EC1A6-EB7C-6D86-5D4C-95AFEF3CF124}"/>
              </a:ext>
            </a:extLst>
          </p:cNvPr>
          <p:cNvSpPr txBox="1"/>
          <p:nvPr/>
        </p:nvSpPr>
        <p:spPr>
          <a:xfrm>
            <a:off x="362125" y="4131311"/>
            <a:ext cx="85809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Cluster_US</a:t>
            </a:r>
            <a:endParaRPr lang="de-DE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Brokers: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Bookies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Namespaces: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Topics: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endParaRPr lang="de-DE" sz="1400" dirty="0"/>
          </a:p>
          <a:p>
            <a:r>
              <a:rPr lang="de-DE" sz="1400" dirty="0"/>
              <a:t>Service URL:</a:t>
            </a:r>
          </a:p>
          <a:p>
            <a:r>
              <a:rPr lang="de-DE" sz="1400" dirty="0"/>
              <a:t>Broker Service URL:</a:t>
            </a:r>
          </a:p>
        </p:txBody>
      </p:sp>
      <p:pic>
        <p:nvPicPr>
          <p:cNvPr id="61" name="Grafik 60" descr="Abzeichen Tick1 mit einfarbiger Füllung">
            <a:extLst>
              <a:ext uri="{FF2B5EF4-FFF2-40B4-BE49-F238E27FC236}">
                <a16:creationId xmlns:a16="http://schemas.microsoft.com/office/drawing/2014/main" id="{7BC74C97-3699-9F41-25DF-833901C68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8394" y="1879063"/>
            <a:ext cx="166408" cy="166408"/>
          </a:xfrm>
          <a:prstGeom prst="rect">
            <a:avLst/>
          </a:prstGeom>
        </p:spPr>
      </p:pic>
      <p:pic>
        <p:nvPicPr>
          <p:cNvPr id="65" name="Grafik 64" descr="Abzeichen Tick1 mit einfarbiger Füllung">
            <a:extLst>
              <a:ext uri="{FF2B5EF4-FFF2-40B4-BE49-F238E27FC236}">
                <a16:creationId xmlns:a16="http://schemas.microsoft.com/office/drawing/2014/main" id="{E3513490-5CFA-E6F6-A323-00841B78B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4121" y="2157626"/>
            <a:ext cx="166408" cy="166408"/>
          </a:xfrm>
          <a:prstGeom prst="rect">
            <a:avLst/>
          </a:prstGeom>
        </p:spPr>
      </p:pic>
      <p:graphicFrame>
        <p:nvGraphicFramePr>
          <p:cNvPr id="67" name="Diagramm 66">
            <a:extLst>
              <a:ext uri="{FF2B5EF4-FFF2-40B4-BE49-F238E27FC236}">
                <a16:creationId xmlns:a16="http://schemas.microsoft.com/office/drawing/2014/main" id="{B1CFDD5E-A905-B5FC-4840-36670F108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52317"/>
              </p:ext>
            </p:extLst>
          </p:nvPr>
        </p:nvGraphicFramePr>
        <p:xfrm>
          <a:off x="4236749" y="1835754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8" name="Diagramm 67">
            <a:extLst>
              <a:ext uri="{FF2B5EF4-FFF2-40B4-BE49-F238E27FC236}">
                <a16:creationId xmlns:a16="http://schemas.microsoft.com/office/drawing/2014/main" id="{F2EB6988-C240-197D-F33A-6133C05533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950344"/>
              </p:ext>
            </p:extLst>
          </p:nvPr>
        </p:nvGraphicFramePr>
        <p:xfrm>
          <a:off x="6587565" y="178730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9" name="Diagramm 68">
            <a:extLst>
              <a:ext uri="{FF2B5EF4-FFF2-40B4-BE49-F238E27FC236}">
                <a16:creationId xmlns:a16="http://schemas.microsoft.com/office/drawing/2014/main" id="{A4642849-4DBF-51C5-EB23-9890B9438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939286"/>
              </p:ext>
            </p:extLst>
          </p:nvPr>
        </p:nvGraphicFramePr>
        <p:xfrm>
          <a:off x="3027089" y="2973707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0" name="Diagramm 69">
            <a:extLst>
              <a:ext uri="{FF2B5EF4-FFF2-40B4-BE49-F238E27FC236}">
                <a16:creationId xmlns:a16="http://schemas.microsoft.com/office/drawing/2014/main" id="{8D42DCD5-D43D-6FD3-0779-386B6E716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242018"/>
              </p:ext>
            </p:extLst>
          </p:nvPr>
        </p:nvGraphicFramePr>
        <p:xfrm>
          <a:off x="4217300" y="4119638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1" name="Diagramm 70">
            <a:extLst>
              <a:ext uri="{FF2B5EF4-FFF2-40B4-BE49-F238E27FC236}">
                <a16:creationId xmlns:a16="http://schemas.microsoft.com/office/drawing/2014/main" id="{C08C7340-4F59-7BAD-8058-E8F4E9E2DB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133729"/>
              </p:ext>
            </p:extLst>
          </p:nvPr>
        </p:nvGraphicFramePr>
        <p:xfrm>
          <a:off x="6587565" y="4112086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2" name="Diagramm 71">
            <a:extLst>
              <a:ext uri="{FF2B5EF4-FFF2-40B4-BE49-F238E27FC236}">
                <a16:creationId xmlns:a16="http://schemas.microsoft.com/office/drawing/2014/main" id="{08E3A5DA-2C18-2280-3A2E-BFF911476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60820"/>
              </p:ext>
            </p:extLst>
          </p:nvPr>
        </p:nvGraphicFramePr>
        <p:xfrm>
          <a:off x="3027089" y="529849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3" name="Textfeld 72">
            <a:extLst>
              <a:ext uri="{FF2B5EF4-FFF2-40B4-BE49-F238E27FC236}">
                <a16:creationId xmlns:a16="http://schemas.microsoft.com/office/drawing/2014/main" id="{C44CA23B-2A04-E1E0-757A-97C0CB440BF7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Cluster View</a:t>
            </a:r>
            <a:endParaRPr lang="de-DE" dirty="0">
              <a:ea typeface="Calibri"/>
              <a:cs typeface="Calibri"/>
            </a:endParaRPr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r>
              <a:rPr lang="de-DE" dirty="0"/>
              <a:t> </a:t>
            </a:r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2AAA0C5-A312-3956-EC8C-0D4A184CA6DC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DF9E78CA-94DB-791C-0FED-826FC9DB3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36952"/>
              </p:ext>
            </p:extLst>
          </p:nvPr>
        </p:nvGraphicFramePr>
        <p:xfrm>
          <a:off x="3354442" y="694635"/>
          <a:ext cx="5476885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7">
                  <a:extLst>
                    <a:ext uri="{9D8B030D-6E8A-4147-A177-3AD203B41FA5}">
                      <a16:colId xmlns:a16="http://schemas.microsoft.com/office/drawing/2014/main" val="2533410998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937506919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452029620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09254133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3896169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Tenant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28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F39AFD78-AC7A-223E-2E10-437DDFEBF502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Tenant View</a:t>
            </a:r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25FDA25-4368-F0F3-B125-CEB0E8CA5DF0}"/>
              </a:ext>
            </a:extLst>
          </p:cNvPr>
          <p:cNvSpPr txBox="1"/>
          <p:nvPr/>
        </p:nvSpPr>
        <p:spPr>
          <a:xfrm>
            <a:off x="362124" y="1691305"/>
            <a:ext cx="8580947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Tenant_1</a:t>
            </a:r>
          </a:p>
          <a:p>
            <a:r>
              <a:rPr lang="de-DE" sz="1400" dirty="0" err="1"/>
              <a:t>Allowed</a:t>
            </a:r>
            <a:r>
              <a:rPr lang="de-DE" sz="1400" dirty="0"/>
              <a:t> Clusters: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Admin </a:t>
            </a:r>
            <a:r>
              <a:rPr lang="de-DE" sz="1400" dirty="0" err="1"/>
              <a:t>Roles</a:t>
            </a:r>
            <a:endParaRPr lang="de-DE" sz="1400" u="sng" dirty="0">
              <a:solidFill>
                <a:schemeClr val="accent1"/>
              </a:solidFill>
            </a:endParaRPr>
          </a:p>
          <a:p>
            <a:endParaRPr lang="de-DE" sz="1400" u="sng" dirty="0">
              <a:solidFill>
                <a:schemeClr val="accent1"/>
              </a:solidFill>
            </a:endParaRPr>
          </a:p>
          <a:p>
            <a:endParaRPr lang="de-DE" sz="1400" u="sng" dirty="0">
              <a:solidFill>
                <a:schemeClr val="accent1"/>
              </a:solidFill>
            </a:endParaRPr>
          </a:p>
          <a:p>
            <a:endParaRPr lang="de-DE" sz="1400" u="sng" dirty="0">
              <a:solidFill>
                <a:schemeClr val="accent1"/>
              </a:solidFill>
            </a:endParaRPr>
          </a:p>
          <a:p>
            <a:endParaRPr lang="de-DE" sz="1400" u="sng" dirty="0">
              <a:solidFill>
                <a:schemeClr val="accent1"/>
              </a:solidFill>
            </a:endParaRPr>
          </a:p>
          <a:p>
            <a:endParaRPr lang="de-DE" sz="1400" u="sng" dirty="0">
              <a:solidFill>
                <a:schemeClr val="accent1"/>
              </a:solidFill>
            </a:endParaRPr>
          </a:p>
          <a:p>
            <a:endParaRPr lang="de-DE" sz="1400" u="sng" dirty="0">
              <a:solidFill>
                <a:schemeClr val="accent1"/>
              </a:solidFill>
            </a:endParaRPr>
          </a:p>
        </p:txBody>
      </p:sp>
      <p:graphicFrame>
        <p:nvGraphicFramePr>
          <p:cNvPr id="47" name="Diagramm 46">
            <a:extLst>
              <a:ext uri="{FF2B5EF4-FFF2-40B4-BE49-F238E27FC236}">
                <a16:creationId xmlns:a16="http://schemas.microsoft.com/office/drawing/2014/main" id="{099A34AD-8755-69EB-B2C7-7A2D8EE3751B}"/>
              </a:ext>
            </a:extLst>
          </p:cNvPr>
          <p:cNvGraphicFramePr/>
          <p:nvPr/>
        </p:nvGraphicFramePr>
        <p:xfrm>
          <a:off x="4388322" y="1604527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8" name="Diagramm 47">
            <a:extLst>
              <a:ext uri="{FF2B5EF4-FFF2-40B4-BE49-F238E27FC236}">
                <a16:creationId xmlns:a16="http://schemas.microsoft.com/office/drawing/2014/main" id="{FEFAA630-D92F-749D-4128-335906BEBBDA}"/>
              </a:ext>
            </a:extLst>
          </p:cNvPr>
          <p:cNvGraphicFramePr/>
          <p:nvPr/>
        </p:nvGraphicFramePr>
        <p:xfrm>
          <a:off x="6722879" y="1595031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9" name="Diagramm 48">
            <a:extLst>
              <a:ext uri="{FF2B5EF4-FFF2-40B4-BE49-F238E27FC236}">
                <a16:creationId xmlns:a16="http://schemas.microsoft.com/office/drawing/2014/main" id="{6EA521C1-CB64-A949-9072-F92090739129}"/>
              </a:ext>
            </a:extLst>
          </p:cNvPr>
          <p:cNvGraphicFramePr/>
          <p:nvPr/>
        </p:nvGraphicFramePr>
        <p:xfrm>
          <a:off x="3034825" y="261048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3" name="Diagramm 52">
            <a:extLst>
              <a:ext uri="{FF2B5EF4-FFF2-40B4-BE49-F238E27FC236}">
                <a16:creationId xmlns:a16="http://schemas.microsoft.com/office/drawing/2014/main" id="{1E591A88-0F98-35B4-D1B8-A7594B3CCED0}"/>
              </a:ext>
            </a:extLst>
          </p:cNvPr>
          <p:cNvGraphicFramePr/>
          <p:nvPr/>
        </p:nvGraphicFramePr>
        <p:xfrm>
          <a:off x="4388322" y="3830128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4" name="Diagramm 53">
            <a:extLst>
              <a:ext uri="{FF2B5EF4-FFF2-40B4-BE49-F238E27FC236}">
                <a16:creationId xmlns:a16="http://schemas.microsoft.com/office/drawing/2014/main" id="{7815DFDA-F87C-3140-36F5-11F517DECE56}"/>
              </a:ext>
            </a:extLst>
          </p:cNvPr>
          <p:cNvGraphicFramePr/>
          <p:nvPr/>
        </p:nvGraphicFramePr>
        <p:xfrm>
          <a:off x="6722879" y="382473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3466EFF6-A73B-B4D4-3AD2-E2AA280E45E1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92DE48E3-21DA-FC8D-DAFC-79369EB96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13833"/>
              </p:ext>
            </p:extLst>
          </p:nvPr>
        </p:nvGraphicFramePr>
        <p:xfrm>
          <a:off x="3354442" y="694635"/>
          <a:ext cx="5476885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7">
                  <a:extLst>
                    <a:ext uri="{9D8B030D-6E8A-4147-A177-3AD203B41FA5}">
                      <a16:colId xmlns:a16="http://schemas.microsoft.com/office/drawing/2014/main" val="2533410998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937506919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452029620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09254133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3896169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Tenant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4914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5AEAB2DB-5773-07D0-CE36-DE16AA6DEED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9160185-97DA-2E46-830F-C73129E00C99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feil: nach unten 40">
            <a:extLst>
              <a:ext uri="{FF2B5EF4-FFF2-40B4-BE49-F238E27FC236}">
                <a16:creationId xmlns:a16="http://schemas.microsoft.com/office/drawing/2014/main" id="{DDC2211D-5215-1EFC-C275-28CD4B942B1B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EC2273E-8738-2633-1A8F-C39A4089143C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Tenants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42E6E3D-EF0C-EC00-4B60-082257514DD7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feil: nach unten 43">
            <a:extLst>
              <a:ext uri="{FF2B5EF4-FFF2-40B4-BE49-F238E27FC236}">
                <a16:creationId xmlns:a16="http://schemas.microsoft.com/office/drawing/2014/main" id="{D4FD2E00-23AA-C739-E10D-35918450062E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F39AFD78-AC7A-223E-2E10-437DDFEBF502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Namespace View</a:t>
            </a:r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25FDA25-4368-F0F3-B125-CEB0E8CA5DF0}"/>
              </a:ext>
            </a:extLst>
          </p:cNvPr>
          <p:cNvSpPr txBox="1"/>
          <p:nvPr/>
        </p:nvSpPr>
        <p:spPr>
          <a:xfrm>
            <a:off x="362124" y="1691305"/>
            <a:ext cx="8580947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Namespace_1 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Tenant: </a:t>
            </a:r>
            <a:r>
              <a:rPr lang="de-DE" sz="1400" u="sng" dirty="0">
                <a:solidFill>
                  <a:schemeClr val="accent1"/>
                </a:solidFill>
              </a:rPr>
              <a:t>Tenant_1</a:t>
            </a:r>
          </a:p>
          <a:p>
            <a:r>
              <a:rPr lang="de-DE" sz="1400" dirty="0"/>
              <a:t>Bundles: []</a:t>
            </a:r>
          </a:p>
          <a:p>
            <a:r>
              <a:rPr lang="de-DE" sz="1400" dirty="0"/>
              <a:t>Message TTL (</a:t>
            </a:r>
            <a:r>
              <a:rPr lang="de-DE" sz="1400" dirty="0" err="1"/>
              <a:t>seconds</a:t>
            </a:r>
            <a:r>
              <a:rPr lang="de-DE" sz="1400" dirty="0"/>
              <a:t>):</a:t>
            </a:r>
          </a:p>
          <a:p>
            <a:r>
              <a:rPr lang="de-DE" sz="1400" dirty="0"/>
              <a:t>Retention </a:t>
            </a:r>
            <a:r>
              <a:rPr lang="de-DE" sz="1400" dirty="0" err="1"/>
              <a:t>Policies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Topics: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3E96E7F-0DC5-D035-EB82-2784EC339949}"/>
              </a:ext>
            </a:extLst>
          </p:cNvPr>
          <p:cNvSpPr txBox="1"/>
          <p:nvPr/>
        </p:nvSpPr>
        <p:spPr>
          <a:xfrm>
            <a:off x="362125" y="3870964"/>
            <a:ext cx="8588685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Namespace_2 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Cluster_US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Tenant: </a:t>
            </a:r>
            <a:r>
              <a:rPr lang="de-DE" sz="1400" u="sng" dirty="0">
                <a:solidFill>
                  <a:schemeClr val="accent1"/>
                </a:solidFill>
              </a:rPr>
              <a:t>Tenant_1</a:t>
            </a:r>
          </a:p>
          <a:p>
            <a:r>
              <a:rPr lang="de-DE" sz="1400" dirty="0"/>
              <a:t>Bundles: []</a:t>
            </a:r>
          </a:p>
          <a:p>
            <a:r>
              <a:rPr lang="de-DE" sz="1400" dirty="0"/>
              <a:t>Message TTL (</a:t>
            </a:r>
            <a:r>
              <a:rPr lang="de-DE" sz="1400" dirty="0" err="1"/>
              <a:t>seconds</a:t>
            </a:r>
            <a:r>
              <a:rPr lang="de-DE" sz="1400" dirty="0"/>
              <a:t>):</a:t>
            </a:r>
          </a:p>
          <a:p>
            <a:r>
              <a:rPr lang="de-DE" sz="1400" dirty="0"/>
              <a:t>Retention </a:t>
            </a:r>
            <a:r>
              <a:rPr lang="de-DE" sz="1400" dirty="0" err="1"/>
              <a:t>Policies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Topics: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</p:txBody>
      </p:sp>
      <p:graphicFrame>
        <p:nvGraphicFramePr>
          <p:cNvPr id="47" name="Diagramm 46">
            <a:extLst>
              <a:ext uri="{FF2B5EF4-FFF2-40B4-BE49-F238E27FC236}">
                <a16:creationId xmlns:a16="http://schemas.microsoft.com/office/drawing/2014/main" id="{099A34AD-8755-69EB-B2C7-7A2D8EE37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317571"/>
              </p:ext>
            </p:extLst>
          </p:nvPr>
        </p:nvGraphicFramePr>
        <p:xfrm>
          <a:off x="4388322" y="1604527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8" name="Diagramm 47">
            <a:extLst>
              <a:ext uri="{FF2B5EF4-FFF2-40B4-BE49-F238E27FC236}">
                <a16:creationId xmlns:a16="http://schemas.microsoft.com/office/drawing/2014/main" id="{FEFAA630-D92F-749D-4128-335906BEB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757713"/>
              </p:ext>
            </p:extLst>
          </p:nvPr>
        </p:nvGraphicFramePr>
        <p:xfrm>
          <a:off x="6722879" y="1595031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9" name="Diagramm 48">
            <a:extLst>
              <a:ext uri="{FF2B5EF4-FFF2-40B4-BE49-F238E27FC236}">
                <a16:creationId xmlns:a16="http://schemas.microsoft.com/office/drawing/2014/main" id="{6EA521C1-CB64-A949-9072-F92090739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4606631"/>
              </p:ext>
            </p:extLst>
          </p:nvPr>
        </p:nvGraphicFramePr>
        <p:xfrm>
          <a:off x="3034825" y="261048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3" name="Diagramm 52">
            <a:extLst>
              <a:ext uri="{FF2B5EF4-FFF2-40B4-BE49-F238E27FC236}">
                <a16:creationId xmlns:a16="http://schemas.microsoft.com/office/drawing/2014/main" id="{1E591A88-0F98-35B4-D1B8-A7594B3CC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318529"/>
              </p:ext>
            </p:extLst>
          </p:nvPr>
        </p:nvGraphicFramePr>
        <p:xfrm>
          <a:off x="4388322" y="3830128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4" name="Diagramm 53">
            <a:extLst>
              <a:ext uri="{FF2B5EF4-FFF2-40B4-BE49-F238E27FC236}">
                <a16:creationId xmlns:a16="http://schemas.microsoft.com/office/drawing/2014/main" id="{7815DFDA-F87C-3140-36F5-11F517DEC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141243"/>
              </p:ext>
            </p:extLst>
          </p:nvPr>
        </p:nvGraphicFramePr>
        <p:xfrm>
          <a:off x="6722879" y="382473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5" name="Diagramm 54">
            <a:extLst>
              <a:ext uri="{FF2B5EF4-FFF2-40B4-BE49-F238E27FC236}">
                <a16:creationId xmlns:a16="http://schemas.microsoft.com/office/drawing/2014/main" id="{2329A202-8FE3-DB45-EBEE-167BEFBC8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907990"/>
              </p:ext>
            </p:extLst>
          </p:nvPr>
        </p:nvGraphicFramePr>
        <p:xfrm>
          <a:off x="3034825" y="4836081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3466EFF6-A73B-B4D4-3AD2-E2AA280E45E1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92DE48E3-21DA-FC8D-DAFC-79369EB96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820495"/>
              </p:ext>
            </p:extLst>
          </p:nvPr>
        </p:nvGraphicFramePr>
        <p:xfrm>
          <a:off x="3354442" y="694635"/>
          <a:ext cx="5476885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7">
                  <a:extLst>
                    <a:ext uri="{9D8B030D-6E8A-4147-A177-3AD203B41FA5}">
                      <a16:colId xmlns:a16="http://schemas.microsoft.com/office/drawing/2014/main" val="2533410998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937506919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452029620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09254133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3896169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Tenant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4914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5AEAB2DB-5773-07D0-CE36-DE16AA6DEED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9160185-97DA-2E46-830F-C73129E00C99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feil: nach unten 40">
            <a:extLst>
              <a:ext uri="{FF2B5EF4-FFF2-40B4-BE49-F238E27FC236}">
                <a16:creationId xmlns:a16="http://schemas.microsoft.com/office/drawing/2014/main" id="{DDC2211D-5215-1EFC-C275-28CD4B942B1B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EC2273E-8738-2633-1A8F-C39A4089143C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Tenants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42E6E3D-EF0C-EC00-4B60-082257514DD7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feil: nach unten 43">
            <a:extLst>
              <a:ext uri="{FF2B5EF4-FFF2-40B4-BE49-F238E27FC236}">
                <a16:creationId xmlns:a16="http://schemas.microsoft.com/office/drawing/2014/main" id="{D4FD2E00-23AA-C739-E10D-35918450062E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CB6D30F-5780-9989-9251-03772E78CCEC}"/>
              </a:ext>
            </a:extLst>
          </p:cNvPr>
          <p:cNvSpPr txBox="1"/>
          <p:nvPr/>
        </p:nvSpPr>
        <p:spPr>
          <a:xfrm>
            <a:off x="10629788" y="212311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3DBC555-5870-D08A-0714-50184FE4D0EE}"/>
              </a:ext>
            </a:extLst>
          </p:cNvPr>
          <p:cNvCxnSpPr>
            <a:cxnSpLocks/>
          </p:cNvCxnSpPr>
          <p:nvPr/>
        </p:nvCxnSpPr>
        <p:spPr>
          <a:xfrm>
            <a:off x="11657172" y="212311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feil: nach unten 49">
            <a:extLst>
              <a:ext uri="{FF2B5EF4-FFF2-40B4-BE49-F238E27FC236}">
                <a16:creationId xmlns:a16="http://schemas.microsoft.com/office/drawing/2014/main" id="{9EB15846-D77D-03E1-21AF-B308E142E53C}"/>
              </a:ext>
            </a:extLst>
          </p:cNvPr>
          <p:cNvSpPr/>
          <p:nvPr/>
        </p:nvSpPr>
        <p:spPr>
          <a:xfrm>
            <a:off x="11739942" y="217156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4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feld 43">
            <a:extLst>
              <a:ext uri="{FF2B5EF4-FFF2-40B4-BE49-F238E27FC236}">
                <a16:creationId xmlns:a16="http://schemas.microsoft.com/office/drawing/2014/main" id="{8356ED22-EBF4-89EF-43F1-99752DDC6E2D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Topic View</a:t>
            </a:r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r>
              <a:rPr lang="de-DE" dirty="0"/>
              <a:t> </a:t>
            </a:r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6E500DB-DFD6-9314-8AE6-9961BE3BF938}"/>
              </a:ext>
            </a:extLst>
          </p:cNvPr>
          <p:cNvSpPr txBox="1"/>
          <p:nvPr/>
        </p:nvSpPr>
        <p:spPr>
          <a:xfrm>
            <a:off x="362124" y="1691305"/>
            <a:ext cx="858094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Topic_1 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Tenant: </a:t>
            </a:r>
            <a:r>
              <a:rPr lang="de-DE" sz="1400" u="sng" dirty="0">
                <a:solidFill>
                  <a:schemeClr val="accent1"/>
                </a:solidFill>
              </a:rPr>
              <a:t>Tenant_1</a:t>
            </a:r>
            <a:endParaRPr lang="de-DE" sz="1400" dirty="0"/>
          </a:p>
          <a:p>
            <a:r>
              <a:rPr lang="de-DE" sz="1400" dirty="0"/>
              <a:t>Namespace: </a:t>
            </a:r>
            <a:r>
              <a:rPr lang="de-DE" sz="1400" u="sng" dirty="0">
                <a:solidFill>
                  <a:schemeClr val="accent1"/>
                </a:solidFill>
              </a:rPr>
              <a:t>Namespace_1</a:t>
            </a:r>
            <a:endParaRPr lang="de-DE" sz="1400" dirty="0"/>
          </a:p>
          <a:p>
            <a:r>
              <a:rPr lang="de-DE" sz="1400" dirty="0"/>
              <a:t>Producers: [</a:t>
            </a:r>
            <a:r>
              <a:rPr lang="de-DE" sz="1400" u="sng" dirty="0">
                <a:solidFill>
                  <a:schemeClr val="accent1"/>
                </a:solidFill>
              </a:rPr>
              <a:t>Producer_1</a:t>
            </a:r>
            <a:r>
              <a:rPr lang="de-DE" sz="1400" dirty="0"/>
              <a:t>, …]</a:t>
            </a:r>
          </a:p>
          <a:p>
            <a:r>
              <a:rPr lang="de-DE" sz="1400" dirty="0" err="1"/>
              <a:t>Consumers</a:t>
            </a:r>
            <a:r>
              <a:rPr lang="de-DE" sz="1400" dirty="0"/>
              <a:t>: [</a:t>
            </a:r>
            <a:r>
              <a:rPr lang="de-DE" sz="1400" u="sng" dirty="0">
                <a:solidFill>
                  <a:schemeClr val="accent1"/>
                </a:solidFill>
              </a:rPr>
              <a:t>Consumer_1</a:t>
            </a:r>
            <a:r>
              <a:rPr lang="de-DE" sz="1400" dirty="0"/>
              <a:t>, …]</a:t>
            </a:r>
          </a:p>
          <a:p>
            <a:r>
              <a:rPr lang="de-DE" sz="1400" dirty="0" err="1"/>
              <a:t>Owner</a:t>
            </a:r>
            <a:r>
              <a:rPr lang="de-DE" sz="1400" dirty="0"/>
              <a:t> Broker: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r>
              <a:rPr lang="de-DE" sz="1400" dirty="0" err="1"/>
              <a:t>Avg</a:t>
            </a:r>
            <a:r>
              <a:rPr lang="de-DE" sz="1400" dirty="0"/>
              <a:t>. Size </a:t>
            </a:r>
            <a:r>
              <a:rPr lang="de-DE" sz="1400" dirty="0" err="1"/>
              <a:t>of</a:t>
            </a:r>
            <a:r>
              <a:rPr lang="de-DE" sz="1400" dirty="0"/>
              <a:t> Message:</a:t>
            </a:r>
          </a:p>
          <a:p>
            <a:r>
              <a:rPr lang="de-DE" sz="1400" dirty="0"/>
              <a:t>Storage Size:</a:t>
            </a:r>
          </a:p>
        </p:txBody>
      </p:sp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6186147A-DB94-E208-B554-E7A5877D1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371673"/>
              </p:ext>
            </p:extLst>
          </p:nvPr>
        </p:nvGraphicFramePr>
        <p:xfrm>
          <a:off x="4236749" y="1835754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Diagramm 25">
            <a:extLst>
              <a:ext uri="{FF2B5EF4-FFF2-40B4-BE49-F238E27FC236}">
                <a16:creationId xmlns:a16="http://schemas.microsoft.com/office/drawing/2014/main" id="{C0403985-80F3-0001-C3A9-52FEE4A8C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116043"/>
              </p:ext>
            </p:extLst>
          </p:nvPr>
        </p:nvGraphicFramePr>
        <p:xfrm>
          <a:off x="6587565" y="178730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7AAA6E85-BEC6-2044-7D7C-DD06EC46C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463760"/>
              </p:ext>
            </p:extLst>
          </p:nvPr>
        </p:nvGraphicFramePr>
        <p:xfrm>
          <a:off x="3027089" y="2973707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Textfeld 27">
            <a:extLst>
              <a:ext uri="{FF2B5EF4-FFF2-40B4-BE49-F238E27FC236}">
                <a16:creationId xmlns:a16="http://schemas.microsoft.com/office/drawing/2014/main" id="{9C77B6AB-141D-CD6C-9796-2D348EFE5C46}"/>
              </a:ext>
            </a:extLst>
          </p:cNvPr>
          <p:cNvSpPr txBox="1"/>
          <p:nvPr/>
        </p:nvSpPr>
        <p:spPr>
          <a:xfrm>
            <a:off x="362124" y="4211804"/>
            <a:ext cx="858094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Topic_2 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Tenant: </a:t>
            </a:r>
            <a:r>
              <a:rPr lang="de-DE" sz="1400" u="sng" dirty="0">
                <a:solidFill>
                  <a:schemeClr val="accent1"/>
                </a:solidFill>
              </a:rPr>
              <a:t>Tenant_1</a:t>
            </a:r>
          </a:p>
          <a:p>
            <a:r>
              <a:rPr lang="de-DE" sz="1400" dirty="0"/>
              <a:t>Namespace: </a:t>
            </a:r>
            <a:r>
              <a:rPr lang="de-DE" sz="1400" u="sng" dirty="0">
                <a:solidFill>
                  <a:schemeClr val="accent1"/>
                </a:solidFill>
              </a:rPr>
              <a:t>Namespace_1</a:t>
            </a:r>
            <a:endParaRPr lang="de-DE" sz="1400" dirty="0"/>
          </a:p>
          <a:p>
            <a:r>
              <a:rPr lang="de-DE" sz="1400" dirty="0"/>
              <a:t>Producers: [</a:t>
            </a:r>
            <a:r>
              <a:rPr lang="de-DE" sz="1400" u="sng" dirty="0">
                <a:solidFill>
                  <a:schemeClr val="accent1"/>
                </a:solidFill>
              </a:rPr>
              <a:t>Producer_100</a:t>
            </a:r>
            <a:r>
              <a:rPr lang="de-DE" sz="1400" dirty="0"/>
              <a:t>, …]</a:t>
            </a:r>
          </a:p>
          <a:p>
            <a:r>
              <a:rPr lang="de-DE" sz="1400" dirty="0" err="1"/>
              <a:t>Consumers</a:t>
            </a:r>
            <a:r>
              <a:rPr lang="de-DE" sz="1400" dirty="0"/>
              <a:t>: [</a:t>
            </a:r>
            <a:r>
              <a:rPr lang="de-DE" sz="1400" u="sng" dirty="0">
                <a:solidFill>
                  <a:schemeClr val="accent1"/>
                </a:solidFill>
              </a:rPr>
              <a:t>Consumer_101</a:t>
            </a:r>
            <a:r>
              <a:rPr lang="de-DE" sz="1400" dirty="0"/>
              <a:t>, …]</a:t>
            </a:r>
          </a:p>
          <a:p>
            <a:r>
              <a:rPr lang="de-DE" sz="1400" dirty="0" err="1"/>
              <a:t>Owner</a:t>
            </a:r>
            <a:r>
              <a:rPr lang="de-DE" sz="1400" dirty="0"/>
              <a:t> Broker: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r>
              <a:rPr lang="de-DE" sz="1400" dirty="0" err="1"/>
              <a:t>Avg</a:t>
            </a:r>
            <a:r>
              <a:rPr lang="de-DE" sz="1400" dirty="0"/>
              <a:t>. Size </a:t>
            </a:r>
            <a:r>
              <a:rPr lang="de-DE" sz="1400" dirty="0" err="1"/>
              <a:t>of</a:t>
            </a:r>
            <a:r>
              <a:rPr lang="de-DE" sz="1400" dirty="0"/>
              <a:t> Message:</a:t>
            </a:r>
          </a:p>
          <a:p>
            <a:r>
              <a:rPr lang="de-DE" sz="1400" dirty="0"/>
              <a:t>Storage Size:</a:t>
            </a:r>
          </a:p>
        </p:txBody>
      </p:sp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7AA8D7BC-AEC7-C23B-3385-813B76BCD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271829"/>
              </p:ext>
            </p:extLst>
          </p:nvPr>
        </p:nvGraphicFramePr>
        <p:xfrm>
          <a:off x="4236746" y="4306327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2" name="Diagramm 41">
            <a:extLst>
              <a:ext uri="{FF2B5EF4-FFF2-40B4-BE49-F238E27FC236}">
                <a16:creationId xmlns:a16="http://schemas.microsoft.com/office/drawing/2014/main" id="{56987673-AA80-0A1D-7B99-F83B1370D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854651"/>
              </p:ext>
            </p:extLst>
          </p:nvPr>
        </p:nvGraphicFramePr>
        <p:xfrm>
          <a:off x="6587562" y="4257876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3" name="Diagramm 42">
            <a:extLst>
              <a:ext uri="{FF2B5EF4-FFF2-40B4-BE49-F238E27FC236}">
                <a16:creationId xmlns:a16="http://schemas.microsoft.com/office/drawing/2014/main" id="{C3B52C7A-8B98-C147-B758-B61321256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511331"/>
              </p:ext>
            </p:extLst>
          </p:nvPr>
        </p:nvGraphicFramePr>
        <p:xfrm>
          <a:off x="3027086" y="544428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E1AA01CE-5444-C4FE-BF79-C389DD3C3164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graphicFrame>
        <p:nvGraphicFramePr>
          <p:cNvPr id="20" name="Tabelle 3">
            <a:extLst>
              <a:ext uri="{FF2B5EF4-FFF2-40B4-BE49-F238E27FC236}">
                <a16:creationId xmlns:a16="http://schemas.microsoft.com/office/drawing/2014/main" id="{82CC2DA2-2DAE-178F-BC97-247717986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95568"/>
              </p:ext>
            </p:extLst>
          </p:nvPr>
        </p:nvGraphicFramePr>
        <p:xfrm>
          <a:off x="3354442" y="694635"/>
          <a:ext cx="5476885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7">
                  <a:extLst>
                    <a:ext uri="{9D8B030D-6E8A-4147-A177-3AD203B41FA5}">
                      <a16:colId xmlns:a16="http://schemas.microsoft.com/office/drawing/2014/main" val="2533410998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937506919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452029620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09254133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3896169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Tenant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4914"/>
                  </a:ext>
                </a:extLst>
              </a:tr>
            </a:tbl>
          </a:graphicData>
        </a:graphic>
      </p:graphicFrame>
      <p:sp>
        <p:nvSpPr>
          <p:cNvPr id="32" name="Textfeld 31">
            <a:extLst>
              <a:ext uri="{FF2B5EF4-FFF2-40B4-BE49-F238E27FC236}">
                <a16:creationId xmlns:a16="http://schemas.microsoft.com/office/drawing/2014/main" id="{229971D9-5F21-B7D8-33C6-2B76DA1489BD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F7CE1CE-7FF8-DCD0-8677-10DCB76B31BC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833D6CAD-BC8F-93E4-01EF-B6D61AB3BFF3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15ECE08-D011-ACE6-E894-F12BF404287E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Tenants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8324E88-8C70-22BC-3378-33033CC96DF4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feil: nach unten 44">
            <a:extLst>
              <a:ext uri="{FF2B5EF4-FFF2-40B4-BE49-F238E27FC236}">
                <a16:creationId xmlns:a16="http://schemas.microsoft.com/office/drawing/2014/main" id="{66C04CDD-7A3A-0426-2AA8-B2C9F18E4609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9239FE30-D862-FB38-A4CC-360DD2B4271A}"/>
              </a:ext>
            </a:extLst>
          </p:cNvPr>
          <p:cNvSpPr txBox="1"/>
          <p:nvPr/>
        </p:nvSpPr>
        <p:spPr>
          <a:xfrm>
            <a:off x="10629788" y="212311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9BCFA0B-1ABC-265C-D461-15270742DC95}"/>
              </a:ext>
            </a:extLst>
          </p:cNvPr>
          <p:cNvCxnSpPr>
            <a:cxnSpLocks/>
          </p:cNvCxnSpPr>
          <p:nvPr/>
        </p:nvCxnSpPr>
        <p:spPr>
          <a:xfrm>
            <a:off x="11657172" y="212311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feil: nach unten 47">
            <a:extLst>
              <a:ext uri="{FF2B5EF4-FFF2-40B4-BE49-F238E27FC236}">
                <a16:creationId xmlns:a16="http://schemas.microsoft.com/office/drawing/2014/main" id="{BBCAC01A-6170-88C1-CEC7-B9E4C8102447}"/>
              </a:ext>
            </a:extLst>
          </p:cNvPr>
          <p:cNvSpPr/>
          <p:nvPr/>
        </p:nvSpPr>
        <p:spPr>
          <a:xfrm>
            <a:off x="11739942" y="217156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45A7CE3-0391-1429-BB52-8EF6043DCCAC}"/>
              </a:ext>
            </a:extLst>
          </p:cNvPr>
          <p:cNvSpPr txBox="1"/>
          <p:nvPr/>
        </p:nvSpPr>
        <p:spPr>
          <a:xfrm>
            <a:off x="10629788" y="258425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Topics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DADDC7B-3036-B05A-A6C2-4DBBCC43437B}"/>
              </a:ext>
            </a:extLst>
          </p:cNvPr>
          <p:cNvCxnSpPr>
            <a:cxnSpLocks/>
          </p:cNvCxnSpPr>
          <p:nvPr/>
        </p:nvCxnSpPr>
        <p:spPr>
          <a:xfrm>
            <a:off x="11657172" y="258425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feil: nach unten 50">
            <a:extLst>
              <a:ext uri="{FF2B5EF4-FFF2-40B4-BE49-F238E27FC236}">
                <a16:creationId xmlns:a16="http://schemas.microsoft.com/office/drawing/2014/main" id="{E7BDF4C6-3C85-0383-29C7-EFEAB7EE74C4}"/>
              </a:ext>
            </a:extLst>
          </p:cNvPr>
          <p:cNvSpPr/>
          <p:nvPr/>
        </p:nvSpPr>
        <p:spPr>
          <a:xfrm>
            <a:off x="11739942" y="263270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AEAB354-961F-DDAC-D17B-DB66F8B0931B}"/>
              </a:ext>
            </a:extLst>
          </p:cNvPr>
          <p:cNvSpPr txBox="1"/>
          <p:nvPr/>
        </p:nvSpPr>
        <p:spPr>
          <a:xfrm>
            <a:off x="10629788" y="304538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Consum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15F899C-DCCC-8F39-7DD0-A0574D34087A}"/>
              </a:ext>
            </a:extLst>
          </p:cNvPr>
          <p:cNvCxnSpPr>
            <a:cxnSpLocks/>
          </p:cNvCxnSpPr>
          <p:nvPr/>
        </p:nvCxnSpPr>
        <p:spPr>
          <a:xfrm>
            <a:off x="11657172" y="304538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feil: nach unten 53">
            <a:extLst>
              <a:ext uri="{FF2B5EF4-FFF2-40B4-BE49-F238E27FC236}">
                <a16:creationId xmlns:a16="http://schemas.microsoft.com/office/drawing/2014/main" id="{1F8CCE19-947F-5B0D-B42D-4F76B482E282}"/>
              </a:ext>
            </a:extLst>
          </p:cNvPr>
          <p:cNvSpPr/>
          <p:nvPr/>
        </p:nvSpPr>
        <p:spPr>
          <a:xfrm>
            <a:off x="11739942" y="309383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A07DF67-742C-3E6B-E40D-E6CC93F5914E}"/>
              </a:ext>
            </a:extLst>
          </p:cNvPr>
          <p:cNvSpPr txBox="1"/>
          <p:nvPr/>
        </p:nvSpPr>
        <p:spPr>
          <a:xfrm>
            <a:off x="10629788" y="350652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Producer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43C03698-33DF-3E56-EA5A-61AEFD537504}"/>
              </a:ext>
            </a:extLst>
          </p:cNvPr>
          <p:cNvCxnSpPr>
            <a:cxnSpLocks/>
          </p:cNvCxnSpPr>
          <p:nvPr/>
        </p:nvCxnSpPr>
        <p:spPr>
          <a:xfrm>
            <a:off x="11657172" y="350652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1FA2DA18-08D4-C8FE-07BA-1273D488BC1D}"/>
              </a:ext>
            </a:extLst>
          </p:cNvPr>
          <p:cNvSpPr/>
          <p:nvPr/>
        </p:nvSpPr>
        <p:spPr>
          <a:xfrm>
            <a:off x="11739942" y="355497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 descr="Marke folgen Silhouette">
            <a:extLst>
              <a:ext uri="{FF2B5EF4-FFF2-40B4-BE49-F238E27FC236}">
                <a16:creationId xmlns:a16="http://schemas.microsoft.com/office/drawing/2014/main" id="{9D0FF52B-32B8-3DEF-4629-0DAEEBE89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215" y="1196143"/>
            <a:ext cx="472064" cy="472064"/>
          </a:xfrm>
          <a:prstGeom prst="rect">
            <a:avLst/>
          </a:prstGeom>
        </p:spPr>
      </p:pic>
      <p:sp>
        <p:nvSpPr>
          <p:cNvPr id="8" name="Rechteck: obere Ecken abgerundet 7">
            <a:extLst>
              <a:ext uri="{FF2B5EF4-FFF2-40B4-BE49-F238E27FC236}">
                <a16:creationId xmlns:a16="http://schemas.microsoft.com/office/drawing/2014/main" id="{D69C08B2-A4C5-70C3-E79E-68305E367215}"/>
              </a:ext>
            </a:extLst>
          </p:cNvPr>
          <p:cNvSpPr/>
          <p:nvPr/>
        </p:nvSpPr>
        <p:spPr>
          <a:xfrm rot="5400000">
            <a:off x="906137" y="676146"/>
            <a:ext cx="365760" cy="1512059"/>
          </a:xfrm>
          <a:prstGeom prst="round2SameRect">
            <a:avLst>
              <a:gd name="adj1" fmla="val 0"/>
              <a:gd name="adj2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      Add Topic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9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 descr="Marke folgen Silhouette">
            <a:extLst>
              <a:ext uri="{FF2B5EF4-FFF2-40B4-BE49-F238E27FC236}">
                <a16:creationId xmlns:a16="http://schemas.microsoft.com/office/drawing/2014/main" id="{B7BAB47E-43E6-F9DF-0361-1A3769FF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15" y="1196143"/>
            <a:ext cx="472064" cy="472064"/>
          </a:xfrm>
          <a:prstGeom prst="rect">
            <a:avLst/>
          </a:prstGeom>
        </p:spPr>
      </p:pic>
      <p:sp>
        <p:nvSpPr>
          <p:cNvPr id="34" name="Rechteck: obere Ecken abgerundet 33">
            <a:extLst>
              <a:ext uri="{FF2B5EF4-FFF2-40B4-BE49-F238E27FC236}">
                <a16:creationId xmlns:a16="http://schemas.microsoft.com/office/drawing/2014/main" id="{756C0FD9-2CB6-562D-209A-16CC1DA16230}"/>
              </a:ext>
            </a:extLst>
          </p:cNvPr>
          <p:cNvSpPr/>
          <p:nvPr/>
        </p:nvSpPr>
        <p:spPr>
          <a:xfrm rot="5400000">
            <a:off x="906137" y="676146"/>
            <a:ext cx="365760" cy="1512059"/>
          </a:xfrm>
          <a:prstGeom prst="round2SameRect">
            <a:avLst>
              <a:gd name="adj1" fmla="val 0"/>
              <a:gd name="adj2" fmla="val 50000"/>
            </a:avLst>
          </a:prstGeom>
          <a:noFill/>
          <a:ln w="9525">
            <a:solidFill>
              <a:srgbClr val="C7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>
                <a:solidFill>
                  <a:srgbClr val="C7C4C4"/>
                </a:solidFill>
              </a:rPr>
              <a:t>      Add Topic</a:t>
            </a:r>
            <a:endParaRPr lang="en-US" sz="1400" dirty="0">
              <a:solidFill>
                <a:srgbClr val="C7C4C4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356ED22-EBF4-89EF-43F1-99752DDC6E2D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Topic View</a:t>
            </a: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lvl="7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C16EFD-14A2-45A5-4089-B24F50C5A33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Cluster_EMEA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C6A51E-22A6-A89F-5F84-019BBAFF2B92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D5568B11-8F01-DB42-AE9F-96D88B2B455A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16B006-E3DA-790B-5904-E8C7C96FCC51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A00B35-8385-F5AD-0646-1FA1E06521FB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AB4DC954-1AA5-9DDB-790F-1F2EA7ED35F4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12CCC4-952B-587E-7C65-83FCFEC538B0}"/>
              </a:ext>
            </a:extLst>
          </p:cNvPr>
          <p:cNvSpPr txBox="1"/>
          <p:nvPr/>
        </p:nvSpPr>
        <p:spPr>
          <a:xfrm>
            <a:off x="10629788" y="2123116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All Topics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B069FEA-53E1-B5B8-6E21-9192704D18A9}"/>
              </a:ext>
            </a:extLst>
          </p:cNvPr>
          <p:cNvCxnSpPr>
            <a:cxnSpLocks/>
          </p:cNvCxnSpPr>
          <p:nvPr/>
        </p:nvCxnSpPr>
        <p:spPr>
          <a:xfrm>
            <a:off x="11657172" y="2123116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AE5D28C0-25DB-9F89-FFB0-A107F5BBC02A}"/>
              </a:ext>
            </a:extLst>
          </p:cNvPr>
          <p:cNvSpPr/>
          <p:nvPr/>
        </p:nvSpPr>
        <p:spPr>
          <a:xfrm>
            <a:off x="11739942" y="217156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7E2EC41-A067-7E16-0EAB-FCB408D5A681}"/>
              </a:ext>
            </a:extLst>
          </p:cNvPr>
          <p:cNvSpPr txBox="1"/>
          <p:nvPr/>
        </p:nvSpPr>
        <p:spPr>
          <a:xfrm>
            <a:off x="10629788" y="2584251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Consum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7A5F308-EF23-DFF5-1E26-E45B6740A74D}"/>
              </a:ext>
            </a:extLst>
          </p:cNvPr>
          <p:cNvCxnSpPr>
            <a:cxnSpLocks/>
          </p:cNvCxnSpPr>
          <p:nvPr/>
        </p:nvCxnSpPr>
        <p:spPr>
          <a:xfrm>
            <a:off x="11657172" y="2584251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A6B6F52-631B-608B-1CCA-F5FE5EE384B3}"/>
              </a:ext>
            </a:extLst>
          </p:cNvPr>
          <p:cNvSpPr/>
          <p:nvPr/>
        </p:nvSpPr>
        <p:spPr>
          <a:xfrm>
            <a:off x="11739942" y="263270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EAB9084-7692-B199-4162-B876E9B0CDA0}"/>
              </a:ext>
            </a:extLst>
          </p:cNvPr>
          <p:cNvSpPr txBox="1"/>
          <p:nvPr/>
        </p:nvSpPr>
        <p:spPr>
          <a:xfrm>
            <a:off x="10629788" y="3045386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Multi Producer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B700890-3BE3-B186-9C4B-1D76109FABD1}"/>
              </a:ext>
            </a:extLst>
          </p:cNvPr>
          <p:cNvCxnSpPr>
            <a:cxnSpLocks/>
          </p:cNvCxnSpPr>
          <p:nvPr/>
        </p:nvCxnSpPr>
        <p:spPr>
          <a:xfrm>
            <a:off x="11657172" y="3045386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4DBC757B-454C-EA36-52C5-D6AC7B29DE39}"/>
              </a:ext>
            </a:extLst>
          </p:cNvPr>
          <p:cNvSpPr/>
          <p:nvPr/>
        </p:nvSpPr>
        <p:spPr>
          <a:xfrm>
            <a:off x="11739942" y="309383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6E500DB-DFD6-9314-8AE6-9961BE3BF938}"/>
              </a:ext>
            </a:extLst>
          </p:cNvPr>
          <p:cNvSpPr txBox="1"/>
          <p:nvPr/>
        </p:nvSpPr>
        <p:spPr>
          <a:xfrm>
            <a:off x="362124" y="1691305"/>
            <a:ext cx="8580947" cy="2523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Topic_1 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Cluster: </a:t>
            </a:r>
            <a:r>
              <a:rPr lang="de-DE" sz="1400" u="sng" dirty="0" err="1">
                <a:solidFill>
                  <a:schemeClr val="bg1">
                    <a:lumMod val="85000"/>
                  </a:schemeClr>
                </a:solidFill>
              </a:rPr>
              <a:t>Cluster_EMEA</a:t>
            </a:r>
            <a:endParaRPr lang="de-DE" sz="1400" u="sng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Namespace: 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Namespace_1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Producers: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Producer_1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Consumers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Consumer_1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Owner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Broker:</a:t>
            </a:r>
          </a:p>
          <a:p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Nr.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Messages: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Avg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. Size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Message: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Storage Size: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…</a:t>
            </a:r>
          </a:p>
        </p:txBody>
      </p:sp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6186147A-DB94-E208-B554-E7A5877D1F6C}"/>
              </a:ext>
            </a:extLst>
          </p:cNvPr>
          <p:cNvGraphicFramePr/>
          <p:nvPr/>
        </p:nvGraphicFramePr>
        <p:xfrm>
          <a:off x="4236749" y="1835754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Diagramm 25">
            <a:extLst>
              <a:ext uri="{FF2B5EF4-FFF2-40B4-BE49-F238E27FC236}">
                <a16:creationId xmlns:a16="http://schemas.microsoft.com/office/drawing/2014/main" id="{C0403985-80F3-0001-C3A9-52FEE4A8C28B}"/>
              </a:ext>
            </a:extLst>
          </p:cNvPr>
          <p:cNvGraphicFramePr/>
          <p:nvPr/>
        </p:nvGraphicFramePr>
        <p:xfrm>
          <a:off x="6587565" y="178730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7AAA6E85-BEC6-2044-7D7C-DD06EC46C338}"/>
              </a:ext>
            </a:extLst>
          </p:cNvPr>
          <p:cNvGraphicFramePr/>
          <p:nvPr/>
        </p:nvGraphicFramePr>
        <p:xfrm>
          <a:off x="3027089" y="2973707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8" name="Textfeld 27">
            <a:extLst>
              <a:ext uri="{FF2B5EF4-FFF2-40B4-BE49-F238E27FC236}">
                <a16:creationId xmlns:a16="http://schemas.microsoft.com/office/drawing/2014/main" id="{9C77B6AB-141D-CD6C-9796-2D348EFE5C46}"/>
              </a:ext>
            </a:extLst>
          </p:cNvPr>
          <p:cNvSpPr txBox="1"/>
          <p:nvPr/>
        </p:nvSpPr>
        <p:spPr>
          <a:xfrm>
            <a:off x="362124" y="4348168"/>
            <a:ext cx="8580947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Topic_2 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Cluster: </a:t>
            </a:r>
            <a:r>
              <a:rPr lang="de-DE" sz="1400" u="sng" dirty="0" err="1">
                <a:solidFill>
                  <a:schemeClr val="bg1">
                    <a:lumMod val="85000"/>
                  </a:schemeClr>
                </a:solidFill>
              </a:rPr>
              <a:t>Cluster_EMEA</a:t>
            </a:r>
            <a:endParaRPr lang="de-DE" sz="1400" u="sng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Namespace: 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Namespace_1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Producers: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Producer_100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Consumers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Consumer_101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Owner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Broker:</a:t>
            </a:r>
          </a:p>
          <a:p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Nr.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Messages: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Avg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. Size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Message: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Storage Size:</a:t>
            </a:r>
          </a:p>
        </p:txBody>
      </p:sp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7AA8D7BC-AEC7-C23B-3385-813B76BCD77E}"/>
              </a:ext>
            </a:extLst>
          </p:cNvPr>
          <p:cNvGraphicFramePr/>
          <p:nvPr/>
        </p:nvGraphicFramePr>
        <p:xfrm>
          <a:off x="4236746" y="4306327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2" name="Diagramm 41">
            <a:extLst>
              <a:ext uri="{FF2B5EF4-FFF2-40B4-BE49-F238E27FC236}">
                <a16:creationId xmlns:a16="http://schemas.microsoft.com/office/drawing/2014/main" id="{56987673-AA80-0A1D-7B99-F83B1370DA2A}"/>
              </a:ext>
            </a:extLst>
          </p:cNvPr>
          <p:cNvGraphicFramePr/>
          <p:nvPr/>
        </p:nvGraphicFramePr>
        <p:xfrm>
          <a:off x="6587562" y="4257876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3" name="Diagramm 42">
            <a:extLst>
              <a:ext uri="{FF2B5EF4-FFF2-40B4-BE49-F238E27FC236}">
                <a16:creationId xmlns:a16="http://schemas.microsoft.com/office/drawing/2014/main" id="{C3B52C7A-8B98-C147-B758-B61321256181}"/>
              </a:ext>
            </a:extLst>
          </p:cNvPr>
          <p:cNvGraphicFramePr/>
          <p:nvPr/>
        </p:nvGraphicFramePr>
        <p:xfrm>
          <a:off x="3027086" y="544428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9CB81F0-282E-0270-16B0-C9E8A6A95735}"/>
              </a:ext>
            </a:extLst>
          </p:cNvPr>
          <p:cNvSpPr txBox="1"/>
          <p:nvPr/>
        </p:nvSpPr>
        <p:spPr>
          <a:xfrm>
            <a:off x="1331486" y="1236965"/>
            <a:ext cx="9522797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Add Topic: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r>
              <a:rPr lang="de-DE" dirty="0"/>
              <a:t> </a:t>
            </a:r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195C60-7121-B22D-A7E0-B9CA7F61A77E}"/>
              </a:ext>
            </a:extLst>
          </p:cNvPr>
          <p:cNvSpPr txBox="1"/>
          <p:nvPr/>
        </p:nvSpPr>
        <p:spPr>
          <a:xfrm>
            <a:off x="10566361" y="120058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AC3474-DB1D-C31D-BC14-D982789A9B47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graphicFrame>
        <p:nvGraphicFramePr>
          <p:cNvPr id="20" name="Tabelle 3">
            <a:extLst>
              <a:ext uri="{FF2B5EF4-FFF2-40B4-BE49-F238E27FC236}">
                <a16:creationId xmlns:a16="http://schemas.microsoft.com/office/drawing/2014/main" id="{77328B7F-8E78-1D7E-DE80-9EBB8D7F0D6B}"/>
              </a:ext>
            </a:extLst>
          </p:cNvPr>
          <p:cNvGraphicFramePr>
            <a:graphicFrameLocks noGrp="1"/>
          </p:cNvGraphicFramePr>
          <p:nvPr/>
        </p:nvGraphicFramePr>
        <p:xfrm>
          <a:off x="3354442" y="694635"/>
          <a:ext cx="5476885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7">
                  <a:extLst>
                    <a:ext uri="{9D8B030D-6E8A-4147-A177-3AD203B41FA5}">
                      <a16:colId xmlns:a16="http://schemas.microsoft.com/office/drawing/2014/main" val="2533410998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937506919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452029620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09254133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3896169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Tenant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4914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6F4D9AF-5842-E67A-D6CD-63F9F64DE1C9}"/>
              </a:ext>
            </a:extLst>
          </p:cNvPr>
          <p:cNvSpPr txBox="1"/>
          <p:nvPr/>
        </p:nvSpPr>
        <p:spPr>
          <a:xfrm>
            <a:off x="9199440" y="1338057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FE9859E1-C7CF-D2E3-F87F-5715E6C99BCE}"/>
              </a:ext>
            </a:extLst>
          </p:cNvPr>
          <p:cNvCxnSpPr>
            <a:cxnSpLocks/>
          </p:cNvCxnSpPr>
          <p:nvPr/>
        </p:nvCxnSpPr>
        <p:spPr>
          <a:xfrm>
            <a:off x="10226824" y="1338057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feil: nach unten 30">
            <a:extLst>
              <a:ext uri="{FF2B5EF4-FFF2-40B4-BE49-F238E27FC236}">
                <a16:creationId xmlns:a16="http://schemas.microsoft.com/office/drawing/2014/main" id="{0226DE8B-50A4-D894-66E0-ACB9BCCEC846}"/>
              </a:ext>
            </a:extLst>
          </p:cNvPr>
          <p:cNvSpPr/>
          <p:nvPr/>
        </p:nvSpPr>
        <p:spPr>
          <a:xfrm>
            <a:off x="10309594" y="1386506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87C237-B3EA-A62E-9283-073FED3558FA}"/>
              </a:ext>
            </a:extLst>
          </p:cNvPr>
          <p:cNvSpPr txBox="1"/>
          <p:nvPr/>
        </p:nvSpPr>
        <p:spPr>
          <a:xfrm>
            <a:off x="9194134" y="1799192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Tenants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FFD4D3F-2A9D-7BB7-54BF-7604ECF1188D}"/>
              </a:ext>
            </a:extLst>
          </p:cNvPr>
          <p:cNvCxnSpPr>
            <a:cxnSpLocks/>
          </p:cNvCxnSpPr>
          <p:nvPr/>
        </p:nvCxnSpPr>
        <p:spPr>
          <a:xfrm>
            <a:off x="10221518" y="1799192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BD0AA0A4-35B9-1260-9735-2D0222DB3266}"/>
              </a:ext>
            </a:extLst>
          </p:cNvPr>
          <p:cNvSpPr/>
          <p:nvPr/>
        </p:nvSpPr>
        <p:spPr>
          <a:xfrm>
            <a:off x="10304288" y="1847641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969C6A5-F197-2731-18AC-DC5D9836D37B}"/>
              </a:ext>
            </a:extLst>
          </p:cNvPr>
          <p:cNvSpPr txBox="1"/>
          <p:nvPr/>
        </p:nvSpPr>
        <p:spPr>
          <a:xfrm>
            <a:off x="9194134" y="2260327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A7898AFE-7E01-22E6-D154-891BF03240AD}"/>
              </a:ext>
            </a:extLst>
          </p:cNvPr>
          <p:cNvCxnSpPr>
            <a:cxnSpLocks/>
          </p:cNvCxnSpPr>
          <p:nvPr/>
        </p:nvCxnSpPr>
        <p:spPr>
          <a:xfrm>
            <a:off x="10221518" y="2260327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feil: nach unten 38">
            <a:extLst>
              <a:ext uri="{FF2B5EF4-FFF2-40B4-BE49-F238E27FC236}">
                <a16:creationId xmlns:a16="http://schemas.microsoft.com/office/drawing/2014/main" id="{6F47B1D6-7BE4-8489-3A80-16C0FC9AF641}"/>
              </a:ext>
            </a:extLst>
          </p:cNvPr>
          <p:cNvSpPr/>
          <p:nvPr/>
        </p:nvSpPr>
        <p:spPr>
          <a:xfrm>
            <a:off x="10304288" y="2308776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436A07F-526F-D380-9282-D36C66C7CBA7}"/>
              </a:ext>
            </a:extLst>
          </p:cNvPr>
          <p:cNvSpPr txBox="1"/>
          <p:nvPr/>
        </p:nvSpPr>
        <p:spPr>
          <a:xfrm>
            <a:off x="1408024" y="1902982"/>
            <a:ext cx="2577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Topic Name: </a:t>
            </a:r>
            <a:r>
              <a:rPr lang="de-DE" u="sng" dirty="0"/>
              <a:t>                    _      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793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 descr="Marke folgen Silhouette">
            <a:extLst>
              <a:ext uri="{FF2B5EF4-FFF2-40B4-BE49-F238E27FC236}">
                <a16:creationId xmlns:a16="http://schemas.microsoft.com/office/drawing/2014/main" id="{B7BAB47E-43E6-F9DF-0361-1A3769FF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15" y="1196143"/>
            <a:ext cx="472064" cy="472064"/>
          </a:xfrm>
          <a:prstGeom prst="rect">
            <a:avLst/>
          </a:prstGeom>
        </p:spPr>
      </p:pic>
      <p:sp>
        <p:nvSpPr>
          <p:cNvPr id="34" name="Rechteck: obere Ecken abgerundet 33">
            <a:extLst>
              <a:ext uri="{FF2B5EF4-FFF2-40B4-BE49-F238E27FC236}">
                <a16:creationId xmlns:a16="http://schemas.microsoft.com/office/drawing/2014/main" id="{756C0FD9-2CB6-562D-209A-16CC1DA16230}"/>
              </a:ext>
            </a:extLst>
          </p:cNvPr>
          <p:cNvSpPr/>
          <p:nvPr/>
        </p:nvSpPr>
        <p:spPr>
          <a:xfrm rot="5400000">
            <a:off x="906137" y="676146"/>
            <a:ext cx="365760" cy="1512059"/>
          </a:xfrm>
          <a:prstGeom prst="round2SameRect">
            <a:avLst>
              <a:gd name="adj1" fmla="val 0"/>
              <a:gd name="adj2" fmla="val 50000"/>
            </a:avLst>
          </a:prstGeom>
          <a:noFill/>
          <a:ln w="9525">
            <a:solidFill>
              <a:srgbClr val="C7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>
                <a:solidFill>
                  <a:srgbClr val="C7C4C4"/>
                </a:solidFill>
              </a:rPr>
              <a:t>      Add Topic</a:t>
            </a:r>
            <a:endParaRPr lang="en-US" sz="1400" dirty="0">
              <a:solidFill>
                <a:srgbClr val="C7C4C4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356ED22-EBF4-89EF-43F1-99752DDC6E2D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Topic View</a:t>
            </a: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lvl="7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C16EFD-14A2-45A5-4089-B24F50C5A33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Cluster_EMEA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C6A51E-22A6-A89F-5F84-019BBAFF2B92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D5568B11-8F01-DB42-AE9F-96D88B2B455A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16B006-E3DA-790B-5904-E8C7C96FCC51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A00B35-8385-F5AD-0646-1FA1E06521FB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AB4DC954-1AA5-9DDB-790F-1F2EA7ED35F4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12CCC4-952B-587E-7C65-83FCFEC538B0}"/>
              </a:ext>
            </a:extLst>
          </p:cNvPr>
          <p:cNvSpPr txBox="1"/>
          <p:nvPr/>
        </p:nvSpPr>
        <p:spPr>
          <a:xfrm>
            <a:off x="10629788" y="2123116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All Topics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B069FEA-53E1-B5B8-6E21-9192704D18A9}"/>
              </a:ext>
            </a:extLst>
          </p:cNvPr>
          <p:cNvCxnSpPr>
            <a:cxnSpLocks/>
          </p:cNvCxnSpPr>
          <p:nvPr/>
        </p:nvCxnSpPr>
        <p:spPr>
          <a:xfrm>
            <a:off x="11657172" y="2123116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AE5D28C0-25DB-9F89-FFB0-A107F5BBC02A}"/>
              </a:ext>
            </a:extLst>
          </p:cNvPr>
          <p:cNvSpPr/>
          <p:nvPr/>
        </p:nvSpPr>
        <p:spPr>
          <a:xfrm>
            <a:off x="11739942" y="217156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7E2EC41-A067-7E16-0EAB-FCB408D5A681}"/>
              </a:ext>
            </a:extLst>
          </p:cNvPr>
          <p:cNvSpPr txBox="1"/>
          <p:nvPr/>
        </p:nvSpPr>
        <p:spPr>
          <a:xfrm>
            <a:off x="10629788" y="2584251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Consum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7A5F308-EF23-DFF5-1E26-E45B6740A74D}"/>
              </a:ext>
            </a:extLst>
          </p:cNvPr>
          <p:cNvCxnSpPr>
            <a:cxnSpLocks/>
          </p:cNvCxnSpPr>
          <p:nvPr/>
        </p:nvCxnSpPr>
        <p:spPr>
          <a:xfrm>
            <a:off x="11657172" y="2584251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A6B6F52-631B-608B-1CCA-F5FE5EE384B3}"/>
              </a:ext>
            </a:extLst>
          </p:cNvPr>
          <p:cNvSpPr/>
          <p:nvPr/>
        </p:nvSpPr>
        <p:spPr>
          <a:xfrm>
            <a:off x="11739942" y="263270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EAB9084-7692-B199-4162-B876E9B0CDA0}"/>
              </a:ext>
            </a:extLst>
          </p:cNvPr>
          <p:cNvSpPr txBox="1"/>
          <p:nvPr/>
        </p:nvSpPr>
        <p:spPr>
          <a:xfrm>
            <a:off x="10629788" y="3045386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Multi Producer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B700890-3BE3-B186-9C4B-1D76109FABD1}"/>
              </a:ext>
            </a:extLst>
          </p:cNvPr>
          <p:cNvCxnSpPr>
            <a:cxnSpLocks/>
          </p:cNvCxnSpPr>
          <p:nvPr/>
        </p:nvCxnSpPr>
        <p:spPr>
          <a:xfrm>
            <a:off x="11657172" y="3045386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4DBC757B-454C-EA36-52C5-D6AC7B29DE39}"/>
              </a:ext>
            </a:extLst>
          </p:cNvPr>
          <p:cNvSpPr/>
          <p:nvPr/>
        </p:nvSpPr>
        <p:spPr>
          <a:xfrm>
            <a:off x="11739942" y="309383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6E500DB-DFD6-9314-8AE6-9961BE3BF938}"/>
              </a:ext>
            </a:extLst>
          </p:cNvPr>
          <p:cNvSpPr txBox="1"/>
          <p:nvPr/>
        </p:nvSpPr>
        <p:spPr>
          <a:xfrm>
            <a:off x="362124" y="1691305"/>
            <a:ext cx="8580947" cy="2523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Topic_1 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Cluster: </a:t>
            </a:r>
            <a:r>
              <a:rPr lang="de-DE" sz="1400" u="sng" dirty="0" err="1">
                <a:solidFill>
                  <a:schemeClr val="bg1">
                    <a:lumMod val="85000"/>
                  </a:schemeClr>
                </a:solidFill>
              </a:rPr>
              <a:t>Cluster_EMEA</a:t>
            </a:r>
            <a:endParaRPr lang="de-DE" sz="1400" u="sng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Namespace: 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Namespace_1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Producers: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Producer_1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Consumers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Consumer_1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Owner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Broker:</a:t>
            </a:r>
          </a:p>
          <a:p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Nr.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Messages: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Avg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. Size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Message: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Storage Size: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…</a:t>
            </a:r>
          </a:p>
        </p:txBody>
      </p:sp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6186147A-DB94-E208-B554-E7A5877D1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856864"/>
              </p:ext>
            </p:extLst>
          </p:nvPr>
        </p:nvGraphicFramePr>
        <p:xfrm>
          <a:off x="4236749" y="1835754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Diagramm 25">
            <a:extLst>
              <a:ext uri="{FF2B5EF4-FFF2-40B4-BE49-F238E27FC236}">
                <a16:creationId xmlns:a16="http://schemas.microsoft.com/office/drawing/2014/main" id="{C0403985-80F3-0001-C3A9-52FEE4A8C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362895"/>
              </p:ext>
            </p:extLst>
          </p:nvPr>
        </p:nvGraphicFramePr>
        <p:xfrm>
          <a:off x="6587565" y="178730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7AAA6E85-BEC6-2044-7D7C-DD06EC46C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93542"/>
              </p:ext>
            </p:extLst>
          </p:nvPr>
        </p:nvGraphicFramePr>
        <p:xfrm>
          <a:off x="3027089" y="2973707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8" name="Textfeld 27">
            <a:extLst>
              <a:ext uri="{FF2B5EF4-FFF2-40B4-BE49-F238E27FC236}">
                <a16:creationId xmlns:a16="http://schemas.microsoft.com/office/drawing/2014/main" id="{9C77B6AB-141D-CD6C-9796-2D348EFE5C46}"/>
              </a:ext>
            </a:extLst>
          </p:cNvPr>
          <p:cNvSpPr txBox="1"/>
          <p:nvPr/>
        </p:nvSpPr>
        <p:spPr>
          <a:xfrm>
            <a:off x="362124" y="4348168"/>
            <a:ext cx="8580947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Topic_2 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Cluster: </a:t>
            </a:r>
            <a:r>
              <a:rPr lang="de-DE" sz="1400" u="sng" dirty="0" err="1">
                <a:solidFill>
                  <a:schemeClr val="bg1">
                    <a:lumMod val="85000"/>
                  </a:schemeClr>
                </a:solidFill>
              </a:rPr>
              <a:t>Cluster_EMEA</a:t>
            </a:r>
            <a:endParaRPr lang="de-DE" sz="1400" u="sng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Namespace: 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Namespace_1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Producers: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Producer_100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Consumers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Consumer_101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Owner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Broker:</a:t>
            </a:r>
          </a:p>
          <a:p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Nr.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Messages: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Avg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. Size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Message: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Storage Size:</a:t>
            </a:r>
          </a:p>
        </p:txBody>
      </p:sp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7AA8D7BC-AEC7-C23B-3385-813B76BCD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376034"/>
              </p:ext>
            </p:extLst>
          </p:nvPr>
        </p:nvGraphicFramePr>
        <p:xfrm>
          <a:off x="4236746" y="4306327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2" name="Diagramm 41">
            <a:extLst>
              <a:ext uri="{FF2B5EF4-FFF2-40B4-BE49-F238E27FC236}">
                <a16:creationId xmlns:a16="http://schemas.microsoft.com/office/drawing/2014/main" id="{56987673-AA80-0A1D-7B99-F83B1370D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760574"/>
              </p:ext>
            </p:extLst>
          </p:nvPr>
        </p:nvGraphicFramePr>
        <p:xfrm>
          <a:off x="6587562" y="4257876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3" name="Diagramm 42">
            <a:extLst>
              <a:ext uri="{FF2B5EF4-FFF2-40B4-BE49-F238E27FC236}">
                <a16:creationId xmlns:a16="http://schemas.microsoft.com/office/drawing/2014/main" id="{C3B52C7A-8B98-C147-B758-B61321256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776844"/>
              </p:ext>
            </p:extLst>
          </p:nvPr>
        </p:nvGraphicFramePr>
        <p:xfrm>
          <a:off x="3027086" y="544428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9CB81F0-282E-0270-16B0-C9E8A6A95735}"/>
              </a:ext>
            </a:extLst>
          </p:cNvPr>
          <p:cNvSpPr txBox="1"/>
          <p:nvPr/>
        </p:nvSpPr>
        <p:spPr>
          <a:xfrm>
            <a:off x="1331486" y="1236965"/>
            <a:ext cx="9522797" cy="5386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Producer Information – Producer_100</a:t>
            </a:r>
          </a:p>
          <a:p>
            <a:pPr algn="ctr"/>
            <a:endParaRPr lang="de-DE" dirty="0"/>
          </a:p>
          <a:p>
            <a:r>
              <a:rPr lang="de-DE" sz="1400" dirty="0" err="1"/>
              <a:t>Nr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Topics </a:t>
            </a:r>
            <a:r>
              <a:rPr lang="de-DE" sz="1400" dirty="0" err="1"/>
              <a:t>used</a:t>
            </a:r>
            <a:r>
              <a:rPr lang="de-DE" sz="1400" dirty="0"/>
              <a:t>:</a:t>
            </a:r>
          </a:p>
          <a:p>
            <a:r>
              <a:rPr lang="de-DE" sz="1400" dirty="0"/>
              <a:t>List </a:t>
            </a:r>
            <a:r>
              <a:rPr lang="de-DE" sz="1400" dirty="0" err="1"/>
              <a:t>of</a:t>
            </a:r>
            <a:r>
              <a:rPr lang="de-DE" sz="1400" dirty="0"/>
              <a:t> Topics: [</a:t>
            </a:r>
            <a:r>
              <a:rPr lang="de-DE" sz="1400" u="sng" dirty="0">
                <a:solidFill>
                  <a:schemeClr val="accent1"/>
                </a:solidFill>
              </a:rPr>
              <a:t>Topic_2</a:t>
            </a:r>
            <a:r>
              <a:rPr lang="de-DE" sz="1400" dirty="0"/>
              <a:t>]</a:t>
            </a:r>
          </a:p>
          <a:p>
            <a:r>
              <a:rPr lang="de-DE" sz="1400" dirty="0" err="1"/>
              <a:t>Nr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r>
              <a:rPr lang="de-DE" sz="1400" dirty="0"/>
              <a:t>List </a:t>
            </a:r>
            <a:r>
              <a:rPr lang="de-DE" sz="1400" dirty="0" err="1"/>
              <a:t>of</a:t>
            </a:r>
            <a:r>
              <a:rPr lang="de-DE" sz="1400" dirty="0"/>
              <a:t> Messages: []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r>
              <a:rPr lang="de-DE" dirty="0"/>
              <a:t> </a:t>
            </a:r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195C60-7121-B22D-A7E0-B9CA7F61A77E}"/>
              </a:ext>
            </a:extLst>
          </p:cNvPr>
          <p:cNvSpPr txBox="1"/>
          <p:nvPr/>
        </p:nvSpPr>
        <p:spPr>
          <a:xfrm>
            <a:off x="10566361" y="120058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AC3474-DB1D-C31D-BC14-D982789A9B47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graphicFrame>
        <p:nvGraphicFramePr>
          <p:cNvPr id="20" name="Tabelle 3">
            <a:extLst>
              <a:ext uri="{FF2B5EF4-FFF2-40B4-BE49-F238E27FC236}">
                <a16:creationId xmlns:a16="http://schemas.microsoft.com/office/drawing/2014/main" id="{77328B7F-8E78-1D7E-DE80-9EBB8D7F0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2316"/>
              </p:ext>
            </p:extLst>
          </p:nvPr>
        </p:nvGraphicFramePr>
        <p:xfrm>
          <a:off x="3354442" y="694635"/>
          <a:ext cx="5476885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7">
                  <a:extLst>
                    <a:ext uri="{9D8B030D-6E8A-4147-A177-3AD203B41FA5}">
                      <a16:colId xmlns:a16="http://schemas.microsoft.com/office/drawing/2014/main" val="2533410998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937506919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452029620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09254133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3896169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Tenant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Marke folgen Silhouette">
            <a:extLst>
              <a:ext uri="{FF2B5EF4-FFF2-40B4-BE49-F238E27FC236}">
                <a16:creationId xmlns:a16="http://schemas.microsoft.com/office/drawing/2014/main" id="{057C454D-9B60-216E-AC7A-4BA6D2509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15" y="1196143"/>
            <a:ext cx="472064" cy="472064"/>
          </a:xfrm>
          <a:prstGeom prst="rect">
            <a:avLst/>
          </a:prstGeom>
        </p:spPr>
      </p:pic>
      <p:sp>
        <p:nvSpPr>
          <p:cNvPr id="29" name="Rechteck: obere Ecken abgerundet 28">
            <a:extLst>
              <a:ext uri="{FF2B5EF4-FFF2-40B4-BE49-F238E27FC236}">
                <a16:creationId xmlns:a16="http://schemas.microsoft.com/office/drawing/2014/main" id="{568E5584-A13A-DA4E-40C6-A2217AFAFD02}"/>
              </a:ext>
            </a:extLst>
          </p:cNvPr>
          <p:cNvSpPr/>
          <p:nvPr/>
        </p:nvSpPr>
        <p:spPr>
          <a:xfrm rot="5400000">
            <a:off x="906137" y="676146"/>
            <a:ext cx="365760" cy="1512059"/>
          </a:xfrm>
          <a:prstGeom prst="round2SameRect">
            <a:avLst>
              <a:gd name="adj1" fmla="val 0"/>
              <a:gd name="adj2" fmla="val 50000"/>
            </a:avLst>
          </a:prstGeom>
          <a:noFill/>
          <a:ln w="9525">
            <a:solidFill>
              <a:srgbClr val="C7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>
                <a:solidFill>
                  <a:srgbClr val="C7C4C4"/>
                </a:solidFill>
              </a:rPr>
              <a:t>      Add Topic</a:t>
            </a:r>
            <a:endParaRPr lang="en-US" sz="1400" dirty="0">
              <a:solidFill>
                <a:srgbClr val="C7C4C4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356ED22-EBF4-89EF-43F1-99752DDC6E2D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Topic View</a:t>
            </a: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lvl="7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C16EFD-14A2-45A5-4089-B24F50C5A33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Cluster_EMEA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C6A51E-22A6-A89F-5F84-019BBAFF2B92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D5568B11-8F01-DB42-AE9F-96D88B2B455A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16B006-E3DA-790B-5904-E8C7C96FCC51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A00B35-8385-F5AD-0646-1FA1E06521FB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AB4DC954-1AA5-9DDB-790F-1F2EA7ED35F4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12CCC4-952B-587E-7C65-83FCFEC538B0}"/>
              </a:ext>
            </a:extLst>
          </p:cNvPr>
          <p:cNvSpPr txBox="1"/>
          <p:nvPr/>
        </p:nvSpPr>
        <p:spPr>
          <a:xfrm>
            <a:off x="10629788" y="2123116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All Topics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B069FEA-53E1-B5B8-6E21-9192704D18A9}"/>
              </a:ext>
            </a:extLst>
          </p:cNvPr>
          <p:cNvCxnSpPr>
            <a:cxnSpLocks/>
          </p:cNvCxnSpPr>
          <p:nvPr/>
        </p:nvCxnSpPr>
        <p:spPr>
          <a:xfrm>
            <a:off x="11657172" y="2123116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AE5D28C0-25DB-9F89-FFB0-A107F5BBC02A}"/>
              </a:ext>
            </a:extLst>
          </p:cNvPr>
          <p:cNvSpPr/>
          <p:nvPr/>
        </p:nvSpPr>
        <p:spPr>
          <a:xfrm>
            <a:off x="11739942" y="217156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7E2EC41-A067-7E16-0EAB-FCB408D5A681}"/>
              </a:ext>
            </a:extLst>
          </p:cNvPr>
          <p:cNvSpPr txBox="1"/>
          <p:nvPr/>
        </p:nvSpPr>
        <p:spPr>
          <a:xfrm>
            <a:off x="10629788" y="2584251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Consum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7A5F308-EF23-DFF5-1E26-E45B6740A74D}"/>
              </a:ext>
            </a:extLst>
          </p:cNvPr>
          <p:cNvCxnSpPr>
            <a:cxnSpLocks/>
          </p:cNvCxnSpPr>
          <p:nvPr/>
        </p:nvCxnSpPr>
        <p:spPr>
          <a:xfrm>
            <a:off x="11657172" y="2584251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A6B6F52-631B-608B-1CCA-F5FE5EE384B3}"/>
              </a:ext>
            </a:extLst>
          </p:cNvPr>
          <p:cNvSpPr/>
          <p:nvPr/>
        </p:nvSpPr>
        <p:spPr>
          <a:xfrm>
            <a:off x="11739942" y="263270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EAB9084-7692-B199-4162-B876E9B0CDA0}"/>
              </a:ext>
            </a:extLst>
          </p:cNvPr>
          <p:cNvSpPr txBox="1"/>
          <p:nvPr/>
        </p:nvSpPr>
        <p:spPr>
          <a:xfrm>
            <a:off x="10629788" y="3045386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Multi Producer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B700890-3BE3-B186-9C4B-1D76109FABD1}"/>
              </a:ext>
            </a:extLst>
          </p:cNvPr>
          <p:cNvCxnSpPr>
            <a:cxnSpLocks/>
          </p:cNvCxnSpPr>
          <p:nvPr/>
        </p:nvCxnSpPr>
        <p:spPr>
          <a:xfrm>
            <a:off x="11657172" y="3045386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4DBC757B-454C-EA36-52C5-D6AC7B29DE39}"/>
              </a:ext>
            </a:extLst>
          </p:cNvPr>
          <p:cNvSpPr/>
          <p:nvPr/>
        </p:nvSpPr>
        <p:spPr>
          <a:xfrm>
            <a:off x="11739942" y="309383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6E500DB-DFD6-9314-8AE6-9961BE3BF938}"/>
              </a:ext>
            </a:extLst>
          </p:cNvPr>
          <p:cNvSpPr txBox="1"/>
          <p:nvPr/>
        </p:nvSpPr>
        <p:spPr>
          <a:xfrm>
            <a:off x="362124" y="1691305"/>
            <a:ext cx="8580947" cy="2523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Topic_1 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Cluster: </a:t>
            </a:r>
            <a:r>
              <a:rPr lang="de-DE" sz="1400" u="sng" dirty="0" err="1">
                <a:solidFill>
                  <a:schemeClr val="bg1">
                    <a:lumMod val="85000"/>
                  </a:schemeClr>
                </a:solidFill>
              </a:rPr>
              <a:t>Cluster_EMEA</a:t>
            </a:r>
            <a:endParaRPr lang="de-DE" sz="1400" u="sng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Namespace: 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Namespace_1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Producers: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Producer_1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Consumers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Consumer_1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Owner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Broker:</a:t>
            </a:r>
          </a:p>
          <a:p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Nr.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Messages: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Avg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. Size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Message: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Storage Size: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…</a:t>
            </a:r>
          </a:p>
        </p:txBody>
      </p:sp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6186147A-DB94-E208-B554-E7A5877D1F6C}"/>
              </a:ext>
            </a:extLst>
          </p:cNvPr>
          <p:cNvGraphicFramePr/>
          <p:nvPr/>
        </p:nvGraphicFramePr>
        <p:xfrm>
          <a:off x="4236749" y="1835754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Diagramm 25">
            <a:extLst>
              <a:ext uri="{FF2B5EF4-FFF2-40B4-BE49-F238E27FC236}">
                <a16:creationId xmlns:a16="http://schemas.microsoft.com/office/drawing/2014/main" id="{C0403985-80F3-0001-C3A9-52FEE4A8C28B}"/>
              </a:ext>
            </a:extLst>
          </p:cNvPr>
          <p:cNvGraphicFramePr/>
          <p:nvPr/>
        </p:nvGraphicFramePr>
        <p:xfrm>
          <a:off x="6587565" y="178730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7AAA6E85-BEC6-2044-7D7C-DD06EC46C338}"/>
              </a:ext>
            </a:extLst>
          </p:cNvPr>
          <p:cNvGraphicFramePr/>
          <p:nvPr/>
        </p:nvGraphicFramePr>
        <p:xfrm>
          <a:off x="3027089" y="2973707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8" name="Textfeld 27">
            <a:extLst>
              <a:ext uri="{FF2B5EF4-FFF2-40B4-BE49-F238E27FC236}">
                <a16:creationId xmlns:a16="http://schemas.microsoft.com/office/drawing/2014/main" id="{9C77B6AB-141D-CD6C-9796-2D348EFE5C46}"/>
              </a:ext>
            </a:extLst>
          </p:cNvPr>
          <p:cNvSpPr txBox="1"/>
          <p:nvPr/>
        </p:nvSpPr>
        <p:spPr>
          <a:xfrm>
            <a:off x="362124" y="4348168"/>
            <a:ext cx="8580947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Topic_2 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Cluster: </a:t>
            </a:r>
            <a:r>
              <a:rPr lang="de-DE" sz="1400" u="sng" dirty="0" err="1">
                <a:solidFill>
                  <a:schemeClr val="bg1">
                    <a:lumMod val="85000"/>
                  </a:schemeClr>
                </a:solidFill>
              </a:rPr>
              <a:t>Cluster_EMEA</a:t>
            </a:r>
            <a:endParaRPr lang="de-DE" sz="1400" u="sng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Namespace: 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Namespace_1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Producers: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Producer_100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Consumers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Consumer_101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Owner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Broker:</a:t>
            </a:r>
          </a:p>
          <a:p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Nr.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Messages: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Avg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. Size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Message: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Storage Size:</a:t>
            </a:r>
          </a:p>
        </p:txBody>
      </p:sp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7AA8D7BC-AEC7-C23B-3385-813B76BCD77E}"/>
              </a:ext>
            </a:extLst>
          </p:cNvPr>
          <p:cNvGraphicFramePr/>
          <p:nvPr/>
        </p:nvGraphicFramePr>
        <p:xfrm>
          <a:off x="4236746" y="4306327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2" name="Diagramm 41">
            <a:extLst>
              <a:ext uri="{FF2B5EF4-FFF2-40B4-BE49-F238E27FC236}">
                <a16:creationId xmlns:a16="http://schemas.microsoft.com/office/drawing/2014/main" id="{56987673-AA80-0A1D-7B99-F83B1370DA2A}"/>
              </a:ext>
            </a:extLst>
          </p:cNvPr>
          <p:cNvGraphicFramePr/>
          <p:nvPr/>
        </p:nvGraphicFramePr>
        <p:xfrm>
          <a:off x="6587562" y="4257876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3" name="Diagramm 42">
            <a:extLst>
              <a:ext uri="{FF2B5EF4-FFF2-40B4-BE49-F238E27FC236}">
                <a16:creationId xmlns:a16="http://schemas.microsoft.com/office/drawing/2014/main" id="{C3B52C7A-8B98-C147-B758-B61321256181}"/>
              </a:ext>
            </a:extLst>
          </p:cNvPr>
          <p:cNvGraphicFramePr/>
          <p:nvPr/>
        </p:nvGraphicFramePr>
        <p:xfrm>
          <a:off x="3027086" y="544428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9CB81F0-282E-0270-16B0-C9E8A6A95735}"/>
              </a:ext>
            </a:extLst>
          </p:cNvPr>
          <p:cNvSpPr txBox="1"/>
          <p:nvPr/>
        </p:nvSpPr>
        <p:spPr>
          <a:xfrm>
            <a:off x="1331486" y="1236965"/>
            <a:ext cx="9522797" cy="5386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Consumer Information – Consumer_101</a:t>
            </a:r>
          </a:p>
          <a:p>
            <a:pPr algn="ctr"/>
            <a:endParaRPr lang="de-DE" dirty="0"/>
          </a:p>
          <a:p>
            <a:r>
              <a:rPr lang="de-DE" sz="1400" dirty="0" err="1"/>
              <a:t>Nr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Topics registered:</a:t>
            </a:r>
          </a:p>
          <a:p>
            <a:r>
              <a:rPr lang="de-DE" sz="1400" dirty="0"/>
              <a:t>List </a:t>
            </a:r>
            <a:r>
              <a:rPr lang="de-DE" sz="1400" dirty="0" err="1"/>
              <a:t>of</a:t>
            </a:r>
            <a:r>
              <a:rPr lang="de-DE" sz="1400" dirty="0"/>
              <a:t> Topics: [</a:t>
            </a:r>
            <a:r>
              <a:rPr lang="de-DE" sz="1400" u="sng" dirty="0">
                <a:solidFill>
                  <a:schemeClr val="accent1"/>
                </a:solidFill>
              </a:rPr>
              <a:t>Topic_2</a:t>
            </a:r>
            <a:r>
              <a:rPr lang="de-DE" sz="1400" dirty="0"/>
              <a:t>]</a:t>
            </a:r>
          </a:p>
          <a:p>
            <a:r>
              <a:rPr lang="de-DE" sz="1400" dirty="0" err="1"/>
              <a:t>Nr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r>
              <a:rPr lang="de-DE" sz="1400" dirty="0"/>
              <a:t>List </a:t>
            </a:r>
            <a:r>
              <a:rPr lang="de-DE" sz="1400" dirty="0" err="1"/>
              <a:t>of</a:t>
            </a:r>
            <a:r>
              <a:rPr lang="de-DE" sz="1400" dirty="0"/>
              <a:t> Messages: []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r>
              <a:rPr lang="de-DE" dirty="0"/>
              <a:t> </a:t>
            </a:r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195C60-7121-B22D-A7E0-B9CA7F61A77E}"/>
              </a:ext>
            </a:extLst>
          </p:cNvPr>
          <p:cNvSpPr txBox="1"/>
          <p:nvPr/>
        </p:nvSpPr>
        <p:spPr>
          <a:xfrm>
            <a:off x="10566361" y="120058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AC3474-DB1D-C31D-BC14-D982789A9B47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graphicFrame>
        <p:nvGraphicFramePr>
          <p:cNvPr id="20" name="Tabelle 3">
            <a:extLst>
              <a:ext uri="{FF2B5EF4-FFF2-40B4-BE49-F238E27FC236}">
                <a16:creationId xmlns:a16="http://schemas.microsoft.com/office/drawing/2014/main" id="{77328B7F-8E78-1D7E-DE80-9EBB8D7F0D6B}"/>
              </a:ext>
            </a:extLst>
          </p:cNvPr>
          <p:cNvGraphicFramePr>
            <a:graphicFrameLocks noGrp="1"/>
          </p:cNvGraphicFramePr>
          <p:nvPr/>
        </p:nvGraphicFramePr>
        <p:xfrm>
          <a:off x="3354442" y="694635"/>
          <a:ext cx="5476885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7">
                  <a:extLst>
                    <a:ext uri="{9D8B030D-6E8A-4147-A177-3AD203B41FA5}">
                      <a16:colId xmlns:a16="http://schemas.microsoft.com/office/drawing/2014/main" val="2533410998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937506919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452029620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09254133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3896169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Tenant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15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1340</Words>
  <Application>Microsoft Office PowerPoint</Application>
  <PresentationFormat>Breitbild</PresentationFormat>
  <Paragraphs>573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Dreesens, Philipp</dc:creator>
  <cp:lastModifiedBy>Philipp Dreesens</cp:lastModifiedBy>
  <cp:revision>19</cp:revision>
  <dcterms:created xsi:type="dcterms:W3CDTF">2023-05-07T08:19:14Z</dcterms:created>
  <dcterms:modified xsi:type="dcterms:W3CDTF">2023-05-21T08:23:24Z</dcterms:modified>
</cp:coreProperties>
</file>