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16CA7-D043-400C-9926-E7B15DC6E140}" v="35" dt="2023-05-09T16:01:59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7" autoAdjust="0"/>
    <p:restoredTop sz="94660"/>
  </p:normalViewPr>
  <p:slideViewPr>
    <p:cSldViewPr snapToGrid="0">
      <p:cViewPr varScale="1">
        <p:scale>
          <a:sx n="190" d="100"/>
          <a:sy n="190" d="100"/>
        </p:scale>
        <p:origin x="7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72-4237-9837-1B20FBF6FD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72-4237-9837-1B20FBF6FD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72-4237-9837-1B20FBF6FD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72-4237-9837-1B20FBF6FD67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72-4237-9837-1B20FBF6F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E3-4B0C-86B2-9EB2D871D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E3-4B0C-86B2-9EB2D871D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E3-4B0C-86B2-9EB2D871D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E3-4B0C-86B2-9EB2D871DC13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E3-4B0C-86B2-9EB2D871D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6C-4B9A-BFFE-2575E0CD4F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6C-4B9A-BFFE-2575E0CD4F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6C-4B9A-BFFE-2575E0CD4F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6C-4B9A-BFFE-2575E0CD4F85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D6C-4B9A-BFFE-2575E0CD4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D-4247-B7F9-DD8CDDB387E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D-4247-B7F9-DD8CDDB387E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0D-4247-B7F9-DD8CDDB38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A-4ACF-B478-708871ECD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EA-4ACF-B478-708871ECD1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EA-4ACF-B478-708871ECD1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EA-4ACF-B478-708871ECD1D2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EA-4ACF-B478-708871ECD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4D-4D8A-8C0E-30BDA10183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4D-4D8A-8C0E-30BDA10183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4D-4D8A-8C0E-30BDA10183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4D-4D8A-8C0E-30BDA10183D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4D-4D8A-8C0E-30BDA1018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809-83C5-ED0F055461A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809-83C5-ED0F055461A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809-83C5-ED0F05546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9-4A5C-A1A2-D7A38A4B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9-4A5C-A1A2-D7A38A4B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9-4A5C-A1A2-D7A38A4BA4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9-4A5C-A1A2-D7A38A4BA41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9-4A5C-A1A2-D7A38A4BA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3-4911-B2B1-53983D710A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3-4911-B2B1-53983D710A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3-4911-B2B1-53983D710A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3-4911-B2B1-53983D710AC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A3-4911-B2B1-53983D710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E-4315-9662-662C1EF2712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E-4315-9662-662C1EF2712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0E-4315-9662-662C1EF27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C-4017-9D73-8AFEE2CC5B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C-4017-9D73-8AFEE2CC5B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5C-4017-9D73-8AFEE2CC5B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5C-4017-9D73-8AFEE2CC5BF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5C-4017-9D73-8AFEE2CC5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9A-473F-91A1-5D13B41D10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A-473F-91A1-5D13B41D10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9A-473F-91A1-5D13B41D10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9A-473F-91A1-5D13B41D10C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9A-473F-91A1-5D13B41D1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13-4E12-B37F-79E1EF5C2F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13-4E12-B37F-79E1EF5C2F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13-4E12-B37F-79E1EF5C2F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13-4E12-B37F-79E1EF5C2F2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13-4E12-B37F-79E1EF5C2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0-4CAB-B372-C5D8002E395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C0-4CAB-B372-C5D8002E395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C0-4CAB-B372-C5D8002E3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C7-424C-BF74-9EBA3DEFE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C7-424C-BF74-9EBA3DEFE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C7-424C-BF74-9EBA3DEFE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C7-424C-BF74-9EBA3DEFE7F8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6C7-424C-BF74-9EBA3DEFE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D-42F7-B4FB-A75DD2B425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D-42F7-B4FB-A75DD2B425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D-42F7-B4FB-A75DD2B425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FD-42F7-B4FB-A75DD2B425B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FD-42F7-B4FB-A75DD2B42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4-4BB3-8458-03B18182035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4-4BB3-8458-03B18182035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4-4BB3-8458-03B181820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3-416A-8A31-83E95B75436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3-416A-8A31-83E95B75436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C3-416A-8A31-83E95B754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E8D-8440-29F41D11AB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E8D-8440-29F41D11AB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1A-4E8D-8440-29F41D11AB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1A-4E8D-8440-29F41D11AB76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1A-4E8D-8440-29F41D11A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3-4008-BF75-DC36DCBE80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3-4008-BF75-DC36DCBE80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3-4008-BF75-DC36DCBE80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03-4008-BF75-DC36DCBE804C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03-4008-BF75-DC36DCBE8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9-40F2-93CE-214FF5D5A75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9-40F2-93CE-214FF5D5A75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9-40F2-93CE-214FF5D5A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9-4EA6-9C66-6234CF5643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9-4EA6-9C66-6234CF5643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39-4EA6-9C66-6234CF5643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39-4EA6-9C66-6234CF5643E9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39-4EA6-9C66-6234CF564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FA-49D6-B548-47B9DDB9BB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FA-49D6-B548-47B9DDB9BB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FA-49D6-B548-47B9DDB9BB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FA-49D6-B548-47B9DDB9BB2D}"/>
              </c:ext>
            </c:extLst>
          </c:dPt>
          <c:cat>
            <c:numRef>
              <c:f>Tabelle1!$A$2:$A$5</c:f>
              <c:numCache>
                <c:formatCode>General</c:formatCode>
                <c:ptCount val="4"/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14</c:v>
                </c:pt>
                <c:pt idx="1">
                  <c:v>23</c:v>
                </c:pt>
                <c:pt idx="2">
                  <c:v>14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FA-49D6-B548-47B9DDB9B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9607411107367E-2"/>
          <c:y val="0.14953877363545892"/>
          <c:w val="0.9125564043857447"/>
          <c:h val="0.70092245272908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6-4C42-96F1-57F5B826ED7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6-4C42-96F1-57F5B826ED7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6-4C42-96F1-57F5B826E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73855"/>
        <c:axId val="745304399"/>
      </c:barChart>
      <c:catAx>
        <c:axId val="183717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5304399"/>
        <c:crosses val="autoZero"/>
        <c:auto val="1"/>
        <c:lblAlgn val="ctr"/>
        <c:lblOffset val="100"/>
        <c:noMultiLvlLbl val="0"/>
      </c:catAx>
      <c:valAx>
        <c:axId val="74530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17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0E1D3-D853-8A76-7DE2-D69EF3BE6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1494CF-A244-E044-D65E-831A3674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F87C3-0651-2CF6-36BE-BAF613F6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5AF21-7C2C-9FAB-52CD-9B293D1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A056A-3B34-FA68-B2DD-62EFF3BC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25E4D-023E-F4B9-18E0-B43EE8D5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B5931D-E818-8741-C2A0-4E12F53E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596A96-3574-1963-E5A1-C462AC8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951B9-12C6-11C2-2F3F-7F88F94C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F29D0-C080-1DE3-5409-FEAF0D73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A5B516-6AB9-9238-8131-D9D6C5024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04F359-2588-24A6-2CC6-016FBE753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0F00D-3154-B893-155A-9814CED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5E52E-9D4A-B084-B47E-A74CA33E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47C90-A1CA-4EDB-C796-33B070F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99CEF-306E-AAB3-63CE-3FD03C2A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40273-FB93-782A-9225-9A932B4A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71A7C-9F06-AB98-141D-3CB45462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74109-022E-B633-1143-2D27C424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10C00-57E7-09E4-807F-14D3AE72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B46D6-2010-1392-7686-568E599F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53400-D144-35AA-AD8A-1ACE58F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FC640-ADF1-9BC5-799C-420842B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15F2F-3335-5E6F-AB13-27A5447C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D396A-27B8-38E6-7F54-B11B8A3B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D8D8A-BA09-C8DF-CC6C-0DEFBCA3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D73E9-1809-6812-C3CD-7E5A6DDB0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78F340-0A7E-0868-4455-A30C1332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058D7-CF94-8944-32E6-5A415E27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CCBFB-CFB2-E1AF-2B00-37BDE38E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1FF663-99DE-A2F6-8709-182CF64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CD7CF-0D47-74A9-5A8E-3CCE66A5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B8C1D-A2FB-9DD7-065A-7C7E3420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AAA30-DE1E-F502-CB8D-46DE556A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F41C32-16D4-A01E-D062-A2228258D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147B6D-364E-2D57-B247-2DF0C5E1A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0DDDA0-2AB9-C491-CF33-ACB9FEA6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F53747-0CC1-13CF-B4B9-F3D9F1A9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639057-4093-A1F7-B8A1-ACE118F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B8570-0FDE-48BB-3FFA-B669E447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04F2D2-FFA6-D967-0999-F206C149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691D7C-337F-2F1E-4921-7B4B4AA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95AB8-3D47-0F96-AC6B-3C8AF814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D49332-F603-E0D5-DCD0-3C20D497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8E874F-FF27-B326-2F89-3C8DDCC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B800-D504-AE0E-6269-285F879B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AB34F-6AC2-F596-4520-76C6A5F5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30170-9804-D389-3462-2694DC19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A992-6958-33CF-8AB2-8A3089CA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4B55BE-5907-E080-4CB8-1918D244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E1E5B-307C-4CE3-418A-00FDC76F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CC323-A07A-5BFB-F5EA-1B04F4DD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F0D22-6955-0A62-AA1E-3A2180E2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D740DE-13AD-5C12-6EF6-6ED2A427E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65938-D759-FC84-8BF5-0F7AD53E6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31F89-5EBA-08AD-9DD4-9E83C27C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D89A7-4DB0-4EBA-A6CD-187280E7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1CAC82-C7AA-1E7D-C33B-942F9BB9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D4A15E-B04F-0E19-87AC-1F80C86A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F10D86-7650-66F6-C3B7-B3FDB493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486B6-9534-EE33-16D9-F4BA7BF2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AB5A-ADF3-439B-8358-8B18F84666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3C489-96A5-E763-D23A-2499884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6526F-11F8-2CF6-A0DD-FC7FD9724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57E4-EFC1-4C7B-9145-20B1A4B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sv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4.svg"/><Relationship Id="rId10" Type="http://schemas.openxmlformats.org/officeDocument/2006/relationships/chart" Target="../charts/chart5.xml"/><Relationship Id="rId4" Type="http://schemas.openxmlformats.org/officeDocument/2006/relationships/image" Target="../media/image3.png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3.xml"/><Relationship Id="rId3" Type="http://schemas.openxmlformats.org/officeDocument/2006/relationships/image" Target="../media/image4.svg"/><Relationship Id="rId7" Type="http://schemas.openxmlformats.org/officeDocument/2006/relationships/chart" Target="../charts/chart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Relationship Id="rId9" Type="http://schemas.openxmlformats.org/officeDocument/2006/relationships/chart" Target="../charts/char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A558F-2B95-3B61-BDD8-911A7D25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7"/>
            <a:ext cx="10515600" cy="60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This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Mockup </a:t>
            </a:r>
            <a:r>
              <a:rPr lang="de-DE" sz="1600" dirty="0" err="1"/>
              <a:t>our</a:t>
            </a:r>
            <a:r>
              <a:rPr lang="de-DE" sz="1600" dirty="0"/>
              <a:t> Apache Pulsar UI</a:t>
            </a:r>
          </a:p>
          <a:p>
            <a:pPr marL="0" indent="0">
              <a:buNone/>
            </a:pPr>
            <a:r>
              <a:rPr lang="de-DE" sz="1600" dirty="0" err="1"/>
              <a:t>Currently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mockup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contains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reading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requirements</a:t>
            </a:r>
            <a:r>
              <a:rPr lang="de-DE" sz="1600" dirty="0"/>
              <a:t> (</a:t>
            </a:r>
            <a:r>
              <a:rPr lang="de-DE" sz="1600" dirty="0" err="1"/>
              <a:t>since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was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first</a:t>
            </a:r>
            <a:r>
              <a:rPr lang="de-DE" sz="1600" dirty="0"/>
              <a:t> </a:t>
            </a:r>
            <a:r>
              <a:rPr lang="de-DE" sz="1600" dirty="0" err="1"/>
              <a:t>task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industry</a:t>
            </a:r>
            <a:r>
              <a:rPr lang="de-DE" sz="1600" dirty="0"/>
              <a:t> </a:t>
            </a:r>
            <a:r>
              <a:rPr lang="de-DE" sz="1600" dirty="0" err="1"/>
              <a:t>partner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This </a:t>
            </a:r>
            <a:r>
              <a:rPr lang="de-DE" sz="1600" dirty="0" err="1"/>
              <a:t>mockup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intended</a:t>
            </a:r>
            <a:r>
              <a:rPr lang="de-DE" sz="1600" dirty="0"/>
              <a:t> to </a:t>
            </a:r>
            <a:r>
              <a:rPr lang="de-DE" sz="1600" dirty="0" err="1"/>
              <a:t>show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exactly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to </a:t>
            </a:r>
            <a:r>
              <a:rPr lang="de-DE" sz="1600" dirty="0" err="1"/>
              <a:t>look</a:t>
            </a:r>
            <a:r>
              <a:rPr lang="de-DE" sz="1600" dirty="0"/>
              <a:t> like (</a:t>
            </a:r>
            <a:r>
              <a:rPr lang="de-DE" sz="1600" dirty="0" err="1"/>
              <a:t>especially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visuals</a:t>
            </a:r>
            <a:r>
              <a:rPr lang="de-DE" sz="1600" dirty="0"/>
              <a:t>) but </a:t>
            </a:r>
            <a:r>
              <a:rPr lang="de-DE" sz="1600" dirty="0" err="1"/>
              <a:t>rather</a:t>
            </a:r>
            <a:r>
              <a:rPr lang="de-DE" sz="1600" dirty="0"/>
              <a:t> </a:t>
            </a:r>
            <a:r>
              <a:rPr lang="de-DE" sz="1600" dirty="0" err="1"/>
              <a:t>demonstrates</a:t>
            </a:r>
            <a:r>
              <a:rPr lang="de-DE" sz="1600" dirty="0"/>
              <a:t> 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navigation</a:t>
            </a:r>
            <a:r>
              <a:rPr lang="de-DE" sz="1600" dirty="0"/>
              <a:t> and </a:t>
            </a:r>
            <a:r>
              <a:rPr lang="de-DE" sz="1600" dirty="0" err="1"/>
              <a:t>broader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could</a:t>
            </a:r>
            <a:r>
              <a:rPr lang="de-DE" sz="1600" dirty="0"/>
              <a:t> </a:t>
            </a:r>
            <a:r>
              <a:rPr lang="de-DE" sz="1600" dirty="0" err="1"/>
              <a:t>look</a:t>
            </a:r>
            <a:r>
              <a:rPr lang="de-DE" sz="1600" dirty="0"/>
              <a:t> like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to an Apache Pulsar </a:t>
            </a:r>
            <a:r>
              <a:rPr lang="de-DE" sz="1600" dirty="0" err="1"/>
              <a:t>Endpoint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top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shows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URL + </a:t>
            </a:r>
            <a:r>
              <a:rPr lang="de-DE" sz="1600" dirty="0" err="1"/>
              <a:t>Disconnect</a:t>
            </a:r>
            <a:r>
              <a:rPr lang="de-DE" sz="1600" dirty="0"/>
              <a:t> Button, on </a:t>
            </a:r>
            <a:r>
              <a:rPr lang="de-DE" sz="1600" dirty="0" err="1"/>
              <a:t>the</a:t>
            </a:r>
            <a:r>
              <a:rPr lang="de-DE" sz="1600" dirty="0"/>
              <a:t> top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an Information Button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supposed</a:t>
            </a:r>
            <a:r>
              <a:rPr lang="de-DE" sz="1600" dirty="0"/>
              <a:t> to open a </a:t>
            </a:r>
            <a:r>
              <a:rPr lang="de-DE" sz="1600" dirty="0" err="1"/>
              <a:t>tooltip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explains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usage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site</a:t>
            </a:r>
            <a:r>
              <a:rPr lang="de-DE" sz="1600" dirty="0"/>
              <a:t>.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middle</a:t>
            </a:r>
            <a:r>
              <a:rPr lang="de-DE" sz="1600" dirty="0"/>
              <a:t>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selection</a:t>
            </a:r>
            <a:r>
              <a:rPr lang="de-DE" sz="1600" dirty="0"/>
              <a:t>. The </a:t>
            </a:r>
            <a:r>
              <a:rPr lang="de-DE" sz="1600" dirty="0" err="1"/>
              <a:t>site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4 different </a:t>
            </a:r>
            <a:r>
              <a:rPr lang="de-DE" sz="1600" dirty="0" err="1"/>
              <a:t>views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to </a:t>
            </a:r>
            <a:r>
              <a:rPr lang="de-DE" sz="1600" dirty="0" err="1"/>
              <a:t>the</a:t>
            </a:r>
            <a:r>
              <a:rPr lang="de-DE" sz="1600" dirty="0"/>
              <a:t> Apache Pulsar </a:t>
            </a:r>
            <a:r>
              <a:rPr lang="de-DE" sz="1600" dirty="0" err="1"/>
              <a:t>Topology</a:t>
            </a:r>
            <a:r>
              <a:rPr lang="de-DE" sz="1600" dirty="0"/>
              <a:t> (Cluster, Namespace, Topic, Message).</a:t>
            </a:r>
            <a:br>
              <a:rPr lang="de-DE" sz="1600" dirty="0"/>
            </a:br>
            <a:r>
              <a:rPr lang="de-DE" sz="1600" dirty="0" err="1"/>
              <a:t>Each</a:t>
            </a:r>
            <a:r>
              <a:rPr lang="de-DE" sz="1600" dirty="0"/>
              <a:t> View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visualization</a:t>
            </a:r>
            <a:r>
              <a:rPr lang="de-DE" sz="1600" dirty="0"/>
              <a:t> </a:t>
            </a:r>
            <a:r>
              <a:rPr lang="de-DE" sz="1600" dirty="0" err="1"/>
              <a:t>according</a:t>
            </a:r>
            <a:r>
              <a:rPr lang="de-DE" sz="1600" dirty="0"/>
              <a:t> to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topology</a:t>
            </a:r>
            <a:r>
              <a:rPr lang="de-DE" sz="1600" dirty="0"/>
              <a:t> </a:t>
            </a:r>
            <a:r>
              <a:rPr lang="de-DE" sz="1600" dirty="0" err="1"/>
              <a:t>level</a:t>
            </a:r>
            <a:r>
              <a:rPr lang="de-DE" sz="1600" dirty="0"/>
              <a:t>. </a:t>
            </a:r>
            <a:r>
              <a:rPr lang="de-DE" sz="1600" dirty="0" err="1"/>
              <a:t>Furthermore</a:t>
            </a:r>
            <a:r>
              <a:rPr lang="de-DE" sz="1600" dirty="0"/>
              <a:t>, </a:t>
            </a:r>
            <a:r>
              <a:rPr lang="de-DE" sz="1600" dirty="0" err="1"/>
              <a:t>there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Filter </a:t>
            </a:r>
            <a:r>
              <a:rPr lang="de-DE" sz="1600" dirty="0" err="1"/>
              <a:t>section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,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allows</a:t>
            </a:r>
            <a:r>
              <a:rPr lang="de-DE" sz="1600" dirty="0"/>
              <a:t> </a:t>
            </a:r>
            <a:r>
              <a:rPr lang="de-DE" sz="1600" dirty="0" err="1"/>
              <a:t>view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filtering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1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4200195" y="1442546"/>
            <a:ext cx="2577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Apache Pulsar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Endpoint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6889536" y="1442546"/>
            <a:ext cx="10129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Connect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1793983" y="2368769"/>
            <a:ext cx="860403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Informational</a:t>
            </a:r>
            <a:r>
              <a:rPr lang="de-DE" dirty="0"/>
              <a:t> Text </a:t>
            </a:r>
            <a:r>
              <a:rPr lang="de-DE" dirty="0" err="1"/>
              <a:t>about</a:t>
            </a:r>
            <a:r>
              <a:rPr lang="de-DE" dirty="0"/>
              <a:t> Apache Pulsar and </a:t>
            </a:r>
            <a:r>
              <a:rPr lang="de-DE" dirty="0" err="1"/>
              <a:t>our</a:t>
            </a:r>
            <a:r>
              <a:rPr lang="de-DE" dirty="0"/>
              <a:t> UI/Project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0E75E52-4521-AB63-86F2-902B41FC413E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50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4FA2664-C5EB-D98F-E25E-F3D6C8C6CAD2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02053-23A6-8872-68F3-4B0A9BAC4947}"/>
              </a:ext>
            </a:extLst>
          </p:cNvPr>
          <p:cNvSpPr txBox="1"/>
          <p:nvPr/>
        </p:nvSpPr>
        <p:spPr>
          <a:xfrm>
            <a:off x="7212262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Message</a:t>
            </a:r>
            <a:endParaRPr lang="en-US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5B1B3-1EE7-4D69-6A2F-A5858423018A}"/>
              </a:ext>
            </a:extLst>
          </p:cNvPr>
          <p:cNvSpPr txBox="1"/>
          <p:nvPr/>
        </p:nvSpPr>
        <p:spPr>
          <a:xfrm>
            <a:off x="6095999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Topic</a:t>
            </a:r>
            <a:endParaRPr lang="en-US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FACB14-5EFD-08EF-9197-5812693C980F}"/>
              </a:ext>
            </a:extLst>
          </p:cNvPr>
          <p:cNvSpPr txBox="1"/>
          <p:nvPr/>
        </p:nvSpPr>
        <p:spPr>
          <a:xfrm>
            <a:off x="4979736" y="730716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Namespace</a:t>
            </a: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D45C3A-9187-5191-2341-B8F9D6EF1483}"/>
              </a:ext>
            </a:extLst>
          </p:cNvPr>
          <p:cNvSpPr txBox="1"/>
          <p:nvPr/>
        </p:nvSpPr>
        <p:spPr>
          <a:xfrm>
            <a:off x="3863473" y="730715"/>
            <a:ext cx="11162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Cluster</a:t>
            </a:r>
            <a:endParaRPr lang="en-US" sz="10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D9BC8C9-4A2F-8B45-5232-A3F05FBA8C88}"/>
              </a:ext>
            </a:extLst>
          </p:cNvPr>
          <p:cNvSpPr txBox="1"/>
          <p:nvPr/>
        </p:nvSpPr>
        <p:spPr>
          <a:xfrm>
            <a:off x="10603291" y="1217220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Cluster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313D8D2-F38E-9342-5F3F-AF5F6ADB7650}"/>
              </a:ext>
            </a:extLst>
          </p:cNvPr>
          <p:cNvCxnSpPr>
            <a:cxnSpLocks/>
          </p:cNvCxnSpPr>
          <p:nvPr/>
        </p:nvCxnSpPr>
        <p:spPr>
          <a:xfrm>
            <a:off x="11630675" y="1217220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feil: nach unten 40">
            <a:extLst>
              <a:ext uri="{FF2B5EF4-FFF2-40B4-BE49-F238E27FC236}">
                <a16:creationId xmlns:a16="http://schemas.microsoft.com/office/drawing/2014/main" id="{4B6CEB45-73A9-D429-19E6-55C66E0D0B15}"/>
              </a:ext>
            </a:extLst>
          </p:cNvPr>
          <p:cNvSpPr/>
          <p:nvPr/>
        </p:nvSpPr>
        <p:spPr>
          <a:xfrm rot="10800000">
            <a:off x="11713445" y="1265669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46F38C8-051E-5586-AF72-CE0F0C1729D8}"/>
              </a:ext>
            </a:extLst>
          </p:cNvPr>
          <p:cNvSpPr txBox="1"/>
          <p:nvPr/>
        </p:nvSpPr>
        <p:spPr>
          <a:xfrm>
            <a:off x="10603291" y="1496551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     Search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Cluster_US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Cluster_ASIA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Cluster_Other</a:t>
            </a:r>
            <a:endParaRPr lang="de-DE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3" name="Grafik 42" descr="Lupe Silhouette">
            <a:extLst>
              <a:ext uri="{FF2B5EF4-FFF2-40B4-BE49-F238E27FC236}">
                <a16:creationId xmlns:a16="http://schemas.microsoft.com/office/drawing/2014/main" id="{7506102A-CD66-1F77-A274-01C8F5C56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570708">
            <a:off x="10695324" y="1612607"/>
            <a:ext cx="169842" cy="169842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04065A66-5E25-3E9B-114F-97C0669226BA}"/>
              </a:ext>
            </a:extLst>
          </p:cNvPr>
          <p:cNvSpPr/>
          <p:nvPr/>
        </p:nvSpPr>
        <p:spPr>
          <a:xfrm>
            <a:off x="10646788" y="1556861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480ECB1-6EE2-0E48-2A0F-2FC57E035669}"/>
              </a:ext>
            </a:extLst>
          </p:cNvPr>
          <p:cNvSpPr txBox="1"/>
          <p:nvPr/>
        </p:nvSpPr>
        <p:spPr>
          <a:xfrm>
            <a:off x="362124" y="1691305"/>
            <a:ext cx="858094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Cluster_EMEA</a:t>
            </a:r>
            <a:endParaRPr lang="de-DE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Brokers: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Bookies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Namespaces: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endParaRPr lang="de-DE" sz="1400" dirty="0"/>
          </a:p>
          <a:p>
            <a:r>
              <a:rPr lang="de-DE" sz="1400" dirty="0"/>
              <a:t>Service URL:</a:t>
            </a:r>
          </a:p>
          <a:p>
            <a:r>
              <a:rPr lang="de-DE" sz="1400" dirty="0"/>
              <a:t>Broker Service URL: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F6EC1A6-EB7C-6D86-5D4C-95AFEF3CF124}"/>
              </a:ext>
            </a:extLst>
          </p:cNvPr>
          <p:cNvSpPr txBox="1"/>
          <p:nvPr/>
        </p:nvSpPr>
        <p:spPr>
          <a:xfrm>
            <a:off x="362125" y="4131311"/>
            <a:ext cx="85809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Cluster_US</a:t>
            </a:r>
            <a:endParaRPr lang="de-DE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Brokers: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Bookies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Namespaces: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endParaRPr lang="de-DE" sz="1400" dirty="0"/>
          </a:p>
          <a:p>
            <a:r>
              <a:rPr lang="de-DE" sz="1400" dirty="0"/>
              <a:t>Service URL:</a:t>
            </a:r>
          </a:p>
          <a:p>
            <a:r>
              <a:rPr lang="de-DE" sz="1400" dirty="0"/>
              <a:t>Broker Service URL:</a:t>
            </a:r>
          </a:p>
        </p:txBody>
      </p:sp>
      <p:pic>
        <p:nvPicPr>
          <p:cNvPr id="61" name="Grafik 60" descr="Abzeichen Tick1 mit einfarbiger Füllung">
            <a:extLst>
              <a:ext uri="{FF2B5EF4-FFF2-40B4-BE49-F238E27FC236}">
                <a16:creationId xmlns:a16="http://schemas.microsoft.com/office/drawing/2014/main" id="{7BC74C97-3699-9F41-25DF-833901C68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8394" y="1879063"/>
            <a:ext cx="166408" cy="166408"/>
          </a:xfrm>
          <a:prstGeom prst="rect">
            <a:avLst/>
          </a:prstGeom>
        </p:spPr>
      </p:pic>
      <p:pic>
        <p:nvPicPr>
          <p:cNvPr id="65" name="Grafik 64" descr="Abzeichen Tick1 mit einfarbiger Füllung">
            <a:extLst>
              <a:ext uri="{FF2B5EF4-FFF2-40B4-BE49-F238E27FC236}">
                <a16:creationId xmlns:a16="http://schemas.microsoft.com/office/drawing/2014/main" id="{E3513490-5CFA-E6F6-A323-00841B78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4121" y="2157626"/>
            <a:ext cx="166408" cy="166408"/>
          </a:xfrm>
          <a:prstGeom prst="rect">
            <a:avLst/>
          </a:prstGeom>
        </p:spPr>
      </p:pic>
      <p:graphicFrame>
        <p:nvGraphicFramePr>
          <p:cNvPr id="67" name="Diagramm 66">
            <a:extLst>
              <a:ext uri="{FF2B5EF4-FFF2-40B4-BE49-F238E27FC236}">
                <a16:creationId xmlns:a16="http://schemas.microsoft.com/office/drawing/2014/main" id="{B1CFDD5E-A905-B5FC-4840-36670F108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52317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8" name="Diagramm 67">
            <a:extLst>
              <a:ext uri="{FF2B5EF4-FFF2-40B4-BE49-F238E27FC236}">
                <a16:creationId xmlns:a16="http://schemas.microsoft.com/office/drawing/2014/main" id="{F2EB6988-C240-197D-F33A-6133C0553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950344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9" name="Diagramm 68">
            <a:extLst>
              <a:ext uri="{FF2B5EF4-FFF2-40B4-BE49-F238E27FC236}">
                <a16:creationId xmlns:a16="http://schemas.microsoft.com/office/drawing/2014/main" id="{A4642849-4DBF-51C5-EB23-9890B9438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39286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0" name="Diagramm 69">
            <a:extLst>
              <a:ext uri="{FF2B5EF4-FFF2-40B4-BE49-F238E27FC236}">
                <a16:creationId xmlns:a16="http://schemas.microsoft.com/office/drawing/2014/main" id="{8D42DCD5-D43D-6FD3-0779-386B6E716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242018"/>
              </p:ext>
            </p:extLst>
          </p:nvPr>
        </p:nvGraphicFramePr>
        <p:xfrm>
          <a:off x="4217300" y="4119638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1" name="Diagramm 70">
            <a:extLst>
              <a:ext uri="{FF2B5EF4-FFF2-40B4-BE49-F238E27FC236}">
                <a16:creationId xmlns:a16="http://schemas.microsoft.com/office/drawing/2014/main" id="{C08C7340-4F59-7BAD-8058-E8F4E9E2D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133729"/>
              </p:ext>
            </p:extLst>
          </p:nvPr>
        </p:nvGraphicFramePr>
        <p:xfrm>
          <a:off x="6587565" y="411208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2" name="Diagramm 71">
            <a:extLst>
              <a:ext uri="{FF2B5EF4-FFF2-40B4-BE49-F238E27FC236}">
                <a16:creationId xmlns:a16="http://schemas.microsoft.com/office/drawing/2014/main" id="{08E3A5DA-2C18-2280-3A2E-BFF911476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60820"/>
              </p:ext>
            </p:extLst>
          </p:nvPr>
        </p:nvGraphicFramePr>
        <p:xfrm>
          <a:off x="3027089" y="529849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3" name="Textfeld 72">
            <a:extLst>
              <a:ext uri="{FF2B5EF4-FFF2-40B4-BE49-F238E27FC236}">
                <a16:creationId xmlns:a16="http://schemas.microsoft.com/office/drawing/2014/main" id="{C44CA23B-2A04-E1E0-757A-97C0CB440BF7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Cluster View</a:t>
            </a:r>
            <a:endParaRPr lang="de-DE" dirty="0">
              <a:ea typeface="Calibri"/>
              <a:cs typeface="Calibri"/>
            </a:endParaRP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28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Namespace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r>
              <a:rPr lang="de-DE" dirty="0"/>
              <a:t>.</a:t>
            </a:r>
          </a:p>
          <a:p>
            <a:pPr lvl="7"/>
            <a:r>
              <a:rPr lang="de-DE" dirty="0"/>
              <a:t>. </a:t>
            </a:r>
          </a:p>
          <a:p>
            <a:pPr lvl="7"/>
            <a:r>
              <a:rPr lang="de-DE" dirty="0"/>
              <a:t>.</a:t>
            </a:r>
          </a:p>
          <a:p>
            <a:pPr lvl="7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FA2664-C5EB-D98F-E25E-F3D6C8C6CAD2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02053-23A6-8872-68F3-4B0A9BAC4947}"/>
              </a:ext>
            </a:extLst>
          </p:cNvPr>
          <p:cNvSpPr txBox="1"/>
          <p:nvPr/>
        </p:nvSpPr>
        <p:spPr>
          <a:xfrm>
            <a:off x="7212262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Message</a:t>
            </a:r>
            <a:endParaRPr lang="en-US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5B1B3-1EE7-4D69-6A2F-A5858423018A}"/>
              </a:ext>
            </a:extLst>
          </p:cNvPr>
          <p:cNvSpPr txBox="1"/>
          <p:nvPr/>
        </p:nvSpPr>
        <p:spPr>
          <a:xfrm>
            <a:off x="6095999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Topic</a:t>
            </a:r>
            <a:endParaRPr lang="en-US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FACB14-5EFD-08EF-9197-5812693C980F}"/>
              </a:ext>
            </a:extLst>
          </p:cNvPr>
          <p:cNvSpPr txBox="1"/>
          <p:nvPr/>
        </p:nvSpPr>
        <p:spPr>
          <a:xfrm>
            <a:off x="4979736" y="730716"/>
            <a:ext cx="11162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Namespace</a:t>
            </a: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D45C3A-9187-5191-2341-B8F9D6EF1483}"/>
              </a:ext>
            </a:extLst>
          </p:cNvPr>
          <p:cNvSpPr txBox="1"/>
          <p:nvPr/>
        </p:nvSpPr>
        <p:spPr>
          <a:xfrm>
            <a:off x="3863473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Cluster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Cluster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25FDA25-4368-F0F3-B125-CEB0E8CA5DF0}"/>
              </a:ext>
            </a:extLst>
          </p:cNvPr>
          <p:cNvSpPr txBox="1"/>
          <p:nvPr/>
        </p:nvSpPr>
        <p:spPr>
          <a:xfrm>
            <a:off x="362124" y="1691305"/>
            <a:ext cx="8580947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Namespace_1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Bundles: []</a:t>
            </a:r>
          </a:p>
          <a:p>
            <a:r>
              <a:rPr lang="de-DE" sz="1400" dirty="0"/>
              <a:t>Message TTL (</a:t>
            </a:r>
            <a:r>
              <a:rPr lang="de-DE" sz="1400" dirty="0" err="1"/>
              <a:t>seconds</a:t>
            </a:r>
            <a:r>
              <a:rPr lang="de-DE" sz="1400" dirty="0"/>
              <a:t>):</a:t>
            </a:r>
          </a:p>
          <a:p>
            <a:r>
              <a:rPr lang="de-DE" sz="1400" dirty="0"/>
              <a:t>Retention </a:t>
            </a:r>
            <a:r>
              <a:rPr lang="de-DE" sz="1400" dirty="0" err="1"/>
              <a:t>Policies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3E96E7F-0DC5-D035-EB82-2784EC339949}"/>
              </a:ext>
            </a:extLst>
          </p:cNvPr>
          <p:cNvSpPr txBox="1"/>
          <p:nvPr/>
        </p:nvSpPr>
        <p:spPr>
          <a:xfrm>
            <a:off x="362124" y="3693716"/>
            <a:ext cx="8588685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Namespace_2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Cluster_US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Bundles: []</a:t>
            </a:r>
          </a:p>
          <a:p>
            <a:r>
              <a:rPr lang="de-DE" sz="1400" dirty="0"/>
              <a:t>Message TTL (</a:t>
            </a:r>
            <a:r>
              <a:rPr lang="de-DE" sz="1400" dirty="0" err="1"/>
              <a:t>seconds</a:t>
            </a:r>
            <a:r>
              <a:rPr lang="de-DE" sz="1400" dirty="0"/>
              <a:t>):</a:t>
            </a:r>
          </a:p>
          <a:p>
            <a:r>
              <a:rPr lang="de-DE" sz="1400" dirty="0"/>
              <a:t>Retention </a:t>
            </a:r>
            <a:r>
              <a:rPr lang="de-DE" sz="1400" dirty="0" err="1"/>
              <a:t>Policies</a:t>
            </a:r>
            <a:r>
              <a:rPr lang="de-DE" sz="1400" dirty="0"/>
              <a:t>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Topics:</a:t>
            </a:r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</p:txBody>
      </p:sp>
      <p:graphicFrame>
        <p:nvGraphicFramePr>
          <p:cNvPr id="47" name="Diagramm 46">
            <a:extLst>
              <a:ext uri="{FF2B5EF4-FFF2-40B4-BE49-F238E27FC236}">
                <a16:creationId xmlns:a16="http://schemas.microsoft.com/office/drawing/2014/main" id="{099A34AD-8755-69EB-B2C7-7A2D8EE37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317571"/>
              </p:ext>
            </p:extLst>
          </p:nvPr>
        </p:nvGraphicFramePr>
        <p:xfrm>
          <a:off x="4388322" y="16045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Diagramm 47">
            <a:extLst>
              <a:ext uri="{FF2B5EF4-FFF2-40B4-BE49-F238E27FC236}">
                <a16:creationId xmlns:a16="http://schemas.microsoft.com/office/drawing/2014/main" id="{FEFAA630-D92F-749D-4128-335906BEB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757713"/>
              </p:ext>
            </p:extLst>
          </p:nvPr>
        </p:nvGraphicFramePr>
        <p:xfrm>
          <a:off x="6722879" y="159503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" name="Diagramm 48">
            <a:extLst>
              <a:ext uri="{FF2B5EF4-FFF2-40B4-BE49-F238E27FC236}">
                <a16:creationId xmlns:a16="http://schemas.microsoft.com/office/drawing/2014/main" id="{6EA521C1-CB64-A949-9072-F92090739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606631"/>
              </p:ext>
            </p:extLst>
          </p:nvPr>
        </p:nvGraphicFramePr>
        <p:xfrm>
          <a:off x="3034825" y="26104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1E591A88-0F98-35B4-D1B8-A7594B3CC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412098"/>
              </p:ext>
            </p:extLst>
          </p:nvPr>
        </p:nvGraphicFramePr>
        <p:xfrm>
          <a:off x="4388322" y="362559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4" name="Diagramm 53">
            <a:extLst>
              <a:ext uri="{FF2B5EF4-FFF2-40B4-BE49-F238E27FC236}">
                <a16:creationId xmlns:a16="http://schemas.microsoft.com/office/drawing/2014/main" id="{7815DFDA-F87C-3140-36F5-11F517DEC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620022"/>
              </p:ext>
            </p:extLst>
          </p:nvPr>
        </p:nvGraphicFramePr>
        <p:xfrm>
          <a:off x="6722879" y="362019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5" name="Diagramm 54">
            <a:extLst>
              <a:ext uri="{FF2B5EF4-FFF2-40B4-BE49-F238E27FC236}">
                <a16:creationId xmlns:a16="http://schemas.microsoft.com/office/drawing/2014/main" id="{2329A202-8FE3-DB45-EBEE-167BEFBC8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085130"/>
              </p:ext>
            </p:extLst>
          </p:nvPr>
        </p:nvGraphicFramePr>
        <p:xfrm>
          <a:off x="3034825" y="4631544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1204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4FA2664-C5EB-D98F-E25E-F3D6C8C6CAD2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02053-23A6-8872-68F3-4B0A9BAC4947}"/>
              </a:ext>
            </a:extLst>
          </p:cNvPr>
          <p:cNvSpPr txBox="1"/>
          <p:nvPr/>
        </p:nvSpPr>
        <p:spPr>
          <a:xfrm>
            <a:off x="7212262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Message</a:t>
            </a:r>
            <a:endParaRPr lang="en-US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5B1B3-1EE7-4D69-6A2F-A5858423018A}"/>
              </a:ext>
            </a:extLst>
          </p:cNvPr>
          <p:cNvSpPr txBox="1"/>
          <p:nvPr/>
        </p:nvSpPr>
        <p:spPr>
          <a:xfrm>
            <a:off x="6095999" y="730715"/>
            <a:ext cx="11162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Topic</a:t>
            </a:r>
            <a:endParaRPr lang="en-US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FACB14-5EFD-08EF-9197-5812693C980F}"/>
              </a:ext>
            </a:extLst>
          </p:cNvPr>
          <p:cNvSpPr txBox="1"/>
          <p:nvPr/>
        </p:nvSpPr>
        <p:spPr>
          <a:xfrm>
            <a:off x="4979736" y="730716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Namespace</a:t>
            </a: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D45C3A-9187-5191-2341-B8F9D6EF1483}"/>
              </a:ext>
            </a:extLst>
          </p:cNvPr>
          <p:cNvSpPr txBox="1"/>
          <p:nvPr/>
        </p:nvSpPr>
        <p:spPr>
          <a:xfrm>
            <a:off x="3863473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Cluster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Producer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6E500DB-DFD6-9314-8AE6-9961BE3BF938}"/>
              </a:ext>
            </a:extLst>
          </p:cNvPr>
          <p:cNvSpPr txBox="1"/>
          <p:nvPr/>
        </p:nvSpPr>
        <p:spPr>
          <a:xfrm>
            <a:off x="362124" y="1691305"/>
            <a:ext cx="8580947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Topic_1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Producers: [</a:t>
            </a:r>
            <a:r>
              <a:rPr lang="de-DE" sz="1400" u="sng" dirty="0">
                <a:solidFill>
                  <a:schemeClr val="accent1"/>
                </a:solidFill>
              </a:rPr>
              <a:t>Producer_1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Consumers</a:t>
            </a:r>
            <a:r>
              <a:rPr lang="de-DE" sz="1400" dirty="0"/>
              <a:t>: [</a:t>
            </a:r>
            <a:r>
              <a:rPr lang="de-DE" sz="1400" u="sng" dirty="0">
                <a:solidFill>
                  <a:schemeClr val="accent1"/>
                </a:solidFill>
              </a:rPr>
              <a:t>Consumer_1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Owner</a:t>
            </a:r>
            <a:r>
              <a:rPr lang="de-DE" sz="1400" dirty="0"/>
              <a:t> Broker: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 err="1"/>
              <a:t>Avg</a:t>
            </a:r>
            <a:r>
              <a:rPr lang="de-DE" sz="1400" dirty="0"/>
              <a:t>. Size </a:t>
            </a:r>
            <a:r>
              <a:rPr lang="de-DE" sz="1400" dirty="0" err="1"/>
              <a:t>of</a:t>
            </a:r>
            <a:r>
              <a:rPr lang="de-DE" sz="1400" dirty="0"/>
              <a:t> Message:</a:t>
            </a:r>
          </a:p>
          <a:p>
            <a:r>
              <a:rPr lang="de-DE" sz="1400" dirty="0"/>
              <a:t>Storage Size:</a:t>
            </a:r>
          </a:p>
          <a:p>
            <a:r>
              <a:rPr lang="de-DE" sz="1400" dirty="0"/>
              <a:t>…</a:t>
            </a:r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6186147A-DB94-E208-B554-E7A5877D1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371673"/>
              </p:ext>
            </p:extLst>
          </p:nvPr>
        </p:nvGraphicFramePr>
        <p:xfrm>
          <a:off x="4236749" y="1835754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C0403985-80F3-0001-C3A9-52FEE4A8C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116043"/>
              </p:ext>
            </p:extLst>
          </p:nvPr>
        </p:nvGraphicFramePr>
        <p:xfrm>
          <a:off x="6587565" y="1787303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7AAA6E85-BEC6-2044-7D7C-DD06EC46C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463760"/>
              </p:ext>
            </p:extLst>
          </p:nvPr>
        </p:nvGraphicFramePr>
        <p:xfrm>
          <a:off x="3027089" y="2973707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9C77B6AB-141D-CD6C-9796-2D348EFE5C46}"/>
              </a:ext>
            </a:extLst>
          </p:cNvPr>
          <p:cNvSpPr txBox="1"/>
          <p:nvPr/>
        </p:nvSpPr>
        <p:spPr>
          <a:xfrm>
            <a:off x="362124" y="4348168"/>
            <a:ext cx="858094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Topic_2 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Producers: [</a:t>
            </a:r>
            <a:r>
              <a:rPr lang="de-DE" sz="1400" u="sng" dirty="0">
                <a:solidFill>
                  <a:schemeClr val="accent1"/>
                </a:solidFill>
              </a:rPr>
              <a:t>Producer_100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Consumers</a:t>
            </a:r>
            <a:r>
              <a:rPr lang="de-DE" sz="1400" dirty="0"/>
              <a:t>: [</a:t>
            </a:r>
            <a:r>
              <a:rPr lang="de-DE" sz="1400" u="sng" dirty="0">
                <a:solidFill>
                  <a:schemeClr val="accent1"/>
                </a:solidFill>
              </a:rPr>
              <a:t>Consumer_101</a:t>
            </a:r>
            <a:r>
              <a:rPr lang="de-DE" sz="1400" dirty="0"/>
              <a:t>, …]</a:t>
            </a:r>
          </a:p>
          <a:p>
            <a:r>
              <a:rPr lang="de-DE" sz="1400" dirty="0" err="1"/>
              <a:t>Owner</a:t>
            </a:r>
            <a:r>
              <a:rPr lang="de-DE" sz="1400" dirty="0"/>
              <a:t> Broker:</a:t>
            </a:r>
          </a:p>
          <a:p>
            <a:endParaRPr lang="de-DE" sz="1400" dirty="0"/>
          </a:p>
          <a:p>
            <a:r>
              <a:rPr lang="de-DE" sz="1400" dirty="0"/>
              <a:t>Nr. </a:t>
            </a:r>
            <a:r>
              <a:rPr lang="de-DE" sz="1400" dirty="0" err="1"/>
              <a:t>of</a:t>
            </a:r>
            <a:r>
              <a:rPr lang="de-DE" sz="1400" dirty="0"/>
              <a:t> Messages:</a:t>
            </a:r>
          </a:p>
          <a:p>
            <a:r>
              <a:rPr lang="de-DE" sz="1400" dirty="0" err="1"/>
              <a:t>Avg</a:t>
            </a:r>
            <a:r>
              <a:rPr lang="de-DE" sz="1400" dirty="0"/>
              <a:t>. Size </a:t>
            </a:r>
            <a:r>
              <a:rPr lang="de-DE" sz="1400" dirty="0" err="1"/>
              <a:t>of</a:t>
            </a:r>
            <a:r>
              <a:rPr lang="de-DE" sz="1400" dirty="0"/>
              <a:t> Message:</a:t>
            </a:r>
          </a:p>
          <a:p>
            <a:r>
              <a:rPr lang="de-DE" sz="1400" dirty="0"/>
              <a:t>Storage Size:</a:t>
            </a:r>
          </a:p>
        </p:txBody>
      </p: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7AA8D7BC-AEC7-C23B-3385-813B76BCD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271829"/>
              </p:ext>
            </p:extLst>
          </p:nvPr>
        </p:nvGraphicFramePr>
        <p:xfrm>
          <a:off x="4236746" y="4306327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Diagramm 41">
            <a:extLst>
              <a:ext uri="{FF2B5EF4-FFF2-40B4-BE49-F238E27FC236}">
                <a16:creationId xmlns:a16="http://schemas.microsoft.com/office/drawing/2014/main" id="{56987673-AA80-0A1D-7B99-F83B1370D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854651"/>
              </p:ext>
            </p:extLst>
          </p:nvPr>
        </p:nvGraphicFramePr>
        <p:xfrm>
          <a:off x="6587562" y="4257876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Diagramm 42">
            <a:extLst>
              <a:ext uri="{FF2B5EF4-FFF2-40B4-BE49-F238E27FC236}">
                <a16:creationId xmlns:a16="http://schemas.microsoft.com/office/drawing/2014/main" id="{C3B52C7A-8B98-C147-B758-B61321256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511331"/>
              </p:ext>
            </p:extLst>
          </p:nvPr>
        </p:nvGraphicFramePr>
        <p:xfrm>
          <a:off x="3027086" y="5444280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4" name="Textfeld 43">
            <a:extLst>
              <a:ext uri="{FF2B5EF4-FFF2-40B4-BE49-F238E27FC236}">
                <a16:creationId xmlns:a16="http://schemas.microsoft.com/office/drawing/2014/main" id="{8356ED22-EBF4-89EF-43F1-99752DDC6E2D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Topic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 algn="ctr"/>
            <a:endParaRPr lang="de-DE" dirty="0"/>
          </a:p>
          <a:p>
            <a:pPr lvl="7"/>
            <a:endParaRPr lang="de-DE" dirty="0"/>
          </a:p>
          <a:p>
            <a:pPr lvl="7"/>
            <a:r>
              <a:rPr lang="de-DE" dirty="0"/>
              <a:t> </a:t>
            </a:r>
          </a:p>
          <a:p>
            <a:pPr lvl="7"/>
            <a:endParaRPr lang="de-DE" dirty="0"/>
          </a:p>
          <a:p>
            <a:pPr lvl="7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39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F39AFD78-AC7A-223E-2E10-437DDFEBF502}"/>
              </a:ext>
            </a:extLst>
          </p:cNvPr>
          <p:cNvSpPr txBox="1"/>
          <p:nvPr/>
        </p:nvSpPr>
        <p:spPr>
          <a:xfrm>
            <a:off x="206251" y="1112467"/>
            <a:ext cx="117732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Message View</a:t>
            </a:r>
          </a:p>
          <a:p>
            <a:pPr algn="ctr"/>
            <a:endParaRPr lang="de-DE" dirty="0"/>
          </a:p>
          <a:p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lvl="7"/>
            <a:r>
              <a:rPr lang="de-DE" dirty="0"/>
              <a:t>.</a:t>
            </a:r>
          </a:p>
          <a:p>
            <a:pPr lvl="7"/>
            <a:r>
              <a:rPr lang="de-DE" dirty="0"/>
              <a:t>. </a:t>
            </a:r>
          </a:p>
          <a:p>
            <a:pPr lvl="7"/>
            <a:r>
              <a:rPr lang="de-DE" dirty="0"/>
              <a:t>.</a:t>
            </a:r>
          </a:p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FA2664-C5EB-D98F-E25E-F3D6C8C6CAD2}"/>
              </a:ext>
            </a:extLst>
          </p:cNvPr>
          <p:cNvSpPr txBox="1"/>
          <p:nvPr/>
        </p:nvSpPr>
        <p:spPr>
          <a:xfrm>
            <a:off x="2873265" y="37340"/>
            <a:ext cx="644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Apache Pulsar UI - Dashboard</a:t>
            </a:r>
            <a:endParaRPr lang="en-US" sz="3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FFF0D4-D6AD-B872-F96B-2EBDB6553658}"/>
              </a:ext>
            </a:extLst>
          </p:cNvPr>
          <p:cNvSpPr txBox="1"/>
          <p:nvPr/>
        </p:nvSpPr>
        <p:spPr>
          <a:xfrm>
            <a:off x="93647" y="727831"/>
            <a:ext cx="171109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2">
                    <a:lumMod val="75000"/>
                  </a:schemeClr>
                </a:solidFill>
              </a:rPr>
              <a:t>Connected</a:t>
            </a:r>
            <a:r>
              <a:rPr lang="de-DE" sz="1000" dirty="0">
                <a:solidFill>
                  <a:schemeClr val="bg2">
                    <a:lumMod val="75000"/>
                  </a:schemeClr>
                </a:solidFill>
              </a:rPr>
              <a:t> to: localhost:8080</a:t>
            </a: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1B2234-B111-8D36-9181-E5E32AD8B09A}"/>
              </a:ext>
            </a:extLst>
          </p:cNvPr>
          <p:cNvSpPr/>
          <p:nvPr/>
        </p:nvSpPr>
        <p:spPr>
          <a:xfrm>
            <a:off x="1832387" y="726868"/>
            <a:ext cx="782476" cy="253917"/>
          </a:xfrm>
          <a:prstGeom prst="roundRect">
            <a:avLst/>
          </a:prstGeom>
          <a:solidFill>
            <a:srgbClr val="DF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Disconnect</a:t>
            </a:r>
            <a:endParaRPr lang="en-US" sz="1000" dirty="0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AA450A3C-F669-4D09-16B0-5D7B087332CC}"/>
              </a:ext>
            </a:extLst>
          </p:cNvPr>
          <p:cNvSpPr/>
          <p:nvPr/>
        </p:nvSpPr>
        <p:spPr>
          <a:xfrm>
            <a:off x="11389566" y="710494"/>
            <a:ext cx="706275" cy="276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</a:t>
            </a:r>
            <a:endParaRPr lang="en-US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02053-23A6-8872-68F3-4B0A9BAC4947}"/>
              </a:ext>
            </a:extLst>
          </p:cNvPr>
          <p:cNvSpPr txBox="1"/>
          <p:nvPr/>
        </p:nvSpPr>
        <p:spPr>
          <a:xfrm>
            <a:off x="7212262" y="730715"/>
            <a:ext cx="11162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Message</a:t>
            </a:r>
            <a:endParaRPr lang="en-US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D5B1B3-1EE7-4D69-6A2F-A5858423018A}"/>
              </a:ext>
            </a:extLst>
          </p:cNvPr>
          <p:cNvSpPr txBox="1"/>
          <p:nvPr/>
        </p:nvSpPr>
        <p:spPr>
          <a:xfrm>
            <a:off x="6095999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Topic</a:t>
            </a:r>
            <a:endParaRPr lang="en-US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9FACB14-5EFD-08EF-9197-5812693C980F}"/>
              </a:ext>
            </a:extLst>
          </p:cNvPr>
          <p:cNvSpPr txBox="1"/>
          <p:nvPr/>
        </p:nvSpPr>
        <p:spPr>
          <a:xfrm>
            <a:off x="4979736" y="730716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Namespace</a:t>
            </a: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9D45C3A-9187-5191-2341-B8F9D6EF1483}"/>
              </a:ext>
            </a:extLst>
          </p:cNvPr>
          <p:cNvSpPr txBox="1"/>
          <p:nvPr/>
        </p:nvSpPr>
        <p:spPr>
          <a:xfrm>
            <a:off x="3863473" y="730715"/>
            <a:ext cx="11162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Cluster</a:t>
            </a:r>
            <a:endParaRPr lang="en-US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4C16EFD-14A2-45A5-4089-B24F50C5A33A}"/>
              </a:ext>
            </a:extLst>
          </p:cNvPr>
          <p:cNvSpPr txBox="1"/>
          <p:nvPr/>
        </p:nvSpPr>
        <p:spPr>
          <a:xfrm>
            <a:off x="10635094" y="120084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Cluster_EMEA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C6A51E-22A6-A89F-5F84-019BBAFF2B92}"/>
              </a:ext>
            </a:extLst>
          </p:cNvPr>
          <p:cNvCxnSpPr>
            <a:cxnSpLocks/>
          </p:cNvCxnSpPr>
          <p:nvPr/>
        </p:nvCxnSpPr>
        <p:spPr>
          <a:xfrm>
            <a:off x="11662478" y="120084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D5568B11-8F01-DB42-AE9F-96D88B2B455A}"/>
              </a:ext>
            </a:extLst>
          </p:cNvPr>
          <p:cNvSpPr/>
          <p:nvPr/>
        </p:nvSpPr>
        <p:spPr>
          <a:xfrm>
            <a:off x="11745248" y="124929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16B006-E3DA-790B-5904-E8C7C96FCC51}"/>
              </a:ext>
            </a:extLst>
          </p:cNvPr>
          <p:cNvSpPr txBox="1"/>
          <p:nvPr/>
        </p:nvSpPr>
        <p:spPr>
          <a:xfrm>
            <a:off x="10629788" y="166198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Namesp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A00B35-8385-F5AD-0646-1FA1E06521FB}"/>
              </a:ext>
            </a:extLst>
          </p:cNvPr>
          <p:cNvCxnSpPr>
            <a:cxnSpLocks/>
          </p:cNvCxnSpPr>
          <p:nvPr/>
        </p:nvCxnSpPr>
        <p:spPr>
          <a:xfrm>
            <a:off x="11657172" y="166198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AB4DC954-1AA5-9DDB-790F-1F2EA7ED35F4}"/>
              </a:ext>
            </a:extLst>
          </p:cNvPr>
          <p:cNvSpPr/>
          <p:nvPr/>
        </p:nvSpPr>
        <p:spPr>
          <a:xfrm>
            <a:off x="11739942" y="171043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12CCC4-952B-587E-7C65-83FCFEC538B0}"/>
              </a:ext>
            </a:extLst>
          </p:cNvPr>
          <p:cNvSpPr txBox="1"/>
          <p:nvPr/>
        </p:nvSpPr>
        <p:spPr>
          <a:xfrm>
            <a:off x="10629788" y="212311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Topics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B069FEA-53E1-B5B8-6E21-9192704D18A9}"/>
              </a:ext>
            </a:extLst>
          </p:cNvPr>
          <p:cNvCxnSpPr>
            <a:cxnSpLocks/>
          </p:cNvCxnSpPr>
          <p:nvPr/>
        </p:nvCxnSpPr>
        <p:spPr>
          <a:xfrm>
            <a:off x="11657172" y="212311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AE5D28C0-25DB-9F89-FFB0-A107F5BBC02A}"/>
              </a:ext>
            </a:extLst>
          </p:cNvPr>
          <p:cNvSpPr/>
          <p:nvPr/>
        </p:nvSpPr>
        <p:spPr>
          <a:xfrm>
            <a:off x="11739942" y="217156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E2EC41-A067-7E16-0EAB-FCB408D5A681}"/>
              </a:ext>
            </a:extLst>
          </p:cNvPr>
          <p:cNvSpPr txBox="1"/>
          <p:nvPr/>
        </p:nvSpPr>
        <p:spPr>
          <a:xfrm>
            <a:off x="10629788" y="258425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Consum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7A5F308-EF23-DFF5-1E26-E45B6740A74D}"/>
              </a:ext>
            </a:extLst>
          </p:cNvPr>
          <p:cNvCxnSpPr>
            <a:cxnSpLocks/>
          </p:cNvCxnSpPr>
          <p:nvPr/>
        </p:nvCxnSpPr>
        <p:spPr>
          <a:xfrm>
            <a:off x="11657172" y="258425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A6B6F52-631B-608B-1CCA-F5FE5EE384B3}"/>
              </a:ext>
            </a:extLst>
          </p:cNvPr>
          <p:cNvSpPr/>
          <p:nvPr/>
        </p:nvSpPr>
        <p:spPr>
          <a:xfrm>
            <a:off x="11739942" y="263270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EAB9084-7692-B199-4162-B876E9B0CDA0}"/>
              </a:ext>
            </a:extLst>
          </p:cNvPr>
          <p:cNvSpPr txBox="1"/>
          <p:nvPr/>
        </p:nvSpPr>
        <p:spPr>
          <a:xfrm>
            <a:off x="10629788" y="3045386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Multi Producer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B700890-3BE3-B186-9C4B-1D76109FABD1}"/>
              </a:ext>
            </a:extLst>
          </p:cNvPr>
          <p:cNvCxnSpPr>
            <a:cxnSpLocks/>
          </p:cNvCxnSpPr>
          <p:nvPr/>
        </p:nvCxnSpPr>
        <p:spPr>
          <a:xfrm>
            <a:off x="11657172" y="3045386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4DBC757B-454C-EA36-52C5-D6AC7B29DE39}"/>
              </a:ext>
            </a:extLst>
          </p:cNvPr>
          <p:cNvSpPr/>
          <p:nvPr/>
        </p:nvSpPr>
        <p:spPr>
          <a:xfrm>
            <a:off x="11739942" y="3093835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87343A-8821-91F9-B5E8-C140EB88863B}"/>
              </a:ext>
            </a:extLst>
          </p:cNvPr>
          <p:cNvSpPr txBox="1"/>
          <p:nvPr/>
        </p:nvSpPr>
        <p:spPr>
          <a:xfrm>
            <a:off x="10629788" y="3506521"/>
            <a:ext cx="12756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All Messages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1A7D3CE-3915-F668-BB34-D05B535347AC}"/>
              </a:ext>
            </a:extLst>
          </p:cNvPr>
          <p:cNvCxnSpPr>
            <a:cxnSpLocks/>
          </p:cNvCxnSpPr>
          <p:nvPr/>
        </p:nvCxnSpPr>
        <p:spPr>
          <a:xfrm>
            <a:off x="11657172" y="3506521"/>
            <a:ext cx="0" cy="27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29FC4564-4626-0FAA-165C-4E077EF2D84D}"/>
              </a:ext>
            </a:extLst>
          </p:cNvPr>
          <p:cNvSpPr/>
          <p:nvPr/>
        </p:nvSpPr>
        <p:spPr>
          <a:xfrm rot="10800000">
            <a:off x="11739942" y="3554970"/>
            <a:ext cx="82769" cy="18009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8B9DB16-E314-0DB9-E336-609FC7FD5916}"/>
              </a:ext>
            </a:extLst>
          </p:cNvPr>
          <p:cNvSpPr txBox="1"/>
          <p:nvPr/>
        </p:nvSpPr>
        <p:spPr>
          <a:xfrm>
            <a:off x="10629788" y="3783517"/>
            <a:ext cx="1275692" cy="14487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Event*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sys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quit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order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 Event </a:t>
            </a:r>
            <a:r>
              <a:rPr lang="de-DE" sz="1200" dirty="0" err="1">
                <a:solidFill>
                  <a:schemeClr val="bg2">
                    <a:lumMod val="75000"/>
                  </a:schemeClr>
                </a:solidFill>
              </a:rPr>
              <a:t>test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A7A379-B127-9EB9-7A75-20D299CCDEDF}"/>
              </a:ext>
            </a:extLst>
          </p:cNvPr>
          <p:cNvSpPr/>
          <p:nvPr/>
        </p:nvSpPr>
        <p:spPr>
          <a:xfrm>
            <a:off x="10676091" y="3849012"/>
            <a:ext cx="1183086" cy="268889"/>
          </a:xfrm>
          <a:prstGeom prst="rect">
            <a:avLst/>
          </a:prstGeom>
          <a:solidFill>
            <a:schemeClr val="bg2">
              <a:lumMod val="90000"/>
              <a:alpha val="25000"/>
            </a:schemeClr>
          </a:solidFill>
          <a:ln w="6350">
            <a:solidFill>
              <a:schemeClr val="tx1">
                <a:alpha val="9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fik 32" descr="Abzeichen Tick1 mit einfarbiger Füllung">
            <a:extLst>
              <a:ext uri="{FF2B5EF4-FFF2-40B4-BE49-F238E27FC236}">
                <a16:creationId xmlns:a16="http://schemas.microsoft.com/office/drawing/2014/main" id="{3C1BB65D-96E2-010D-4953-C32BE8D1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4891" y="4166029"/>
            <a:ext cx="166408" cy="166408"/>
          </a:xfrm>
          <a:prstGeom prst="rect">
            <a:avLst/>
          </a:prstGeom>
        </p:spPr>
      </p:pic>
      <p:pic>
        <p:nvPicPr>
          <p:cNvPr id="38" name="Grafik 37" descr="Abzeichen Tick1 mit einfarbiger Füllung">
            <a:extLst>
              <a:ext uri="{FF2B5EF4-FFF2-40B4-BE49-F238E27FC236}">
                <a16:creationId xmlns:a16="http://schemas.microsoft.com/office/drawing/2014/main" id="{69AFC65F-AABD-D2BA-FD09-9AADD6D83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0618" y="4444592"/>
            <a:ext cx="166408" cy="166408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9428EB13-B3A2-FCA7-4D6E-C9C9CAA8BC52}"/>
              </a:ext>
            </a:extLst>
          </p:cNvPr>
          <p:cNvSpPr txBox="1"/>
          <p:nvPr/>
        </p:nvSpPr>
        <p:spPr>
          <a:xfrm>
            <a:off x="362124" y="1691305"/>
            <a:ext cx="8580949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„Event </a:t>
            </a:r>
            <a:r>
              <a:rPr lang="de-DE" dirty="0" err="1"/>
              <a:t>system</a:t>
            </a:r>
            <a:r>
              <a:rPr lang="de-DE" dirty="0"/>
              <a:t> update </a:t>
            </a:r>
            <a:r>
              <a:rPr lang="de-DE" dirty="0" err="1"/>
              <a:t>successfull</a:t>
            </a:r>
            <a:r>
              <a:rPr lang="de-DE" dirty="0"/>
              <a:t>“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Topic: </a:t>
            </a:r>
            <a:r>
              <a:rPr lang="de-DE" sz="1400" u="sng" dirty="0">
                <a:solidFill>
                  <a:schemeClr val="accent1"/>
                </a:solidFill>
              </a:rPr>
              <a:t>Topic_1</a:t>
            </a:r>
          </a:p>
          <a:p>
            <a:r>
              <a:rPr lang="de-DE" sz="1400" dirty="0"/>
              <a:t>Schema: {}</a:t>
            </a:r>
          </a:p>
          <a:p>
            <a:r>
              <a:rPr lang="de-DE" sz="1400" dirty="0"/>
              <a:t>Raw Data: „“</a:t>
            </a:r>
          </a:p>
          <a:p>
            <a:r>
              <a:rPr lang="de-DE" sz="1400" dirty="0"/>
              <a:t>Message ID:</a:t>
            </a:r>
          </a:p>
          <a:p>
            <a:r>
              <a:rPr lang="de-DE" sz="1400" dirty="0"/>
              <a:t>Publish Time: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0CBA9A8-DA89-4A30-1895-C19CECD7A699}"/>
              </a:ext>
            </a:extLst>
          </p:cNvPr>
          <p:cNvSpPr txBox="1"/>
          <p:nvPr/>
        </p:nvSpPr>
        <p:spPr>
          <a:xfrm>
            <a:off x="362125" y="3693716"/>
            <a:ext cx="8580948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„Event </a:t>
            </a:r>
            <a:r>
              <a:rPr lang="de-DE" dirty="0" err="1"/>
              <a:t>system</a:t>
            </a:r>
            <a:r>
              <a:rPr lang="de-DE" dirty="0"/>
              <a:t> update </a:t>
            </a:r>
            <a:r>
              <a:rPr lang="de-DE" dirty="0" err="1"/>
              <a:t>successfull</a:t>
            </a:r>
            <a:r>
              <a:rPr lang="de-DE" dirty="0"/>
              <a:t>“</a:t>
            </a:r>
          </a:p>
          <a:p>
            <a:r>
              <a:rPr lang="de-DE" sz="1400" dirty="0"/>
              <a:t>Cluster: </a:t>
            </a:r>
            <a:r>
              <a:rPr lang="de-DE" sz="1400" u="sng" dirty="0" err="1">
                <a:solidFill>
                  <a:schemeClr val="accent1"/>
                </a:solidFill>
              </a:rPr>
              <a:t>Cluster_EMEA</a:t>
            </a:r>
            <a:endParaRPr lang="de-DE" sz="1400" u="sng" dirty="0">
              <a:solidFill>
                <a:schemeClr val="accent1"/>
              </a:solidFill>
            </a:endParaRPr>
          </a:p>
          <a:p>
            <a:r>
              <a:rPr lang="de-DE" sz="1400" dirty="0"/>
              <a:t>Namespace: </a:t>
            </a:r>
            <a:r>
              <a:rPr lang="de-DE" sz="1400" u="sng" dirty="0">
                <a:solidFill>
                  <a:schemeClr val="accent1"/>
                </a:solidFill>
              </a:rPr>
              <a:t>Namespace_1</a:t>
            </a:r>
            <a:endParaRPr lang="de-DE" sz="1400" dirty="0"/>
          </a:p>
          <a:p>
            <a:r>
              <a:rPr lang="de-DE" sz="1400" dirty="0"/>
              <a:t>Topic: </a:t>
            </a:r>
            <a:r>
              <a:rPr lang="de-DE" sz="1400" u="sng" dirty="0">
                <a:solidFill>
                  <a:schemeClr val="accent1"/>
                </a:solidFill>
              </a:rPr>
              <a:t>Topic_1</a:t>
            </a:r>
          </a:p>
          <a:p>
            <a:r>
              <a:rPr lang="de-DE" sz="1400" dirty="0"/>
              <a:t>Schema: {}</a:t>
            </a:r>
          </a:p>
          <a:p>
            <a:r>
              <a:rPr lang="de-DE" sz="1400" dirty="0"/>
              <a:t>Raw Data: „“</a:t>
            </a:r>
          </a:p>
          <a:p>
            <a:r>
              <a:rPr lang="de-DE" sz="1400" dirty="0"/>
              <a:t>Message ID:</a:t>
            </a:r>
          </a:p>
          <a:p>
            <a:r>
              <a:rPr lang="de-DE" sz="1400" dirty="0"/>
              <a:t>Publish Time:</a:t>
            </a:r>
          </a:p>
        </p:txBody>
      </p:sp>
      <p:graphicFrame>
        <p:nvGraphicFramePr>
          <p:cNvPr id="51" name="Diagramm 50">
            <a:extLst>
              <a:ext uri="{FF2B5EF4-FFF2-40B4-BE49-F238E27FC236}">
                <a16:creationId xmlns:a16="http://schemas.microsoft.com/office/drawing/2014/main" id="{3935B2A2-946E-1A9E-B251-5BB687ECF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490449"/>
              </p:ext>
            </p:extLst>
          </p:nvPr>
        </p:nvGraphicFramePr>
        <p:xfrm>
          <a:off x="4388322" y="169130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2" name="Diagramm 51">
            <a:extLst>
              <a:ext uri="{FF2B5EF4-FFF2-40B4-BE49-F238E27FC236}">
                <a16:creationId xmlns:a16="http://schemas.microsoft.com/office/drawing/2014/main" id="{C00A3ABD-5B30-C6B2-77E3-0D0DE00D6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350755"/>
              </p:ext>
            </p:extLst>
          </p:nvPr>
        </p:nvGraphicFramePr>
        <p:xfrm>
          <a:off x="6620852" y="1703035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53CF3944-C017-1E8B-27F5-16E4F8367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48856"/>
              </p:ext>
            </p:extLst>
          </p:nvPr>
        </p:nvGraphicFramePr>
        <p:xfrm>
          <a:off x="3027088" y="2571315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7" name="Diagramm 56">
            <a:extLst>
              <a:ext uri="{FF2B5EF4-FFF2-40B4-BE49-F238E27FC236}">
                <a16:creationId xmlns:a16="http://schemas.microsoft.com/office/drawing/2014/main" id="{6DAB6125-0C22-7714-3910-4D10B914D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802027"/>
              </p:ext>
            </p:extLst>
          </p:nvPr>
        </p:nvGraphicFramePr>
        <p:xfrm>
          <a:off x="4388322" y="362494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8" name="Diagramm 57">
            <a:extLst>
              <a:ext uri="{FF2B5EF4-FFF2-40B4-BE49-F238E27FC236}">
                <a16:creationId xmlns:a16="http://schemas.microsoft.com/office/drawing/2014/main" id="{5A29A422-20E4-B6B2-8FF8-77D7EF621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106573"/>
              </p:ext>
            </p:extLst>
          </p:nvPr>
        </p:nvGraphicFramePr>
        <p:xfrm>
          <a:off x="6620852" y="3636671"/>
          <a:ext cx="1182828" cy="10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9" name="Diagramm 58">
            <a:extLst>
              <a:ext uri="{FF2B5EF4-FFF2-40B4-BE49-F238E27FC236}">
                <a16:creationId xmlns:a16="http://schemas.microsoft.com/office/drawing/2014/main" id="{68BF762B-104F-FB6E-04A1-B86ABE142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725260"/>
              </p:ext>
            </p:extLst>
          </p:nvPr>
        </p:nvGraphicFramePr>
        <p:xfrm>
          <a:off x="3027088" y="4504951"/>
          <a:ext cx="5915985" cy="104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8145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224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Dreesens, Philipp</dc:creator>
  <cp:lastModifiedBy>Dreesens, Philipp</cp:lastModifiedBy>
  <cp:revision>15</cp:revision>
  <dcterms:created xsi:type="dcterms:W3CDTF">2023-05-07T08:19:14Z</dcterms:created>
  <dcterms:modified xsi:type="dcterms:W3CDTF">2023-05-09T16:02:21Z</dcterms:modified>
</cp:coreProperties>
</file>