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aleway Light"/>
      <p:regular r:id="rId20"/>
      <p:bold r:id="rId21"/>
      <p:italic r:id="rId22"/>
      <p:boldItalic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Light-regular.fntdata"/><Relationship Id="rId22" Type="http://schemas.openxmlformats.org/officeDocument/2006/relationships/font" Target="fonts/RalewayLight-italic.fntdata"/><Relationship Id="rId21" Type="http://schemas.openxmlformats.org/officeDocument/2006/relationships/font" Target="fonts/RalewayLight-bold.fntdata"/><Relationship Id="rId24" Type="http://schemas.openxmlformats.org/officeDocument/2006/relationships/font" Target="fonts/CenturyGothic-regular.fntdata"/><Relationship Id="rId23" Type="http://schemas.openxmlformats.org/officeDocument/2006/relationships/font" Target="fonts/Raleway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Hello and welcome to the presentation of our project - PIT Mutation Mate!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4a3c131d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4a3c131d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2b513e9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2b513e9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Introduce our team (very brief)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1b85bf99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1b85bf99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Our project is </a:t>
            </a:r>
            <a:r>
              <a:rPr lang="de"/>
              <a:t>concerned</a:t>
            </a:r>
            <a:r>
              <a:rPr lang="de"/>
              <a:t> with simplifying the use of mutation testing</a:t>
            </a:r>
            <a:endParaRPr/>
          </a:p>
          <a:p>
            <a:pPr indent="-298450" lvl="0" marL="457200" rtl="0" algn="l">
              <a:spcBef>
                <a:spcPts val="0"/>
              </a:spcBef>
              <a:spcAft>
                <a:spcPts val="0"/>
              </a:spcAft>
              <a:buSzPts val="1100"/>
              <a:buChar char="-"/>
            </a:pPr>
            <a:r>
              <a:rPr lang="de"/>
              <a:t>But what is mutation testing?</a:t>
            </a:r>
            <a:endParaRPr/>
          </a:p>
          <a:p>
            <a:pPr indent="-298450" lvl="0" marL="457200" rtl="0" algn="l">
              <a:spcBef>
                <a:spcPts val="0"/>
              </a:spcBef>
              <a:spcAft>
                <a:spcPts val="0"/>
              </a:spcAft>
              <a:buSzPts val="1100"/>
              <a:buChar char="-"/>
            </a:pPr>
            <a:r>
              <a:rPr lang="de"/>
              <a:t>It’s a tool to “test your test to test that they test what you think they test”. </a:t>
            </a:r>
            <a:endParaRPr/>
          </a:p>
          <a:p>
            <a:pPr indent="-298450" lvl="0" marL="457200" rtl="0" algn="l">
              <a:spcBef>
                <a:spcPts val="0"/>
              </a:spcBef>
              <a:spcAft>
                <a:spcPts val="0"/>
              </a:spcAft>
              <a:buSzPts val="1100"/>
              <a:buChar char="-"/>
            </a:pPr>
            <a:r>
              <a:rPr lang="de"/>
              <a:t>This means it helps you assess the efficacy of your test suite and identify how you can improve your results</a:t>
            </a:r>
            <a:endParaRPr/>
          </a:p>
          <a:p>
            <a:pPr indent="-298450" lvl="0" marL="457200" rtl="0" algn="l">
              <a:spcBef>
                <a:spcPts val="0"/>
              </a:spcBef>
              <a:spcAft>
                <a:spcPts val="0"/>
              </a:spcAft>
              <a:buSzPts val="1100"/>
              <a:buChar char="-"/>
            </a:pPr>
            <a:r>
              <a:rPr lang="de"/>
              <a:t>Here is an example case: we have on the left a </a:t>
            </a:r>
            <a:r>
              <a:rPr lang="de"/>
              <a:t>function</a:t>
            </a:r>
            <a:r>
              <a:rPr lang="de"/>
              <a:t> which returns whether an integer is Positive. On the right are two tests to test this function. One tests whether the function return true with n=5 and the second one tests whether the function returns false with n= -3.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200b5681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200b5681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Now, mutation testing will “mutate” parts of your code. </a:t>
            </a:r>
            <a:endParaRPr/>
          </a:p>
          <a:p>
            <a:pPr indent="-298450" lvl="0" marL="457200" rtl="0" algn="l">
              <a:spcBef>
                <a:spcPts val="0"/>
              </a:spcBef>
              <a:spcAft>
                <a:spcPts val="0"/>
              </a:spcAft>
              <a:buSzPts val="1100"/>
              <a:buChar char="-"/>
            </a:pPr>
            <a:r>
              <a:rPr lang="de"/>
              <a:t>The condition n greater than 0 is changed or ”mutated” to n greater-equal 0. The condition of the test is now different! But, our tests still pass. Clearly, our test suite is not covering all edge cases, like testing the positivity of 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2168508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2168508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de">
                <a:solidFill>
                  <a:schemeClr val="dk1"/>
                </a:solidFill>
              </a:rPr>
              <a:t>So, why mutate? If your tests still pass after changing your code, then the quality of your tests need improvement.</a:t>
            </a:r>
            <a:endParaRPr>
              <a:solidFill>
                <a:schemeClr val="dk1"/>
              </a:solidFill>
            </a:endParaRPr>
          </a:p>
          <a:p>
            <a:pPr indent="-298450" lvl="0" marL="457200" rtl="0" algn="l">
              <a:spcBef>
                <a:spcPts val="0"/>
              </a:spcBef>
              <a:spcAft>
                <a:spcPts val="0"/>
              </a:spcAft>
              <a:buClr>
                <a:schemeClr val="dk1"/>
              </a:buClr>
              <a:buSzPts val="1100"/>
              <a:buChar char="-"/>
            </a:pPr>
            <a:r>
              <a:rPr lang="de">
                <a:solidFill>
                  <a:schemeClr val="dk1"/>
                </a:solidFill>
              </a:rPr>
              <a:t>To summarise: mutation testing checks the quality of your tests.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4a3c131d9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4a3c131d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Pitest is the gold standard for mutation testing in Java-based projects</a:t>
            </a:r>
            <a:endParaRPr/>
          </a:p>
          <a:p>
            <a:pPr indent="-298450" lvl="0" marL="457200" rtl="0" algn="l">
              <a:spcBef>
                <a:spcPts val="0"/>
              </a:spcBef>
              <a:spcAft>
                <a:spcPts val="0"/>
              </a:spcAft>
              <a:buSzPts val="1100"/>
              <a:buChar char="-"/>
            </a:pPr>
            <a:r>
              <a:rPr lang="de"/>
              <a:t>Provides a workflow for running mutation analysis on your codebase, with a final report summary as an output of this process</a:t>
            </a:r>
            <a:endParaRPr/>
          </a:p>
          <a:p>
            <a:pPr indent="-298450" lvl="0" marL="457200" rtl="0" algn="l">
              <a:spcBef>
                <a:spcPts val="0"/>
              </a:spcBef>
              <a:spcAft>
                <a:spcPts val="0"/>
              </a:spcAft>
              <a:buSzPts val="1100"/>
              <a:buChar char="-"/>
            </a:pPr>
            <a:r>
              <a:rPr lang="de"/>
              <a:t>Go through diagram cycle (starting from Java/Kotlin Prod Code):</a:t>
            </a:r>
            <a:endParaRPr/>
          </a:p>
          <a:p>
            <a:pPr indent="-298450" lvl="1" marL="914400" rtl="0" algn="l">
              <a:spcBef>
                <a:spcPts val="0"/>
              </a:spcBef>
              <a:spcAft>
                <a:spcPts val="0"/>
              </a:spcAft>
              <a:buSzPts val="1100"/>
              <a:buChar char="-"/>
            </a:pPr>
            <a:r>
              <a:rPr lang="de"/>
              <a:t>We have our code and tests</a:t>
            </a:r>
            <a:endParaRPr/>
          </a:p>
          <a:p>
            <a:pPr indent="-298450" lvl="1" marL="914400" rtl="0" algn="l">
              <a:spcBef>
                <a:spcPts val="0"/>
              </a:spcBef>
              <a:spcAft>
                <a:spcPts val="0"/>
              </a:spcAft>
              <a:buSzPts val="1100"/>
              <a:buChar char="-"/>
            </a:pPr>
            <a:r>
              <a:rPr lang="de"/>
              <a:t>Compile</a:t>
            </a:r>
            <a:endParaRPr/>
          </a:p>
          <a:p>
            <a:pPr indent="-298450" lvl="1" marL="914400" rtl="0" algn="l">
              <a:spcBef>
                <a:spcPts val="0"/>
              </a:spcBef>
              <a:spcAft>
                <a:spcPts val="0"/>
              </a:spcAft>
              <a:buSzPts val="1100"/>
              <a:buChar char="-"/>
            </a:pPr>
            <a:r>
              <a:rPr lang="de"/>
              <a:t>Class files are fed to Pitest</a:t>
            </a:r>
            <a:endParaRPr/>
          </a:p>
          <a:p>
            <a:pPr indent="-298450" lvl="2" marL="1371600" rtl="0" algn="l">
              <a:spcBef>
                <a:spcPts val="0"/>
              </a:spcBef>
              <a:spcAft>
                <a:spcPts val="0"/>
              </a:spcAft>
              <a:buSzPts val="1100"/>
              <a:buChar char="-"/>
            </a:pPr>
            <a:r>
              <a:rPr lang="de"/>
              <a:t>Mutators “mutate” the classes</a:t>
            </a:r>
            <a:endParaRPr/>
          </a:p>
          <a:p>
            <a:pPr indent="-298450" lvl="2" marL="1371600" rtl="0" algn="l">
              <a:spcBef>
                <a:spcPts val="0"/>
              </a:spcBef>
              <a:spcAft>
                <a:spcPts val="0"/>
              </a:spcAft>
              <a:buSzPts val="1100"/>
              <a:buChar char="-"/>
            </a:pPr>
            <a:r>
              <a:rPr lang="de"/>
              <a:t>These mutated classes are run through your (same!) test suite</a:t>
            </a:r>
            <a:endParaRPr/>
          </a:p>
          <a:p>
            <a:pPr indent="-298450" lvl="2" marL="1371600" rtl="0" algn="l">
              <a:spcBef>
                <a:spcPts val="0"/>
              </a:spcBef>
              <a:spcAft>
                <a:spcPts val="0"/>
              </a:spcAft>
              <a:buSzPts val="1100"/>
              <a:buChar char="-"/>
            </a:pPr>
            <a:r>
              <a:rPr lang="de"/>
              <a:t>Pitest generates the report</a:t>
            </a:r>
            <a:endParaRPr/>
          </a:p>
          <a:p>
            <a:pPr indent="-298450" lvl="1" marL="914400" rtl="0" algn="l">
              <a:spcBef>
                <a:spcPts val="0"/>
              </a:spcBef>
              <a:spcAft>
                <a:spcPts val="0"/>
              </a:spcAft>
              <a:buSzPts val="1100"/>
              <a:buChar char="-"/>
            </a:pPr>
            <a:r>
              <a:rPr lang="de"/>
              <a:t>Based on the report, refactor!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1b85bf99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1b85bf99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So, what is this workflow?</a:t>
            </a:r>
            <a:endParaRPr/>
          </a:p>
          <a:p>
            <a:pPr indent="-298450" lvl="0" marL="457200" rtl="0" algn="l">
              <a:spcBef>
                <a:spcPts val="0"/>
              </a:spcBef>
              <a:spcAft>
                <a:spcPts val="0"/>
              </a:spcAft>
              <a:buSzPts val="1100"/>
              <a:buChar char="-"/>
            </a:pPr>
            <a:r>
              <a:rPr lang="de"/>
              <a:t>Switching contexts is inefficient and leads to loss of focus. How can we solve this problem?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1b85bf99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1b85bf99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Our solution is to provide a plugin which integrates:</a:t>
            </a:r>
            <a:endParaRPr/>
          </a:p>
          <a:p>
            <a:pPr indent="-298450" lvl="1" marL="914400" rtl="0" algn="l">
              <a:spcBef>
                <a:spcPts val="0"/>
              </a:spcBef>
              <a:spcAft>
                <a:spcPts val="0"/>
              </a:spcAft>
              <a:buSzPts val="1100"/>
              <a:buChar char="-"/>
            </a:pPr>
            <a:r>
              <a:rPr lang="de"/>
              <a:t>the execution of mutation analyses</a:t>
            </a:r>
            <a:endParaRPr/>
          </a:p>
          <a:p>
            <a:pPr indent="-298450" lvl="1" marL="914400" rtl="0" algn="l">
              <a:spcBef>
                <a:spcPts val="0"/>
              </a:spcBef>
              <a:spcAft>
                <a:spcPts val="0"/>
              </a:spcAft>
              <a:buSzPts val="1100"/>
              <a:buChar char="-"/>
            </a:pPr>
            <a:r>
              <a:rPr lang="de"/>
              <a:t>the scope configuration of mutation analyses</a:t>
            </a:r>
            <a:endParaRPr/>
          </a:p>
          <a:p>
            <a:pPr indent="-298450" lvl="1" marL="914400" rtl="0" algn="l">
              <a:spcBef>
                <a:spcPts val="0"/>
              </a:spcBef>
              <a:spcAft>
                <a:spcPts val="0"/>
              </a:spcAft>
              <a:buSzPts val="1100"/>
              <a:buChar char="-"/>
            </a:pPr>
            <a:r>
              <a:rPr lang="de"/>
              <a:t>the viewing and visualisation of report results </a:t>
            </a:r>
            <a:endParaRPr/>
          </a:p>
          <a:p>
            <a:pPr indent="-298450" lvl="0" marL="457200" rtl="0" algn="l">
              <a:spcBef>
                <a:spcPts val="0"/>
              </a:spcBef>
              <a:spcAft>
                <a:spcPts val="0"/>
              </a:spcAft>
              <a:buSzPts val="1100"/>
              <a:buChar char="-"/>
            </a:pPr>
            <a:r>
              <a:rPr lang="de"/>
              <a:t>all within the IDE (IntelliJ)!</a:t>
            </a:r>
            <a:endParaRPr/>
          </a:p>
          <a:p>
            <a:pPr indent="-298450" lvl="0" marL="457200" rtl="0" algn="l">
              <a:spcBef>
                <a:spcPts val="0"/>
              </a:spcBef>
              <a:spcAft>
                <a:spcPts val="0"/>
              </a:spcAft>
              <a:buSzPts val="1100"/>
              <a:buChar char="-"/>
            </a:pPr>
            <a:r>
              <a:rPr lang="de"/>
              <a:t>No more need to </a:t>
            </a:r>
            <a:r>
              <a:rPr lang="de"/>
              <a:t>switch</a:t>
            </a:r>
            <a:r>
              <a:rPr lang="de"/>
              <a:t> contexts for doing mutation testing: the developer now have more time to focus on real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1b85bf99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1b85bf99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run pitest through gutter button -&gt; say that this will run pitest on this specific class</a:t>
            </a:r>
            <a:endParaRPr/>
          </a:p>
          <a:p>
            <a:pPr indent="-298450" lvl="0" marL="457200" rtl="0" algn="l">
              <a:spcBef>
                <a:spcPts val="0"/>
              </a:spcBef>
              <a:spcAft>
                <a:spcPts val="0"/>
              </a:spcAft>
              <a:buSzPts val="1100"/>
              <a:buChar char="-"/>
            </a:pPr>
            <a:r>
              <a:rPr lang="de"/>
              <a:t>show the results in the pitest tab</a:t>
            </a:r>
            <a:endParaRPr/>
          </a:p>
          <a:p>
            <a:pPr indent="-298450" lvl="0" marL="457200" rtl="0" algn="l">
              <a:spcBef>
                <a:spcPts val="0"/>
              </a:spcBef>
              <a:spcAft>
                <a:spcPts val="0"/>
              </a:spcAft>
              <a:buSzPts val="1100"/>
              <a:buChar char="-"/>
            </a:pPr>
            <a:r>
              <a:rPr lang="de"/>
              <a:t>show the results in the editor </a:t>
            </a:r>
            <a:endParaRPr/>
          </a:p>
          <a:p>
            <a:pPr indent="-298450" lvl="0" marL="457200" rtl="0" algn="l">
              <a:spcBef>
                <a:spcPts val="0"/>
              </a:spcBef>
              <a:spcAft>
                <a:spcPts val="0"/>
              </a:spcAft>
              <a:buSzPts val="1100"/>
              <a:buChar char="-"/>
            </a:pPr>
            <a:r>
              <a:rPr lang="de"/>
              <a:t>hover over the highlighted code to show the mutation information</a:t>
            </a:r>
            <a:endParaRPr/>
          </a:p>
          <a:p>
            <a:pPr indent="-298450" lvl="0" marL="457200" rtl="0" algn="l">
              <a:spcBef>
                <a:spcPts val="0"/>
              </a:spcBef>
              <a:spcAft>
                <a:spcPts val="0"/>
              </a:spcAft>
              <a:buSzPts val="1100"/>
              <a:buChar char="-"/>
            </a:pPr>
            <a:r>
              <a:rPr lang="de"/>
              <a:t>show the disabling/enabling functionality (mention that this is important for the </a:t>
            </a:r>
            <a:r>
              <a:rPr lang="de"/>
              <a:t>developer not to be distracted while coding)</a:t>
            </a:r>
            <a:endParaRPr/>
          </a:p>
          <a:p>
            <a:pPr indent="-298450" lvl="0" marL="457200" rtl="0" algn="l">
              <a:spcBef>
                <a:spcPts val="0"/>
              </a:spcBef>
              <a:spcAft>
                <a:spcPts val="0"/>
              </a:spcAft>
              <a:buSzPts val="1100"/>
              <a:buChar char="-"/>
            </a:pPr>
            <a:r>
              <a:rPr lang="de"/>
              <a:t>then show that pitest can run be run through context menu (inside the editor, inside the tree structure, for file as well as packages)</a:t>
            </a:r>
            <a:endParaRPr/>
          </a:p>
          <a:p>
            <a:pPr indent="-298450" lvl="0" marL="457200" rtl="0" algn="l">
              <a:spcBef>
                <a:spcPts val="0"/>
              </a:spcBef>
              <a:spcAft>
                <a:spcPts val="0"/>
              </a:spcAft>
              <a:buSzPts val="1100"/>
              <a:buChar char="-"/>
            </a:pPr>
            <a:r>
              <a:rPr lang="de"/>
              <a:t>run for a package and show the package breakdown visualisations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solidFill>
                  <a:schemeClr val="lt1"/>
                </a:solidFill>
                <a:latin typeface="Raleway"/>
                <a:ea typeface="Raleway"/>
                <a:cs typeface="Raleway"/>
                <a:sym typeface="Raleway"/>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
        <p:nvSpPr>
          <p:cNvPr id="20" name="Google Shape;20;p4"/>
          <p:cNvSpPr/>
          <p:nvPr/>
        </p:nvSpPr>
        <p:spPr>
          <a:xfrm>
            <a:off x="387575" y="1000925"/>
            <a:ext cx="5698200" cy="16800"/>
          </a:xfrm>
          <a:prstGeom prst="rect">
            <a:avLst/>
          </a:prstGeom>
          <a:solidFill>
            <a:srgbClr val="FC07A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 name="Google Shape;21;p4"/>
          <p:cNvPicPr preferRelativeResize="0"/>
          <p:nvPr/>
        </p:nvPicPr>
        <p:blipFill>
          <a:blip r:embed="rId2">
            <a:alphaModFix/>
          </a:blip>
          <a:stretch>
            <a:fillRect/>
          </a:stretch>
        </p:blipFill>
        <p:spPr>
          <a:xfrm>
            <a:off x="7787854" y="63275"/>
            <a:ext cx="1273324" cy="3817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651250" y="1180425"/>
            <a:ext cx="7841500" cy="235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64" name="Shape 164"/>
        <p:cNvGrpSpPr/>
        <p:nvPr/>
      </p:nvGrpSpPr>
      <p:grpSpPr>
        <a:xfrm>
          <a:off x="0" y="0"/>
          <a:ext cx="0" cy="0"/>
          <a:chOff x="0" y="0"/>
          <a:chExt cx="0" cy="0"/>
        </a:xfrm>
      </p:grpSpPr>
      <p:sp>
        <p:nvSpPr>
          <p:cNvPr id="165" name="Google Shape;165;p22"/>
          <p:cNvSpPr/>
          <p:nvPr/>
        </p:nvSpPr>
        <p:spPr>
          <a:xfrm>
            <a:off x="2492975" y="940750"/>
            <a:ext cx="5773800" cy="2575200"/>
          </a:xfrm>
          <a:prstGeom prst="wedgeEllipseCallout">
            <a:avLst>
              <a:gd fmla="val -48371" name="adj1"/>
              <a:gd fmla="val 57765"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2"/>
          <p:cNvSpPr txBox="1"/>
          <p:nvPr>
            <p:ph type="ctrTitle"/>
          </p:nvPr>
        </p:nvSpPr>
        <p:spPr>
          <a:xfrm>
            <a:off x="3223475" y="1246475"/>
            <a:ext cx="4312800" cy="1629300"/>
          </a:xfrm>
          <a:prstGeom prst="rect">
            <a:avLst/>
          </a:prstGeom>
          <a:ln>
            <a:noFill/>
          </a:ln>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de" sz="4009">
                <a:solidFill>
                  <a:srgbClr val="FC07A3"/>
                </a:solidFill>
                <a:latin typeface="Century Gothic"/>
                <a:ea typeface="Century Gothic"/>
                <a:cs typeface="Century Gothic"/>
                <a:sym typeface="Century Gothic"/>
              </a:rPr>
              <a:t>Thank you for your attention!</a:t>
            </a:r>
            <a:endParaRPr sz="4009">
              <a:solidFill>
                <a:srgbClr val="FC07A3"/>
              </a:solidFill>
              <a:latin typeface="Century Gothic"/>
              <a:ea typeface="Century Gothic"/>
              <a:cs typeface="Century Gothic"/>
              <a:sym typeface="Century Gothic"/>
            </a:endParaRPr>
          </a:p>
        </p:txBody>
      </p:sp>
      <p:pic>
        <p:nvPicPr>
          <p:cNvPr id="167" name="Google Shape;167;p22"/>
          <p:cNvPicPr preferRelativeResize="0"/>
          <p:nvPr/>
        </p:nvPicPr>
        <p:blipFill rotWithShape="1">
          <a:blip r:embed="rId3">
            <a:alphaModFix/>
          </a:blip>
          <a:srcRect b="0" l="0" r="75313" t="0"/>
          <a:stretch/>
        </p:blipFill>
        <p:spPr>
          <a:xfrm>
            <a:off x="627725" y="2736400"/>
            <a:ext cx="1935775" cy="235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60" name="Shape 60"/>
        <p:cNvGrpSpPr/>
        <p:nvPr/>
      </p:nvGrpSpPr>
      <p:grpSpPr>
        <a:xfrm>
          <a:off x="0" y="0"/>
          <a:ext cx="0" cy="0"/>
          <a:chOff x="0" y="0"/>
          <a:chExt cx="0" cy="0"/>
        </a:xfrm>
      </p:grpSpPr>
      <p:sp>
        <p:nvSpPr>
          <p:cNvPr id="61" name="Google Shape;61;p14"/>
          <p:cNvSpPr/>
          <p:nvPr/>
        </p:nvSpPr>
        <p:spPr>
          <a:xfrm>
            <a:off x="6968450" y="1315950"/>
            <a:ext cx="1818000" cy="3634500"/>
          </a:xfrm>
          <a:prstGeom prst="roundRect">
            <a:avLst>
              <a:gd fmla="val 16667" name="adj"/>
            </a:avLst>
          </a:prstGeom>
          <a:solidFill>
            <a:srgbClr val="FC07A3">
              <a:alpha val="1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p:nvPr/>
        </p:nvSpPr>
        <p:spPr>
          <a:xfrm>
            <a:off x="4706400" y="1300800"/>
            <a:ext cx="2117700" cy="3649500"/>
          </a:xfrm>
          <a:prstGeom prst="roundRect">
            <a:avLst>
              <a:gd fmla="val 16667" name="adj"/>
            </a:avLst>
          </a:prstGeom>
          <a:solidFill>
            <a:srgbClr val="FC07A3">
              <a:alpha val="1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Team</a:t>
            </a:r>
            <a:endParaRPr/>
          </a:p>
        </p:txBody>
      </p:sp>
      <p:sp>
        <p:nvSpPr>
          <p:cNvPr id="64" name="Google Shape;64;p14"/>
          <p:cNvSpPr txBox="1"/>
          <p:nvPr>
            <p:ph idx="1" type="body"/>
          </p:nvPr>
        </p:nvSpPr>
        <p:spPr>
          <a:xfrm>
            <a:off x="6968450" y="1315950"/>
            <a:ext cx="1759200" cy="463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1200"/>
              </a:spcAft>
              <a:buNone/>
            </a:pPr>
            <a:r>
              <a:rPr lang="de" sz="1500">
                <a:solidFill>
                  <a:schemeClr val="lt1"/>
                </a:solidFill>
                <a:latin typeface="Raleway Light"/>
                <a:ea typeface="Raleway Light"/>
                <a:cs typeface="Raleway Light"/>
                <a:sym typeface="Raleway Light"/>
              </a:rPr>
              <a:t>Scrum Master</a:t>
            </a:r>
            <a:endParaRPr sz="1500">
              <a:solidFill>
                <a:schemeClr val="lt1"/>
              </a:solidFill>
              <a:latin typeface="Raleway Light"/>
              <a:ea typeface="Raleway Light"/>
              <a:cs typeface="Raleway Light"/>
              <a:sym typeface="Raleway Light"/>
            </a:endParaRPr>
          </a:p>
        </p:txBody>
      </p:sp>
      <p:grpSp>
        <p:nvGrpSpPr>
          <p:cNvPr id="65" name="Google Shape;65;p14"/>
          <p:cNvGrpSpPr/>
          <p:nvPr/>
        </p:nvGrpSpPr>
        <p:grpSpPr>
          <a:xfrm>
            <a:off x="5213860" y="1841268"/>
            <a:ext cx="1102800" cy="1460962"/>
            <a:chOff x="4806985" y="1772243"/>
            <a:chExt cx="1102800" cy="1460962"/>
          </a:xfrm>
        </p:grpSpPr>
        <p:sp>
          <p:nvSpPr>
            <p:cNvPr id="66" name="Google Shape;66;p14"/>
            <p:cNvSpPr/>
            <p:nvPr/>
          </p:nvSpPr>
          <p:spPr>
            <a:xfrm>
              <a:off x="4844906" y="1772243"/>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67" name="Google Shape;67;p14"/>
            <p:cNvSpPr txBox="1"/>
            <p:nvPr/>
          </p:nvSpPr>
          <p:spPr>
            <a:xfrm>
              <a:off x="4806985" y="2769406"/>
              <a:ext cx="11028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Emmanuel</a:t>
              </a:r>
              <a:endParaRPr sz="1300">
                <a:solidFill>
                  <a:schemeClr val="dk2"/>
                </a:solidFill>
                <a:latin typeface="Raleway Light"/>
                <a:ea typeface="Raleway Light"/>
                <a:cs typeface="Raleway Light"/>
                <a:sym typeface="Raleway Light"/>
              </a:endParaRPr>
            </a:p>
          </p:txBody>
        </p:sp>
      </p:grpSp>
      <p:grpSp>
        <p:nvGrpSpPr>
          <p:cNvPr id="68" name="Google Shape;68;p14"/>
          <p:cNvGrpSpPr/>
          <p:nvPr/>
        </p:nvGrpSpPr>
        <p:grpSpPr>
          <a:xfrm>
            <a:off x="5249996" y="3366918"/>
            <a:ext cx="1030500" cy="1460962"/>
            <a:chOff x="4843121" y="3342318"/>
            <a:chExt cx="1030500" cy="1460962"/>
          </a:xfrm>
        </p:grpSpPr>
        <p:sp>
          <p:nvSpPr>
            <p:cNvPr id="69" name="Google Shape;69;p14"/>
            <p:cNvSpPr/>
            <p:nvPr/>
          </p:nvSpPr>
          <p:spPr>
            <a:xfrm>
              <a:off x="4843121" y="3342318"/>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70" name="Google Shape;70;p14"/>
            <p:cNvSpPr txBox="1"/>
            <p:nvPr/>
          </p:nvSpPr>
          <p:spPr>
            <a:xfrm>
              <a:off x="4951264" y="4339481"/>
              <a:ext cx="8142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Felix</a:t>
              </a:r>
              <a:endParaRPr sz="1300">
                <a:solidFill>
                  <a:schemeClr val="dk2"/>
                </a:solidFill>
                <a:latin typeface="Raleway Light"/>
                <a:ea typeface="Raleway Light"/>
                <a:cs typeface="Raleway Light"/>
                <a:sym typeface="Raleway Light"/>
              </a:endParaRPr>
            </a:p>
          </p:txBody>
        </p:sp>
      </p:grpSp>
      <p:grpSp>
        <p:nvGrpSpPr>
          <p:cNvPr id="71" name="Google Shape;71;p14"/>
          <p:cNvGrpSpPr/>
          <p:nvPr/>
        </p:nvGrpSpPr>
        <p:grpSpPr>
          <a:xfrm>
            <a:off x="7362272" y="1841276"/>
            <a:ext cx="1030354" cy="1460945"/>
            <a:chOff x="6950432" y="1482313"/>
            <a:chExt cx="1109100" cy="1596138"/>
          </a:xfrm>
        </p:grpSpPr>
        <p:sp>
          <p:nvSpPr>
            <p:cNvPr id="72" name="Google Shape;72;p14"/>
            <p:cNvSpPr/>
            <p:nvPr/>
          </p:nvSpPr>
          <p:spPr>
            <a:xfrm>
              <a:off x="6950432" y="1482313"/>
              <a:ext cx="1109100" cy="1094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4"/>
            <p:cNvSpPr txBox="1"/>
            <p:nvPr/>
          </p:nvSpPr>
          <p:spPr>
            <a:xfrm>
              <a:off x="7066825" y="2571750"/>
              <a:ext cx="8763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Olivia</a:t>
              </a:r>
              <a:endParaRPr sz="1300">
                <a:solidFill>
                  <a:schemeClr val="dk2"/>
                </a:solidFill>
                <a:latin typeface="Raleway Light"/>
                <a:ea typeface="Raleway Light"/>
                <a:cs typeface="Raleway Light"/>
                <a:sym typeface="Raleway Light"/>
              </a:endParaRPr>
            </a:p>
          </p:txBody>
        </p:sp>
      </p:grpSp>
      <p:grpSp>
        <p:nvGrpSpPr>
          <p:cNvPr id="74" name="Google Shape;74;p14"/>
          <p:cNvGrpSpPr/>
          <p:nvPr/>
        </p:nvGrpSpPr>
        <p:grpSpPr>
          <a:xfrm>
            <a:off x="357538" y="1282050"/>
            <a:ext cx="4204500" cy="3687000"/>
            <a:chOff x="3871000" y="1200975"/>
            <a:chExt cx="4204500" cy="3687000"/>
          </a:xfrm>
        </p:grpSpPr>
        <p:sp>
          <p:nvSpPr>
            <p:cNvPr id="75" name="Google Shape;75;p14"/>
            <p:cNvSpPr/>
            <p:nvPr/>
          </p:nvSpPr>
          <p:spPr>
            <a:xfrm>
              <a:off x="3871000" y="1200975"/>
              <a:ext cx="4204500" cy="3687000"/>
            </a:xfrm>
            <a:prstGeom prst="roundRect">
              <a:avLst>
                <a:gd fmla="val 16667" name="adj"/>
              </a:avLst>
            </a:prstGeom>
            <a:solidFill>
              <a:srgbClr val="FC07A3">
                <a:alpha val="1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76" name="Google Shape;76;p14"/>
            <p:cNvSpPr/>
            <p:nvPr/>
          </p:nvSpPr>
          <p:spPr>
            <a:xfrm>
              <a:off x="4163905" y="3317658"/>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77" name="Google Shape;77;p14"/>
            <p:cNvSpPr/>
            <p:nvPr/>
          </p:nvSpPr>
          <p:spPr>
            <a:xfrm>
              <a:off x="5446466" y="3317658"/>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78" name="Google Shape;78;p14"/>
            <p:cNvSpPr/>
            <p:nvPr/>
          </p:nvSpPr>
          <p:spPr>
            <a:xfrm>
              <a:off x="6729027" y="3317658"/>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nvGrpSpPr>
            <p:cNvPr id="79" name="Google Shape;79;p14"/>
            <p:cNvGrpSpPr/>
            <p:nvPr/>
          </p:nvGrpSpPr>
          <p:grpSpPr>
            <a:xfrm>
              <a:off x="4138278" y="1748445"/>
              <a:ext cx="3644537" cy="1465209"/>
              <a:chOff x="403141" y="5036820"/>
              <a:chExt cx="3644537" cy="1465209"/>
            </a:xfrm>
          </p:grpSpPr>
          <p:sp>
            <p:nvSpPr>
              <p:cNvPr id="80" name="Google Shape;80;p14"/>
              <p:cNvSpPr/>
              <p:nvPr/>
            </p:nvSpPr>
            <p:spPr>
              <a:xfrm>
                <a:off x="439372" y="5036820"/>
                <a:ext cx="1030354" cy="100143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81" name="Google Shape;81;p14"/>
              <p:cNvSpPr/>
              <p:nvPr/>
            </p:nvSpPr>
            <p:spPr>
              <a:xfrm>
                <a:off x="1721933" y="5036820"/>
                <a:ext cx="1030354" cy="100143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82" name="Google Shape;82;p14"/>
              <p:cNvSpPr/>
              <p:nvPr/>
            </p:nvSpPr>
            <p:spPr>
              <a:xfrm>
                <a:off x="3004494" y="5036820"/>
                <a:ext cx="1030354" cy="100143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83" name="Google Shape;83;p14"/>
              <p:cNvSpPr txBox="1"/>
              <p:nvPr/>
            </p:nvSpPr>
            <p:spPr>
              <a:xfrm>
                <a:off x="403141" y="6038247"/>
                <a:ext cx="1102816" cy="46378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Liam</a:t>
                </a:r>
                <a:endParaRPr sz="1300">
                  <a:solidFill>
                    <a:schemeClr val="dk2"/>
                  </a:solidFill>
                  <a:latin typeface="Raleway Light"/>
                  <a:ea typeface="Raleway Light"/>
                  <a:cs typeface="Raleway Light"/>
                  <a:sym typeface="Raleway Light"/>
                </a:endParaRPr>
              </a:p>
            </p:txBody>
          </p:sp>
          <p:sp>
            <p:nvSpPr>
              <p:cNvPr id="84" name="Google Shape;84;p14"/>
              <p:cNvSpPr txBox="1"/>
              <p:nvPr/>
            </p:nvSpPr>
            <p:spPr>
              <a:xfrm>
                <a:off x="1703822" y="6038247"/>
                <a:ext cx="1102816" cy="46378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Tim</a:t>
                </a:r>
                <a:endParaRPr sz="1300">
                  <a:solidFill>
                    <a:schemeClr val="dk2"/>
                  </a:solidFill>
                  <a:latin typeface="Raleway Light"/>
                  <a:ea typeface="Raleway Light"/>
                  <a:cs typeface="Raleway Light"/>
                  <a:sym typeface="Raleway Light"/>
                </a:endParaRPr>
              </a:p>
            </p:txBody>
          </p:sp>
          <p:sp>
            <p:nvSpPr>
              <p:cNvPr id="85" name="Google Shape;85;p14"/>
              <p:cNvSpPr txBox="1"/>
              <p:nvPr/>
            </p:nvSpPr>
            <p:spPr>
              <a:xfrm>
                <a:off x="3046030" y="6038247"/>
                <a:ext cx="1001648" cy="46378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Brianne</a:t>
                </a:r>
                <a:endParaRPr sz="1300">
                  <a:solidFill>
                    <a:schemeClr val="dk2"/>
                  </a:solidFill>
                  <a:latin typeface="Raleway Light"/>
                  <a:ea typeface="Raleway Light"/>
                  <a:cs typeface="Raleway Light"/>
                  <a:sym typeface="Raleway Light"/>
                </a:endParaRPr>
              </a:p>
            </p:txBody>
          </p:sp>
        </p:grpSp>
        <p:sp>
          <p:nvSpPr>
            <p:cNvPr id="86" name="Google Shape;86;p14"/>
            <p:cNvSpPr txBox="1"/>
            <p:nvPr/>
          </p:nvSpPr>
          <p:spPr>
            <a:xfrm>
              <a:off x="4161585" y="4319084"/>
              <a:ext cx="11028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Lennart</a:t>
              </a:r>
              <a:endParaRPr sz="1300">
                <a:solidFill>
                  <a:schemeClr val="dk2"/>
                </a:solidFill>
                <a:latin typeface="Raleway Light"/>
                <a:ea typeface="Raleway Light"/>
                <a:cs typeface="Raleway Light"/>
                <a:sym typeface="Raleway Light"/>
              </a:endParaRPr>
            </a:p>
          </p:txBody>
        </p:sp>
        <p:sp>
          <p:nvSpPr>
            <p:cNvPr id="87" name="Google Shape;87;p14"/>
            <p:cNvSpPr txBox="1"/>
            <p:nvPr/>
          </p:nvSpPr>
          <p:spPr>
            <a:xfrm>
              <a:off x="5446462" y="4319084"/>
              <a:ext cx="10305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Nikolaos</a:t>
              </a:r>
              <a:endParaRPr sz="1300">
                <a:solidFill>
                  <a:schemeClr val="dk2"/>
                </a:solidFill>
                <a:latin typeface="Raleway Light"/>
                <a:ea typeface="Raleway Light"/>
                <a:cs typeface="Raleway Light"/>
                <a:sym typeface="Raleway Light"/>
              </a:endParaRPr>
            </a:p>
          </p:txBody>
        </p:sp>
        <p:sp>
          <p:nvSpPr>
            <p:cNvPr id="88" name="Google Shape;88;p14"/>
            <p:cNvSpPr txBox="1"/>
            <p:nvPr/>
          </p:nvSpPr>
          <p:spPr>
            <a:xfrm>
              <a:off x="6837151" y="4319084"/>
              <a:ext cx="8142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Luca</a:t>
              </a:r>
              <a:endParaRPr sz="1300">
                <a:solidFill>
                  <a:schemeClr val="dk2"/>
                </a:solidFill>
                <a:latin typeface="Raleway Light"/>
                <a:ea typeface="Raleway Light"/>
                <a:cs typeface="Raleway Light"/>
                <a:sym typeface="Raleway Light"/>
              </a:endParaRPr>
            </a:p>
          </p:txBody>
        </p:sp>
      </p:grpSp>
      <p:sp>
        <p:nvSpPr>
          <p:cNvPr id="89" name="Google Shape;89;p14"/>
          <p:cNvSpPr txBox="1"/>
          <p:nvPr/>
        </p:nvSpPr>
        <p:spPr>
          <a:xfrm>
            <a:off x="1141450" y="1294488"/>
            <a:ext cx="26367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rPr lang="de" sz="1500">
                <a:solidFill>
                  <a:schemeClr val="lt1"/>
                </a:solidFill>
                <a:latin typeface="Raleway Light"/>
                <a:ea typeface="Raleway Light"/>
                <a:cs typeface="Raleway Light"/>
                <a:sym typeface="Raleway Light"/>
              </a:rPr>
              <a:t>Software Developers</a:t>
            </a:r>
            <a:endParaRPr sz="1800">
              <a:solidFill>
                <a:schemeClr val="lt1"/>
              </a:solidFill>
            </a:endParaRPr>
          </a:p>
        </p:txBody>
      </p:sp>
      <p:sp>
        <p:nvSpPr>
          <p:cNvPr id="90" name="Google Shape;90;p14"/>
          <p:cNvSpPr txBox="1"/>
          <p:nvPr/>
        </p:nvSpPr>
        <p:spPr>
          <a:xfrm>
            <a:off x="4797438" y="1315950"/>
            <a:ext cx="19356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de" sz="1500">
                <a:solidFill>
                  <a:schemeClr val="lt1"/>
                </a:solidFill>
                <a:latin typeface="Raleway Light"/>
                <a:ea typeface="Raleway Light"/>
                <a:cs typeface="Raleway Light"/>
                <a:sym typeface="Raleway Light"/>
              </a:rPr>
              <a:t> Product Owners</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94" name="Shape 94"/>
        <p:cNvGrpSpPr/>
        <p:nvPr/>
      </p:nvGrpSpPr>
      <p:grpSpPr>
        <a:xfrm>
          <a:off x="0" y="0"/>
          <a:ext cx="0" cy="0"/>
          <a:chOff x="0" y="0"/>
          <a:chExt cx="0" cy="0"/>
        </a:xfrm>
      </p:grpSpPr>
      <p:sp>
        <p:nvSpPr>
          <p:cNvPr id="95" name="Google Shape;9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What’s mutation testing?</a:t>
            </a:r>
            <a:endParaRPr>
              <a:solidFill>
                <a:schemeClr val="lt1"/>
              </a:solidFill>
              <a:latin typeface="Raleway"/>
              <a:ea typeface="Raleway"/>
              <a:cs typeface="Raleway"/>
              <a:sym typeface="Raleway"/>
            </a:endParaRPr>
          </a:p>
        </p:txBody>
      </p:sp>
      <p:grpSp>
        <p:nvGrpSpPr>
          <p:cNvPr id="96" name="Google Shape;96;p15"/>
          <p:cNvGrpSpPr/>
          <p:nvPr/>
        </p:nvGrpSpPr>
        <p:grpSpPr>
          <a:xfrm>
            <a:off x="374575" y="2434850"/>
            <a:ext cx="4180200" cy="2539800"/>
            <a:chOff x="374575" y="2434850"/>
            <a:chExt cx="4180200" cy="2539800"/>
          </a:xfrm>
        </p:grpSpPr>
        <p:sp>
          <p:nvSpPr>
            <p:cNvPr id="97" name="Google Shape;97;p15"/>
            <p:cNvSpPr/>
            <p:nvPr/>
          </p:nvSpPr>
          <p:spPr>
            <a:xfrm>
              <a:off x="374575" y="2434850"/>
              <a:ext cx="4180200" cy="2539800"/>
            </a:xfrm>
            <a:prstGeom prst="roundRect">
              <a:avLst>
                <a:gd fmla="val 16667" name="adj"/>
              </a:avLst>
            </a:prstGeom>
            <a:solidFill>
              <a:srgbClr val="2B2B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8" name="Google Shape;98;p15"/>
            <p:cNvPicPr preferRelativeResize="0"/>
            <p:nvPr/>
          </p:nvPicPr>
          <p:blipFill rotWithShape="1">
            <a:blip r:embed="rId3">
              <a:alphaModFix/>
            </a:blip>
            <a:srcRect b="6092" l="2178" r="7413" t="892"/>
            <a:stretch/>
          </p:blipFill>
          <p:spPr>
            <a:xfrm>
              <a:off x="518625" y="2601800"/>
              <a:ext cx="3892100" cy="2205875"/>
            </a:xfrm>
            <a:prstGeom prst="rect">
              <a:avLst/>
            </a:prstGeom>
            <a:noFill/>
            <a:ln>
              <a:noFill/>
            </a:ln>
          </p:spPr>
        </p:pic>
      </p:grpSp>
      <p:grpSp>
        <p:nvGrpSpPr>
          <p:cNvPr id="99" name="Google Shape;99;p15"/>
          <p:cNvGrpSpPr/>
          <p:nvPr/>
        </p:nvGrpSpPr>
        <p:grpSpPr>
          <a:xfrm>
            <a:off x="4751150" y="2434790"/>
            <a:ext cx="3800400" cy="2539897"/>
            <a:chOff x="4933400" y="2411888"/>
            <a:chExt cx="3800400" cy="2585400"/>
          </a:xfrm>
        </p:grpSpPr>
        <p:sp>
          <p:nvSpPr>
            <p:cNvPr id="100" name="Google Shape;100;p15"/>
            <p:cNvSpPr/>
            <p:nvPr/>
          </p:nvSpPr>
          <p:spPr>
            <a:xfrm>
              <a:off x="4933400" y="2411888"/>
              <a:ext cx="3800400" cy="2585400"/>
            </a:xfrm>
            <a:prstGeom prst="roundRect">
              <a:avLst>
                <a:gd fmla="val 16667" name="adj"/>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1" name="Google Shape;101;p15"/>
            <p:cNvPicPr preferRelativeResize="0"/>
            <p:nvPr/>
          </p:nvPicPr>
          <p:blipFill rotWithShape="1">
            <a:blip r:embed="rId4">
              <a:alphaModFix/>
            </a:blip>
            <a:srcRect b="7477" l="15812" r="10228" t="18409"/>
            <a:stretch/>
          </p:blipFill>
          <p:spPr>
            <a:xfrm>
              <a:off x="5109225" y="2697488"/>
              <a:ext cx="3448750" cy="2205875"/>
            </a:xfrm>
            <a:prstGeom prst="rect">
              <a:avLst/>
            </a:prstGeom>
            <a:noFill/>
            <a:ln>
              <a:noFill/>
            </a:ln>
          </p:spPr>
        </p:pic>
      </p:grpSp>
      <p:sp>
        <p:nvSpPr>
          <p:cNvPr id="102" name="Google Shape;102;p15"/>
          <p:cNvSpPr txBox="1"/>
          <p:nvPr/>
        </p:nvSpPr>
        <p:spPr>
          <a:xfrm>
            <a:off x="1191750" y="1080875"/>
            <a:ext cx="676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i="1" lang="de" sz="1800">
                <a:solidFill>
                  <a:srgbClr val="666666"/>
                </a:solidFill>
                <a:latin typeface="Raleway Light"/>
                <a:ea typeface="Raleway Light"/>
                <a:cs typeface="Raleway Light"/>
                <a:sym typeface="Raleway Light"/>
              </a:rPr>
              <a:t>“Testing your test to test that they test what you think they test.”</a:t>
            </a:r>
            <a:endParaRPr sz="1800">
              <a:solidFill>
                <a:schemeClr val="dk2"/>
              </a:solidFill>
            </a:endParaRPr>
          </a:p>
        </p:txBody>
      </p:sp>
      <p:sp>
        <p:nvSpPr>
          <p:cNvPr id="103" name="Google Shape;103;p15"/>
          <p:cNvSpPr txBox="1"/>
          <p:nvPr/>
        </p:nvSpPr>
        <p:spPr>
          <a:xfrm>
            <a:off x="374575" y="1534800"/>
            <a:ext cx="47508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600">
                <a:solidFill>
                  <a:srgbClr val="666666"/>
                </a:solidFill>
                <a:latin typeface="Raleway Light"/>
                <a:ea typeface="Raleway Light"/>
                <a:cs typeface="Raleway Light"/>
                <a:sym typeface="Raleway Light"/>
              </a:rPr>
              <a:t>→ assess the efficacy of your test suite</a:t>
            </a:r>
            <a:endParaRPr sz="1600">
              <a:solidFill>
                <a:srgbClr val="666666"/>
              </a:solidFill>
              <a:latin typeface="Raleway Light"/>
              <a:ea typeface="Raleway Light"/>
              <a:cs typeface="Raleway Light"/>
              <a:sym typeface="Raleway Light"/>
            </a:endParaRPr>
          </a:p>
          <a:p>
            <a:pPr indent="0" lvl="0" marL="0" rtl="0" algn="l">
              <a:spcBef>
                <a:spcPts val="1200"/>
              </a:spcBef>
              <a:spcAft>
                <a:spcPts val="1200"/>
              </a:spcAft>
              <a:buNone/>
            </a:pPr>
            <a:r>
              <a:rPr lang="de" sz="1600">
                <a:solidFill>
                  <a:srgbClr val="666666"/>
                </a:solidFill>
                <a:latin typeface="Raleway Light"/>
                <a:ea typeface="Raleway Light"/>
                <a:cs typeface="Raleway Light"/>
                <a:sym typeface="Raleway Light"/>
              </a:rPr>
              <a:t>→ identify how you can improve your tests</a:t>
            </a:r>
            <a:endParaRPr sz="1800">
              <a:solidFill>
                <a:schemeClr val="dk2"/>
              </a:solidFill>
            </a:endParaRPr>
          </a:p>
        </p:txBody>
      </p:sp>
      <p:grpSp>
        <p:nvGrpSpPr>
          <p:cNvPr id="104" name="Google Shape;104;p15"/>
          <p:cNvGrpSpPr/>
          <p:nvPr/>
        </p:nvGrpSpPr>
        <p:grpSpPr>
          <a:xfrm>
            <a:off x="8085625" y="2595475"/>
            <a:ext cx="342125" cy="1415875"/>
            <a:chOff x="8085625" y="2595475"/>
            <a:chExt cx="342125" cy="1415875"/>
          </a:xfrm>
        </p:grpSpPr>
        <p:pic>
          <p:nvPicPr>
            <p:cNvPr id="105" name="Google Shape;105;p15"/>
            <p:cNvPicPr preferRelativeResize="0"/>
            <p:nvPr/>
          </p:nvPicPr>
          <p:blipFill>
            <a:blip r:embed="rId5">
              <a:alphaModFix/>
            </a:blip>
            <a:stretch>
              <a:fillRect/>
            </a:stretch>
          </p:blipFill>
          <p:spPr>
            <a:xfrm>
              <a:off x="8085625" y="2595475"/>
              <a:ext cx="342125" cy="342150"/>
            </a:xfrm>
            <a:prstGeom prst="rect">
              <a:avLst/>
            </a:prstGeom>
            <a:noFill/>
            <a:ln>
              <a:noFill/>
            </a:ln>
          </p:spPr>
        </p:pic>
        <p:pic>
          <p:nvPicPr>
            <p:cNvPr id="106" name="Google Shape;106;p15"/>
            <p:cNvPicPr preferRelativeResize="0"/>
            <p:nvPr/>
          </p:nvPicPr>
          <p:blipFill>
            <a:blip r:embed="rId5">
              <a:alphaModFix/>
            </a:blip>
            <a:stretch>
              <a:fillRect/>
            </a:stretch>
          </p:blipFill>
          <p:spPr>
            <a:xfrm>
              <a:off x="8085625" y="3669200"/>
              <a:ext cx="342125" cy="3421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04"/>
                                        </p:tgtEl>
                                        <p:attrNameLst>
                                          <p:attrName>ppt_x</p:attrName>
                                        </p:attrNameLst>
                                      </p:cBhvr>
                                      <p:tavLst>
                                        <p:tav fmla="" tm="0">
                                          <p:val>
                                            <p:strVal val="#ppt_x"/>
                                          </p:val>
                                        </p:tav>
                                        <p:tav fmla="" tm="100000">
                                          <p:val>
                                            <p:strVal val="#ppt_x+1"/>
                                          </p:val>
                                        </p:tav>
                                      </p:tavLst>
                                    </p:anim>
                                    <p:set>
                                      <p:cBhvr>
                                        <p:cTn dur="1" fill="hold">
                                          <p:stCondLst>
                                            <p:cond delay="1000"/>
                                          </p:stCondLst>
                                        </p:cTn>
                                        <p:tgtEl>
                                          <p:spTgt spid="1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What’s mutation </a:t>
            </a:r>
            <a:r>
              <a:rPr lang="de">
                <a:solidFill>
                  <a:schemeClr val="lt1"/>
                </a:solidFill>
                <a:latin typeface="Raleway"/>
                <a:ea typeface="Raleway"/>
                <a:cs typeface="Raleway"/>
                <a:sym typeface="Raleway"/>
              </a:rPr>
              <a:t>t</a:t>
            </a:r>
            <a:r>
              <a:rPr lang="de">
                <a:solidFill>
                  <a:schemeClr val="lt1"/>
                </a:solidFill>
                <a:latin typeface="Raleway"/>
                <a:ea typeface="Raleway"/>
                <a:cs typeface="Raleway"/>
                <a:sym typeface="Raleway"/>
              </a:rPr>
              <a:t>esting?</a:t>
            </a:r>
            <a:endParaRPr>
              <a:solidFill>
                <a:schemeClr val="lt1"/>
              </a:solidFill>
              <a:latin typeface="Raleway"/>
              <a:ea typeface="Raleway"/>
              <a:cs typeface="Raleway"/>
              <a:sym typeface="Raleway"/>
            </a:endParaRPr>
          </a:p>
        </p:txBody>
      </p:sp>
      <p:grpSp>
        <p:nvGrpSpPr>
          <p:cNvPr id="112" name="Google Shape;112;p16"/>
          <p:cNvGrpSpPr/>
          <p:nvPr/>
        </p:nvGrpSpPr>
        <p:grpSpPr>
          <a:xfrm>
            <a:off x="4751150" y="2434790"/>
            <a:ext cx="3800400" cy="2539897"/>
            <a:chOff x="4933400" y="2411888"/>
            <a:chExt cx="3800400" cy="2585400"/>
          </a:xfrm>
        </p:grpSpPr>
        <p:sp>
          <p:nvSpPr>
            <p:cNvPr id="113" name="Google Shape;113;p16"/>
            <p:cNvSpPr/>
            <p:nvPr/>
          </p:nvSpPr>
          <p:spPr>
            <a:xfrm>
              <a:off x="4933400" y="2411888"/>
              <a:ext cx="3800400" cy="2585400"/>
            </a:xfrm>
            <a:prstGeom prst="roundRect">
              <a:avLst>
                <a:gd fmla="val 16667" name="adj"/>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4" name="Google Shape;114;p16"/>
            <p:cNvPicPr preferRelativeResize="0"/>
            <p:nvPr/>
          </p:nvPicPr>
          <p:blipFill rotWithShape="1">
            <a:blip r:embed="rId3">
              <a:alphaModFix/>
            </a:blip>
            <a:srcRect b="7477" l="15812" r="10228" t="18409"/>
            <a:stretch/>
          </p:blipFill>
          <p:spPr>
            <a:xfrm>
              <a:off x="5109225" y="2697488"/>
              <a:ext cx="3448750" cy="2205875"/>
            </a:xfrm>
            <a:prstGeom prst="rect">
              <a:avLst/>
            </a:prstGeom>
            <a:noFill/>
            <a:ln>
              <a:noFill/>
            </a:ln>
          </p:spPr>
        </p:pic>
      </p:grpSp>
      <p:pic>
        <p:nvPicPr>
          <p:cNvPr id="115" name="Google Shape;115;p16"/>
          <p:cNvPicPr preferRelativeResize="0"/>
          <p:nvPr/>
        </p:nvPicPr>
        <p:blipFill>
          <a:blip r:embed="rId4">
            <a:alphaModFix/>
          </a:blip>
          <a:stretch>
            <a:fillRect/>
          </a:stretch>
        </p:blipFill>
        <p:spPr>
          <a:xfrm>
            <a:off x="8085625" y="2595475"/>
            <a:ext cx="342125" cy="342150"/>
          </a:xfrm>
          <a:prstGeom prst="rect">
            <a:avLst/>
          </a:prstGeom>
          <a:noFill/>
          <a:ln>
            <a:noFill/>
          </a:ln>
        </p:spPr>
      </p:pic>
      <p:grpSp>
        <p:nvGrpSpPr>
          <p:cNvPr id="116" name="Google Shape;116;p16"/>
          <p:cNvGrpSpPr/>
          <p:nvPr/>
        </p:nvGrpSpPr>
        <p:grpSpPr>
          <a:xfrm>
            <a:off x="374575" y="2434700"/>
            <a:ext cx="4180200" cy="2539800"/>
            <a:chOff x="488150" y="2571750"/>
            <a:chExt cx="4180200" cy="2539800"/>
          </a:xfrm>
        </p:grpSpPr>
        <p:sp>
          <p:nvSpPr>
            <p:cNvPr id="117" name="Google Shape;117;p16"/>
            <p:cNvSpPr/>
            <p:nvPr/>
          </p:nvSpPr>
          <p:spPr>
            <a:xfrm>
              <a:off x="488150" y="2571750"/>
              <a:ext cx="4180200" cy="2539800"/>
            </a:xfrm>
            <a:prstGeom prst="roundRect">
              <a:avLst>
                <a:gd fmla="val 16667" name="adj"/>
              </a:avLst>
            </a:prstGeom>
            <a:solidFill>
              <a:srgbClr val="2B2B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8" name="Google Shape;118;p16"/>
            <p:cNvPicPr preferRelativeResize="0"/>
            <p:nvPr/>
          </p:nvPicPr>
          <p:blipFill rotWithShape="1">
            <a:blip r:embed="rId5">
              <a:alphaModFix/>
            </a:blip>
            <a:srcRect b="1448" l="2675" r="6315" t="0"/>
            <a:stretch/>
          </p:blipFill>
          <p:spPr>
            <a:xfrm>
              <a:off x="632200" y="2738712"/>
              <a:ext cx="3892100" cy="2205875"/>
            </a:xfrm>
            <a:prstGeom prst="rect">
              <a:avLst/>
            </a:prstGeom>
            <a:noFill/>
            <a:ln>
              <a:noFill/>
            </a:ln>
          </p:spPr>
        </p:pic>
      </p:grpSp>
      <p:sp>
        <p:nvSpPr>
          <p:cNvPr id="119" name="Google Shape;119;p16"/>
          <p:cNvSpPr/>
          <p:nvPr/>
        </p:nvSpPr>
        <p:spPr>
          <a:xfrm>
            <a:off x="749475" y="2853025"/>
            <a:ext cx="1508700" cy="321900"/>
          </a:xfrm>
          <a:prstGeom prst="ellipse">
            <a:avLst/>
          </a:prstGeom>
          <a:noFill/>
          <a:ln cap="flat" cmpd="sng" w="9525">
            <a:solidFill>
              <a:srgbClr val="FC07A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6"/>
          <p:cNvSpPr txBox="1"/>
          <p:nvPr/>
        </p:nvSpPr>
        <p:spPr>
          <a:xfrm>
            <a:off x="374575" y="1534800"/>
            <a:ext cx="47508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sz="1600">
                <a:solidFill>
                  <a:srgbClr val="666666"/>
                </a:solidFill>
                <a:latin typeface="Raleway Light"/>
                <a:ea typeface="Raleway Light"/>
                <a:cs typeface="Raleway Light"/>
                <a:sym typeface="Raleway Light"/>
              </a:rPr>
              <a:t>→ assess the efficacy of your test suite</a:t>
            </a:r>
            <a:endParaRPr sz="1600">
              <a:solidFill>
                <a:srgbClr val="666666"/>
              </a:solidFill>
              <a:latin typeface="Raleway Light"/>
              <a:ea typeface="Raleway Light"/>
              <a:cs typeface="Raleway Light"/>
              <a:sym typeface="Raleway Light"/>
            </a:endParaRPr>
          </a:p>
          <a:p>
            <a:pPr indent="0" lvl="0" marL="0" rtl="0" algn="l">
              <a:spcBef>
                <a:spcPts val="1200"/>
              </a:spcBef>
              <a:spcAft>
                <a:spcPts val="1200"/>
              </a:spcAft>
              <a:buClr>
                <a:schemeClr val="dk1"/>
              </a:buClr>
              <a:buSzPts val="1100"/>
              <a:buFont typeface="Arial"/>
              <a:buNone/>
            </a:pPr>
            <a:r>
              <a:rPr lang="de" sz="1600">
                <a:solidFill>
                  <a:srgbClr val="666666"/>
                </a:solidFill>
                <a:latin typeface="Raleway Light"/>
                <a:ea typeface="Raleway Light"/>
                <a:cs typeface="Raleway Light"/>
                <a:sym typeface="Raleway Light"/>
              </a:rPr>
              <a:t>→ identify how you can improve your tests</a:t>
            </a:r>
            <a:endParaRPr sz="1800">
              <a:solidFill>
                <a:schemeClr val="dk2"/>
              </a:solidFill>
            </a:endParaRPr>
          </a:p>
        </p:txBody>
      </p:sp>
      <p:sp>
        <p:nvSpPr>
          <p:cNvPr id="121" name="Google Shape;121;p16"/>
          <p:cNvSpPr txBox="1"/>
          <p:nvPr/>
        </p:nvSpPr>
        <p:spPr>
          <a:xfrm>
            <a:off x="1191750" y="1080875"/>
            <a:ext cx="676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i="1" lang="de" sz="1800">
                <a:solidFill>
                  <a:srgbClr val="666666"/>
                </a:solidFill>
                <a:latin typeface="Raleway Light"/>
                <a:ea typeface="Raleway Light"/>
                <a:cs typeface="Raleway Light"/>
                <a:sym typeface="Raleway Light"/>
              </a:rPr>
              <a:t>“Testing your test to test that they test what you think they test.”</a:t>
            </a:r>
            <a:endParaRPr sz="1800">
              <a:solidFill>
                <a:schemeClr val="dk2"/>
              </a:solidFill>
            </a:endParaRPr>
          </a:p>
        </p:txBody>
      </p:sp>
      <p:pic>
        <p:nvPicPr>
          <p:cNvPr id="122" name="Google Shape;122;p16"/>
          <p:cNvPicPr preferRelativeResize="0"/>
          <p:nvPr/>
        </p:nvPicPr>
        <p:blipFill>
          <a:blip r:embed="rId4">
            <a:alphaModFix/>
          </a:blip>
          <a:stretch>
            <a:fillRect/>
          </a:stretch>
        </p:blipFill>
        <p:spPr>
          <a:xfrm>
            <a:off x="8085625" y="3669200"/>
            <a:ext cx="342125" cy="34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26" name="Shape 126"/>
        <p:cNvGrpSpPr/>
        <p:nvPr/>
      </p:nvGrpSpPr>
      <p:grpSpPr>
        <a:xfrm>
          <a:off x="0" y="0"/>
          <a:ext cx="0" cy="0"/>
          <a:chOff x="0" y="0"/>
          <a:chExt cx="0" cy="0"/>
        </a:xfrm>
      </p:grpSpPr>
      <p:sp>
        <p:nvSpPr>
          <p:cNvPr id="127" name="Google Shape;127;p17"/>
          <p:cNvSpPr txBox="1"/>
          <p:nvPr>
            <p:ph idx="1" type="body"/>
          </p:nvPr>
        </p:nvSpPr>
        <p:spPr>
          <a:xfrm>
            <a:off x="311700" y="16537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de" sz="2700">
                <a:solidFill>
                  <a:srgbClr val="666666"/>
                </a:solidFill>
                <a:latin typeface="Raleway Light"/>
                <a:ea typeface="Raleway Light"/>
                <a:cs typeface="Raleway Light"/>
                <a:sym typeface="Raleway Light"/>
              </a:rPr>
              <a:t>Mutation testing is less about testing                              the quality of your code. </a:t>
            </a:r>
            <a:br>
              <a:rPr lang="de" sz="2700">
                <a:solidFill>
                  <a:srgbClr val="666666"/>
                </a:solidFill>
                <a:latin typeface="Raleway Light"/>
                <a:ea typeface="Raleway Light"/>
                <a:cs typeface="Raleway Light"/>
                <a:sym typeface="Raleway Light"/>
              </a:rPr>
            </a:br>
            <a:r>
              <a:rPr lang="de" sz="2700">
                <a:solidFill>
                  <a:srgbClr val="666666"/>
                </a:solidFill>
                <a:latin typeface="Raleway Light"/>
                <a:ea typeface="Raleway Light"/>
                <a:cs typeface="Raleway Light"/>
                <a:sym typeface="Raleway Light"/>
              </a:rPr>
              <a:t>It’s for checking the quality of your tests.</a:t>
            </a:r>
            <a:endParaRPr sz="2700">
              <a:solidFill>
                <a:srgbClr val="666666"/>
              </a:solidFill>
              <a:latin typeface="Raleway Light"/>
              <a:ea typeface="Raleway Light"/>
              <a:cs typeface="Raleway Light"/>
              <a:sym typeface="Raleway Light"/>
            </a:endParaRPr>
          </a:p>
        </p:txBody>
      </p:sp>
      <p:sp>
        <p:nvSpPr>
          <p:cNvPr id="128" name="Google Shape;12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What’s mutation </a:t>
            </a:r>
            <a:r>
              <a:rPr lang="de"/>
              <a:t>t</a:t>
            </a:r>
            <a:r>
              <a:rPr lang="de">
                <a:solidFill>
                  <a:schemeClr val="lt1"/>
                </a:solidFill>
                <a:latin typeface="Raleway"/>
                <a:ea typeface="Raleway"/>
                <a:cs typeface="Raleway"/>
                <a:sym typeface="Raleway"/>
              </a:rPr>
              <a:t>esting?</a:t>
            </a:r>
            <a:endParaRPr>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Pitest</a:t>
            </a:r>
            <a:endParaRPr/>
          </a:p>
        </p:txBody>
      </p:sp>
      <p:sp>
        <p:nvSpPr>
          <p:cNvPr id="134" name="Google Shape;134;p18"/>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solidFill>
                  <a:srgbClr val="666666"/>
                </a:solidFill>
                <a:latin typeface="Raleway Light"/>
                <a:ea typeface="Raleway Light"/>
                <a:cs typeface="Raleway Light"/>
                <a:sym typeface="Raleway Light"/>
              </a:rPr>
              <a:t>A popular mutation testing system for Java/JVM languages</a:t>
            </a:r>
            <a:endParaRPr>
              <a:solidFill>
                <a:srgbClr val="666666"/>
              </a:solidFill>
              <a:latin typeface="Raleway Light"/>
              <a:ea typeface="Raleway Light"/>
              <a:cs typeface="Raleway Light"/>
              <a:sym typeface="Raleway Light"/>
            </a:endParaRPr>
          </a:p>
        </p:txBody>
      </p:sp>
      <p:grpSp>
        <p:nvGrpSpPr>
          <p:cNvPr id="135" name="Google Shape;135;p18"/>
          <p:cNvGrpSpPr/>
          <p:nvPr/>
        </p:nvGrpSpPr>
        <p:grpSpPr>
          <a:xfrm>
            <a:off x="1854150" y="1725175"/>
            <a:ext cx="5435700" cy="3470400"/>
            <a:chOff x="1878500" y="1827750"/>
            <a:chExt cx="5435700" cy="3470400"/>
          </a:xfrm>
        </p:grpSpPr>
        <p:sp>
          <p:nvSpPr>
            <p:cNvPr id="136" name="Google Shape;136;p18"/>
            <p:cNvSpPr/>
            <p:nvPr/>
          </p:nvSpPr>
          <p:spPr>
            <a:xfrm>
              <a:off x="1878500" y="1827750"/>
              <a:ext cx="5435700" cy="3111300"/>
            </a:xfrm>
            <a:prstGeom prst="roundRect">
              <a:avLst>
                <a:gd fmla="val 16667" name="adj"/>
              </a:avLst>
            </a:prstGeom>
            <a:solidFill>
              <a:srgbClr val="4141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7" name="Google Shape;137;p18"/>
            <p:cNvPicPr preferRelativeResize="0"/>
            <p:nvPr/>
          </p:nvPicPr>
          <p:blipFill>
            <a:blip r:embed="rId3">
              <a:alphaModFix/>
            </a:blip>
            <a:stretch>
              <a:fillRect/>
            </a:stretch>
          </p:blipFill>
          <p:spPr>
            <a:xfrm>
              <a:off x="2125937" y="1939500"/>
              <a:ext cx="4892129" cy="2822625"/>
            </a:xfrm>
            <a:prstGeom prst="rect">
              <a:avLst/>
            </a:prstGeom>
            <a:noFill/>
            <a:ln>
              <a:noFill/>
            </a:ln>
          </p:spPr>
        </p:pic>
        <p:sp>
          <p:nvSpPr>
            <p:cNvPr id="138" name="Google Shape;138;p18"/>
            <p:cNvSpPr txBox="1"/>
            <p:nvPr/>
          </p:nvSpPr>
          <p:spPr>
            <a:xfrm>
              <a:off x="3624750" y="4868250"/>
              <a:ext cx="18945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200">
                  <a:solidFill>
                    <a:schemeClr val="dk2"/>
                  </a:solidFill>
                  <a:latin typeface="Raleway Light"/>
                  <a:ea typeface="Raleway Light"/>
                  <a:cs typeface="Raleway Light"/>
                  <a:sym typeface="Raleway Light"/>
                </a:rPr>
                <a:t>Source: esolutions</a:t>
              </a:r>
              <a:endParaRPr sz="1200">
                <a:solidFill>
                  <a:schemeClr val="dk2"/>
                </a:solidFill>
                <a:latin typeface="Raleway Light"/>
                <a:ea typeface="Raleway Light"/>
                <a:cs typeface="Raleway Light"/>
                <a:sym typeface="Raleway 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Workflow without our plugin</a:t>
            </a:r>
            <a:endParaRPr>
              <a:solidFill>
                <a:schemeClr val="lt1"/>
              </a:solidFill>
              <a:latin typeface="Raleway"/>
              <a:ea typeface="Raleway"/>
              <a:cs typeface="Raleway"/>
              <a:sym typeface="Raleway"/>
            </a:endParaRPr>
          </a:p>
        </p:txBody>
      </p:sp>
      <p:sp>
        <p:nvSpPr>
          <p:cNvPr id="144" name="Google Shape;14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666666"/>
              </a:buClr>
              <a:buSzPts val="1800"/>
              <a:buFont typeface="Raleway Light"/>
              <a:buAutoNum type="arabicPeriod"/>
            </a:pPr>
            <a:r>
              <a:rPr lang="de">
                <a:solidFill>
                  <a:srgbClr val="666666"/>
                </a:solidFill>
                <a:latin typeface="Raleway Light"/>
                <a:ea typeface="Raleway Light"/>
                <a:cs typeface="Raleway Light"/>
                <a:sym typeface="Raleway Light"/>
              </a:rPr>
              <a:t>Run Pitest from command line</a:t>
            </a:r>
            <a:endParaRPr>
              <a:solidFill>
                <a:srgbClr val="666666"/>
              </a:solidFill>
              <a:latin typeface="Raleway Light"/>
              <a:ea typeface="Raleway Light"/>
              <a:cs typeface="Raleway Light"/>
              <a:sym typeface="Raleway Light"/>
            </a:endParaRPr>
          </a:p>
          <a:p>
            <a:pPr indent="-342900" lvl="0" marL="457200" rtl="0" algn="l">
              <a:lnSpc>
                <a:spcPct val="150000"/>
              </a:lnSpc>
              <a:spcBef>
                <a:spcPts val="0"/>
              </a:spcBef>
              <a:spcAft>
                <a:spcPts val="0"/>
              </a:spcAft>
              <a:buClr>
                <a:srgbClr val="666666"/>
              </a:buClr>
              <a:buSzPts val="1800"/>
              <a:buFont typeface="Raleway Light"/>
              <a:buAutoNum type="arabicPeriod"/>
            </a:pPr>
            <a:r>
              <a:rPr lang="de">
                <a:solidFill>
                  <a:srgbClr val="666666"/>
                </a:solidFill>
                <a:latin typeface="Raleway Light"/>
                <a:ea typeface="Raleway Light"/>
                <a:cs typeface="Raleway Light"/>
                <a:sym typeface="Raleway Light"/>
              </a:rPr>
              <a:t>Locate generated report file </a:t>
            </a:r>
            <a:endParaRPr>
              <a:solidFill>
                <a:srgbClr val="666666"/>
              </a:solidFill>
              <a:latin typeface="Raleway Light"/>
              <a:ea typeface="Raleway Light"/>
              <a:cs typeface="Raleway Light"/>
              <a:sym typeface="Raleway Light"/>
            </a:endParaRPr>
          </a:p>
          <a:p>
            <a:pPr indent="-342900" lvl="0" marL="457200" rtl="0" algn="l">
              <a:lnSpc>
                <a:spcPct val="150000"/>
              </a:lnSpc>
              <a:spcBef>
                <a:spcPts val="0"/>
              </a:spcBef>
              <a:spcAft>
                <a:spcPts val="0"/>
              </a:spcAft>
              <a:buClr>
                <a:srgbClr val="666666"/>
              </a:buClr>
              <a:buSzPts val="1800"/>
              <a:buFont typeface="Raleway Light"/>
              <a:buAutoNum type="arabicPeriod"/>
            </a:pPr>
            <a:r>
              <a:rPr lang="de">
                <a:solidFill>
                  <a:srgbClr val="666666"/>
                </a:solidFill>
                <a:latin typeface="Raleway Light"/>
                <a:ea typeface="Raleway Light"/>
                <a:cs typeface="Raleway Light"/>
                <a:sym typeface="Raleway Light"/>
              </a:rPr>
              <a:t>Open and view HTML report </a:t>
            </a:r>
            <a:endParaRPr>
              <a:solidFill>
                <a:srgbClr val="666666"/>
              </a:solidFill>
              <a:latin typeface="Raleway Light"/>
              <a:ea typeface="Raleway Light"/>
              <a:cs typeface="Raleway Light"/>
              <a:sym typeface="Raleway Light"/>
            </a:endParaRPr>
          </a:p>
          <a:p>
            <a:pPr indent="0" lvl="0" marL="0" rtl="0" algn="l">
              <a:lnSpc>
                <a:spcPct val="150000"/>
              </a:lnSpc>
              <a:spcBef>
                <a:spcPts val="1200"/>
              </a:spcBef>
              <a:spcAft>
                <a:spcPts val="1200"/>
              </a:spcAft>
              <a:buNone/>
            </a:pPr>
            <a:r>
              <a:rPr lang="de">
                <a:solidFill>
                  <a:srgbClr val="666666"/>
                </a:solidFill>
                <a:latin typeface="Raleway Light"/>
                <a:ea typeface="Raleway Light"/>
                <a:cs typeface="Raleway Light"/>
                <a:sym typeface="Raleway Light"/>
              </a:rPr>
              <a:t>Problem: developer is forced to switch contexts</a:t>
            </a:r>
            <a:endParaRPr>
              <a:solidFill>
                <a:srgbClr val="666666"/>
              </a:solidFill>
              <a:latin typeface="Raleway Light"/>
              <a:ea typeface="Raleway Light"/>
              <a:cs typeface="Raleway Light"/>
              <a:sym typeface="Raleway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What’s our </a:t>
            </a:r>
            <a:r>
              <a:rPr lang="de">
                <a:solidFill>
                  <a:schemeClr val="lt1"/>
                </a:solidFill>
                <a:latin typeface="Raleway"/>
                <a:ea typeface="Raleway"/>
                <a:cs typeface="Raleway"/>
                <a:sym typeface="Raleway"/>
              </a:rPr>
              <a:t>use case</a:t>
            </a:r>
            <a:r>
              <a:rPr lang="de">
                <a:solidFill>
                  <a:schemeClr val="lt1"/>
                </a:solidFill>
                <a:latin typeface="Raleway"/>
                <a:ea typeface="Raleway"/>
                <a:cs typeface="Raleway"/>
                <a:sym typeface="Raleway"/>
              </a:rPr>
              <a:t>?</a:t>
            </a:r>
            <a:endParaRPr>
              <a:solidFill>
                <a:schemeClr val="lt1"/>
              </a:solidFill>
              <a:latin typeface="Raleway"/>
              <a:ea typeface="Raleway"/>
              <a:cs typeface="Raleway"/>
              <a:sym typeface="Raleway"/>
            </a:endParaRPr>
          </a:p>
        </p:txBody>
      </p:sp>
      <p:sp>
        <p:nvSpPr>
          <p:cNvPr id="150" name="Google Shape;15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solidFill>
                  <a:srgbClr val="666666"/>
                </a:solidFill>
                <a:latin typeface="Raleway Light"/>
                <a:ea typeface="Raleway Light"/>
                <a:cs typeface="Raleway Light"/>
                <a:sym typeface="Raleway Light"/>
              </a:rPr>
              <a:t>→ </a:t>
            </a:r>
            <a:r>
              <a:rPr lang="de">
                <a:solidFill>
                  <a:srgbClr val="666666"/>
                </a:solidFill>
                <a:latin typeface="Raleway Light"/>
                <a:ea typeface="Raleway Light"/>
                <a:cs typeface="Raleway Light"/>
                <a:sym typeface="Raleway Light"/>
              </a:rPr>
              <a:t>Enabling </a:t>
            </a:r>
            <a:r>
              <a:rPr lang="de">
                <a:solidFill>
                  <a:srgbClr val="666666"/>
                </a:solidFill>
                <a:latin typeface="Raleway Light"/>
                <a:ea typeface="Raleway Light"/>
                <a:cs typeface="Raleway Light"/>
                <a:sym typeface="Raleway Light"/>
              </a:rPr>
              <a:t>easier mutation testing when using Pitest </a:t>
            </a:r>
            <a:endParaRPr>
              <a:solidFill>
                <a:srgbClr val="666666"/>
              </a:solidFill>
              <a:latin typeface="Raleway Light"/>
              <a:ea typeface="Raleway Light"/>
              <a:cs typeface="Raleway Light"/>
              <a:sym typeface="Raleway Light"/>
            </a:endParaRPr>
          </a:p>
        </p:txBody>
      </p:sp>
      <p:pic>
        <p:nvPicPr>
          <p:cNvPr id="151" name="Google Shape;151;p20"/>
          <p:cNvPicPr preferRelativeResize="0"/>
          <p:nvPr/>
        </p:nvPicPr>
        <p:blipFill>
          <a:blip r:embed="rId3">
            <a:alphaModFix/>
          </a:blip>
          <a:stretch>
            <a:fillRect/>
          </a:stretch>
        </p:blipFill>
        <p:spPr>
          <a:xfrm>
            <a:off x="6288500" y="2036225"/>
            <a:ext cx="1224251" cy="1224251"/>
          </a:xfrm>
          <a:prstGeom prst="rect">
            <a:avLst/>
          </a:prstGeom>
          <a:noFill/>
          <a:ln>
            <a:noFill/>
          </a:ln>
        </p:spPr>
      </p:pic>
      <p:pic>
        <p:nvPicPr>
          <p:cNvPr id="152" name="Google Shape;152;p20"/>
          <p:cNvPicPr preferRelativeResize="0"/>
          <p:nvPr/>
        </p:nvPicPr>
        <p:blipFill>
          <a:blip r:embed="rId4">
            <a:alphaModFix/>
          </a:blip>
          <a:stretch>
            <a:fillRect/>
          </a:stretch>
        </p:blipFill>
        <p:spPr>
          <a:xfrm>
            <a:off x="3919399" y="2212153"/>
            <a:ext cx="1224250" cy="1216621"/>
          </a:xfrm>
          <a:prstGeom prst="rect">
            <a:avLst/>
          </a:prstGeom>
          <a:noFill/>
          <a:ln>
            <a:noFill/>
          </a:ln>
        </p:spPr>
      </p:pic>
      <p:pic>
        <p:nvPicPr>
          <p:cNvPr id="153" name="Google Shape;153;p20"/>
          <p:cNvPicPr preferRelativeResize="0"/>
          <p:nvPr/>
        </p:nvPicPr>
        <p:blipFill>
          <a:blip r:embed="rId5">
            <a:alphaModFix/>
          </a:blip>
          <a:stretch>
            <a:fillRect/>
          </a:stretch>
        </p:blipFill>
        <p:spPr>
          <a:xfrm>
            <a:off x="1387050" y="2036225"/>
            <a:ext cx="1627204" cy="1648900"/>
          </a:xfrm>
          <a:prstGeom prst="rect">
            <a:avLst/>
          </a:prstGeom>
          <a:noFill/>
          <a:ln>
            <a:noFill/>
          </a:ln>
        </p:spPr>
      </p:pic>
      <p:sp>
        <p:nvSpPr>
          <p:cNvPr id="154" name="Google Shape;154;p20"/>
          <p:cNvSpPr txBox="1"/>
          <p:nvPr/>
        </p:nvSpPr>
        <p:spPr>
          <a:xfrm>
            <a:off x="3912538" y="3355425"/>
            <a:ext cx="14166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600">
                <a:solidFill>
                  <a:schemeClr val="dk2"/>
                </a:solidFill>
                <a:latin typeface="Raleway"/>
                <a:ea typeface="Raleway"/>
                <a:cs typeface="Raleway"/>
                <a:sym typeface="Raleway"/>
              </a:rPr>
              <a:t>Our plugin</a:t>
            </a:r>
            <a:endParaRPr sz="1600">
              <a:solidFill>
                <a:schemeClr val="dk2"/>
              </a:solidFill>
              <a:latin typeface="Raleway"/>
              <a:ea typeface="Raleway"/>
              <a:cs typeface="Raleway"/>
              <a:sym typeface="Raleway"/>
            </a:endParaRPr>
          </a:p>
        </p:txBody>
      </p:sp>
      <p:sp>
        <p:nvSpPr>
          <p:cNvPr id="155" name="Google Shape;155;p20"/>
          <p:cNvSpPr txBox="1"/>
          <p:nvPr/>
        </p:nvSpPr>
        <p:spPr>
          <a:xfrm>
            <a:off x="6288488" y="3355425"/>
            <a:ext cx="14166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600">
                <a:solidFill>
                  <a:schemeClr val="dk2"/>
                </a:solidFill>
                <a:latin typeface="Raleway"/>
                <a:ea typeface="Raleway"/>
                <a:cs typeface="Raleway"/>
                <a:sym typeface="Raleway"/>
              </a:rPr>
              <a:t>IntelliJ IDE</a:t>
            </a:r>
            <a:endParaRPr sz="1600">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ppt_w</p:attrName>
                                        </p:attrNameLst>
                                      </p:cBhvr>
                                      <p:tavLst>
                                        <p:tav fmla="" tm="0">
                                          <p:val>
                                            <p:strVal val="0"/>
                                          </p:val>
                                        </p:tav>
                                        <p:tav fmla="" tm="100000">
                                          <p:val>
                                            <p:strVal val="#ppt_w"/>
                                          </p:val>
                                        </p:tav>
                                      </p:tavLst>
                                    </p:anim>
                                    <p:anim calcmode="lin" valueType="num">
                                      <p:cBhvr additive="base">
                                        <p:cTn dur="1000"/>
                                        <p:tgtEl>
                                          <p:spTgt spid="15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ppt_w</p:attrName>
                                        </p:attrNameLst>
                                      </p:cBhvr>
                                      <p:tavLst>
                                        <p:tav fmla="" tm="0">
                                          <p:val>
                                            <p:strVal val="0"/>
                                          </p:val>
                                        </p:tav>
                                        <p:tav fmla="" tm="100000">
                                          <p:val>
                                            <p:strVal val="#ppt_w"/>
                                          </p:val>
                                        </p:tav>
                                      </p:tavLst>
                                    </p:anim>
                                    <p:anim calcmode="lin" valueType="num">
                                      <p:cBhvr additive="base">
                                        <p:cTn dur="1000"/>
                                        <p:tgtEl>
                                          <p:spTgt spid="15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Live presentation of plugin</a:t>
            </a:r>
            <a:endParaRPr>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