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7" r:id="rId3"/>
    <p:sldId id="280" r:id="rId4"/>
    <p:sldId id="275" r:id="rId5"/>
    <p:sldId id="289" r:id="rId6"/>
    <p:sldId id="290" r:id="rId7"/>
    <p:sldId id="291" r:id="rId8"/>
    <p:sldId id="277" r:id="rId9"/>
    <p:sldId id="278" r:id="rId10"/>
    <p:sldId id="276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02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E630-DDBB-4A06-A5D3-9C06B0CE5E9B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C901-DD27-4611-9806-18FBE069C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1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Datazine</a:t>
            </a:r>
            <a:r>
              <a:rPr lang="en-US" altLang="zh-CN" dirty="0"/>
              <a:t> is an French online magazine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Based on </a:t>
            </a:r>
            <a:r>
              <a:rPr lang="en-US" altLang="zh-CN" dirty="0" err="1"/>
              <a:t>Datazine’s</a:t>
            </a:r>
            <a:r>
              <a:rPr lang="en-US" altLang="zh-CN" dirty="0"/>
              <a:t> social media strategy: to better understand the readers and to acquire new subscribers via content,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I’m going to evaluate the effectiveness of the </a:t>
            </a:r>
            <a:r>
              <a:rPr lang="en-US" altLang="zh-CN" dirty="0" err="1"/>
              <a:t>magazines’s</a:t>
            </a:r>
            <a:r>
              <a:rPr lang="en-US" altLang="zh-CN" dirty="0"/>
              <a:t> Facebook strategy and give recommendations through the data provided. 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number of new </a:t>
            </a:r>
            <a:r>
              <a:rPr lang="en-US" dirty="0" err="1"/>
              <a:t>subscirbers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Fisrstly</a:t>
            </a:r>
            <a:r>
              <a:rPr lang="en-US" dirty="0"/>
              <a:t> I calculated the total number of fans on 9-19 and 10-16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 join the two value together and calculate the difference.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 Daily average reach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used Group By to aggregate the total reaches on each date, and then calculate the average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the same for the </a:t>
            </a:r>
            <a:r>
              <a:rPr lang="en-US" dirty="0" err="1"/>
              <a:t>newlikes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47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country has the most number of fans is Ivory Coast, Cameroon and Senegal.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code I used where to restrict the data into latest date.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 order the result by number of fans in descending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 I limit the number of presented results to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2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graph show the top 10 countries having highest penetration rate.</a:t>
            </a:r>
            <a:endParaRPr lang="fr" altLang="zh-C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 penetration </a:t>
            </a: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 means the percentage </a:t>
            </a:r>
            <a:r>
              <a:rPr lang="fr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country population that are fans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the countries having the highest penetration rate is Mauritius and Gabon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code I join the table of FanPerCountry and the population in PopStats and calculated the number of fans over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Due to the dataset problem I presented before, the rank only takes into account the countries that have population information in PopStats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altLang="zh-C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is the same for this analysis.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graph I have selected all countries with a population of over 20 million. And then their number of fans are presented in the graph.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countries that have most growth potential is China, Ghana, Spain and Germany.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can do more customized marketing events in these countries and we will get higher return on investment.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code, similarly I joined the 2 tables and restrict the date and population interval.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present the data in ascending order according to number of fans.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512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split of the age group of our fans.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 group having the most number of fans is 25 to 34. They account for 36 percent.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come the age group of 18 to 24 and 35 to 44, each of them accounts for around 20 percent.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code I have used the common table expressions. Because there is a table I have cited twice in the code.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saved FPGA as the table with the latest data.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based on the data in FPGA,  I aggregate the number of fans in each age group OVER the total number of fans.</a:t>
            </a:r>
          </a:p>
        </p:txBody>
      </p:sp>
    </p:spTree>
    <p:extLst>
      <p:ext uri="{BB962C8B-B14F-4D97-AF65-F5344CB8AC3E}">
        <p14:creationId xmlns:p14="http://schemas.microsoft.com/office/powerpoint/2010/main" val="203155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split of gender of our fans.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 percent of the fans are male and 43 percent of them are female. That means both the Males and Females are equally important to our social media content.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C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 of this data is similar to the previous one, just changing the age to gender.</a:t>
            </a:r>
          </a:p>
        </p:txBody>
      </p:sp>
    </p:spTree>
    <p:extLst>
      <p:ext uri="{BB962C8B-B14F-4D97-AF65-F5344CB8AC3E}">
        <p14:creationId xmlns:p14="http://schemas.microsoft.com/office/powerpoint/2010/main" val="398669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>
              <a:buSzPts val="1200"/>
              <a:buFont typeface="Arial"/>
              <a:buChar char="●"/>
            </a:pPr>
            <a:r>
              <a:rPr lang="en-US" altLang="zh-CN" sz="1200" dirty="0"/>
              <a:t>The potential market is calculated by 0.01% of average income of the fans in US.</a:t>
            </a:r>
          </a:p>
          <a:p>
            <a:pPr marL="457200" lvl="0" indent="-304800">
              <a:buSzPts val="1200"/>
              <a:buFont typeface="Arial"/>
              <a:buChar char="●"/>
            </a:pPr>
            <a:endParaRPr lang="en-US" altLang="zh-CN" sz="1200" dirty="0"/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US" altLang="zh-CN" sz="1200" dirty="0"/>
              <a:t>We can see there is large market potential to launch an English version of the magazine.  This will increase the fans number in US and UK and increase our revenue a lot.</a:t>
            </a:r>
          </a:p>
          <a:p>
            <a:pPr marL="457200" lvl="0" indent="-304800">
              <a:buSzPts val="1200"/>
              <a:buFont typeface="Arial"/>
              <a:buChar char="●"/>
            </a:pPr>
            <a:endParaRPr lang="en-US" altLang="zh-CN" sz="1200" dirty="0"/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US" altLang="zh-CN" sz="1200" dirty="0"/>
              <a:t>The detail of the codes are quite similar to the previous ones</a:t>
            </a:r>
          </a:p>
          <a:p>
            <a:pPr marL="457200" lvl="0" indent="-304800">
              <a:buSzPts val="1200"/>
              <a:buFont typeface="Arial"/>
              <a:buChar char="●"/>
            </a:pPr>
            <a:endParaRPr lang="en-US" altLang="zh-CN" sz="1200" dirty="0"/>
          </a:p>
          <a:p>
            <a:pPr marL="152400" lvl="0" indent="0">
              <a:buSzPts val="1200"/>
              <a:buFont typeface="Arial"/>
              <a:buNone/>
            </a:pPr>
            <a:endParaRPr lang="en-US" altLang="zh-CN"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96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engagement is calculated as engaged fans over all reaches.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the posts on Thursday have the highest engagement rate in average.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lang="en-US" altLang="zh-C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6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>
              <a:buSzPts val="1200"/>
              <a:buFont typeface="Arial"/>
              <a:buChar char="●"/>
            </a:pPr>
            <a:r>
              <a:rPr lang="en-US" altLang="zh-C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posts in time period of 15:00 to 19:00 have the highest engagement rate in average.</a:t>
            </a:r>
          </a:p>
        </p:txBody>
      </p:sp>
    </p:spTree>
    <p:extLst>
      <p:ext uri="{BB962C8B-B14F-4D97-AF65-F5344CB8AC3E}">
        <p14:creationId xmlns:p14="http://schemas.microsoft.com/office/powerpoint/2010/main" val="227616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CN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18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Firstly I’m going to show how did I prepare the data for the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 will present you the analysis result and their SQL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 I will give my recommendation on the </a:t>
            </a:r>
            <a:r>
              <a:rPr lang="en-US" dirty="0" err="1"/>
              <a:t>Datazine’s</a:t>
            </a:r>
            <a:r>
              <a:rPr lang="en-US" dirty="0"/>
              <a:t> social media strategy.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60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the data provided by Datazine, I have created 7 tables in the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 in first table </a:t>
            </a:r>
            <a:r>
              <a:rPr lang="en-US" dirty="0" err="1"/>
              <a:t>FanPerCity</a:t>
            </a:r>
            <a:r>
              <a:rPr lang="en-US" dirty="0"/>
              <a:t>, we have Date, City, </a:t>
            </a:r>
            <a:r>
              <a:rPr lang="en-US" dirty="0" err="1"/>
              <a:t>CountryCode</a:t>
            </a:r>
            <a:r>
              <a:rPr lang="en-US" dirty="0"/>
              <a:t> and </a:t>
            </a:r>
            <a:r>
              <a:rPr lang="en-US" dirty="0" err="1"/>
              <a:t>NumberofFans</a:t>
            </a:r>
            <a:r>
              <a:rPr lang="en-U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line of data is unique for each combination of Date and City. There are two candidate keys.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created an artificial primary key ‘ID’, to represent each line of the data.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0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03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38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03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 the week.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 have extracted the name of week to be a new column according to the created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%w means extract the week day of the date time value.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6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%H means extract the hour of the date time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7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clue of the problem, I have written a query with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code </a:t>
            </a:r>
            <a:r>
              <a:rPr lang="en-US" dirty="0" err="1"/>
              <a:t>i</a:t>
            </a:r>
            <a:r>
              <a:rPr lang="en-US" dirty="0"/>
              <a:t> use LEFT JOIN with the FanPerCountry and PopStats.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Left Join function means I made a new table with all information in </a:t>
            </a:r>
            <a:r>
              <a:rPr lang="en-US" dirty="0" err="1"/>
              <a:t>FanPerCounty</a:t>
            </a:r>
            <a:r>
              <a:rPr lang="en-US" dirty="0"/>
              <a:t> and the matched information in PopStats.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count the null value of population in this new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result shows there are 14 null values, means there are 14 country codes in FanPerCountry that can’t be matched with the country information in PopStats.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93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BCFE7-13A7-4A3D-BE6F-C7F95B442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92FAC-090D-4ECD-81FD-5A699278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602C-3D36-4EBF-B5C9-07FEF8E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5ABD4-78BC-4970-945B-8322DF28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1743F-4673-418B-A44B-6091D2E1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5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4271-2C17-4634-8DC6-64A42FC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4DD34-41FC-46F2-B824-9AC80582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FD622-6AE9-4F62-926E-64062881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E78B-2B9F-420B-8C0E-461E2CFE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1EC36-EA07-430A-BA78-9B018B36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DDDAB2-1961-40C5-97F3-D974DA2B6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5EE4D-AF49-472C-BE07-F28F1E5C2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DA0AB-8D8B-4700-B5F3-B731596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9B8AD-D732-411E-B2B6-46B77D6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7AD9C-A880-40E2-A99A-36782293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3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3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3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3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195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3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960233" y="4143133"/>
            <a:ext cx="7723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60233" y="5209136"/>
            <a:ext cx="77236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02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379000" y="296100"/>
            <a:ext cx="8732400" cy="3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43451" rtl="0">
              <a:spcBef>
                <a:spcPts val="800"/>
              </a:spcBef>
              <a:spcAft>
                <a:spcPts val="0"/>
              </a:spcAft>
              <a:buSzPts val="4000"/>
              <a:buChar char="▸"/>
              <a:defRPr sz="5333" b="1" i="1"/>
            </a:lvl1pPr>
            <a:lvl2pPr marL="1219170" lvl="1" indent="-643451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5333" b="1" i="1"/>
            </a:lvl2pPr>
            <a:lvl3pPr marL="1828754" lvl="2" indent="-643451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3pPr>
            <a:lvl4pPr marL="2438339" lvl="3" indent="-643451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5333" b="1" i="1"/>
            </a:lvl4pPr>
            <a:lvl5pPr marL="3047924" lvl="4" indent="-643451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5333" b="1" i="1"/>
            </a:lvl5pPr>
            <a:lvl6pPr marL="3657509" lvl="5" indent="-643451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6pPr>
            <a:lvl7pPr marL="4267093" lvl="6" indent="-643451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5333" b="1" i="1"/>
            </a:lvl7pPr>
            <a:lvl8pPr marL="4876678" lvl="7" indent="-643451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5333" b="1" i="1"/>
            </a:lvl8pPr>
            <a:lvl9pPr marL="5486263" lvl="8" indent="-643451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56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832833" y="367119"/>
            <a:ext cx="7416000" cy="5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287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392300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7607035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837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793600" y="0"/>
            <a:ext cx="9398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260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156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9052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781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6" name="Google Shape;46;p8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6456-D9D3-4663-B478-771B72A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2D75C-6605-4DFB-9951-3CFE1D37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766B-60D0-476F-AA15-5D79886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E97D8-A13D-41B6-905E-38899E9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42CD8-7D96-490B-81A4-E8FDE166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46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18860" y="5875067"/>
            <a:ext cx="31292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013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793600" cy="68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215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509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3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D46B-3A2B-4992-8EFF-41A1F434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6863C-FD29-4F4F-90E6-37EA2876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E83B-514E-48BF-927C-F36FCB67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A5A54-F63E-4A36-A25E-6AF8C966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77A1-2F5E-4BCB-A011-08C05406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2172-8DF1-4143-B4BF-94967B1F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8EC23-3DB9-4ABE-ADD7-4080FA084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D187A-DA5F-4E59-AB2E-82ADE21B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C1B12-37CB-49B3-8F99-7EE5238C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7E37A-3EBB-42ED-A46A-F2AA3DE0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689AA-6CB2-4FF9-9490-1666C123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B34A-8191-4A4B-A599-8D2A18CC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073A4-EB09-4B9C-8C1C-6C3C697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1CB44-7FF2-4E30-9FD4-EEE5AB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088F83-6681-43E6-A3EC-B81A3A27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0E8B2-55D4-4703-9661-28118EA4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D0FDF-B88F-42CA-BAAA-D07BCCC3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3C9F58-02F3-44AC-BA5A-4CEBE179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20A899-550A-46B6-BBAF-69DEAA91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C54D-B511-40B5-BD46-A2D3CC05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746840-2CDA-4C0D-AA0E-1BE8CDA7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03A90-5AA8-4134-9714-AC3A5477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7EF62B-1EEE-4D84-A60D-0CF912B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90D0-75B8-473D-81F2-2F5E0B5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20CD6-F58C-4E8A-A755-3AE141F2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00FD1-D43F-4322-9CAD-E4CAAEE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7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5110C-9A49-48C9-A8DB-D1BB4A22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0EF6-9171-4034-81E2-2F6B4E5B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32A3F-307A-4F85-A529-2B00C79C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1CC80-5759-48D2-B1C0-A5A34FBD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78481-B9E2-4353-9FB8-DA47E7E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0FF21-6814-4045-AB24-C9E0D94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3851-C3C9-44DD-948D-0C63D45A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B93B13-AB03-41DD-B485-134E0E0D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D8E6A-6B69-4930-9BA1-5465FC01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CE920-60DB-474E-A5B0-0B6773F3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CE110-D208-4C56-9262-C49365E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420C4-CBD6-4A99-B871-09EBF6ED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4AD68-5A42-4250-B9D3-23B530BD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F1569-2613-425C-8187-8ECBF9F3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4B933-2FF3-458F-9D46-C8A25F49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4F6F-4C9C-42BF-A21F-A444B8C81372}" type="datetimeFigureOut">
              <a:rPr lang="zh-CN" altLang="en-US" smtClean="0"/>
              <a:t>2020-01-26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73AF3-E22B-4F93-B178-3E8D41183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4B80E-CC3B-4548-9C94-147F0210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4A2D-2F19-41C7-97E8-3CB9D835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32833" y="646133"/>
            <a:ext cx="7416000" cy="5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2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013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Query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reate%20table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870332" y="2085341"/>
            <a:ext cx="11770939" cy="36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sz="6600" b="1" dirty="0">
                <a:solidFill>
                  <a:schemeClr val="bg2"/>
                </a:solidFill>
                <a:latin typeface="Arial Black" panose="020B0A04020102020204" pitchFamily="34" charset="0"/>
              </a:rPr>
              <a:t>Datazine Social Media   </a:t>
            </a:r>
            <a:br>
              <a:rPr lang="en-US" sz="6600" b="1" dirty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US" sz="6600" b="1" dirty="0">
                <a:solidFill>
                  <a:schemeClr val="bg2"/>
                </a:solidFill>
                <a:latin typeface="Arial Black" panose="020B0A04020102020204" pitchFamily="34" charset="0"/>
              </a:rPr>
              <a:t>     	Strategy Evaluation</a:t>
            </a:r>
            <a:endParaRPr sz="66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4" y="371348"/>
            <a:ext cx="5771183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Global Statistics 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A4FF6-10D5-4B70-82B6-D446C0B44FA8}"/>
              </a:ext>
            </a:extLst>
          </p:cNvPr>
          <p:cNvSpPr txBox="1"/>
          <p:nvPr/>
        </p:nvSpPr>
        <p:spPr>
          <a:xfrm>
            <a:off x="3123204" y="1271325"/>
            <a:ext cx="820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 scale is from 2018-9-19 to 2018-10-16.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C00000"/>
                </a:solidFill>
              </a:rPr>
              <a:t>41,571</a:t>
            </a:r>
            <a:r>
              <a:rPr lang="en-US" altLang="zh-CN" dirty="0"/>
              <a:t> new subscribers for the page over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Daily average reach of the posts on the page over the period is </a:t>
            </a:r>
            <a:r>
              <a:rPr lang="en-US" altLang="zh-CN" dirty="0">
                <a:solidFill>
                  <a:srgbClr val="C00000"/>
                </a:solidFill>
              </a:rPr>
              <a:t>83,826,721</a:t>
            </a:r>
            <a:r>
              <a:rPr lang="en-US" altLang="zh-CN" dirty="0"/>
              <a:t>.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Daily average NewLikes rate on the page over the period is </a:t>
            </a:r>
            <a:r>
              <a:rPr lang="en-US" altLang="zh-CN" dirty="0">
                <a:solidFill>
                  <a:srgbClr val="C00000"/>
                </a:solidFill>
              </a:rPr>
              <a:t>402,415</a:t>
            </a:r>
            <a:r>
              <a:rPr lang="en-US" altLang="zh-CN" dirty="0"/>
              <a:t>.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Google Shape;87;p16">
            <a:extLst>
              <a:ext uri="{FF2B5EF4-FFF2-40B4-BE49-F238E27FC236}">
                <a16:creationId xmlns:a16="http://schemas.microsoft.com/office/drawing/2014/main" id="{B93C1785-2528-4B3A-9C62-0FF073C27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399257"/>
              </p:ext>
            </p:extLst>
          </p:nvPr>
        </p:nvGraphicFramePr>
        <p:xfrm>
          <a:off x="2934407" y="3353857"/>
          <a:ext cx="4380794" cy="3252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8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6439">
                <a:tc>
                  <a:txBody>
                    <a:bodyPr/>
                    <a:lstStyle/>
                    <a:p>
                      <a:r>
                        <a:rPr lang="en-US" altLang="zh-CN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new subscribers</a:t>
                      </a: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kern="1200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endfan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- </a:t>
                      </a:r>
                      <a:r>
                        <a:rPr lang="en-US" altLang="zh-CN" sz="1800" b="0" i="0" u="none" strike="noStrike" kern="1200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startfan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endParaRPr lang="zh-CN" altLang="zh-CN" sz="1800" b="0" i="0" u="none" strike="noStrike" kern="1200" cap="none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SUM(NumberOfFans) </a:t>
                      </a:r>
                      <a:r>
                        <a:rPr lang="en-US" altLang="zh-CN" sz="1800" b="0" i="0" u="none" strike="noStrike" kern="1200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startfan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FanPerCountry 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HAVING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 = '2018-09-19')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LEFT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JOIN</a:t>
                      </a:r>
                      <a:endParaRPr lang="zh-CN" altLang="zh-CN" sz="1800" b="0" i="0" u="none" strike="noStrike" kern="1200" cap="none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SUM(NumberOfFans) </a:t>
                      </a:r>
                      <a:r>
                        <a:rPr lang="en-US" altLang="zh-CN" sz="1800" b="0" i="0" u="none" strike="noStrike" kern="1200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endfan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FanPerCountry 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HAVING</a:t>
                      </a:r>
                      <a:r>
                        <a:rPr lang="en-US" altLang="zh-CN" sz="1800" b="0" i="0" u="none" strike="noStrike" kern="1200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 = '2018-10-16')</a:t>
                      </a:r>
                      <a:endParaRPr lang="zh-CN" altLang="zh-CN" sz="1800" b="0" i="0" u="none" strike="noStrike" kern="1200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7291" marR="117291" marT="117291" marB="117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36A010-99F7-4267-AE64-F5045C7D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81452"/>
              </p:ext>
            </p:extLst>
          </p:nvPr>
        </p:nvGraphicFramePr>
        <p:xfrm>
          <a:off x="7315201" y="3353856"/>
          <a:ext cx="4661645" cy="3212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61645">
                  <a:extLst>
                    <a:ext uri="{9D8B030D-6E8A-4147-A177-3AD203B41FA5}">
                      <a16:colId xmlns:a16="http://schemas.microsoft.com/office/drawing/2014/main" val="832940796"/>
                    </a:ext>
                  </a:extLst>
                </a:gridCol>
              </a:tblGrid>
              <a:tr h="1488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Daily Average Reaches</a:t>
                      </a:r>
                      <a:endParaRPr lang="en-US" altLang="zh-CN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ROUND(AVG(reaches)) </a:t>
                      </a:r>
                      <a:r>
                        <a:rPr lang="en-US" altLang="zh-CN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SUM(DailyPostsReach) reaches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76200"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GlobalPage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76200"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Date);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291" marR="117291" marT="117291" marB="117291"/>
                </a:tc>
                <a:extLst>
                  <a:ext uri="{0D108BD9-81ED-4DB2-BD59-A6C34878D82A}">
                    <a16:rowId xmlns:a16="http://schemas.microsoft.com/office/drawing/2014/main" val="822325593"/>
                  </a:ext>
                </a:extLst>
              </a:tr>
              <a:tr h="1488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Daily Average </a:t>
                      </a:r>
                      <a:r>
                        <a:rPr lang="en-US" altLang="zh-CN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Newlikes</a:t>
                      </a:r>
                      <a:endParaRPr lang="en-US" altLang="zh-CN" sz="1800" b="0" i="0" u="none" strike="noStrike" kern="1200" cap="none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ROUND(AVG(likes))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SUM(NewLikes) likes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76200"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GlobalPage 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76200"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80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Date);</a:t>
                      </a:r>
                      <a:endParaRPr lang="zh-CN" altLang="zh-CN" sz="18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291" marR="117291" marT="117291" marB="117291"/>
                </a:tc>
                <a:extLst>
                  <a:ext uri="{0D108BD9-81ED-4DB2-BD59-A6C34878D82A}">
                    <a16:rowId xmlns:a16="http://schemas.microsoft.com/office/drawing/2014/main" val="413102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4" y="371348"/>
            <a:ext cx="768406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Top 10 countries (Number of Fans)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E848F6-DF36-461D-AE60-F2A6F15DD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039" y="1682859"/>
            <a:ext cx="8755666" cy="2232439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57195CCE-C218-4D69-83EA-32084B7F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614" y="4372029"/>
            <a:ext cx="8029316" cy="1477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dirty="0">
                <a:solidFill>
                  <a:schemeClr val="bg2"/>
                </a:solidFill>
                <a:sym typeface="Arial"/>
              </a:rPr>
              <a:t> CountryCode, NumberOfFans</a:t>
            </a:r>
            <a:endParaRPr lang="zh-CN" alt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dirty="0">
                <a:solidFill>
                  <a:schemeClr val="bg2"/>
                </a:solidFill>
                <a:sym typeface="Arial"/>
              </a:rPr>
              <a:t> FanPerCountry</a:t>
            </a:r>
            <a:endParaRPr lang="zh-CN" alt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00B050"/>
                </a:solidFill>
                <a:sym typeface="Arial"/>
              </a:rPr>
              <a:t>WHERE</a:t>
            </a:r>
            <a:r>
              <a:rPr lang="en-US" dirty="0">
                <a:solidFill>
                  <a:schemeClr val="bg2"/>
                </a:solidFill>
                <a:sym typeface="Arial"/>
              </a:rPr>
              <a:t> Date = (</a:t>
            </a:r>
            <a:r>
              <a:rPr lang="en-US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dirty="0">
                <a:solidFill>
                  <a:schemeClr val="bg2"/>
                </a:solidFill>
                <a:sym typeface="Arial"/>
              </a:rPr>
              <a:t> MAX(Date) </a:t>
            </a:r>
            <a:r>
              <a:rPr lang="en-US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dirty="0">
                <a:solidFill>
                  <a:schemeClr val="bg2"/>
                </a:solidFill>
                <a:sym typeface="Arial"/>
              </a:rPr>
              <a:t> FanPerCountry)</a:t>
            </a:r>
            <a:endParaRPr lang="zh-CN" alt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00B050"/>
                </a:solidFill>
                <a:sym typeface="Arial"/>
              </a:rPr>
              <a:t>ORDER</a:t>
            </a:r>
            <a:r>
              <a:rPr lang="en-US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dirty="0">
                <a:solidFill>
                  <a:schemeClr val="bg2"/>
                </a:solidFill>
                <a:sym typeface="Arial"/>
              </a:rPr>
              <a:t> (NumberOfFans+0) </a:t>
            </a:r>
            <a:r>
              <a:rPr lang="en-US" dirty="0">
                <a:solidFill>
                  <a:srgbClr val="00B050"/>
                </a:solidFill>
                <a:sym typeface="Arial"/>
              </a:rPr>
              <a:t>DESC</a:t>
            </a:r>
            <a:r>
              <a:rPr lang="en-US" dirty="0">
                <a:solidFill>
                  <a:schemeClr val="bg2"/>
                </a:solidFill>
                <a:sym typeface="Arial"/>
              </a:rPr>
              <a:t> </a:t>
            </a:r>
            <a:endParaRPr lang="zh-CN" alt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00B050"/>
                </a:solidFill>
                <a:sym typeface="Arial"/>
              </a:rPr>
              <a:t>LIMIT</a:t>
            </a:r>
            <a:r>
              <a:rPr lang="en-US" dirty="0">
                <a:solidFill>
                  <a:schemeClr val="bg2"/>
                </a:solidFill>
                <a:sym typeface="Arial"/>
              </a:rPr>
              <a:t> 10;</a:t>
            </a:r>
            <a:endParaRPr lang="zh-CN" altLang="en-US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30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353593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Top 10 countries (Penetration Rate)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57195CCE-C218-4D69-83EA-32084B7F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80" y="3951643"/>
            <a:ext cx="9176934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CountryName,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	ROUND((NumberOfFans*1.00 / Population* 1.00)*100,2)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PenetrationRate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PopStats p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LEFT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JOIN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FanPerCountry f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ON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p.CountryCode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f.CountryCode</a:t>
            </a:r>
            <a:endParaRPr lang="en-US" altLang="zh-CN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WHERE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Date = 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MAX(Date)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FanPerCountry)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ORDER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PenetrationRate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DESC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LIMIT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10;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01FE86-9469-4A95-A6B1-D2F6FCDE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63" y="1425702"/>
            <a:ext cx="7514480" cy="22383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DA70A2-6D93-4003-BBCA-7BC3EF124C50}"/>
              </a:ext>
            </a:extLst>
          </p:cNvPr>
          <p:cNvSpPr txBox="1"/>
          <p:nvPr/>
        </p:nvSpPr>
        <p:spPr>
          <a:xfrm>
            <a:off x="7963270" y="1425702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426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353408" y="89259"/>
            <a:ext cx="10034118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Bottom 10 Cities (</a:t>
            </a:r>
            <a:r>
              <a:rPr lang="en-US" altLang="zh-CN" sz="2800" b="1" kern="0" dirty="0">
                <a:solidFill>
                  <a:schemeClr val="accent1">
                    <a:lumMod val="50000"/>
                  </a:schemeClr>
                </a:solidFill>
              </a:rPr>
              <a:t>Number of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 Fans)</a:t>
            </a: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with Large </a:t>
            </a:r>
            <a:r>
              <a:rPr lang="en-US" altLang="zh-CN" sz="2800" b="1" kern="0" dirty="0">
                <a:solidFill>
                  <a:schemeClr val="accent1">
                    <a:lumMod val="50000"/>
                  </a:schemeClr>
                </a:solidFill>
              </a:rPr>
              <a:t>Population</a:t>
            </a:r>
            <a:endParaRPr lang="en-US" sz="28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57195CCE-C218-4D69-83EA-32084B7F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25" y="4297873"/>
            <a:ext cx="9176934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CountryName, NumberOfFans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PopStats p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LEFT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JOIN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FanPerCountry f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ON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p.CountryCode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f.CountryCode</a:t>
            </a:r>
            <a:endParaRPr lang="en-US" altLang="zh-CN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WHERE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Date = 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MAX(Date)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FanPerCountry)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AND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Population+0 &gt; 20000000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ORDER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NumberOfFans+0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LIMIT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10;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0FB21-DE76-4A29-A8FA-30E5D2F3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01" y="1287178"/>
            <a:ext cx="6720582" cy="28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Analysis by </a:t>
            </a:r>
            <a:r>
              <a:rPr lang="en-US" altLang="zh-CN" sz="2800" b="1" kern="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ge Group (Split of Fans)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EEAF94-26DF-49E8-BF38-806FC951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96" y="1432193"/>
            <a:ext cx="4134737" cy="4031369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57195CCE-C218-4D69-83EA-32084B7F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643" y="2175026"/>
            <a:ext cx="5205637" cy="2862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WITH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AS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(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*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FansPerGenderAge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WHERE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Date = 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MAX(Date)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                           FansPerGenderAge ))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AgeGroup,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               ROUND(SUM(NumberOfFans)*1.0/</a:t>
            </a:r>
          </a:p>
          <a:p>
            <a:pPr lvl="2"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SUM(NumberOfFans)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FPGA)*100.0,2)||'%'Percentage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GROUP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AgeGroup;</a:t>
            </a:r>
          </a:p>
        </p:txBody>
      </p:sp>
    </p:spTree>
    <p:extLst>
      <p:ext uri="{BB962C8B-B14F-4D97-AF65-F5344CB8AC3E}">
        <p14:creationId xmlns:p14="http://schemas.microsoft.com/office/powerpoint/2010/main" val="387048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Analysis by Gender (Split of Fans)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57195CCE-C218-4D69-83EA-32084B7F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643" y="2404749"/>
            <a:ext cx="5205637" cy="2862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WITH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 AS (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*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FansPerGenderAge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WHERE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Date = 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MAX(Date)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	            FansPerGenderAge ))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Gender,</a:t>
            </a:r>
          </a:p>
          <a:p>
            <a:pPr lvl="2"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ROUND(SUM(NumberOfFans)*1.0/</a:t>
            </a:r>
          </a:p>
          <a:p>
            <a:pPr lvl="2"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(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SUM(NumberOfFans)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FPGA)*100.0,2) ||'%' Percentage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FPGA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GROUP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Gender;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5176C-72E9-4452-8E50-8F2507E4C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525" y="1631142"/>
            <a:ext cx="3922128" cy="39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Analysis by Language 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648AFE-6739-492F-BF94-C05F1AAFD33C}"/>
              </a:ext>
            </a:extLst>
          </p:cNvPr>
          <p:cNvSpPr txBox="1"/>
          <p:nvPr/>
        </p:nvSpPr>
        <p:spPr>
          <a:xfrm>
            <a:off x="3460555" y="1329329"/>
            <a:ext cx="820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C00000"/>
                </a:solidFill>
              </a:rPr>
              <a:t>49,418</a:t>
            </a:r>
            <a:r>
              <a:rPr lang="en-US" altLang="zh-CN" dirty="0"/>
              <a:t> English speaking fans.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They account for </a:t>
            </a:r>
            <a:r>
              <a:rPr lang="en-US" altLang="zh-CN" dirty="0">
                <a:solidFill>
                  <a:srgbClr val="C00000"/>
                </a:solidFill>
              </a:rPr>
              <a:t>5.09%</a:t>
            </a:r>
            <a:r>
              <a:rPr lang="en-US" altLang="zh-CN" dirty="0"/>
              <a:t> of total fans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Potential market in US is </a:t>
            </a:r>
            <a:r>
              <a:rPr lang="en-US" altLang="zh-CN" dirty="0">
                <a:solidFill>
                  <a:srgbClr val="C00000"/>
                </a:solidFill>
              </a:rPr>
              <a:t>200,322.75</a:t>
            </a:r>
            <a:r>
              <a:rPr lang="en-US" altLang="zh-CN" dirty="0"/>
              <a:t> dollars.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Google Shape;145;p22">
            <a:extLst>
              <a:ext uri="{FF2B5EF4-FFF2-40B4-BE49-F238E27FC236}">
                <a16:creationId xmlns:a16="http://schemas.microsoft.com/office/drawing/2014/main" id="{BFE16FC0-D630-412A-BF7C-3288AF5EB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752726"/>
              </p:ext>
            </p:extLst>
          </p:nvPr>
        </p:nvGraphicFramePr>
        <p:xfrm>
          <a:off x="3389533" y="2432004"/>
          <a:ext cx="8275725" cy="4023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080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Language, SUM(NumberOfFans 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FansPerLanguage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Date = 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MAX(Date)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FansPerLanguage) 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Language = 'en'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5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Language, 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ROUND(SUM(NumberOfFans)*1.0/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SUM(NumberOfFans)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FansPerLanguage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 = 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MAX(Date)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FansPerLanguage))*100.0,2) 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FansPerLanguage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Date = 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MAX(Date)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FansPerLanguage)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Language = '</a:t>
                      </a:r>
                      <a:r>
                        <a:rPr lang="en-US" altLang="zh-CN" sz="1200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Language</a:t>
                      </a:r>
                      <a:endParaRPr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450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Language, CountryCode, 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Round(NumberOfFans*0.0001*(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AverageIncome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PopStats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CountryCode = 'US'),2)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FansPerLanguage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Date = (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MAX(Date) </a:t>
                      </a: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FansPerLanguage)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Language = '</a:t>
                      </a:r>
                      <a:r>
                        <a:rPr lang="en-US" altLang="zh-CN" sz="1200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kern="1200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</a:t>
                      </a:r>
                      <a:r>
                        <a:rPr lang="en-US" altLang="zh-CN" sz="12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CountryCode = 'US'</a:t>
                      </a:r>
                      <a:endParaRPr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7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Engagement per Day of the Week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B2106953-40AE-446E-B01D-F7818F92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25" y="4626347"/>
            <a:ext cx="9176934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Week,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	ROUND(AVG(EngagedFans*1.0 / Reach*1.0)*100,2)||'%'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EngageRate</a:t>
            </a:r>
            <a:endParaRPr lang="en-US" altLang="zh-CN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PostsInsights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GROUP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Week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434601-2483-4D18-AEA5-B41DBB0F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487" y="1324253"/>
            <a:ext cx="7800975" cy="2895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CBB0FD-6E6A-49D4-94FD-55AC94A742ED}"/>
              </a:ext>
            </a:extLst>
          </p:cNvPr>
          <p:cNvSpPr txBox="1"/>
          <p:nvPr/>
        </p:nvSpPr>
        <p:spPr>
          <a:xfrm>
            <a:off x="7936636" y="1306497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994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Extraction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2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Engagement per Time of Day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795639" y="3941142"/>
            <a:ext cx="1159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 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Query.doc</a:t>
            </a:r>
            <a:endParaRPr lang="zh-CN" altLang="en-US" sz="14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B2106953-40AE-446E-B01D-F7818F92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25" y="4626347"/>
            <a:ext cx="9176934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SELECT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Time,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chemeClr val="bg2"/>
                </a:solidFill>
                <a:sym typeface="Arial"/>
              </a:rPr>
              <a:t>	ROUND(AVG(EngagedFans*1.0 / Reach*1.0)*100,2)||'%' </a:t>
            </a:r>
            <a:r>
              <a:rPr lang="en-US" altLang="zh-CN" dirty="0" err="1">
                <a:solidFill>
                  <a:schemeClr val="bg2"/>
                </a:solidFill>
                <a:sym typeface="Arial"/>
              </a:rPr>
              <a:t>EngageRate</a:t>
            </a:r>
            <a:endParaRPr lang="en-US" altLang="zh-CN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FROM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PostsInsights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US" altLang="zh-CN" dirty="0">
                <a:solidFill>
                  <a:srgbClr val="00B050"/>
                </a:solidFill>
                <a:sym typeface="Arial"/>
              </a:rPr>
              <a:t>GROUP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Arial"/>
              </a:rPr>
              <a:t>BY</a:t>
            </a:r>
            <a:r>
              <a:rPr lang="en-US" altLang="zh-CN" dirty="0">
                <a:solidFill>
                  <a:schemeClr val="bg2"/>
                </a:solidFill>
                <a:sym typeface="Arial"/>
              </a:rPr>
              <a:t> Time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CBCC48-DF6E-4BD0-BB8C-75F26D29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41" y="1031324"/>
            <a:ext cx="6400800" cy="3390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2E0553-3735-4F5C-8B00-A7CC619AA9A4}"/>
              </a:ext>
            </a:extLst>
          </p:cNvPr>
          <p:cNvSpPr txBox="1"/>
          <p:nvPr/>
        </p:nvSpPr>
        <p:spPr>
          <a:xfrm>
            <a:off x="7883369" y="1070597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409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444808"/>
            <a:ext cx="2473350" cy="5639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dirty="0">
                <a:latin typeface="Swis721 Blk BT" panose="020B0904030502020204" pitchFamily="34" charset="0"/>
              </a:rPr>
              <a:t>Recommendation</a:t>
            </a:r>
            <a:endParaRPr lang="zh-CN" altLang="en-US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3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2909525" y="212455"/>
            <a:ext cx="9282044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Strategy Recommendation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78C48-700D-430B-A109-0100A2646F32}"/>
              </a:ext>
            </a:extLst>
          </p:cNvPr>
          <p:cNvSpPr txBox="1"/>
          <p:nvPr/>
        </p:nvSpPr>
        <p:spPr>
          <a:xfrm>
            <a:off x="3262676" y="2047669"/>
            <a:ext cx="8204703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Launch more customized marketing events in China, Ghana</a:t>
            </a:r>
            <a:r>
              <a:rPr lang="en-US" altLang="zh-CN" sz="2000" b="1" ker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, Spain and Germany </a:t>
            </a:r>
            <a:r>
              <a:rPr lang="en-US" altLang="zh-CN" sz="2000" b="1" kern="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because they have highest potential market.</a:t>
            </a:r>
          </a:p>
          <a:p>
            <a:pPr marL="342900" lvl="0" indent="-342900">
              <a:spcBef>
                <a:spcPts val="60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Make our content more customized to the fans around 25-34 years old, because they account for the largest percentage in our fans.</a:t>
            </a:r>
          </a:p>
          <a:p>
            <a:pPr marL="342900" lvl="0" indent="-342900">
              <a:spcBef>
                <a:spcPts val="60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Launch an English version magazine because we have high potential market in English speaking countries.</a:t>
            </a:r>
          </a:p>
          <a:p>
            <a:pPr marL="342900" lvl="0" indent="-342900">
              <a:spcBef>
                <a:spcPts val="60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Post more content on Thursday at 15:00 to 19:00 because the fans tend to engage more in this time period.</a:t>
            </a:r>
          </a:p>
          <a:p>
            <a:pPr lvl="0">
              <a:buClr>
                <a:srgbClr val="000000"/>
              </a:buClr>
              <a:buSzPts val="1200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Swis721 Blk BT" panose="020B0904030502020204" pitchFamily="34" charset="0"/>
              </a:rPr>
              <a:t>Introduction</a:t>
            </a:r>
            <a:endParaRPr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0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3255100" y="3046400"/>
            <a:ext cx="8402000" cy="7652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3594567" y="2462200"/>
            <a:ext cx="1933600" cy="19336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6377551" y="2462200"/>
            <a:ext cx="1933600" cy="19336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9160535" y="2462200"/>
            <a:ext cx="1933600" cy="19336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AD562-67CB-4531-9C51-002EA2CA88ED}"/>
              </a:ext>
            </a:extLst>
          </p:cNvPr>
          <p:cNvSpPr txBox="1"/>
          <p:nvPr/>
        </p:nvSpPr>
        <p:spPr>
          <a:xfrm>
            <a:off x="3461454" y="2795937"/>
            <a:ext cx="2237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1</a:t>
            </a:r>
          </a:p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Data</a:t>
            </a:r>
          </a:p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Preparation</a:t>
            </a:r>
            <a:endParaRPr lang="zh-CN" altLang="en-US" sz="2000" b="1" dirty="0">
              <a:solidFill>
                <a:schemeClr val="lt1"/>
              </a:solidFill>
              <a:latin typeface="Swis721 Blk BT" panose="020B0904030502020204" pitchFamily="34" charset="0"/>
              <a:sym typeface="Montserra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B748D-8128-49B5-9D39-5D932862CD02}"/>
              </a:ext>
            </a:extLst>
          </p:cNvPr>
          <p:cNvSpPr txBox="1"/>
          <p:nvPr/>
        </p:nvSpPr>
        <p:spPr>
          <a:xfrm>
            <a:off x="6225764" y="2778600"/>
            <a:ext cx="2237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2</a:t>
            </a:r>
          </a:p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Data</a:t>
            </a:r>
          </a:p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Extraction</a:t>
            </a:r>
            <a:endParaRPr lang="zh-CN" altLang="en-US" sz="2000" b="1" dirty="0">
              <a:solidFill>
                <a:schemeClr val="lt1"/>
              </a:solidFill>
              <a:latin typeface="Swis721 Blk BT" panose="020B0904030502020204" pitchFamily="34" charset="0"/>
              <a:sym typeface="Montserra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2875EA-D871-4F38-9660-E602013C9F4D}"/>
              </a:ext>
            </a:extLst>
          </p:cNvPr>
          <p:cNvSpPr txBox="1"/>
          <p:nvPr/>
        </p:nvSpPr>
        <p:spPr>
          <a:xfrm>
            <a:off x="9008748" y="2786530"/>
            <a:ext cx="2237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000" b="1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3</a:t>
            </a:r>
          </a:p>
          <a:p>
            <a:pPr algn="ctr">
              <a:spcBef>
                <a:spcPts val="1200"/>
              </a:spcBef>
            </a:pPr>
            <a:r>
              <a:rPr lang="en-US" altLang="zh-CN" sz="1400" dirty="0">
                <a:solidFill>
                  <a:schemeClr val="lt1"/>
                </a:solidFill>
                <a:latin typeface="Swis721 Blk BT" panose="020B0904030502020204" pitchFamily="34" charset="0"/>
                <a:sym typeface="Montserrat"/>
              </a:rPr>
              <a:t>Recommendation</a:t>
            </a:r>
          </a:p>
        </p:txBody>
      </p:sp>
      <p:sp>
        <p:nvSpPr>
          <p:cNvPr id="11" name="Google Shape;277;p31">
            <a:extLst>
              <a:ext uri="{FF2B5EF4-FFF2-40B4-BE49-F238E27FC236}">
                <a16:creationId xmlns:a16="http://schemas.microsoft.com/office/drawing/2014/main" id="{50579336-2D41-4D5F-855C-CD4855BE783B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3600" b="1" kern="0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36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Google Shape;277;p31">
            <a:extLst>
              <a:ext uri="{FF2B5EF4-FFF2-40B4-BE49-F238E27FC236}">
                <a16:creationId xmlns:a16="http://schemas.microsoft.com/office/drawing/2014/main" id="{A394224F-2323-49C1-B11D-858476ED9B19}"/>
              </a:ext>
            </a:extLst>
          </p:cNvPr>
          <p:cNvSpPr txBox="1">
            <a:spLocks/>
          </p:cNvSpPr>
          <p:nvPr/>
        </p:nvSpPr>
        <p:spPr>
          <a:xfrm>
            <a:off x="3297615" y="5168679"/>
            <a:ext cx="4849697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</a:rPr>
              <a:t>Tool: SQLite Studio (3.2.1)</a:t>
            </a:r>
            <a:endParaRPr lang="en-US" sz="24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5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4458879" y="2327156"/>
            <a:ext cx="74284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0" dirty="0">
                <a:solidFill>
                  <a:schemeClr val="accent3"/>
                </a:solidFill>
              </a:rPr>
              <a:t>THANKS!</a:t>
            </a:r>
            <a:endParaRPr sz="1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Create the Tables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E03FC-2BEF-41CA-A12D-4731DB52B6BB}"/>
              </a:ext>
            </a:extLst>
          </p:cNvPr>
          <p:cNvSpPr/>
          <p:nvPr/>
        </p:nvSpPr>
        <p:spPr>
          <a:xfrm>
            <a:off x="3462218" y="2060786"/>
            <a:ext cx="83894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CREATE TABLE </a:t>
            </a:r>
            <a:r>
              <a:rPr lang="zh-CN" altLang="en-US" dirty="0">
                <a:solidFill>
                  <a:schemeClr val="bg2"/>
                </a:solidFill>
              </a:rPr>
              <a:t>FanPerCity (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ID                       INTEGER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AUTOINCREMENT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    Date</a:t>
            </a:r>
            <a:r>
              <a:rPr lang="en-US" altLang="zh-CN" dirty="0">
                <a:solidFill>
                  <a:schemeClr val="bg2"/>
                </a:solidFill>
              </a:rPr>
              <a:t>                   </a:t>
            </a:r>
            <a:r>
              <a:rPr lang="zh-CN" altLang="en-US" dirty="0">
                <a:solidFill>
                  <a:schemeClr val="bg2"/>
                </a:solidFill>
              </a:rPr>
              <a:t>VARCHAR (255),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City                     VARCHAR (255),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CountryCode      VARCHAR (255),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NumberOfFans   INT (255));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CREATE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>
                <a:solidFill>
                  <a:schemeClr val="bg2"/>
                </a:solidFill>
              </a:rPr>
              <a:t> GlobalPage (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ID                                   INTEGER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AUTOINCREMENT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Date                  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CountryCode    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NewLikes           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DailyPostsReach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DailyPostShares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DailyPageActions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DailyPostImpressions    INT (255) );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E34C2-D092-453F-8706-F65F3150E1D0}"/>
              </a:ext>
            </a:extLst>
          </p:cNvPr>
          <p:cNvSpPr txBox="1"/>
          <p:nvPr/>
        </p:nvSpPr>
        <p:spPr>
          <a:xfrm>
            <a:off x="3462218" y="1334728"/>
            <a:ext cx="7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tables are created in database:</a:t>
            </a:r>
          </a:p>
          <a:p>
            <a:r>
              <a:rPr lang="en-US" altLang="zh-CN" dirty="0"/>
              <a:t>FanPerCity, FanPerCountry, FanPerGenderAge, FansPerLanguage,</a:t>
            </a:r>
          </a:p>
          <a:p>
            <a:r>
              <a:rPr lang="en-US" altLang="zh-CN" dirty="0"/>
              <a:t>GlobalPage, PopStats, PostsInsights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3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Create the Tables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E03FC-2BEF-41CA-A12D-4731DB52B6BB}"/>
              </a:ext>
            </a:extLst>
          </p:cNvPr>
          <p:cNvSpPr/>
          <p:nvPr/>
        </p:nvSpPr>
        <p:spPr>
          <a:xfrm>
            <a:off x="3462217" y="2482156"/>
            <a:ext cx="92292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CREATE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>
                <a:solidFill>
                  <a:schemeClr val="bg2"/>
                </a:solidFill>
              </a:rPr>
              <a:t> FansPerGenderAge (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ID                         INTEGER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AUTOINCREMENT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Date        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Gender    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AgeGroup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NumberOfFans     INT (255) );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CREATE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>
                <a:solidFill>
                  <a:schemeClr val="bg2"/>
                </a:solidFill>
              </a:rPr>
              <a:t> FansPerLanguage (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ID                         INTEGER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AUTOINCREMENT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Date        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Language     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CountryCode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NumberOfFans     INT (255) );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E34C2-D092-453F-8706-F65F3150E1D0}"/>
              </a:ext>
            </a:extLst>
          </p:cNvPr>
          <p:cNvSpPr txBox="1"/>
          <p:nvPr/>
        </p:nvSpPr>
        <p:spPr>
          <a:xfrm>
            <a:off x="3462218" y="1421190"/>
            <a:ext cx="7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tables are created in database:</a:t>
            </a:r>
          </a:p>
          <a:p>
            <a:r>
              <a:rPr lang="en-US" altLang="zh-CN" dirty="0"/>
              <a:t>FanPerCity, FanPerCountry, FanPerGenderAge, FansPerLanguage,</a:t>
            </a:r>
          </a:p>
          <a:p>
            <a:r>
              <a:rPr lang="en-US" altLang="zh-CN" dirty="0"/>
              <a:t>GlobalPage, PopStats, PostsInsights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Create the Tables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E03FC-2BEF-41CA-A12D-4731DB52B6BB}"/>
              </a:ext>
            </a:extLst>
          </p:cNvPr>
          <p:cNvSpPr/>
          <p:nvPr/>
        </p:nvSpPr>
        <p:spPr>
          <a:xfrm>
            <a:off x="3462218" y="2602314"/>
            <a:ext cx="941040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CREATE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TABLE</a:t>
            </a:r>
            <a:r>
              <a:rPr lang="zh-CN" altLang="en-US" dirty="0">
                <a:solidFill>
                  <a:schemeClr val="bg2"/>
                </a:solidFill>
              </a:rPr>
              <a:t> FanPerCountry (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ID                          INTEGER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AUTOINCREMENT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    Date                      VARCHAR (255),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CountryCode         VARCHAR (255)</a:t>
            </a:r>
            <a:r>
              <a:rPr lang="zh-CN" altLang="en-US" dirty="0">
                <a:solidFill>
                  <a:srgbClr val="00B050"/>
                </a:solidFill>
              </a:rPr>
              <a:t> REFERENCES</a:t>
            </a:r>
            <a:r>
              <a:rPr lang="zh-CN" altLang="en-US" dirty="0">
                <a:solidFill>
                  <a:schemeClr val="bg2"/>
                </a:solidFill>
              </a:rPr>
              <a:t> PopStats (CountryCode),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NumberOfFans      INT (255) );</a:t>
            </a:r>
          </a:p>
          <a:p>
            <a:endParaRPr lang="en-US" altLang="zh-CN" dirty="0"/>
          </a:p>
          <a:p>
            <a:endParaRPr lang="en-US" altLang="zh-CN" sz="1600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CREATE</a:t>
            </a:r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PopStats</a:t>
            </a:r>
            <a:r>
              <a:rPr lang="en-US" altLang="zh-CN" sz="1600" dirty="0">
                <a:solidFill>
                  <a:schemeClr val="bg2"/>
                </a:solidFill>
              </a:rPr>
              <a:t> (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CountryCode</a:t>
            </a:r>
            <a:r>
              <a:rPr lang="en-US" altLang="zh-CN" sz="1600" dirty="0">
                <a:solidFill>
                  <a:schemeClr val="bg2"/>
                </a:solidFill>
              </a:rPr>
              <a:t>           </a:t>
            </a:r>
            <a:r>
              <a:rPr lang="en-US" altLang="zh-CN" dirty="0">
                <a:solidFill>
                  <a:schemeClr val="bg2"/>
                </a:solidFill>
              </a:rPr>
              <a:t>VARCHAR (255)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                                  </a:t>
            </a:r>
            <a:r>
              <a:rPr lang="en-US" altLang="zh-CN" dirty="0">
                <a:solidFill>
                  <a:srgbClr val="00B050"/>
                </a:solidFill>
              </a:rPr>
              <a:t>REFERENCES</a:t>
            </a:r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FanPerCountry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dirty="0" err="1">
                <a:solidFill>
                  <a:schemeClr val="bg2"/>
                </a:solidFill>
              </a:rPr>
              <a:t>CountryCode</a:t>
            </a:r>
            <a:r>
              <a:rPr lang="en-US" altLang="zh-CN" dirty="0">
                <a:solidFill>
                  <a:schemeClr val="bg2"/>
                </a:solidFill>
              </a:rPr>
              <a:t>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CountryName</a:t>
            </a:r>
            <a:r>
              <a:rPr lang="en-US" altLang="zh-CN" dirty="0">
                <a:solidFill>
                  <a:schemeClr val="bg2"/>
                </a:solidFill>
              </a:rPr>
              <a:t>        VARCHAR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Population  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AverageIncome</a:t>
            </a:r>
            <a:r>
              <a:rPr lang="en-US" altLang="zh-CN" dirty="0">
                <a:solidFill>
                  <a:schemeClr val="bg2"/>
                </a:solidFill>
              </a:rPr>
              <a:t>      DOUBLE (255) );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E34C2-D092-453F-8706-F65F3150E1D0}"/>
              </a:ext>
            </a:extLst>
          </p:cNvPr>
          <p:cNvSpPr txBox="1"/>
          <p:nvPr/>
        </p:nvSpPr>
        <p:spPr>
          <a:xfrm>
            <a:off x="3462218" y="1421190"/>
            <a:ext cx="7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tables are created in database:</a:t>
            </a:r>
          </a:p>
          <a:p>
            <a:r>
              <a:rPr lang="en-US" altLang="zh-CN" dirty="0"/>
              <a:t>FanPerCity, FanPerCountry, FanPerGenderAge, FansPerLanguage,</a:t>
            </a:r>
          </a:p>
          <a:p>
            <a:r>
              <a:rPr lang="en-US" altLang="zh-CN" dirty="0"/>
              <a:t>GlobalPage, PopStats, PostsInsights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3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Create the Tables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E03FC-2BEF-41CA-A12D-4731DB52B6BB}"/>
              </a:ext>
            </a:extLst>
          </p:cNvPr>
          <p:cNvSpPr/>
          <p:nvPr/>
        </p:nvSpPr>
        <p:spPr>
          <a:xfrm>
            <a:off x="3462218" y="2593437"/>
            <a:ext cx="94104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CREATE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>
                <a:solidFill>
                  <a:schemeClr val="bg2"/>
                </a:solidFill>
              </a:rPr>
              <a:t> PostsInsights (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CreatedTime         VARCHAR (255) </a:t>
            </a:r>
            <a:r>
              <a:rPr lang="en-US" altLang="zh-CN" dirty="0">
                <a:solidFill>
                  <a:srgbClr val="00B050"/>
                </a:solidFill>
              </a:rPr>
              <a:t>PRIMARY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EngagedFans           INT (255),    Impressions  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NegativeFeedback    INT (255),   NonViralimpressions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NonViralReach          INT (255),   PostActivity   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PostActivityUnique    INT (255),   PostClicks             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UniquePostClicks      INT (255),   PostReactionsAnger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PostReactionsHaHa  INT (255),   PostReactionsLike  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PostReactionsLove   INT (255),   PostReactionsSorry  INT (255),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PostReactionsWow    INT (255),  Reach                       INT (255) 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);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E34C2-D092-453F-8706-F65F3150E1D0}"/>
              </a:ext>
            </a:extLst>
          </p:cNvPr>
          <p:cNvSpPr txBox="1"/>
          <p:nvPr/>
        </p:nvSpPr>
        <p:spPr>
          <a:xfrm>
            <a:off x="3462218" y="1421190"/>
            <a:ext cx="7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tables are created in database:</a:t>
            </a:r>
          </a:p>
          <a:p>
            <a:r>
              <a:rPr lang="en-US" altLang="zh-CN" dirty="0"/>
              <a:t>FanPerCity, FanPerCountry, FanPerGenderAge, FansPerLanguage,</a:t>
            </a:r>
          </a:p>
          <a:p>
            <a:r>
              <a:rPr lang="en-US" altLang="zh-CN" dirty="0"/>
              <a:t>GlobalPage, PopStats, PostsInsights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Update the table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A4FF6-10D5-4B70-82B6-D446C0B44FA8}"/>
              </a:ext>
            </a:extLst>
          </p:cNvPr>
          <p:cNvSpPr txBox="1"/>
          <p:nvPr/>
        </p:nvSpPr>
        <p:spPr>
          <a:xfrm>
            <a:off x="3297615" y="1380072"/>
            <a:ext cx="818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calculation later on, I added Week and Time column in table PostsInsights.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374E6-5FE8-437A-888F-D583A27111D7}"/>
              </a:ext>
            </a:extLst>
          </p:cNvPr>
          <p:cNvSpPr/>
          <p:nvPr/>
        </p:nvSpPr>
        <p:spPr>
          <a:xfrm>
            <a:off x="3297615" y="2241710"/>
            <a:ext cx="68222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ALTER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/>
              <a:t> PostsInsights </a:t>
            </a:r>
            <a:r>
              <a:rPr lang="en-US" altLang="zh-CN" dirty="0">
                <a:solidFill>
                  <a:srgbClr val="00B050"/>
                </a:solidFill>
              </a:rPr>
              <a:t>ADD</a:t>
            </a:r>
            <a:r>
              <a:rPr lang="en-US" altLang="zh-CN" dirty="0"/>
              <a:t> Week VARCHAR (255)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UPDATE</a:t>
            </a:r>
            <a:r>
              <a:rPr lang="en-US" altLang="zh-CN" dirty="0"/>
              <a:t> PostsInsights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en-US" altLang="zh-CN" dirty="0"/>
              <a:t> Week =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CASE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'0'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'Sunday'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'1'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'Monday'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'2'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'Tuesday'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'3'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'Wednesday'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'4'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'Thursday'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'5'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'Friday'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strftime('%w',CreatedTime) = '6'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'Saturday’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END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6776AF-1E54-41CC-B7B1-CB8A6512E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47" y="2927245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Update the table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A4FF6-10D5-4B70-82B6-D446C0B44FA8}"/>
              </a:ext>
            </a:extLst>
          </p:cNvPr>
          <p:cNvSpPr txBox="1"/>
          <p:nvPr/>
        </p:nvSpPr>
        <p:spPr>
          <a:xfrm>
            <a:off x="3297615" y="1380072"/>
            <a:ext cx="818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calculation later on, I added Week and Time column in table PostsInsights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1B4287-FC71-48C6-974E-945A5BA3D4F2}"/>
              </a:ext>
            </a:extLst>
          </p:cNvPr>
          <p:cNvSpPr/>
          <p:nvPr/>
        </p:nvSpPr>
        <p:spPr>
          <a:xfrm>
            <a:off x="3297614" y="1685338"/>
            <a:ext cx="89913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ALTER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TABLE</a:t>
            </a:r>
            <a:r>
              <a:rPr lang="en-US" altLang="zh-CN" dirty="0"/>
              <a:t> PostsInsights </a:t>
            </a:r>
            <a:r>
              <a:rPr lang="en-US" altLang="zh-CN" dirty="0">
                <a:solidFill>
                  <a:srgbClr val="00B050"/>
                </a:solidFill>
              </a:rPr>
              <a:t>ADD</a:t>
            </a:r>
            <a:r>
              <a:rPr lang="en-US" altLang="zh-CN" dirty="0"/>
              <a:t> Time VARCHAR (255)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UPDATE</a:t>
            </a:r>
            <a:r>
              <a:rPr lang="en-US" altLang="zh-CN" dirty="0"/>
              <a:t> PostsInsights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en-US" altLang="zh-CN" dirty="0"/>
              <a:t> Time =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CASE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strftime('%H',CreatedTime)*1 &gt;= 5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 strftime('%H',CreatedTime)*1 &lt;= 8 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'05:00 - 08:59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strftime('%H',CreatedTime)*1 &gt;= 9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 strftime('%H',CreatedTime)*1 &lt;= 11 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'09:00 - 11:59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strftime('%H',CreatedTime)*1 &gt;= 12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 strftime('%H',CreatedTime)*1 &lt;= 14 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'12:00 - 14:59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strftime('%H',CreatedTime)*1 &gt;= 15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 strftime('%H',CreatedTime)*1 &lt;= 18 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'15:00 - 18:59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en-US" altLang="zh-CN" dirty="0"/>
              <a:t> strftime('%H',CreatedTime)*1 &gt;= 19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 strftime('%H',CreatedTime)*1 &lt;= 21  </a:t>
            </a:r>
            <a:r>
              <a:rPr lang="en-US" altLang="zh-CN" dirty="0">
                <a:solidFill>
                  <a:srgbClr val="00B050"/>
                </a:solidFill>
              </a:rPr>
              <a:t>THEN</a:t>
            </a:r>
            <a:r>
              <a:rPr lang="en-US" altLang="zh-CN" dirty="0"/>
              <a:t> '19:00 - 21:59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ELSE</a:t>
            </a:r>
            <a:r>
              <a:rPr lang="en-US" altLang="zh-CN" dirty="0"/>
              <a:t> '22:00 or later '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END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17D3D5-3B34-4BA4-B84C-CF932E38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2604815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38720" y="2285800"/>
            <a:ext cx="247335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>
                <a:latin typeface="Swis721 Blk BT" panose="020B0904030502020204" pitchFamily="34" charset="0"/>
              </a:rPr>
              <a:t>Data</a:t>
            </a:r>
            <a:br>
              <a:rPr lang="en-US" altLang="zh-CN" sz="2400" dirty="0">
                <a:latin typeface="Swis721 Blk BT" panose="020B0904030502020204" pitchFamily="34" charset="0"/>
              </a:rPr>
            </a:br>
            <a:r>
              <a:rPr lang="en-US" altLang="zh-CN" sz="2400" dirty="0">
                <a:latin typeface="Swis721 Blk BT" panose="020B0904030502020204" pitchFamily="34" charset="0"/>
              </a:rPr>
              <a:t>Preparation</a:t>
            </a:r>
            <a:endParaRPr lang="zh-CN" altLang="en-US" sz="2400" dirty="0">
              <a:latin typeface="Swis721 Blk BT" panose="020B0904030502020204" pitchFamily="34" charset="0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713604" y="212455"/>
            <a:ext cx="2409600" cy="1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altLang="zh-CN" kern="0" dirty="0">
                <a:solidFill>
                  <a:srgbClr val="0B5394"/>
                </a:solidFill>
              </a:rPr>
              <a:t>1</a:t>
            </a:r>
            <a:endParaRPr kern="0" dirty="0">
              <a:solidFill>
                <a:srgbClr val="0B5394"/>
              </a:solidFill>
            </a:endParaRPr>
          </a:p>
        </p:txBody>
      </p:sp>
      <p:sp>
        <p:nvSpPr>
          <p:cNvPr id="14" name="Google Shape;277;p31">
            <a:extLst>
              <a:ext uri="{FF2B5EF4-FFF2-40B4-BE49-F238E27FC236}">
                <a16:creationId xmlns:a16="http://schemas.microsoft.com/office/drawing/2014/main" id="{CBF4FBF0-EDEC-43ED-8B95-BCEB8CE41BB0}"/>
              </a:ext>
            </a:extLst>
          </p:cNvPr>
          <p:cNvSpPr txBox="1">
            <a:spLocks/>
          </p:cNvSpPr>
          <p:nvPr/>
        </p:nvSpPr>
        <p:spPr>
          <a:xfrm>
            <a:off x="3297615" y="371348"/>
            <a:ext cx="4106362" cy="5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</a:rPr>
              <a:t>Data Set Problem</a:t>
            </a:r>
          </a:p>
        </p:txBody>
      </p:sp>
      <p:sp>
        <p:nvSpPr>
          <p:cNvPr id="4" name="矩形 3">
            <a:hlinkClick r:id="rId3" action="ppaction://hlinkfile"/>
            <a:extLst>
              <a:ext uri="{FF2B5EF4-FFF2-40B4-BE49-F238E27FC236}">
                <a16:creationId xmlns:a16="http://schemas.microsoft.com/office/drawing/2014/main" id="{51295C00-CF8C-40E1-99D0-7165DB31E649}"/>
              </a:ext>
            </a:extLst>
          </p:cNvPr>
          <p:cNvSpPr/>
          <p:nvPr/>
        </p:nvSpPr>
        <p:spPr>
          <a:xfrm>
            <a:off x="980007" y="3941142"/>
            <a:ext cx="115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chemeClr val="lt1"/>
                </a:solidFill>
              </a:rPr>
              <a:t>📖</a:t>
            </a:r>
          </a:p>
          <a:p>
            <a:r>
              <a:rPr lang="en-US" altLang="zh-CN" sz="1400" dirty="0">
                <a:solidFill>
                  <a:schemeClr val="lt1"/>
                </a:solidFill>
              </a:rPr>
              <a:t>Create table.txt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A4FF6-10D5-4B70-82B6-D446C0B44FA8}"/>
              </a:ext>
            </a:extLst>
          </p:cNvPr>
          <p:cNvSpPr txBox="1"/>
          <p:nvPr/>
        </p:nvSpPr>
        <p:spPr>
          <a:xfrm>
            <a:off x="3529089" y="1535837"/>
            <a:ext cx="774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14 countries in ‘FansPerCountry’ table not existing in ‘PopStats’ table.</a:t>
            </a:r>
          </a:p>
          <a:p>
            <a:r>
              <a:rPr lang="en-US" altLang="zh-CN" dirty="0"/>
              <a:t>So we can’t relate these 14 countries with the population. This will influence the result of calculation later.</a:t>
            </a:r>
          </a:p>
          <a:p>
            <a:r>
              <a:rPr lang="en-US" altLang="zh-CN" dirty="0"/>
              <a:t>I suggest update the latest data of ‘PopStats’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A65F2E-FA31-4E96-B593-123BAAE10351}"/>
              </a:ext>
            </a:extLst>
          </p:cNvPr>
          <p:cNvSpPr/>
          <p:nvPr/>
        </p:nvSpPr>
        <p:spPr>
          <a:xfrm>
            <a:off x="3529089" y="3359396"/>
            <a:ext cx="682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SELECT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count(*) 'Null in Population' </a:t>
            </a:r>
            <a:r>
              <a:rPr lang="en-US" altLang="zh-CN" dirty="0">
                <a:solidFill>
                  <a:srgbClr val="00B050"/>
                </a:solidFill>
              </a:rPr>
              <a:t>FROM</a:t>
            </a:r>
          </a:p>
          <a:p>
            <a:r>
              <a:rPr lang="en-US" altLang="zh-CN" dirty="0">
                <a:solidFill>
                  <a:schemeClr val="bg2"/>
                </a:solidFill>
                <a:effectLst/>
              </a:rPr>
              <a:t>(</a:t>
            </a:r>
            <a:r>
              <a:rPr lang="en-US" altLang="zh-CN" dirty="0">
                <a:solidFill>
                  <a:srgbClr val="00B050"/>
                </a:solidFill>
              </a:rPr>
              <a:t>SELECT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DISTINCT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CountryCode </a:t>
            </a:r>
            <a:r>
              <a:rPr lang="en-US" altLang="zh-CN" dirty="0">
                <a:solidFill>
                  <a:srgbClr val="00B050"/>
                </a:solidFill>
              </a:rPr>
              <a:t>FROM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FanPerCountry) f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LEFT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JOIN  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(PopStats) p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ON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f.CountryCode = p.CountryCode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WHERE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Population </a:t>
            </a:r>
            <a:r>
              <a:rPr lang="en-US" altLang="zh-CN" dirty="0">
                <a:solidFill>
                  <a:srgbClr val="00B050"/>
                </a:solidFill>
                <a:effectLst/>
              </a:rPr>
              <a:t>IS</a:t>
            </a:r>
            <a:r>
              <a:rPr lang="en-US" altLang="zh-CN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/>
              </a:rPr>
              <a:t>NULL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Result: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C7483-4E73-4F3C-AFFA-FE61D503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44" y="5004964"/>
            <a:ext cx="2265702" cy="6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2573</Words>
  <Application>Microsoft Office PowerPoint</Application>
  <PresentationFormat>宽屏</PresentationFormat>
  <Paragraphs>365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Montserrat</vt:lpstr>
      <vt:lpstr>Roboto</vt:lpstr>
      <vt:lpstr>等线</vt:lpstr>
      <vt:lpstr>等线 Light</vt:lpstr>
      <vt:lpstr>Arial</vt:lpstr>
      <vt:lpstr>Arial Black</vt:lpstr>
      <vt:lpstr>Swis721 Blk BT</vt:lpstr>
      <vt:lpstr>Wingdings</vt:lpstr>
      <vt:lpstr>Office 主题​​</vt:lpstr>
      <vt:lpstr>Aemelia template</vt:lpstr>
      <vt:lpstr>Datazine Social Media          Strategy Evaluation</vt:lpstr>
      <vt:lpstr>Introduction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Recommendation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your client's Social Media strategy</dc:title>
  <dc:creator>Zhuang Amos</dc:creator>
  <cp:lastModifiedBy>Zhuang Amos</cp:lastModifiedBy>
  <cp:revision>41</cp:revision>
  <dcterms:created xsi:type="dcterms:W3CDTF">2020-01-25T19:17:09Z</dcterms:created>
  <dcterms:modified xsi:type="dcterms:W3CDTF">2020-01-26T21:08:38Z</dcterms:modified>
</cp:coreProperties>
</file>