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9" r:id="rId8"/>
    <p:sldId id="262" r:id="rId9"/>
    <p:sldId id="264" r:id="rId10"/>
    <p:sldId id="266" r:id="rId11"/>
    <p:sldId id="268" r:id="rId12"/>
    <p:sldId id="267" r:id="rId13"/>
    <p:sldId id="26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B89918-4C40-40E6-96AD-AAEB896620B6}" v="19" dt="2022-03-17T14:05:19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js Oudes" userId="1c4e1f6e80555f8e" providerId="LiveId" clId="{99B89918-4C40-40E6-96AD-AAEB896620B6}"/>
    <pc:docChg chg="undo custSel addSld modSld">
      <pc:chgData name="Thijs Oudes" userId="1c4e1f6e80555f8e" providerId="LiveId" clId="{99B89918-4C40-40E6-96AD-AAEB896620B6}" dt="2022-03-17T14:50:12.918" v="2907" actId="20577"/>
      <pc:docMkLst>
        <pc:docMk/>
      </pc:docMkLst>
      <pc:sldChg chg="addSp modSp mod">
        <pc:chgData name="Thijs Oudes" userId="1c4e1f6e80555f8e" providerId="LiveId" clId="{99B89918-4C40-40E6-96AD-AAEB896620B6}" dt="2022-03-17T11:22:20.634" v="63" actId="1076"/>
        <pc:sldMkLst>
          <pc:docMk/>
          <pc:sldMk cId="2720453373" sldId="262"/>
        </pc:sldMkLst>
        <pc:spChg chg="add mod">
          <ac:chgData name="Thijs Oudes" userId="1c4e1f6e80555f8e" providerId="LiveId" clId="{99B89918-4C40-40E6-96AD-AAEB896620B6}" dt="2022-03-17T11:22:20.634" v="63" actId="1076"/>
          <ac:spMkLst>
            <pc:docMk/>
            <pc:sldMk cId="2720453373" sldId="262"/>
            <ac:spMk id="5" creationId="{33635052-D7E8-477A-9323-2B94562FC720}"/>
          </ac:spMkLst>
        </pc:spChg>
        <pc:spChg chg="mod">
          <ac:chgData name="Thijs Oudes" userId="1c4e1f6e80555f8e" providerId="LiveId" clId="{99B89918-4C40-40E6-96AD-AAEB896620B6}" dt="2022-03-17T11:22:17.487" v="62" actId="20577"/>
          <ac:spMkLst>
            <pc:docMk/>
            <pc:sldMk cId="2720453373" sldId="262"/>
            <ac:spMk id="6" creationId="{80A230A9-C4EE-49FD-9099-05E70EE7DF42}"/>
          </ac:spMkLst>
        </pc:spChg>
        <pc:spChg chg="add mod">
          <ac:chgData name="Thijs Oudes" userId="1c4e1f6e80555f8e" providerId="LiveId" clId="{99B89918-4C40-40E6-96AD-AAEB896620B6}" dt="2022-03-17T11:22:11.920" v="55" actId="20577"/>
          <ac:spMkLst>
            <pc:docMk/>
            <pc:sldMk cId="2720453373" sldId="262"/>
            <ac:spMk id="7" creationId="{A7B5124C-3B9D-4887-A8F2-172FAF33E74E}"/>
          </ac:spMkLst>
        </pc:spChg>
      </pc:sldChg>
      <pc:sldChg chg="addSp delSp modSp new mod">
        <pc:chgData name="Thijs Oudes" userId="1c4e1f6e80555f8e" providerId="LiveId" clId="{99B89918-4C40-40E6-96AD-AAEB896620B6}" dt="2022-03-17T12:10:24.393" v="1663" actId="20577"/>
        <pc:sldMkLst>
          <pc:docMk/>
          <pc:sldMk cId="4231696852" sldId="264"/>
        </pc:sldMkLst>
        <pc:spChg chg="del">
          <ac:chgData name="Thijs Oudes" userId="1c4e1f6e80555f8e" providerId="LiveId" clId="{99B89918-4C40-40E6-96AD-AAEB896620B6}" dt="2022-03-17T11:22:31.782" v="66" actId="478"/>
          <ac:spMkLst>
            <pc:docMk/>
            <pc:sldMk cId="4231696852" sldId="264"/>
            <ac:spMk id="2" creationId="{CBF5FC23-5D64-437D-82CD-5713CCAA6FEE}"/>
          </ac:spMkLst>
        </pc:spChg>
        <pc:spChg chg="del">
          <ac:chgData name="Thijs Oudes" userId="1c4e1f6e80555f8e" providerId="LiveId" clId="{99B89918-4C40-40E6-96AD-AAEB896620B6}" dt="2022-03-17T11:22:30.463" v="65" actId="478"/>
          <ac:spMkLst>
            <pc:docMk/>
            <pc:sldMk cId="4231696852" sldId="264"/>
            <ac:spMk id="3" creationId="{472DC1BB-AAEE-44EB-B638-07395F4176DF}"/>
          </ac:spMkLst>
        </pc:spChg>
        <pc:spChg chg="add mod">
          <ac:chgData name="Thijs Oudes" userId="1c4e1f6e80555f8e" providerId="LiveId" clId="{99B89918-4C40-40E6-96AD-AAEB896620B6}" dt="2022-03-17T11:37:43.390" v="504" actId="1076"/>
          <ac:spMkLst>
            <pc:docMk/>
            <pc:sldMk cId="4231696852" sldId="264"/>
            <ac:spMk id="8" creationId="{E5D9141D-6592-4A14-95F1-F9FC7AFF50BC}"/>
          </ac:spMkLst>
        </pc:spChg>
        <pc:spChg chg="add mod">
          <ac:chgData name="Thijs Oudes" userId="1c4e1f6e80555f8e" providerId="LiveId" clId="{99B89918-4C40-40E6-96AD-AAEB896620B6}" dt="2022-03-17T11:50:41.477" v="786"/>
          <ac:spMkLst>
            <pc:docMk/>
            <pc:sldMk cId="4231696852" sldId="264"/>
            <ac:spMk id="9" creationId="{F988CE14-D35E-428B-9936-062339C8F103}"/>
          </ac:spMkLst>
        </pc:spChg>
        <pc:spChg chg="add mod">
          <ac:chgData name="Thijs Oudes" userId="1c4e1f6e80555f8e" providerId="LiveId" clId="{99B89918-4C40-40E6-96AD-AAEB896620B6}" dt="2022-03-17T11:37:34.972" v="501" actId="1076"/>
          <ac:spMkLst>
            <pc:docMk/>
            <pc:sldMk cId="4231696852" sldId="264"/>
            <ac:spMk id="10" creationId="{BBBD92E9-AD98-4E84-BAB1-63DED0F47318}"/>
          </ac:spMkLst>
        </pc:spChg>
        <pc:spChg chg="add mod">
          <ac:chgData name="Thijs Oudes" userId="1c4e1f6e80555f8e" providerId="LiveId" clId="{99B89918-4C40-40E6-96AD-AAEB896620B6}" dt="2022-03-17T12:10:24.393" v="1663" actId="20577"/>
          <ac:spMkLst>
            <pc:docMk/>
            <pc:sldMk cId="4231696852" sldId="264"/>
            <ac:spMk id="11" creationId="{6DB754ED-F6A2-4B28-9BA6-433128788421}"/>
          </ac:spMkLst>
        </pc:spChg>
        <pc:spChg chg="add del mod">
          <ac:chgData name="Thijs Oudes" userId="1c4e1f6e80555f8e" providerId="LiveId" clId="{99B89918-4C40-40E6-96AD-AAEB896620B6}" dt="2022-03-17T12:03:36.736" v="1196" actId="478"/>
          <ac:spMkLst>
            <pc:docMk/>
            <pc:sldMk cId="4231696852" sldId="264"/>
            <ac:spMk id="12" creationId="{94EBB42A-06F1-40CE-BC26-CDBF1BED1794}"/>
          </ac:spMkLst>
        </pc:spChg>
        <pc:picChg chg="add del mod">
          <ac:chgData name="Thijs Oudes" userId="1c4e1f6e80555f8e" providerId="LiveId" clId="{99B89918-4C40-40E6-96AD-AAEB896620B6}" dt="2022-03-17T11:26:46.545" v="68" actId="478"/>
          <ac:picMkLst>
            <pc:docMk/>
            <pc:sldMk cId="4231696852" sldId="264"/>
            <ac:picMk id="5" creationId="{EA5DF070-E4C9-4845-870A-F2D41F81D73E}"/>
          </ac:picMkLst>
        </pc:picChg>
        <pc:picChg chg="add mod">
          <ac:chgData name="Thijs Oudes" userId="1c4e1f6e80555f8e" providerId="LiveId" clId="{99B89918-4C40-40E6-96AD-AAEB896620B6}" dt="2022-03-17T11:28:11.438" v="73" actId="1076"/>
          <ac:picMkLst>
            <pc:docMk/>
            <pc:sldMk cId="4231696852" sldId="264"/>
            <ac:picMk id="7" creationId="{0D549A20-47F9-4FD3-ACC7-04DBE7B52F99}"/>
          </ac:picMkLst>
        </pc:picChg>
      </pc:sldChg>
      <pc:sldChg chg="addSp delSp modSp new mod">
        <pc:chgData name="Thijs Oudes" userId="1c4e1f6e80555f8e" providerId="LiveId" clId="{99B89918-4C40-40E6-96AD-AAEB896620B6}" dt="2022-03-17T11:55:37.210" v="830" actId="1076"/>
        <pc:sldMkLst>
          <pc:docMk/>
          <pc:sldMk cId="2986890126" sldId="265"/>
        </pc:sldMkLst>
        <pc:spChg chg="del">
          <ac:chgData name="Thijs Oudes" userId="1c4e1f6e80555f8e" providerId="LiveId" clId="{99B89918-4C40-40E6-96AD-AAEB896620B6}" dt="2022-03-17T11:53:46.029" v="788" actId="478"/>
          <ac:spMkLst>
            <pc:docMk/>
            <pc:sldMk cId="2986890126" sldId="265"/>
            <ac:spMk id="2" creationId="{0EFC8FE4-9ED4-4961-BC45-81B815D88899}"/>
          </ac:spMkLst>
        </pc:spChg>
        <pc:spChg chg="del">
          <ac:chgData name="Thijs Oudes" userId="1c4e1f6e80555f8e" providerId="LiveId" clId="{99B89918-4C40-40E6-96AD-AAEB896620B6}" dt="2022-03-17T11:53:44.890" v="787" actId="478"/>
          <ac:spMkLst>
            <pc:docMk/>
            <pc:sldMk cId="2986890126" sldId="265"/>
            <ac:spMk id="3" creationId="{0ACD1795-2D2B-4180-956E-73A914C79EAE}"/>
          </ac:spMkLst>
        </pc:spChg>
        <pc:picChg chg="add mod modCrop">
          <ac:chgData name="Thijs Oudes" userId="1c4e1f6e80555f8e" providerId="LiveId" clId="{99B89918-4C40-40E6-96AD-AAEB896620B6}" dt="2022-03-17T11:55:31.734" v="828" actId="14100"/>
          <ac:picMkLst>
            <pc:docMk/>
            <pc:sldMk cId="2986890126" sldId="265"/>
            <ac:picMk id="5" creationId="{6BAFFB86-340D-4248-8EA7-8058366FAB55}"/>
          </ac:picMkLst>
        </pc:picChg>
        <pc:picChg chg="add mod modCrop">
          <ac:chgData name="Thijs Oudes" userId="1c4e1f6e80555f8e" providerId="LiveId" clId="{99B89918-4C40-40E6-96AD-AAEB896620B6}" dt="2022-03-17T11:55:35.440" v="829" actId="1076"/>
          <ac:picMkLst>
            <pc:docMk/>
            <pc:sldMk cId="2986890126" sldId="265"/>
            <ac:picMk id="7" creationId="{B89E934B-910C-4789-813C-5436E0FB77D6}"/>
          </ac:picMkLst>
        </pc:picChg>
        <pc:picChg chg="add mod modCrop">
          <ac:chgData name="Thijs Oudes" userId="1c4e1f6e80555f8e" providerId="LiveId" clId="{99B89918-4C40-40E6-96AD-AAEB896620B6}" dt="2022-03-17T11:55:37.210" v="830" actId="1076"/>
          <ac:picMkLst>
            <pc:docMk/>
            <pc:sldMk cId="2986890126" sldId="265"/>
            <ac:picMk id="9" creationId="{BBA077DD-237D-46C5-93BD-46331AEB654D}"/>
          </ac:picMkLst>
        </pc:picChg>
      </pc:sldChg>
      <pc:sldChg chg="addSp delSp modSp new mod">
        <pc:chgData name="Thijs Oudes" userId="1c4e1f6e80555f8e" providerId="LiveId" clId="{99B89918-4C40-40E6-96AD-AAEB896620B6}" dt="2022-03-17T14:08:55.204" v="2506" actId="1076"/>
        <pc:sldMkLst>
          <pc:docMk/>
          <pc:sldMk cId="1316816158" sldId="266"/>
        </pc:sldMkLst>
        <pc:spChg chg="del">
          <ac:chgData name="Thijs Oudes" userId="1c4e1f6e80555f8e" providerId="LiveId" clId="{99B89918-4C40-40E6-96AD-AAEB896620B6}" dt="2022-03-17T14:08:38.620" v="2498" actId="478"/>
          <ac:spMkLst>
            <pc:docMk/>
            <pc:sldMk cId="1316816158" sldId="266"/>
            <ac:spMk id="2" creationId="{EA18D626-D15E-41AF-AA32-2162A26305C5}"/>
          </ac:spMkLst>
        </pc:spChg>
        <pc:spChg chg="del">
          <ac:chgData name="Thijs Oudes" userId="1c4e1f6e80555f8e" providerId="LiveId" clId="{99B89918-4C40-40E6-96AD-AAEB896620B6}" dt="2022-03-17T12:03:10.663" v="1190" actId="478"/>
          <ac:spMkLst>
            <pc:docMk/>
            <pc:sldMk cId="1316816158" sldId="266"/>
            <ac:spMk id="3" creationId="{CB6A60BC-2110-4E7B-ADBA-3D9DF6C16F7C}"/>
          </ac:spMkLst>
        </pc:spChg>
        <pc:spChg chg="add mod">
          <ac:chgData name="Thijs Oudes" userId="1c4e1f6e80555f8e" providerId="LiveId" clId="{99B89918-4C40-40E6-96AD-AAEB896620B6}" dt="2022-03-17T14:08:55.204" v="2506" actId="1076"/>
          <ac:spMkLst>
            <pc:docMk/>
            <pc:sldMk cId="1316816158" sldId="266"/>
            <ac:spMk id="5" creationId="{E9A298FD-5C24-4C8C-A5F9-2DC06010FBC2}"/>
          </ac:spMkLst>
        </pc:spChg>
        <pc:spChg chg="add mod">
          <ac:chgData name="Thijs Oudes" userId="1c4e1f6e80555f8e" providerId="LiveId" clId="{99B89918-4C40-40E6-96AD-AAEB896620B6}" dt="2022-03-17T14:08:50.307" v="2504" actId="1076"/>
          <ac:spMkLst>
            <pc:docMk/>
            <pc:sldMk cId="1316816158" sldId="266"/>
            <ac:spMk id="6" creationId="{31C5670B-DB82-4E3D-BC7C-0A19E4F0D10F}"/>
          </ac:spMkLst>
        </pc:spChg>
        <pc:spChg chg="add mod">
          <ac:chgData name="Thijs Oudes" userId="1c4e1f6e80555f8e" providerId="LiveId" clId="{99B89918-4C40-40E6-96AD-AAEB896620B6}" dt="2022-03-17T14:08:52.782" v="2505" actId="1076"/>
          <ac:spMkLst>
            <pc:docMk/>
            <pc:sldMk cId="1316816158" sldId="266"/>
            <ac:spMk id="7" creationId="{6A034EFA-ADD9-48FD-B4DB-0111787D6E1A}"/>
          </ac:spMkLst>
        </pc:spChg>
        <pc:picChg chg="add mod modCrop">
          <ac:chgData name="Thijs Oudes" userId="1c4e1f6e80555f8e" providerId="LiveId" clId="{99B89918-4C40-40E6-96AD-AAEB896620B6}" dt="2022-03-17T14:08:48.033" v="2503" actId="1076"/>
          <ac:picMkLst>
            <pc:docMk/>
            <pc:sldMk cId="1316816158" sldId="266"/>
            <ac:picMk id="4" creationId="{A9BB92B1-EA33-439E-8E75-B2AD72BAE7A7}"/>
          </ac:picMkLst>
        </pc:picChg>
      </pc:sldChg>
      <pc:sldChg chg="addSp delSp modSp new mod">
        <pc:chgData name="Thijs Oudes" userId="1c4e1f6e80555f8e" providerId="LiveId" clId="{99B89918-4C40-40E6-96AD-AAEB896620B6}" dt="2022-03-17T14:50:12.918" v="2907" actId="20577"/>
        <pc:sldMkLst>
          <pc:docMk/>
          <pc:sldMk cId="2580228770" sldId="267"/>
        </pc:sldMkLst>
        <pc:spChg chg="mod">
          <ac:chgData name="Thijs Oudes" userId="1c4e1f6e80555f8e" providerId="LiveId" clId="{99B89918-4C40-40E6-96AD-AAEB896620B6}" dt="2022-03-17T14:41:04.174" v="2512" actId="1076"/>
          <ac:spMkLst>
            <pc:docMk/>
            <pc:sldMk cId="2580228770" sldId="267"/>
            <ac:spMk id="2" creationId="{7A560A3C-5048-42D5-9676-20B3F4DFE7C8}"/>
          </ac:spMkLst>
        </pc:spChg>
        <pc:spChg chg="del">
          <ac:chgData name="Thijs Oudes" userId="1c4e1f6e80555f8e" providerId="LiveId" clId="{99B89918-4C40-40E6-96AD-AAEB896620B6}" dt="2022-03-17T12:37:15.159" v="1982" actId="478"/>
          <ac:spMkLst>
            <pc:docMk/>
            <pc:sldMk cId="2580228770" sldId="267"/>
            <ac:spMk id="3" creationId="{65E79F9B-BD6C-47D6-92CD-D3175ACB50A8}"/>
          </ac:spMkLst>
        </pc:spChg>
        <pc:spChg chg="add mod">
          <ac:chgData name="Thijs Oudes" userId="1c4e1f6e80555f8e" providerId="LiveId" clId="{99B89918-4C40-40E6-96AD-AAEB896620B6}" dt="2022-03-17T14:50:12.918" v="2907" actId="20577"/>
          <ac:spMkLst>
            <pc:docMk/>
            <pc:sldMk cId="2580228770" sldId="267"/>
            <ac:spMk id="3" creationId="{9FD74EFC-D598-4D80-AE90-5338E7F18052}"/>
          </ac:spMkLst>
        </pc:spChg>
        <pc:spChg chg="add del mod">
          <ac:chgData name="Thijs Oudes" userId="1c4e1f6e80555f8e" providerId="LiveId" clId="{99B89918-4C40-40E6-96AD-AAEB896620B6}" dt="2022-03-17T14:39:13.121" v="2510"/>
          <ac:spMkLst>
            <pc:docMk/>
            <pc:sldMk cId="2580228770" sldId="267"/>
            <ac:spMk id="4" creationId="{0C13E555-1B68-4A2C-8D48-34E194F1117F}"/>
          </ac:spMkLst>
        </pc:spChg>
      </pc:sldChg>
      <pc:sldChg chg="addSp delSp modSp new mod">
        <pc:chgData name="Thijs Oudes" userId="1c4e1f6e80555f8e" providerId="LiveId" clId="{99B89918-4C40-40E6-96AD-AAEB896620B6}" dt="2022-03-17T14:05:59.120" v="2496" actId="20577"/>
        <pc:sldMkLst>
          <pc:docMk/>
          <pc:sldMk cId="499980281" sldId="268"/>
        </pc:sldMkLst>
        <pc:spChg chg="del">
          <ac:chgData name="Thijs Oudes" userId="1c4e1f6e80555f8e" providerId="LiveId" clId="{99B89918-4C40-40E6-96AD-AAEB896620B6}" dt="2022-03-17T14:04:32.886" v="2401" actId="478"/>
          <ac:spMkLst>
            <pc:docMk/>
            <pc:sldMk cId="499980281" sldId="268"/>
            <ac:spMk id="2" creationId="{1BE65E8F-60B5-4745-83CC-0503E2B71949}"/>
          </ac:spMkLst>
        </pc:spChg>
        <pc:spChg chg="del">
          <ac:chgData name="Thijs Oudes" userId="1c4e1f6e80555f8e" providerId="LiveId" clId="{99B89918-4C40-40E6-96AD-AAEB896620B6}" dt="2022-03-17T14:04:34.073" v="2402" actId="478"/>
          <ac:spMkLst>
            <pc:docMk/>
            <pc:sldMk cId="499980281" sldId="268"/>
            <ac:spMk id="3" creationId="{AE749CDE-CB93-494E-BE39-1AE72707E678}"/>
          </ac:spMkLst>
        </pc:spChg>
        <pc:spChg chg="add mod">
          <ac:chgData name="Thijs Oudes" userId="1c4e1f6e80555f8e" providerId="LiveId" clId="{99B89918-4C40-40E6-96AD-AAEB896620B6}" dt="2022-03-17T14:05:59.120" v="2496" actId="20577"/>
          <ac:spMkLst>
            <pc:docMk/>
            <pc:sldMk cId="499980281" sldId="268"/>
            <ac:spMk id="6" creationId="{FDCD006E-6D96-4550-A4A4-84F71F599951}"/>
          </ac:spMkLst>
        </pc:spChg>
        <pc:picChg chg="add">
          <ac:chgData name="Thijs Oudes" userId="1c4e1f6e80555f8e" providerId="LiveId" clId="{99B89918-4C40-40E6-96AD-AAEB896620B6}" dt="2022-03-17T14:05:14.833" v="2403" actId="22"/>
          <ac:picMkLst>
            <pc:docMk/>
            <pc:sldMk cId="499980281" sldId="268"/>
            <ac:picMk id="5" creationId="{274BCC85-497F-45D1-998E-8359A4F46F5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yleigh\Documents\HVI%20share\HVI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yleigh\Documents\HVI%20share\HVI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yleigh\Documents\HVI%20share\HVI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plots!$AD$10</c:f>
          <c:strCache>
            <c:ptCount val="1"/>
            <c:pt idx="0">
              <c:v>density and target hole diameter</c:v>
            </c:pt>
          </c:strCache>
        </c:strRef>
      </c:tx>
      <c:layout>
        <c:manualLayout>
          <c:xMode val="edge"/>
          <c:yMode val="edge"/>
          <c:x val="0.23627626557214176"/>
          <c:y val="4.39763953186384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strRef>
              <c:f>sim_results!$G$4</c:f>
              <c:strCache>
                <c:ptCount val="1"/>
                <c:pt idx="0">
                  <c:v>AA6070 - 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</c:numRef>
          </c:xVal>
          <c:yVal>
            <c:numRef>
              <c:f>sim_results!$G$9</c:f>
              <c:numCache>
                <c:formatCode>0.00</c:formatCode>
                <c:ptCount val="1"/>
                <c:pt idx="0">
                  <c:v>11.46923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5F-427E-912F-EEE1690DF2E9}"/>
            </c:ext>
          </c:extLst>
        </c:ser>
        <c:ser>
          <c:idx val="11"/>
          <c:order val="13"/>
          <c:tx>
            <c:strRef>
              <c:f>sim_results!$AG$4</c:f>
              <c:strCache>
                <c:ptCount val="1"/>
                <c:pt idx="0">
                  <c:v>Ti-6Al-4V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sim_results!$AG$9</c:f>
              <c:numCache>
                <c:formatCode>0.00</c:formatCode>
                <c:ptCount val="1"/>
                <c:pt idx="0">
                  <c:v>13.5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55F-427E-912F-EEE1690DF2E9}"/>
            </c:ext>
          </c:extLst>
        </c:ser>
        <c:ser>
          <c:idx val="6"/>
          <c:order val="14"/>
          <c:tx>
            <c:strRef>
              <c:f>sim_results!$R$4</c:f>
              <c:strCache>
                <c:ptCount val="1"/>
                <c:pt idx="0">
                  <c:v>AISI 4340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sim_results!$R$9</c:f>
              <c:numCache>
                <c:formatCode>General</c:formatCode>
                <c:ptCount val="1"/>
                <c:pt idx="0">
                  <c:v>15.44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55F-427E-912F-EEE1690DF2E9}"/>
            </c:ext>
          </c:extLst>
        </c:ser>
        <c:ser>
          <c:idx val="23"/>
          <c:order val="23"/>
          <c:tx>
            <c:strRef>
              <c:f>sim_results!$AK$4</c:f>
              <c:strCache>
                <c:ptCount val="1"/>
                <c:pt idx="0">
                  <c:v>TUNGSTEN ALLOY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sim_results!$AK$9</c:f>
              <c:numCache>
                <c:formatCode>0.00</c:formatCode>
                <c:ptCount val="1"/>
                <c:pt idx="0">
                  <c:v>15.72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55F-427E-912F-EEE1690DF2E9}"/>
            </c:ext>
          </c:extLst>
        </c:ser>
        <c:ser>
          <c:idx val="25"/>
          <c:order val="25"/>
          <c:tx>
            <c:strRef>
              <c:f>sim_results!$F$31</c:f>
              <c:strCache>
                <c:ptCount val="1"/>
                <c:pt idx="0">
                  <c:v>AA6061-T6 (SPH)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  <c:extLst xmlns:c15="http://schemas.microsoft.com/office/drawing/2012/chart"/>
            </c:numRef>
          </c:xVal>
          <c:yVal>
            <c:numRef>
              <c:f>sim_results!$F$33</c:f>
              <c:numCache>
                <c:formatCode>General</c:formatCode>
                <c:ptCount val="1"/>
                <c:pt idx="0">
                  <c:v>14.62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4-E55F-427E-912F-EEE1690DF2E9}"/>
            </c:ext>
          </c:extLst>
        </c:ser>
        <c:ser>
          <c:idx val="27"/>
          <c:order val="26"/>
          <c:tx>
            <c:strRef>
              <c:f>sim_results!$H$31</c:f>
              <c:strCache>
                <c:ptCount val="1"/>
                <c:pt idx="0">
                  <c:v>Ti-6Al-4V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sim_results!$H$33</c:f>
              <c:numCache>
                <c:formatCode>General</c:formatCode>
                <c:ptCount val="1"/>
                <c:pt idx="0">
                  <c:v>14.94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55F-427E-912F-EEE1690DF2E9}"/>
            </c:ext>
          </c:extLst>
        </c:ser>
        <c:ser>
          <c:idx val="26"/>
          <c:order val="27"/>
          <c:tx>
            <c:strRef>
              <c:f>sim_results!$G$31</c:f>
              <c:strCache>
                <c:ptCount val="1"/>
                <c:pt idx="0">
                  <c:v>AISI 4340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sim_results!$G$33</c:f>
              <c:numCache>
                <c:formatCode>General</c:formatCode>
                <c:ptCount val="1"/>
                <c:pt idx="0">
                  <c:v>16.48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55F-427E-912F-EEE1690DF2E9}"/>
            </c:ext>
          </c:extLst>
        </c:ser>
        <c:ser>
          <c:idx val="28"/>
          <c:order val="28"/>
          <c:tx>
            <c:strRef>
              <c:f>sim_results!$I$31</c:f>
              <c:strCache>
                <c:ptCount val="1"/>
                <c:pt idx="0">
                  <c:v>TUNGSTEN ALLOY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sim_results!$I$33</c:f>
              <c:numCache>
                <c:formatCode>General</c:formatCode>
                <c:ptCount val="1"/>
                <c:pt idx="0">
                  <c:v>17.78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55F-427E-912F-EEE1690DF2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3113264"/>
        <c:axId val="176783710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AA6061-T6 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sim_results!$F$6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sim_results!$F$9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11.72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8-E55F-427E-912F-EEE1690DF2E9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AA6070-T4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11.062585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E55F-427E-912F-EEE1690DF2E9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AA6070-T6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11.23072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E55F-427E-912F-EEE1690DF2E9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AA6070-T7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10.84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E55F-427E-912F-EEE1690DF2E9}"/>
                  </c:ext>
                </c:extLst>
              </c15:ser>
            </c15:filteredScatterSeries>
            <c15:filteredScatterSeries>
              <c15:ser>
                <c:idx val="13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sim_results!$K$4</c15:sqref>
                        </c15:formulaRef>
                      </c:ext>
                    </c:extLst>
                    <c:strCache>
                      <c:ptCount val="1"/>
                      <c:pt idx="0">
                        <c:v>AA7075-T651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dPt>
                  <c:idx val="0"/>
                  <c:marker>
                    <c:symbol val="square"/>
                    <c:size val="5"/>
                    <c:spPr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n w="9525">
                        <a:solidFill>
                          <a:schemeClr val="accent2">
                            <a:lumMod val="80000"/>
                            <a:lumOff val="20000"/>
                          </a:schemeClr>
                        </a:solidFill>
                      </a:ln>
                      <a:effectLst/>
                    </c:spPr>
                  </c:marker>
                  <c:bubble3D val="0"/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C-E55F-427E-912F-EEE1690DF2E9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16.135379999999998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E55F-427E-912F-EEE1690DF2E9}"/>
                  </c:ext>
                </c:extLst>
              </c15:ser>
            </c15:filteredScatterSeries>
            <c15:filteredScatterSeries>
              <c15:ser>
                <c:idx val="14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sim_results!$L$4</c15:sqref>
                        </c15:formulaRef>
                      </c:ext>
                    </c:extLst>
                    <c:strCache>
                      <c:ptCount val="1"/>
                      <c:pt idx="0">
                        <c:v>AA2024-O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14.226765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E55F-427E-912F-EEE1690DF2E9}"/>
                  </c:ext>
                </c:extLst>
              </c15:ser>
            </c15:filteredScatterSeries>
            <c15:filteredScatterSeries>
              <c15:ser>
                <c:idx val="15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sim_results!$M$4</c15:sqref>
                        </c15:formulaRef>
                      </c:ext>
                    </c:extLst>
                    <c:strCache>
                      <c:ptCount val="1"/>
                      <c:pt idx="0">
                        <c:v>AA7075-T6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2.81E-9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14.096309999999999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E55F-427E-912F-EEE1690DF2E9}"/>
                  </c:ext>
                </c:extLst>
              </c15:ser>
            </c15:filteredScatterSeries>
            <c15:filteredScatterSeries>
              <c15:ser>
                <c:idx val="1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sim_results!$O$4</c15:sqref>
                        </c15:formulaRef>
                      </c:ext>
                    </c:extLst>
                    <c:strCache>
                      <c:ptCount val="1"/>
                      <c:pt idx="0">
                        <c:v>AA2024-T351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>
                        <a:lumMod val="80000"/>
                      </a:schemeClr>
                    </a:solidFill>
                    <a:ln w="9525">
                      <a:solidFill>
                        <a:schemeClr val="accent1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2.7700000000000002E-9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13.96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E55F-427E-912F-EEE1690DF2E9}"/>
                  </c:ext>
                </c:extLst>
              </c15:ser>
            </c15:filteredScatterSeries>
            <c15:filteredScatterSeries>
              <c15:ser>
                <c:idx val="5"/>
                <c:order val="9"/>
                <c:tx>
                  <c:v>Docol 600 DL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13.92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E55F-427E-912F-EEE1690DF2E9}"/>
                  </c:ext>
                </c:extLst>
              </c15:ser>
            </c15:filteredScatterSeries>
            <c15:filteredScatterSeries>
              <c15:ser>
                <c:idx val="7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sim_results!$AF$4</c15:sqref>
                        </c15:formulaRef>
                      </c:ext>
                    </c:extLst>
                    <c:strCache>
                      <c:ptCount val="1"/>
                      <c:pt idx="0">
                        <c:v>OT4-O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12.26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E55F-427E-912F-EEE1690DF2E9}"/>
                  </c:ext>
                </c:extLst>
              </c15:ser>
            </c15:filteredScatterSeries>
            <c15:filteredScatterSeries>
              <c15:ser>
                <c:idx val="8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sim_results!$AE$4</c15:sqref>
                        </c15:formulaRef>
                      </c:ext>
                    </c:extLst>
                    <c:strCache>
                      <c:ptCount val="1"/>
                      <c:pt idx="0">
                        <c:v>OT4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11.561835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E55F-427E-912F-EEE1690DF2E9}"/>
                  </c:ext>
                </c:extLst>
              </c15:ser>
            </c15:filteredScatterSeries>
            <c15:filteredScatterSeries>
              <c15:ser>
                <c:idx val="9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sim_results!$AD$4</c15:sqref>
                        </c15:formulaRef>
                      </c:ext>
                    </c:extLst>
                    <c:strCache>
                      <c:ptCount val="1"/>
                      <c:pt idx="0">
                        <c:v>VT6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lumMod val="60000"/>
                      </a:schemeClr>
                    </a:solidFill>
                    <a:ln w="9525">
                      <a:solidFill>
                        <a:schemeClr val="accent4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4.4299999999999998E-9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11.266354999999999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E55F-427E-912F-EEE1690DF2E9}"/>
                  </c:ext>
                </c:extLst>
              </c15:ser>
            </c15:filteredScatterSeries>
            <c15:filteredScatterSeries>
              <c15:ser>
                <c:idx val="10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sim_results!$V$4</c15:sqref>
                        </c15:formulaRef>
                      </c:ext>
                    </c:extLst>
                    <c:strCache>
                      <c:ptCount val="1"/>
                      <c:pt idx="0">
                        <c:v>MILD STEEL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>
                        <a:lumMod val="60000"/>
                      </a:schemeClr>
                    </a:solidFill>
                    <a:ln w="9525">
                      <a:solidFill>
                        <a:schemeClr val="accent5">
                          <a:lumMod val="60000"/>
                        </a:schemeClr>
                      </a:solidFill>
                    </a:ln>
                    <a:effectLst/>
                  </c:spPr>
                </c:marker>
                <c:dPt>
                  <c:idx val="0"/>
                  <c:marker>
                    <c:symbol val="triangle"/>
                    <c:size val="5"/>
                    <c:spPr>
                      <a:solidFill>
                        <a:schemeClr val="accent5">
                          <a:lumMod val="60000"/>
                        </a:schemeClr>
                      </a:solidFill>
                      <a:ln w="9525">
                        <a:solidFill>
                          <a:schemeClr val="accent5">
                            <a:lumMod val="60000"/>
                          </a:schemeClr>
                        </a:solidFill>
                      </a:ln>
                      <a:effectLst/>
                    </c:spPr>
                  </c:marker>
                  <c:bubble3D val="0"/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5-E55F-427E-912F-EEE1690DF2E9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14.76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E55F-427E-912F-EEE1690DF2E9}"/>
                  </c:ext>
                </c:extLst>
              </c15:ser>
            </c15:filteredScatterSeries>
            <c15:filteredScatterSeries>
              <c15:ser>
                <c:idx val="12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sim_results!$AI$4</c15:sqref>
                        </c15:formulaRef>
                      </c:ext>
                    </c:extLst>
                    <c:strCache>
                      <c:ptCount val="1"/>
                      <c:pt idx="0">
                        <c:v>ARMOC IRON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diamond"/>
                  <c:size val="5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7.8899999999999998E-9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17.04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E55F-427E-912F-EEE1690DF2E9}"/>
                  </c:ext>
                </c:extLst>
              </c15:ser>
            </c15:filteredScatterSeries>
            <c15:filteredScatterSeries>
              <c15:ser>
                <c:idx val="16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sim_results!$W$4</c15:sqref>
                        </c15:formulaRef>
                      </c:ext>
                    </c:extLst>
                    <c:strCache>
                      <c:ptCount val="1"/>
                      <c:pt idx="0">
                        <c:v>WELDOX 460 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16.46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E55F-427E-912F-EEE1690DF2E9}"/>
                  </c:ext>
                </c:extLst>
              </c15:ser>
            </c15:filteredScatterSeries>
            <c15:filteredScatterSeries>
              <c15:ser>
                <c:idx val="17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sim_results!$X$4</c15:sqref>
                        </c15:formulaRef>
                      </c:ext>
                    </c:extLst>
                    <c:strCache>
                      <c:ptCount val="1"/>
                      <c:pt idx="0">
                        <c:v>DP590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7.8000000000000004E-9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18.006875000000001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E55F-427E-912F-EEE1690DF2E9}"/>
                  </c:ext>
                </c:extLst>
              </c15:ser>
            </c15:filteredScatterSeries>
            <c15:filteredScatte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sim_results!$AA$4</c15:sqref>
                        </c15:formulaRef>
                      </c:ext>
                    </c:extLst>
                    <c:strCache>
                      <c:ptCount val="1"/>
                      <c:pt idx="0">
                        <c:v>AISI 52100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2">
                        <a:lumMod val="80000"/>
                      </a:schemeClr>
                    </a:solidFill>
                    <a:ln w="9525">
                      <a:solidFill>
                        <a:schemeClr val="accent2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7.8100000000000001E-9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15.78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E55F-427E-912F-EEE1690DF2E9}"/>
                  </c:ext>
                </c:extLst>
              </c15:ser>
            </c15:filteredScatterSeries>
            <c15:filteredScatte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sim_results!$AC$4</c15:sqref>
                        </c15:formulaRef>
                      </c:ext>
                    </c:extLst>
                    <c:strCache>
                      <c:ptCount val="1"/>
                      <c:pt idx="0">
                        <c:v>ARMOX 500T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3">
                        <a:lumMod val="80000"/>
                      </a:schemeClr>
                    </a:solidFill>
                    <a:ln w="9525">
                      <a:solidFill>
                        <a:schemeClr val="accent3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16.68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E55F-427E-912F-EEE1690DF2E9}"/>
                  </c:ext>
                </c:extLst>
              </c15:ser>
            </c15:filteredScatterSeries>
            <c15:filteredScatte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sim_results!$Z$4</c15:sqref>
                        </c15:formulaRef>
                      </c:ext>
                    </c:extLst>
                    <c:strCache>
                      <c:ptCount val="1"/>
                      <c:pt idx="0">
                        <c:v>AISI 1045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4">
                        <a:lumMod val="80000"/>
                      </a:schemeClr>
                    </a:solidFill>
                    <a:ln w="9525">
                      <a:solidFill>
                        <a:schemeClr val="accent4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14.693474999999999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E55F-427E-912F-EEE1690DF2E9}"/>
                  </c:ext>
                </c:extLst>
              </c15:ser>
            </c15:filteredScatterSeries>
            <c15:filteredScatte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sim_results!$AB$4</c15:sqref>
                        </c15:formulaRef>
                      </c:ext>
                    </c:extLst>
                    <c:strCache>
                      <c:ptCount val="1"/>
                      <c:pt idx="0">
                        <c:v>AISI 304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</a:schemeClr>
                    </a:solidFill>
                    <a:ln w="9525">
                      <a:solidFill>
                        <a:schemeClr val="accent5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8.0000000000000005E-9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16.799492000000001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E55F-427E-912F-EEE1690DF2E9}"/>
                  </c:ext>
                </c:extLst>
              </c15:ser>
            </c15:filteredScatterSeries>
            <c15:filteredScatte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sim_results!$AP$4</c15:sqref>
                        </c15:formulaRef>
                      </c:ext>
                    </c:extLst>
                    <c:strCache>
                      <c:ptCount val="1"/>
                      <c:pt idx="0">
                        <c:v>AlSi10Mg -0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14.940455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E55F-427E-912F-EEE1690DF2E9}"/>
                  </c:ext>
                </c:extLst>
              </c15:ser>
            </c15:filteredScatterSeries>
            <c15:filteredScatterSeries>
              <c15:ser>
                <c:idx val="29"/>
                <c:order val="29"/>
                <c:tx>
                  <c:v>bestfit</c:v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plots!$BD$12:$BD$15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2.7000000000000002E-9</c:v>
                      </c:pt>
                      <c:pt idx="1">
                        <c:v>4.4299999999999998E-9</c:v>
                      </c:pt>
                      <c:pt idx="2">
                        <c:v>7.8500000000000008E-9</c:v>
                      </c:pt>
                      <c:pt idx="3">
                        <c:v>1.7599999999999999E-8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plots!$BE$12:$BE$15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11.46923</c:v>
                      </c:pt>
                      <c:pt idx="1">
                        <c:v>13.5</c:v>
                      </c:pt>
                      <c:pt idx="2" formatCode="General">
                        <c:v>15.44</c:v>
                      </c:pt>
                      <c:pt idx="3">
                        <c:v>15.72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E55F-427E-912F-EEE1690DF2E9}"/>
                  </c:ext>
                </c:extLst>
              </c15:ser>
            </c15:filteredScatterSeries>
          </c:ext>
        </c:extLst>
      </c:scatterChart>
      <c:valAx>
        <c:axId val="159311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strRef>
              <c:f>plots!$AD$12</c:f>
              <c:strCache>
                <c:ptCount val="1"/>
                <c:pt idx="0">
                  <c:v>rho (ton/mm3)</c:v>
                </c:pt>
              </c:strCache>
            </c:strRef>
          </c:tx>
          <c:layout>
            <c:manualLayout>
              <c:xMode val="edge"/>
              <c:yMode val="edge"/>
              <c:x val="0.36426043424105564"/>
              <c:y val="0.886547269137064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837104"/>
        <c:crosses val="autoZero"/>
        <c:crossBetween val="midCat"/>
      </c:valAx>
      <c:valAx>
        <c:axId val="176783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Target hole diameter 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113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515162385950863"/>
          <c:y val="0.19448969079341213"/>
          <c:w val="0.22174167411409587"/>
          <c:h val="0.543691266758551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plots!$AP$7</c:f>
          <c:strCache>
            <c:ptCount val="1"/>
            <c:pt idx="0">
              <c:v>density and debris cloud diamter</c:v>
            </c:pt>
          </c:strCache>
        </c:strRef>
      </c:tx>
      <c:layout>
        <c:manualLayout>
          <c:xMode val="edge"/>
          <c:yMode val="edge"/>
          <c:x val="0.23377532076763274"/>
          <c:y val="6.3448379929927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strRef>
              <c:f>sim_results!$G$4</c:f>
              <c:strCache>
                <c:ptCount val="1"/>
                <c:pt idx="0">
                  <c:v>AA6070 - 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</c:numRef>
          </c:xVal>
          <c:yVal>
            <c:numRef>
              <c:f>sim_results!$G$10</c:f>
              <c:numCache>
                <c:formatCode>0.00</c:formatCode>
                <c:ptCount val="1"/>
                <c:pt idx="0">
                  <c:v>50.792424999999994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F8A-4E9A-87A3-B3271139CDE0}"/>
            </c:ext>
          </c:extLst>
        </c:ser>
        <c:ser>
          <c:idx val="11"/>
          <c:order val="12"/>
          <c:tx>
            <c:strRef>
              <c:f>sim_results!$AG$4</c:f>
              <c:strCache>
                <c:ptCount val="1"/>
                <c:pt idx="0">
                  <c:v>Ti-6Al-4V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sim_results!$AG$10</c:f>
              <c:numCache>
                <c:formatCode>General</c:formatCode>
                <c:ptCount val="1"/>
                <c:pt idx="0">
                  <c:v>65.78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F8A-4E9A-87A3-B3271139CDE0}"/>
            </c:ext>
          </c:extLst>
        </c:ser>
        <c:ser>
          <c:idx val="9"/>
          <c:order val="13"/>
          <c:tx>
            <c:strRef>
              <c:f>sim_results!$R$4</c:f>
              <c:strCache>
                <c:ptCount val="1"/>
                <c:pt idx="0">
                  <c:v>AISI 4340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sim_results!$R$10</c:f>
              <c:numCache>
                <c:formatCode>General</c:formatCode>
                <c:ptCount val="1"/>
                <c:pt idx="0">
                  <c:v>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F8A-4E9A-87A3-B3271139CDE0}"/>
            </c:ext>
          </c:extLst>
        </c:ser>
        <c:ser>
          <c:idx val="23"/>
          <c:order val="23"/>
          <c:tx>
            <c:strRef>
              <c:f>sim_results!$AK$4</c:f>
              <c:strCache>
                <c:ptCount val="1"/>
                <c:pt idx="0">
                  <c:v>TUNGSTEN ALLOY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sim_results!$AK$10</c:f>
              <c:numCache>
                <c:formatCode>General</c:formatCode>
                <c:ptCount val="1"/>
                <c:pt idx="0">
                  <c:v>129.58000000000001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F8A-4E9A-87A3-B3271139CDE0}"/>
            </c:ext>
          </c:extLst>
        </c:ser>
        <c:ser>
          <c:idx val="25"/>
          <c:order val="25"/>
          <c:tx>
            <c:strRef>
              <c:f>sim_results!$F$31</c:f>
              <c:strCache>
                <c:ptCount val="1"/>
                <c:pt idx="0">
                  <c:v>AA6061-T6 (SPH)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  <c:extLst xmlns:c15="http://schemas.microsoft.com/office/drawing/2012/chart"/>
            </c:numRef>
          </c:xVal>
          <c:yVal>
            <c:numRef>
              <c:f>sim_results!$F$34</c:f>
              <c:numCache>
                <c:formatCode>General</c:formatCode>
                <c:ptCount val="1"/>
                <c:pt idx="0">
                  <c:v>24.28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4-4F8A-4E9A-87A3-B3271139CDE0}"/>
            </c:ext>
          </c:extLst>
        </c:ser>
        <c:ser>
          <c:idx val="27"/>
          <c:order val="26"/>
          <c:tx>
            <c:strRef>
              <c:f>sim_results!$H$31</c:f>
              <c:strCache>
                <c:ptCount val="1"/>
                <c:pt idx="0">
                  <c:v>Ti-6Al-4V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sim_results!$H$34</c:f>
              <c:numCache>
                <c:formatCode>General</c:formatCode>
                <c:ptCount val="1"/>
                <c:pt idx="0">
                  <c:v>38.93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F8A-4E9A-87A3-B3271139CDE0}"/>
            </c:ext>
          </c:extLst>
        </c:ser>
        <c:ser>
          <c:idx val="26"/>
          <c:order val="27"/>
          <c:tx>
            <c:strRef>
              <c:f>sim_results!$G$31</c:f>
              <c:strCache>
                <c:ptCount val="1"/>
                <c:pt idx="0">
                  <c:v>AISI 4340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sim_results!$G$34</c:f>
              <c:numCache>
                <c:formatCode>General</c:formatCode>
                <c:ptCount val="1"/>
                <c:pt idx="0">
                  <c:v>48.63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F8A-4E9A-87A3-B3271139CDE0}"/>
            </c:ext>
          </c:extLst>
        </c:ser>
        <c:ser>
          <c:idx val="28"/>
          <c:order val="28"/>
          <c:tx>
            <c:strRef>
              <c:f>sim_results!$I$31</c:f>
              <c:strCache>
                <c:ptCount val="1"/>
                <c:pt idx="0">
                  <c:v>TUNGSTEN ALLOY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sim_results!$I$34</c:f>
              <c:numCache>
                <c:formatCode>General</c:formatCode>
                <c:ptCount val="1"/>
                <c:pt idx="0">
                  <c:v>36.81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F8A-4E9A-87A3-B3271139CD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3113264"/>
        <c:axId val="176783710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AA6061-T6 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sim_results!$F$6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sim_results!$F$10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62.2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8-4F8A-4E9A-87A3-B3271139CDE0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AA6070-T4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54.277700000000003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4F8A-4E9A-87A3-B3271139CDE0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AA6070-T6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52.011650000000003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4F8A-4E9A-87A3-B3271139CDE0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AA6070-T7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52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4F8A-4E9A-87A3-B3271139CDE0}"/>
                  </c:ext>
                </c:extLst>
              </c15:ser>
            </c15:filteredScatterSeries>
            <c15:filteredScatterSeries>
              <c15:ser>
                <c:idx val="13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sim_results!$K$4</c15:sqref>
                        </c15:formulaRef>
                      </c:ext>
                    </c:extLst>
                    <c:strCache>
                      <c:ptCount val="1"/>
                      <c:pt idx="0">
                        <c:v>AA7075-T651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46.737460000000006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4F8A-4E9A-87A3-B3271139CDE0}"/>
                  </c:ext>
                </c:extLst>
              </c15:ser>
            </c15:filteredScatterSeries>
            <c15:filteredScatterSeries>
              <c15:ser>
                <c:idx val="14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sim_results!$L$4</c15:sqref>
                        </c15:formulaRef>
                      </c:ext>
                    </c:extLst>
                    <c:strCache>
                      <c:ptCount val="1"/>
                      <c:pt idx="0">
                        <c:v>AA2024-O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45.220349999999996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4F8A-4E9A-87A3-B3271139CDE0}"/>
                  </c:ext>
                </c:extLst>
              </c15:ser>
            </c15:filteredScatterSeries>
            <c15:filteredScatterSeries>
              <c15:ser>
                <c:idx val="15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sim_results!$M$4</c15:sqref>
                        </c15:formulaRef>
                      </c:ext>
                    </c:extLst>
                    <c:strCache>
                      <c:ptCount val="1"/>
                      <c:pt idx="0">
                        <c:v>AA7075-T6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2.81E-9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48.886066666666665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4F8A-4E9A-87A3-B3271139CDE0}"/>
                  </c:ext>
                </c:extLst>
              </c15:ser>
            </c15:filteredScatterSeries>
            <c15:filteredScatterSeries>
              <c15:ser>
                <c:idx val="5"/>
                <c:order val="8"/>
                <c:tx>
                  <c:v>Docol 600 DL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90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4F8A-4E9A-87A3-B3271139CDE0}"/>
                  </c:ext>
                </c:extLst>
              </c15:ser>
            </c15:filteredScatterSeries>
            <c15:filteredScatterSeries>
              <c15:ser>
                <c:idx val="6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sim_results!$AD$4</c15:sqref>
                        </c15:formulaRef>
                      </c:ext>
                    </c:extLst>
                    <c:strCache>
                      <c:ptCount val="1"/>
                      <c:pt idx="0">
                        <c:v>VT6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4.4299999999999998E-9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74.283479999999997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4F8A-4E9A-87A3-B3271139CDE0}"/>
                  </c:ext>
                </c:extLst>
              </c15:ser>
            </c15:filteredScatterSeries>
            <c15:filteredScatterSeries>
              <c15:ser>
                <c:idx val="7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sim_results!$AE$4</c15:sqref>
                        </c15:formulaRef>
                      </c:ext>
                    </c:extLst>
                    <c:strCache>
                      <c:ptCount val="1"/>
                      <c:pt idx="0">
                        <c:v>OT4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73.549899999999994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4F8A-4E9A-87A3-B3271139CDE0}"/>
                  </c:ext>
                </c:extLst>
              </c15:ser>
            </c15:filteredScatterSeries>
            <c15:filteredScatterSeries>
              <c15:ser>
                <c:idx val="8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sim_results!$AF$4</c15:sqref>
                        </c15:formulaRef>
                      </c:ext>
                    </c:extLst>
                    <c:strCache>
                      <c:ptCount val="1"/>
                      <c:pt idx="0">
                        <c:v>OT4-O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67.099999999999994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4F8A-4E9A-87A3-B3271139CDE0}"/>
                  </c:ext>
                </c:extLst>
              </c15:ser>
            </c15:filteredScatterSeries>
            <c15:filteredScatterSeries>
              <c15:ser>
                <c:idx val="10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sim_results!$V$4</c15:sqref>
                        </c15:formulaRef>
                      </c:ext>
                    </c:extLst>
                    <c:strCache>
                      <c:ptCount val="1"/>
                      <c:pt idx="0">
                        <c:v>MILD STEEL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60000"/>
                      </a:schemeClr>
                    </a:solidFill>
                    <a:ln w="9525">
                      <a:solidFill>
                        <a:schemeClr val="accent5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98.93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4F8A-4E9A-87A3-B3271139CDE0}"/>
                  </c:ext>
                </c:extLst>
              </c15:ser>
            </c15:filteredScatterSeries>
            <c15:filteredScatterSeries>
              <c15:ser>
                <c:idx val="12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sim_results!$AI$4</c15:sqref>
                        </c15:formulaRef>
                      </c:ext>
                    </c:extLst>
                    <c:strCache>
                      <c:ptCount val="1"/>
                      <c:pt idx="0">
                        <c:v>ARMOC IRON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diamond"/>
                  <c:size val="5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7.8899999999999998E-9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97.7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4F8A-4E9A-87A3-B3271139CDE0}"/>
                  </c:ext>
                </c:extLst>
              </c15:ser>
            </c15:filteredScatterSeries>
            <c15:filteredScatte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sim_results!$W$4</c15:sqref>
                        </c15:formulaRef>
                      </c:ext>
                    </c:extLst>
                    <c:strCache>
                      <c:ptCount val="1"/>
                      <c:pt idx="0">
                        <c:v>WELDOX 460 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97.299875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4F8A-4E9A-87A3-B3271139CDE0}"/>
                  </c:ext>
                </c:extLst>
              </c15:ser>
            </c15:filteredScatterSeries>
            <c15:filteredScatte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sim_results!$X$4</c15:sqref>
                        </c15:formulaRef>
                      </c:ext>
                    </c:extLst>
                    <c:strCache>
                      <c:ptCount val="1"/>
                      <c:pt idx="0">
                        <c:v>DP590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7.8000000000000004E-9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93.104100000000003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4F8A-4E9A-87A3-B3271139CDE0}"/>
                  </c:ext>
                </c:extLst>
              </c15:ser>
            </c15:filteredScatterSeries>
            <c15:filteredScatte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sim_results!$O$4</c15:sqref>
                        </c15:formulaRef>
                      </c:ext>
                    </c:extLst>
                    <c:strCache>
                      <c:ptCount val="1"/>
                      <c:pt idx="0">
                        <c:v>AA2024-T351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solidFill>
                      <a:schemeClr val="accent1">
                        <a:lumMod val="80000"/>
                      </a:schemeClr>
                    </a:solidFill>
                    <a:ln w="9525">
                      <a:solidFill>
                        <a:schemeClr val="accent1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2.7700000000000002E-9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50.75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4F8A-4E9A-87A3-B3271139CDE0}"/>
                  </c:ext>
                </c:extLst>
              </c15:ser>
            </c15:filteredScatterSeries>
            <c15:filteredScatte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sim_results!$AA$4</c15:sqref>
                        </c15:formulaRef>
                      </c:ext>
                    </c:extLst>
                    <c:strCache>
                      <c:ptCount val="1"/>
                      <c:pt idx="0">
                        <c:v>AISI 52100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2">
                        <a:lumMod val="80000"/>
                      </a:schemeClr>
                    </a:solidFill>
                    <a:ln w="9525">
                      <a:solidFill>
                        <a:schemeClr val="accent2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7.8100000000000001E-9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98.64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4F8A-4E9A-87A3-B3271139CDE0}"/>
                  </c:ext>
                </c:extLst>
              </c15:ser>
            </c15:filteredScatterSeries>
            <c15:filteredScatte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sim_results!$AC$4</c15:sqref>
                        </c15:formulaRef>
                      </c:ext>
                    </c:extLst>
                    <c:strCache>
                      <c:ptCount val="1"/>
                      <c:pt idx="0">
                        <c:v>ARMOX 500T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3">
                        <a:lumMod val="80000"/>
                      </a:schemeClr>
                    </a:solidFill>
                    <a:ln w="9525">
                      <a:solidFill>
                        <a:schemeClr val="accent3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95.86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4F8A-4E9A-87A3-B3271139CDE0}"/>
                  </c:ext>
                </c:extLst>
              </c15:ser>
            </c15:filteredScatterSeries>
            <c15:filteredScatte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sim_results!$Z$4</c15:sqref>
                        </c15:formulaRef>
                      </c:ext>
                    </c:extLst>
                    <c:strCache>
                      <c:ptCount val="1"/>
                      <c:pt idx="0">
                        <c:v>AISI 1045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4">
                        <a:lumMod val="80000"/>
                      </a:schemeClr>
                    </a:solidFill>
                    <a:ln w="9525">
                      <a:solidFill>
                        <a:schemeClr val="accent4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92.917879999999997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4F8A-4E9A-87A3-B3271139CDE0}"/>
                  </c:ext>
                </c:extLst>
              </c15:ser>
            </c15:filteredScatterSeries>
            <c15:filteredScatte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sim_results!$AB$4</c15:sqref>
                        </c15:formulaRef>
                      </c:ext>
                    </c:extLst>
                    <c:strCache>
                      <c:ptCount val="1"/>
                      <c:pt idx="0">
                        <c:v>AISI 304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</a:schemeClr>
                    </a:solidFill>
                    <a:ln w="9525">
                      <a:solidFill>
                        <a:schemeClr val="accent5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8.0000000000000005E-9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101.23480000000001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4F8A-4E9A-87A3-B3271139CDE0}"/>
                  </c:ext>
                </c:extLst>
              </c15:ser>
            </c15:filteredScatterSeries>
            <c15:filteredScatte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sim_results!$AP$4</c15:sqref>
                        </c15:formulaRef>
                      </c:ext>
                    </c:extLst>
                    <c:strCache>
                      <c:ptCount val="1"/>
                      <c:pt idx="0">
                        <c:v>AlSi10Mg -0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49.186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4F8A-4E9A-87A3-B3271139CDE0}"/>
                  </c:ext>
                </c:extLst>
              </c15:ser>
            </c15:filteredScatterSeries>
          </c:ext>
        </c:extLst>
      </c:scatterChart>
      <c:valAx>
        <c:axId val="159311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strRef>
              <c:f>plots!$AD$12</c:f>
              <c:strCache>
                <c:ptCount val="1"/>
                <c:pt idx="0">
                  <c:v>rho (ton/mm3)</c:v>
                </c:pt>
              </c:strCache>
            </c:strRef>
          </c:tx>
          <c:layout>
            <c:manualLayout>
              <c:xMode val="edge"/>
              <c:yMode val="edge"/>
              <c:x val="0.44666148210568279"/>
              <c:y val="0.894118405428826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837104"/>
        <c:crosses val="autoZero"/>
        <c:crossBetween val="midCat"/>
      </c:valAx>
      <c:valAx>
        <c:axId val="176783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Debris cloud diameter (mm)</a:t>
                </a:r>
              </a:p>
            </c:rich>
          </c:tx>
          <c:layout>
            <c:manualLayout>
              <c:xMode val="edge"/>
              <c:yMode val="edge"/>
              <c:x val="2.0008282956507389E-2"/>
              <c:y val="0.18636647652980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113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plots!$AP$29</c:f>
          <c:strCache>
            <c:ptCount val="1"/>
            <c:pt idx="0">
              <c:v>density and residual velocity</c:v>
            </c:pt>
          </c:strCache>
        </c:strRef>
      </c:tx>
      <c:layout>
        <c:manualLayout>
          <c:xMode val="edge"/>
          <c:yMode val="edge"/>
          <c:x val="0.34159523906870393"/>
          <c:y val="6.3448379929927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strRef>
              <c:f>sim_results!$G$4</c:f>
              <c:strCache>
                <c:ptCount val="1"/>
                <c:pt idx="0">
                  <c:v>AA6070 - 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</c:numRef>
          </c:xVal>
          <c:yVal>
            <c:numRef>
              <c:f>sim_results!$G$14</c:f>
              <c:numCache>
                <c:formatCode>0.00E+00</c:formatCode>
                <c:ptCount val="1"/>
                <c:pt idx="0">
                  <c:v>6270000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684-4CE7-90D8-029F37B698D3}"/>
            </c:ext>
          </c:extLst>
        </c:ser>
        <c:ser>
          <c:idx val="16"/>
          <c:order val="12"/>
          <c:tx>
            <c:strRef>
              <c:f>sim_results!$AG$4</c:f>
              <c:strCache>
                <c:ptCount val="1"/>
                <c:pt idx="0">
                  <c:v>Ti-6Al-4V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sim_results!$AG$14</c:f>
              <c:numCache>
                <c:formatCode>0.00E+00</c:formatCode>
                <c:ptCount val="1"/>
                <c:pt idx="0">
                  <c:v>6090000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684-4CE7-90D8-029F37B698D3}"/>
            </c:ext>
          </c:extLst>
        </c:ser>
        <c:ser>
          <c:idx val="6"/>
          <c:order val="13"/>
          <c:tx>
            <c:strRef>
              <c:f>sim_results!$R$4</c:f>
              <c:strCache>
                <c:ptCount val="1"/>
                <c:pt idx="0">
                  <c:v>AISI 4340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sim_results!$R$14</c:f>
              <c:numCache>
                <c:formatCode>0.00E+00</c:formatCode>
                <c:ptCount val="1"/>
                <c:pt idx="0">
                  <c:v>5720000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684-4CE7-90D8-029F37B698D3}"/>
            </c:ext>
          </c:extLst>
        </c:ser>
        <c:ser>
          <c:idx val="24"/>
          <c:order val="24"/>
          <c:tx>
            <c:strRef>
              <c:f>sim_results!$AK$4</c:f>
              <c:strCache>
                <c:ptCount val="1"/>
                <c:pt idx="0">
                  <c:v>TUNGSTEN ALLOY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sim_results!$AK$14</c:f>
              <c:numCache>
                <c:formatCode>0.00E+00</c:formatCode>
                <c:ptCount val="1"/>
                <c:pt idx="0">
                  <c:v>5030000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684-4CE7-90D8-029F37B698D3}"/>
            </c:ext>
          </c:extLst>
        </c:ser>
        <c:ser>
          <c:idx val="26"/>
          <c:order val="26"/>
          <c:tx>
            <c:strRef>
              <c:f>sim_results!$F$31</c:f>
              <c:strCache>
                <c:ptCount val="1"/>
                <c:pt idx="0">
                  <c:v>AA6061-T6 (SPH)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  <c:extLst xmlns:c15="http://schemas.microsoft.com/office/drawing/2012/chart"/>
            </c:numRef>
          </c:xVal>
          <c:yVal>
            <c:numRef>
              <c:f>sim_results!$F$38</c:f>
              <c:numCache>
                <c:formatCode>0.00E+00</c:formatCode>
                <c:ptCount val="1"/>
                <c:pt idx="0">
                  <c:v>6150000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4-C684-4CE7-90D8-029F37B698D3}"/>
            </c:ext>
          </c:extLst>
        </c:ser>
        <c:ser>
          <c:idx val="28"/>
          <c:order val="27"/>
          <c:tx>
            <c:strRef>
              <c:f>sim_results!$H$31</c:f>
              <c:strCache>
                <c:ptCount val="1"/>
                <c:pt idx="0">
                  <c:v>Ti-6Al-4V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sim_results!$H$38</c:f>
              <c:numCache>
                <c:formatCode>0.00E+00</c:formatCode>
                <c:ptCount val="1"/>
                <c:pt idx="0">
                  <c:v>6130000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684-4CE7-90D8-029F37B698D3}"/>
            </c:ext>
          </c:extLst>
        </c:ser>
        <c:ser>
          <c:idx val="27"/>
          <c:order val="28"/>
          <c:tx>
            <c:strRef>
              <c:f>sim_results!$G$31</c:f>
              <c:strCache>
                <c:ptCount val="1"/>
                <c:pt idx="0">
                  <c:v>AISI 4340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sim_results!$G$38</c:f>
              <c:numCache>
                <c:formatCode>0.00E+00</c:formatCode>
                <c:ptCount val="1"/>
                <c:pt idx="0">
                  <c:v>6090000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684-4CE7-90D8-029F37B698D3}"/>
            </c:ext>
          </c:extLst>
        </c:ser>
        <c:ser>
          <c:idx val="29"/>
          <c:order val="29"/>
          <c:tx>
            <c:strRef>
              <c:f>sim_results!$I$31</c:f>
              <c:strCache>
                <c:ptCount val="1"/>
                <c:pt idx="0">
                  <c:v>TUNGSTEN ALLOY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sim_results!$I$38</c:f>
              <c:numCache>
                <c:formatCode>0.00E+00</c:formatCode>
                <c:ptCount val="1"/>
                <c:pt idx="0">
                  <c:v>6060000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684-4CE7-90D8-029F37B698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3113264"/>
        <c:axId val="176783710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AA6061-T6 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sim_results!$F$6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sim_results!$F$14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6470000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8-C684-4CE7-90D8-029F37B698D3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AA6070-T4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6250000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C684-4CE7-90D8-029F37B698D3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AA6070-T6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6280000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C684-4CE7-90D8-029F37B698D3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AA6070-T7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6450000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C684-4CE7-90D8-029F37B698D3}"/>
                  </c:ext>
                </c:extLst>
              </c15:ser>
            </c15:filteredScatterSeries>
            <c15:filteredScatterSeries>
              <c15:ser>
                <c:idx val="13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sim_results!$K$4</c15:sqref>
                        </c15:formulaRef>
                      </c:ext>
                    </c:extLst>
                    <c:strCache>
                      <c:ptCount val="1"/>
                      <c:pt idx="0">
                        <c:v>AA7075-T651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C684-4CE7-90D8-029F37B698D3}"/>
                  </c:ext>
                </c:extLst>
              </c15:ser>
            </c15:filteredScatterSeries>
            <c15:filteredScatterSeries>
              <c15:ser>
                <c:idx val="14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sim_results!$L$4</c15:sqref>
                        </c15:formulaRef>
                      </c:ext>
                    </c:extLst>
                    <c:strCache>
                      <c:ptCount val="1"/>
                      <c:pt idx="0">
                        <c:v>AA2024-O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C684-4CE7-90D8-029F37B698D3}"/>
                  </c:ext>
                </c:extLst>
              </c15:ser>
            </c15:filteredScatterSeries>
            <c15:filteredScatterSeries>
              <c15:ser>
                <c:idx val="15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sim_results!$M$4</c15:sqref>
                        </c15:formulaRef>
                      </c:ext>
                    </c:extLst>
                    <c:strCache>
                      <c:ptCount val="1"/>
                      <c:pt idx="0">
                        <c:v>AA7075-T6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2.81E-9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C684-4CE7-90D8-029F37B698D3}"/>
                  </c:ext>
                </c:extLst>
              </c15:ser>
            </c15:filteredScatterSeries>
            <c15:filteredScatterSeries>
              <c15:ser>
                <c:idx val="5"/>
                <c:order val="8"/>
                <c:tx>
                  <c:v>Docol 600 DL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6070000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C684-4CE7-90D8-029F37B698D3}"/>
                  </c:ext>
                </c:extLst>
              </c15:ser>
            </c15:filteredScatterSeries>
            <c15:filteredScatterSeries>
              <c15:ser>
                <c:idx val="7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sim_results!$AD$4</c15:sqref>
                        </c15:formulaRef>
                      </c:ext>
                    </c:extLst>
                    <c:strCache>
                      <c:ptCount val="1"/>
                      <c:pt idx="0">
                        <c:v>VT6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4.4299999999999998E-9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6050000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C684-4CE7-90D8-029F37B698D3}"/>
                  </c:ext>
                </c:extLst>
              </c15:ser>
            </c15:filteredScatterSeries>
            <c15:filteredScatterSeries>
              <c15:ser>
                <c:idx val="8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sim_results!$AE$4</c15:sqref>
                        </c15:formulaRef>
                      </c:ext>
                    </c:extLst>
                    <c:strCache>
                      <c:ptCount val="1"/>
                      <c:pt idx="0">
                        <c:v>OT4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6060000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C684-4CE7-90D8-029F37B698D3}"/>
                  </c:ext>
                </c:extLst>
              </c15:ser>
            </c15:filteredScatterSeries>
            <c15:filteredScatterSeries>
              <c15:ser>
                <c:idx val="9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sim_results!$AF$4</c15:sqref>
                        </c15:formulaRef>
                      </c:ext>
                    </c:extLst>
                    <c:strCache>
                      <c:ptCount val="1"/>
                      <c:pt idx="0">
                        <c:v>OT4-O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lumMod val="60000"/>
                      </a:schemeClr>
                    </a:solidFill>
                    <a:ln w="9525">
                      <a:solidFill>
                        <a:schemeClr val="accent4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6040000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C684-4CE7-90D8-029F37B698D3}"/>
                  </c:ext>
                </c:extLst>
              </c15:ser>
            </c15:filteredScatterSeries>
            <c15:filteredScatterSeries>
              <c15:ser>
                <c:idx val="10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sim_results!$V$4</c15:sqref>
                        </c15:formulaRef>
                      </c:ext>
                    </c:extLst>
                    <c:strCache>
                      <c:ptCount val="1"/>
                      <c:pt idx="0">
                        <c:v>MILD STEEL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60000"/>
                      </a:schemeClr>
                    </a:solidFill>
                    <a:ln w="9525">
                      <a:solidFill>
                        <a:schemeClr val="accent5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C684-4CE7-90D8-029F37B698D3}"/>
                  </c:ext>
                </c:extLst>
              </c15:ser>
            </c15:filteredScatterSeries>
            <c15:filteredScatterSeries>
              <c15:ser>
                <c:idx val="11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sim_results!$AI$4</c15:sqref>
                        </c15:formulaRef>
                      </c:ext>
                    </c:extLst>
                    <c:strCache>
                      <c:ptCount val="1"/>
                      <c:pt idx="0">
                        <c:v>ARMOC IRON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60000"/>
                      </a:schemeClr>
                    </a:solidFill>
                    <a:ln w="9525">
                      <a:solidFill>
                        <a:schemeClr val="accent6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7.8899999999999998E-9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C684-4CE7-90D8-029F37B698D3}"/>
                  </c:ext>
                </c:extLst>
              </c15:ser>
            </c15:filteredScatterSeries>
            <c15:filteredScatterSeries>
              <c15:ser>
                <c:idx val="12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sim_results!$AI$4</c15:sqref>
                        </c15:formulaRef>
                      </c:ext>
                    </c:extLst>
                    <c:strCache>
                      <c:ptCount val="1"/>
                      <c:pt idx="0">
                        <c:v>ARMOC IRON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dPt>
                  <c:idx val="0"/>
                  <c:marker>
                    <c:symbol val="diamond"/>
                    <c:size val="5"/>
                    <c:spPr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n w="9525">
                        <a:solidFill>
                          <a:schemeClr val="accent1">
                            <a:lumMod val="80000"/>
                            <a:lumOff val="20000"/>
                          </a:schemeClr>
                        </a:solidFill>
                      </a:ln>
                      <a:effectLst/>
                    </c:spPr>
                  </c:marker>
                  <c:bubble3D val="0"/>
                  <c:spPr>
                    <a:ln w="25400" cap="rnd">
                      <a:noFill/>
                      <a:round/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6-C684-4CE7-90D8-029F37B698D3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7.8899999999999998E-9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C684-4CE7-90D8-029F37B698D3}"/>
                  </c:ext>
                </c:extLst>
              </c15:ser>
            </c15:filteredScatterSeries>
            <c15:filteredScatte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sim_results!$W$4</c15:sqref>
                        </c15:formulaRef>
                      </c:ext>
                    </c:extLst>
                    <c:strCache>
                      <c:ptCount val="1"/>
                      <c:pt idx="0">
                        <c:v>WELDOX 460 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C684-4CE7-90D8-029F37B698D3}"/>
                  </c:ext>
                </c:extLst>
              </c15:ser>
            </c15:filteredScatterSeries>
            <c15:filteredScatte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sim_results!$X$4</c15:sqref>
                        </c15:formulaRef>
                      </c:ext>
                    </c:extLst>
                    <c:strCache>
                      <c:ptCount val="1"/>
                      <c:pt idx="0">
                        <c:v>DP590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1">
                        <a:lumMod val="80000"/>
                      </a:schemeClr>
                    </a:solidFill>
                    <a:ln w="9525">
                      <a:solidFill>
                        <a:schemeClr val="accent1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7.8000000000000004E-9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5750000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C684-4CE7-90D8-029F37B698D3}"/>
                  </c:ext>
                </c:extLst>
              </c15:ser>
            </c15:filteredScatterSeries>
            <c15:filteredScatte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sim_results!$O$4</c15:sqref>
                        </c15:formulaRef>
                      </c:ext>
                    </c:extLst>
                    <c:strCache>
                      <c:ptCount val="1"/>
                      <c:pt idx="0">
                        <c:v>AA2024-T351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solidFill>
                      <a:schemeClr val="accent2">
                        <a:lumMod val="80000"/>
                      </a:schemeClr>
                    </a:solidFill>
                    <a:ln w="9525">
                      <a:solidFill>
                        <a:schemeClr val="accent2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2.7700000000000002E-9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C684-4CE7-90D8-029F37B698D3}"/>
                  </c:ext>
                </c:extLst>
              </c15:ser>
            </c15:filteredScatterSeries>
            <c15:filteredScatte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sim_results!$AA$4</c15:sqref>
                        </c15:formulaRef>
                      </c:ext>
                    </c:extLst>
                    <c:strCache>
                      <c:ptCount val="1"/>
                      <c:pt idx="0">
                        <c:v>AISI 52100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3">
                        <a:lumMod val="80000"/>
                      </a:schemeClr>
                    </a:solidFill>
                    <a:ln w="9525">
                      <a:solidFill>
                        <a:schemeClr val="accent3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7.8100000000000001E-9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5680000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C684-4CE7-90D8-029F37B698D3}"/>
                  </c:ext>
                </c:extLst>
              </c15:ser>
            </c15:filteredScatterSeries>
            <c15:filteredScatte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sim_results!$AC$4</c15:sqref>
                        </c15:formulaRef>
                      </c:ext>
                    </c:extLst>
                    <c:strCache>
                      <c:ptCount val="1"/>
                      <c:pt idx="0">
                        <c:v>ARMOX 500T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4">
                        <a:lumMod val="80000"/>
                      </a:schemeClr>
                    </a:solidFill>
                    <a:ln w="9525">
                      <a:solidFill>
                        <a:schemeClr val="accent4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5700000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C684-4CE7-90D8-029F37B698D3}"/>
                  </c:ext>
                </c:extLst>
              </c15:ser>
            </c15:filteredScatterSeries>
            <c15:filteredScatte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sim_results!$Z$4</c15:sqref>
                        </c15:formulaRef>
                      </c:ext>
                    </c:extLst>
                    <c:strCache>
                      <c:ptCount val="1"/>
                      <c:pt idx="0">
                        <c:v>AISI 1045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</a:schemeClr>
                    </a:solidFill>
                    <a:ln w="9525">
                      <a:solidFill>
                        <a:schemeClr val="accent5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5610000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C684-4CE7-90D8-029F37B698D3}"/>
                  </c:ext>
                </c:extLst>
              </c15:ser>
            </c15:filteredScatterSeries>
            <c15:filteredScatter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sim_results!$AB$4</c15:sqref>
                        </c15:formulaRef>
                      </c:ext>
                    </c:extLst>
                    <c:strCache>
                      <c:ptCount val="1"/>
                      <c:pt idx="0">
                        <c:v>AISI 304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80000"/>
                      </a:schemeClr>
                    </a:solidFill>
                    <a:ln w="9525">
                      <a:solidFill>
                        <a:schemeClr val="accent6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8.0000000000000005E-9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5730000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C684-4CE7-90D8-029F37B698D3}"/>
                  </c:ext>
                </c:extLst>
              </c15:ser>
            </c15:filteredScatterSeries>
            <c15:filteredScatte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sim_results!$AP$4</c15:sqref>
                        </c15:formulaRef>
                      </c:ext>
                    </c:extLst>
                    <c:strCache>
                      <c:ptCount val="1"/>
                      <c:pt idx="0">
                        <c:v>AlSi10Mg -0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6330000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C684-4CE7-90D8-029F37B698D3}"/>
                  </c:ext>
                </c:extLst>
              </c15:ser>
            </c15:filteredScatterSeries>
          </c:ext>
        </c:extLst>
      </c:scatterChart>
      <c:valAx>
        <c:axId val="159311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strRef>
              <c:f>plots!$AD$12</c:f>
              <c:strCache>
                <c:ptCount val="1"/>
                <c:pt idx="0">
                  <c:v>rho (ton/mm3)</c:v>
                </c:pt>
              </c:strCache>
            </c:strRef>
          </c:tx>
          <c:layout>
            <c:manualLayout>
              <c:xMode val="edge"/>
              <c:yMode val="edge"/>
              <c:x val="0.46842785741891735"/>
              <c:y val="0.877061392938687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837104"/>
        <c:crosses val="autoZero"/>
        <c:crossBetween val="midCat"/>
      </c:valAx>
      <c:valAx>
        <c:axId val="176783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Residual</a:t>
                </a:r>
                <a:r>
                  <a:rPr lang="en-GB" baseline="0"/>
                  <a:t> velocity </a:t>
                </a:r>
                <a:r>
                  <a:rPr lang="en-GB"/>
                  <a:t>(m/s)</a:t>
                </a:r>
              </a:p>
            </c:rich>
          </c:tx>
          <c:layout>
            <c:manualLayout>
              <c:xMode val="edge"/>
              <c:yMode val="edge"/>
              <c:x val="1.4695660961458797E-2"/>
              <c:y val="0.238253548859215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113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B648-93F7-441F-A407-04B3774CF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FC24A-79DD-46BF-B54A-9545C9285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644B1-A1A6-4AEB-B84E-DB89A7D9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C3362-2892-4F24-A754-396618D7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5A08B-03FC-46B4-BEB4-FDE0B399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97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FB7A-2D52-4C76-A56C-54643F59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091D8-151F-40AB-9964-E7FEB977E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1B139-0187-46BC-9CC2-706B7BCA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07F75-A694-45AE-902D-539A56AE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AE871-3870-4C32-B301-2B7DAF97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94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E2085-63C8-4CC8-9582-F7197BA6F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3E26A-E840-4520-AD90-D9C0A2D41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0BA54-A2A9-4B60-B901-7DFF5875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60133-E7BF-49FA-B359-FD4272E8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6B28-B5B1-43D5-A0DE-2469E529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68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ECD7-2618-4020-95C4-F682CA48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6083-62B5-4A48-B0F8-2E03F2A98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FD6F-93B7-4A82-8CBA-9CBC9F4F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260C3-FFDB-4FD1-A6A3-3089DDA7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EF83-D844-41F2-A3AB-147A3D4C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42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A19D-30B2-4954-ADAB-F6607329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1E612-DCB9-4B42-9B31-E345EACC0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DE7AA-9449-4C27-96FB-644E42FC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19C0-3BE0-4AF9-8EA3-757C3372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366AB-5966-4D0F-B5BD-3AF611D5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11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C752-D37D-4418-A30F-57AD86BB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C9A51-C5F9-4C9F-B99E-FDDDAE477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C3624-9045-4CC2-8487-CAE6B3F05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14669-1508-4D3C-BEAD-A66D96C1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FEC7C-7D38-41E3-B1CF-B10EC825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C5743-B972-49CA-813E-CF37052E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0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F6F7-07D0-4DD4-9FAC-464444FA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3BAF8-8B84-4B3E-8A2E-4C0CDA682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EE86C-24D7-447C-94D6-A27207F98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81C2A-4EBA-47B9-A3CB-9F3ADEA53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D4DCD-8F9B-4BC6-BD64-A4D6669DA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06D18-5110-494F-AFC5-37D5F9DC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916BA0-C584-48A0-8152-C78AC944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B539B-018B-42D6-A6A1-F3849646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1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8FC3-DD12-4E2E-B99A-80E3077C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1A6F9-41E3-4334-9D39-4274E411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6921F-3361-48D6-B869-66B5C8AA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02827-9FC1-4F7A-B5DC-3C1BDFDF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31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D97FE-7599-4BA5-9966-9FD652A2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B31F5-ABFC-4EFE-AD9E-B4A67D0C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7F039-71AC-4B42-A951-A295AF13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2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38D9-B419-4A27-9BA4-81E89D87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1F51C-0D73-4659-8284-2C49A0C4E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7A037-D05A-429F-B3F0-480BC0B62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3E6A8-7BBF-4366-83CD-B579E2E4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11280-F295-4257-B18E-2C28151A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ECDCF-21F5-4705-909E-1AB56EE6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0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494D-FE51-4306-9CE7-4AD950DD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E77CD-0106-4BC7-9BA1-C5B283D29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F889D-18EC-4731-9564-579338498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24E8D-F96A-4BFC-BE34-B9E08127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3964F-ED44-4A0C-A0D3-347844A9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7A4A4-5A1A-4773-A031-8A80A521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21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4EEC5-595D-4DFC-86D8-E9B8E2DD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6AEB6-A8E0-4120-B5EB-77E79550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49ED5-4675-4DA5-96B5-1FEA3B60B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D69A2-FB5B-402A-AF16-977A1EC30EE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A2D6E-4ADE-4666-98D8-35E0F1E9E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104B-C041-454E-B5CA-DA66BBB10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62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BEE6-0B1A-4521-BD26-10BA0A69E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14767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BB92B1-EA33-439E-8E75-B2AD72BAE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69651" cy="2964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A298FD-5C24-4C8C-A5F9-2DC06010FBC2}"/>
              </a:ext>
            </a:extLst>
          </p:cNvPr>
          <p:cNvSpPr txBox="1"/>
          <p:nvPr/>
        </p:nvSpPr>
        <p:spPr>
          <a:xfrm>
            <a:off x="748518" y="3066135"/>
            <a:ext cx="53474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Input velocity has little impact 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Hole diameter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Cloud diameter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Conversion due to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velocity affects: percentage of solid material &amp; residual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Inverse correlation between percentage of solid material and residual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hole diameter, debris cloud diameter and conversion due to temperature are equally sensitive to all input parameter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34EFA-ADD9-48FD-B4DB-0111787D6E1A}"/>
              </a:ext>
            </a:extLst>
          </p:cNvPr>
          <p:cNvSpPr txBox="1"/>
          <p:nvPr/>
        </p:nvSpPr>
        <p:spPr>
          <a:xfrm>
            <a:off x="5868209" y="3429000"/>
            <a:ext cx="58512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Lower velocity simulations have a higher percentage velocity decrease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Increasing velocity does not strictly result in larger target hole diameter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Increasing t/d leads: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 lower percentage of solid material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higher conversion due to temperature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decreasing residual velocity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increased cloud diameter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increased hole diameter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107AC1-C4F3-48D0-BB5A-DC420B38D683}"/>
              </a:ext>
            </a:extLst>
          </p:cNvPr>
          <p:cNvSpPr txBox="1"/>
          <p:nvPr/>
        </p:nvSpPr>
        <p:spPr>
          <a:xfrm>
            <a:off x="9051226" y="897581"/>
            <a:ext cx="2861141" cy="116955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R1 = Target hole diameter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R2 = Debris cloud diameter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R3 = Percentage of solid material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R4 = Residual velocity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R5 = Conversion due to temperature</a:t>
            </a:r>
          </a:p>
        </p:txBody>
      </p:sp>
    </p:spTree>
    <p:extLst>
      <p:ext uri="{BB962C8B-B14F-4D97-AF65-F5344CB8AC3E}">
        <p14:creationId xmlns:p14="http://schemas.microsoft.com/office/powerpoint/2010/main" val="131681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4BCC85-497F-45D1-998E-8359A4F46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704975"/>
            <a:ext cx="10848975" cy="3448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CD006E-6D96-4550-A4A4-84F71F599951}"/>
              </a:ext>
            </a:extLst>
          </p:cNvPr>
          <p:cNvSpPr txBox="1"/>
          <p:nvPr/>
        </p:nvSpPr>
        <p:spPr>
          <a:xfrm>
            <a:off x="935018" y="689818"/>
            <a:ext cx="3316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Alternative plot</a:t>
            </a:r>
          </a:p>
          <a:p>
            <a:r>
              <a:rPr lang="en-US" dirty="0"/>
              <a:t>Order = Material, velocity, t/d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9998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0A3C-5048-42D5-9676-20B3F4DF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74EFC-D598-4D80-AE90-5338E7F18052}"/>
              </a:ext>
            </a:extLst>
          </p:cNvPr>
          <p:cNvSpPr txBox="1"/>
          <p:nvPr/>
        </p:nvSpPr>
        <p:spPr>
          <a:xfrm>
            <a:off x="838200" y="2000815"/>
            <a:ext cx="84106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Ideally: Perform high velocity impact experiments to validate numerical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Extent material parameter study: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Mesh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Different set of materials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Different impactor material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Impact under an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Impactor shape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80228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AFFB86-340D-4248-8EA7-8058366FA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901" b="50000"/>
          <a:stretch/>
        </p:blipFill>
        <p:spPr>
          <a:xfrm>
            <a:off x="360727" y="1383034"/>
            <a:ext cx="3684156" cy="2443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9E934B-910C-4789-813C-5436E0FB77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b="50000"/>
          <a:stretch/>
        </p:blipFill>
        <p:spPr>
          <a:xfrm>
            <a:off x="4200613" y="1383034"/>
            <a:ext cx="3676876" cy="2443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A077DD-237D-46C5-93BD-46331AEB6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77" r="51170"/>
          <a:stretch/>
        </p:blipFill>
        <p:spPr>
          <a:xfrm>
            <a:off x="8216745" y="1499332"/>
            <a:ext cx="3490601" cy="226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9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46FBC4B-5C31-4FE1-AF67-4101CEACC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4" b="7652"/>
          <a:stretch/>
        </p:blipFill>
        <p:spPr>
          <a:xfrm>
            <a:off x="2370281" y="185615"/>
            <a:ext cx="3389800" cy="2725365"/>
          </a:xfr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92F64A9-D8A9-4CF7-8C14-0998274E8C5E}"/>
              </a:ext>
            </a:extLst>
          </p:cNvPr>
          <p:cNvGrpSpPr/>
          <p:nvPr/>
        </p:nvGrpSpPr>
        <p:grpSpPr>
          <a:xfrm>
            <a:off x="2291250" y="176299"/>
            <a:ext cx="7171532" cy="6187684"/>
            <a:chOff x="2291250" y="176299"/>
            <a:chExt cx="7171532" cy="618768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FAD3472-2127-48DF-AFEE-C6A7190DF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318" r="6427" b="8635"/>
            <a:stretch/>
          </p:blipFill>
          <p:spPr>
            <a:xfrm>
              <a:off x="5384275" y="3035843"/>
              <a:ext cx="3762319" cy="3281523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7E77627-6797-4BA1-9254-A4B735497971}"/>
                </a:ext>
              </a:extLst>
            </p:cNvPr>
            <p:cNvGrpSpPr/>
            <p:nvPr/>
          </p:nvGrpSpPr>
          <p:grpSpPr>
            <a:xfrm>
              <a:off x="2291250" y="176299"/>
              <a:ext cx="7171532" cy="6187684"/>
              <a:chOff x="2291250" y="176299"/>
              <a:chExt cx="7171532" cy="6187684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09B328D-A642-4078-9600-8F6442AE33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5064"/>
              <a:stretch/>
            </p:blipFill>
            <p:spPr>
              <a:xfrm>
                <a:off x="2291250" y="3368811"/>
                <a:ext cx="3389800" cy="2645168"/>
              </a:xfrm>
              <a:prstGeom prst="rect">
                <a:avLst/>
              </a:prstGeom>
            </p:spPr>
          </p:pic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516597E-D281-4859-A73A-FD6A65CFF199}"/>
                  </a:ext>
                </a:extLst>
              </p:cNvPr>
              <p:cNvGrpSpPr/>
              <p:nvPr/>
            </p:nvGrpSpPr>
            <p:grpSpPr>
              <a:xfrm>
                <a:off x="3611414" y="176299"/>
                <a:ext cx="5851368" cy="6187684"/>
                <a:chOff x="3711023" y="149559"/>
                <a:chExt cx="5851368" cy="6187684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6850F8C4-1E00-4F3C-B33D-AB9D6515E7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6422"/>
                <a:stretch/>
              </p:blipFill>
              <p:spPr>
                <a:xfrm>
                  <a:off x="5873997" y="149559"/>
                  <a:ext cx="3688394" cy="2886284"/>
                </a:xfrm>
                <a:prstGeom prst="rect">
                  <a:avLst/>
                </a:prstGeom>
              </p:spPr>
            </p:pic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9DE4C019-590D-46AE-BA84-3B7BEB712FBB}"/>
                    </a:ext>
                  </a:extLst>
                </p:cNvPr>
                <p:cNvGrpSpPr/>
                <p:nvPr/>
              </p:nvGrpSpPr>
              <p:grpSpPr>
                <a:xfrm>
                  <a:off x="3711023" y="2928998"/>
                  <a:ext cx="5163471" cy="3408245"/>
                  <a:chOff x="3711023" y="2928998"/>
                  <a:chExt cx="5163471" cy="3408245"/>
                </a:xfrm>
              </p:grpSpPr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6A12487-D33A-417A-8899-2AE42073A687}"/>
                      </a:ext>
                    </a:extLst>
                  </p:cNvPr>
                  <p:cNvSpPr txBox="1"/>
                  <p:nvPr/>
                </p:nvSpPr>
                <p:spPr>
                  <a:xfrm>
                    <a:off x="3711023" y="2928998"/>
                    <a:ext cx="224827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/>
                      <a:t>AA6070-0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52E7B83D-296D-4B2E-A8B7-9E02A166969C}"/>
                      </a:ext>
                    </a:extLst>
                  </p:cNvPr>
                  <p:cNvSpPr txBox="1"/>
                  <p:nvPr/>
                </p:nvSpPr>
                <p:spPr>
                  <a:xfrm>
                    <a:off x="7172762" y="5998689"/>
                    <a:ext cx="170173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/>
                      <a:t>TUNGSTEN ALLOY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1392DF4-B2E9-4CA0-A5A6-05C593756F8F}"/>
                      </a:ext>
                    </a:extLst>
                  </p:cNvPr>
                  <p:cNvSpPr txBox="1"/>
                  <p:nvPr/>
                </p:nvSpPr>
                <p:spPr>
                  <a:xfrm>
                    <a:off x="3711023" y="5998689"/>
                    <a:ext cx="11601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/>
                      <a:t>Ti-6Al-4V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6684939E-100F-4165-83C9-ABE78B720C1C}"/>
                      </a:ext>
                    </a:extLst>
                  </p:cNvPr>
                  <p:cNvSpPr txBox="1"/>
                  <p:nvPr/>
                </p:nvSpPr>
                <p:spPr>
                  <a:xfrm>
                    <a:off x="7140392" y="2928998"/>
                    <a:ext cx="118881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/>
                      <a:t>AISI 4340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37132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16E6571-752A-4680-9AB7-CED5EF05B2E0}"/>
              </a:ext>
            </a:extLst>
          </p:cNvPr>
          <p:cNvSpPr txBox="1"/>
          <p:nvPr/>
        </p:nvSpPr>
        <p:spPr>
          <a:xfrm>
            <a:off x="4315382" y="205108"/>
            <a:ext cx="356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FEM/DES vs SPH - DENSITY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9D5FB80E-EFB0-4F72-80F8-759B1B4DC7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340299"/>
              </p:ext>
            </p:extLst>
          </p:nvPr>
        </p:nvGraphicFramePr>
        <p:xfrm>
          <a:off x="3449744" y="973123"/>
          <a:ext cx="6014908" cy="2910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73A9777-0EBA-4FF4-B51A-3024E887E5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062173"/>
              </p:ext>
            </p:extLst>
          </p:nvPr>
        </p:nvGraphicFramePr>
        <p:xfrm>
          <a:off x="910797" y="3884071"/>
          <a:ext cx="4995054" cy="2856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66A12C4-DA5B-40DE-8519-D77EBBE1B0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744778"/>
              </p:ext>
            </p:extLst>
          </p:nvPr>
        </p:nvGraphicFramePr>
        <p:xfrm>
          <a:off x="6096000" y="3884071"/>
          <a:ext cx="5094914" cy="2856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1432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A0191AC-E424-4973-9E21-C1C100A1F926}"/>
              </a:ext>
            </a:extLst>
          </p:cNvPr>
          <p:cNvSpPr txBox="1"/>
          <p:nvPr/>
        </p:nvSpPr>
        <p:spPr>
          <a:xfrm>
            <a:off x="5095874" y="285403"/>
            <a:ext cx="1614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SPH STUDY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777268-4E0B-45AF-AC5E-A2200761F2E2}"/>
              </a:ext>
            </a:extLst>
          </p:cNvPr>
          <p:cNvSpPr txBox="1"/>
          <p:nvPr/>
        </p:nvSpPr>
        <p:spPr>
          <a:xfrm>
            <a:off x="8734602" y="5476891"/>
            <a:ext cx="1449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AISI 4340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E37508-A040-4124-B58D-66F9CDA5C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49" y="1075548"/>
            <a:ext cx="5202301" cy="4245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85EDDB-72DB-4F80-9BA3-E50BD8F02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82" y="1431516"/>
            <a:ext cx="5686438" cy="4245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0A50FB-9130-4966-A251-9EA2AB673551}"/>
              </a:ext>
            </a:extLst>
          </p:cNvPr>
          <p:cNvSpPr txBox="1"/>
          <p:nvPr/>
        </p:nvSpPr>
        <p:spPr>
          <a:xfrm>
            <a:off x="2531131" y="5476891"/>
            <a:ext cx="288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AA6061-T4</a:t>
            </a:r>
          </a:p>
        </p:txBody>
      </p:sp>
    </p:spTree>
    <p:extLst>
      <p:ext uri="{BB962C8B-B14F-4D97-AF65-F5344CB8AC3E}">
        <p14:creationId xmlns:p14="http://schemas.microsoft.com/office/powerpoint/2010/main" val="219642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14703-8601-4387-A7B3-F11E4041B003}"/>
              </a:ext>
            </a:extLst>
          </p:cNvPr>
          <p:cNvSpPr txBox="1"/>
          <p:nvPr/>
        </p:nvSpPr>
        <p:spPr>
          <a:xfrm>
            <a:off x="8048562" y="5581329"/>
            <a:ext cx="218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TUNGSTEN ALLOY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A390B-B9B7-4B76-943F-AB66DD2849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58"/>
          <a:stretch/>
        </p:blipFill>
        <p:spPr>
          <a:xfrm>
            <a:off x="6135828" y="1076616"/>
            <a:ext cx="5169922" cy="45145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FE4A6E-CA09-488B-B58C-AE897F0A1807}"/>
              </a:ext>
            </a:extLst>
          </p:cNvPr>
          <p:cNvSpPr txBox="1"/>
          <p:nvPr/>
        </p:nvSpPr>
        <p:spPr>
          <a:xfrm>
            <a:off x="2878639" y="5574035"/>
            <a:ext cx="126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Ti-6Al-4V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A460C7-4002-40AF-A992-F59BA7FCA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50" y="1200953"/>
            <a:ext cx="5688432" cy="445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0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CD55B6-10BD-4DD4-A870-5883AA01C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3" b="3218"/>
          <a:stretch/>
        </p:blipFill>
        <p:spPr>
          <a:xfrm>
            <a:off x="955698" y="1081119"/>
            <a:ext cx="5265900" cy="444580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B394B6-D41B-412D-A003-032BFC694165}"/>
              </a:ext>
            </a:extLst>
          </p:cNvPr>
          <p:cNvSpPr txBox="1"/>
          <p:nvPr/>
        </p:nvSpPr>
        <p:spPr>
          <a:xfrm>
            <a:off x="2454218" y="5731424"/>
            <a:ext cx="288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AA6070-0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B39AF-106D-4EF6-B984-59968A118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07" y="1081119"/>
            <a:ext cx="6326793" cy="46329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792064-F20B-455B-B492-3469A80453F6}"/>
              </a:ext>
            </a:extLst>
          </p:cNvPr>
          <p:cNvSpPr txBox="1"/>
          <p:nvPr/>
        </p:nvSpPr>
        <p:spPr>
          <a:xfrm>
            <a:off x="8321743" y="5703573"/>
            <a:ext cx="1449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AISI 4340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BC601D-18CA-4ACD-9500-5FDD99265D37}"/>
              </a:ext>
            </a:extLst>
          </p:cNvPr>
          <p:cNvSpPr txBox="1"/>
          <p:nvPr/>
        </p:nvSpPr>
        <p:spPr>
          <a:xfrm>
            <a:off x="4407107" y="286371"/>
            <a:ext cx="503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FEM/DES OBSERVATIONS</a:t>
            </a:r>
          </a:p>
        </p:txBody>
      </p:sp>
    </p:spTree>
    <p:extLst>
      <p:ext uri="{BB962C8B-B14F-4D97-AF65-F5344CB8AC3E}">
        <p14:creationId xmlns:p14="http://schemas.microsoft.com/office/powerpoint/2010/main" val="134502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C92BF2-4AF3-4E05-B6F5-CA22BBD161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" r="6427" b="3799"/>
          <a:stretch/>
        </p:blipFill>
        <p:spPr>
          <a:xfrm>
            <a:off x="6026289" y="214195"/>
            <a:ext cx="5521277" cy="5676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21924-5A6B-4EAB-91B8-2718D2FA5B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64"/>
          <a:stretch/>
        </p:blipFill>
        <p:spPr>
          <a:xfrm>
            <a:off x="786632" y="1131722"/>
            <a:ext cx="5521277" cy="4308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8A2D17-AECB-4E19-A1ED-85CE11D65E42}"/>
              </a:ext>
            </a:extLst>
          </p:cNvPr>
          <p:cNvSpPr txBox="1"/>
          <p:nvPr/>
        </p:nvSpPr>
        <p:spPr>
          <a:xfrm>
            <a:off x="7960816" y="5705976"/>
            <a:ext cx="218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TUNGSTEN ALLOY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B94FC-474C-419D-B098-A310A4880019}"/>
              </a:ext>
            </a:extLst>
          </p:cNvPr>
          <p:cNvSpPr txBox="1"/>
          <p:nvPr/>
        </p:nvSpPr>
        <p:spPr>
          <a:xfrm>
            <a:off x="2478998" y="5705976"/>
            <a:ext cx="126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Ti-6Al-4V</a:t>
            </a:r>
          </a:p>
        </p:txBody>
      </p:sp>
    </p:spTree>
    <p:extLst>
      <p:ext uri="{BB962C8B-B14F-4D97-AF65-F5344CB8AC3E}">
        <p14:creationId xmlns:p14="http://schemas.microsoft.com/office/powerpoint/2010/main" val="129382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EA3FE4-4DD7-492A-8B7B-786F27916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79" y="928176"/>
            <a:ext cx="3299634" cy="246346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11B030-FDE4-4A2A-AD31-1C0BC95F2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3" b="3218"/>
          <a:stretch/>
        </p:blipFill>
        <p:spPr>
          <a:xfrm>
            <a:off x="3724712" y="1064496"/>
            <a:ext cx="2503979" cy="211401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178FA4-695B-4E0A-895C-A0369F68C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185" y="1119440"/>
            <a:ext cx="2652907" cy="2164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C2719F-BAFF-4D87-BC6B-64B940498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424" y="1077434"/>
            <a:ext cx="2707978" cy="19829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B7AC2C-3C5B-4F68-A394-3B0AD65371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03" y="3466355"/>
            <a:ext cx="2971832" cy="2327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06D62A-4B01-4EBC-B641-9A5B101F6C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64"/>
          <a:stretch/>
        </p:blipFill>
        <p:spPr>
          <a:xfrm>
            <a:off x="3622137" y="3572920"/>
            <a:ext cx="2709127" cy="2114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26E4DA-87BB-452E-B711-9FF3117DEB3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58"/>
          <a:stretch/>
        </p:blipFill>
        <p:spPr>
          <a:xfrm>
            <a:off x="6488324" y="3615615"/>
            <a:ext cx="2811787" cy="2455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008E3C-63E6-4FA9-BBFB-D3B51805F2C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" r="6427" b="3799"/>
          <a:stretch/>
        </p:blipFill>
        <p:spPr>
          <a:xfrm>
            <a:off x="9141798" y="3391645"/>
            <a:ext cx="2666191" cy="27411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A869B1-33E8-4FA7-AEDF-0FDF02A50457}"/>
              </a:ext>
            </a:extLst>
          </p:cNvPr>
          <p:cNvSpPr txBox="1"/>
          <p:nvPr/>
        </p:nvSpPr>
        <p:spPr>
          <a:xfrm>
            <a:off x="1757083" y="3175845"/>
            <a:ext cx="1240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AA6061-T4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F88633-D46E-4763-B6D0-C643A5A237C2}"/>
              </a:ext>
            </a:extLst>
          </p:cNvPr>
          <p:cNvSpPr txBox="1"/>
          <p:nvPr/>
        </p:nvSpPr>
        <p:spPr>
          <a:xfrm>
            <a:off x="4442121" y="3175845"/>
            <a:ext cx="1069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AA6070-0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09A827-7A24-4A29-BDCD-787E7A94D0C9}"/>
              </a:ext>
            </a:extLst>
          </p:cNvPr>
          <p:cNvSpPr txBox="1"/>
          <p:nvPr/>
        </p:nvSpPr>
        <p:spPr>
          <a:xfrm>
            <a:off x="8882165" y="3175845"/>
            <a:ext cx="1449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AISI 4340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4BD880-9173-4926-BF38-1E28CBC5EED7}"/>
              </a:ext>
            </a:extLst>
          </p:cNvPr>
          <p:cNvSpPr txBox="1"/>
          <p:nvPr/>
        </p:nvSpPr>
        <p:spPr>
          <a:xfrm>
            <a:off x="2922528" y="6208057"/>
            <a:ext cx="1264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Ti-6Al-4V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7C134-3656-4D05-AC13-4FE3480420C6}"/>
              </a:ext>
            </a:extLst>
          </p:cNvPr>
          <p:cNvSpPr txBox="1"/>
          <p:nvPr/>
        </p:nvSpPr>
        <p:spPr>
          <a:xfrm>
            <a:off x="8372757" y="6208057"/>
            <a:ext cx="2184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TUNGSTEN ALLOY</a:t>
            </a:r>
          </a:p>
        </p:txBody>
      </p:sp>
    </p:spTree>
    <p:extLst>
      <p:ext uri="{BB962C8B-B14F-4D97-AF65-F5344CB8AC3E}">
        <p14:creationId xmlns:p14="http://schemas.microsoft.com/office/powerpoint/2010/main" val="343195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E600DA-E60F-4783-A3C8-4345834A295F}"/>
              </a:ext>
            </a:extLst>
          </p:cNvPr>
          <p:cNvSpPr txBox="1"/>
          <p:nvPr/>
        </p:nvSpPr>
        <p:spPr>
          <a:xfrm>
            <a:off x="4093599" y="323430"/>
            <a:ext cx="503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CROSS-PARAMATER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230A9-C4EE-49FD-9099-05E70EE7DF42}"/>
              </a:ext>
            </a:extLst>
          </p:cNvPr>
          <p:cNvSpPr txBox="1"/>
          <p:nvPr/>
        </p:nvSpPr>
        <p:spPr>
          <a:xfrm>
            <a:off x="2430209" y="2343295"/>
            <a:ext cx="3834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4 MATERIALS:</a:t>
            </a:r>
          </a:p>
          <a:p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AA6070-O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STEEL 4340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Ti-6Al-4V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TUNGSTEN ALLOY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35052-D7E8-477A-9323-2B94562FC720}"/>
              </a:ext>
            </a:extLst>
          </p:cNvPr>
          <p:cNvSpPr txBox="1"/>
          <p:nvPr/>
        </p:nvSpPr>
        <p:spPr>
          <a:xfrm>
            <a:off x="4958507" y="2343294"/>
            <a:ext cx="3834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 t/d RATIOS:</a:t>
            </a:r>
          </a:p>
          <a:p>
            <a:r>
              <a:rPr lang="en-GB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0.042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0.084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0.126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5124C-3B9D-4887-A8F2-172FAF33E74E}"/>
              </a:ext>
            </a:extLst>
          </p:cNvPr>
          <p:cNvSpPr txBox="1"/>
          <p:nvPr/>
        </p:nvSpPr>
        <p:spPr>
          <a:xfrm>
            <a:off x="7029809" y="2343294"/>
            <a:ext cx="3834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 VELOCITIES [km/s]: </a:t>
            </a:r>
          </a:p>
          <a:p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5.5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6.7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7.5</a:t>
            </a:r>
          </a:p>
        </p:txBody>
      </p:sp>
    </p:spTree>
    <p:extLst>
      <p:ext uri="{BB962C8B-B14F-4D97-AF65-F5344CB8AC3E}">
        <p14:creationId xmlns:p14="http://schemas.microsoft.com/office/powerpoint/2010/main" val="272045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549A20-47F9-4FD3-ACC7-04DBE7B52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2" y="45972"/>
            <a:ext cx="11561275" cy="37379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D9141D-6592-4A14-95F1-F9FC7AFF50BC}"/>
              </a:ext>
            </a:extLst>
          </p:cNvPr>
          <p:cNvSpPr txBox="1"/>
          <p:nvPr/>
        </p:nvSpPr>
        <p:spPr>
          <a:xfrm>
            <a:off x="1480849" y="3757828"/>
            <a:ext cx="4190110" cy="27699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Red – </a:t>
            </a:r>
            <a:r>
              <a:rPr lang="en-GB" sz="1200" dirty="0">
                <a:solidFill>
                  <a:srgbClr val="FF0000"/>
                </a:solidFill>
              </a:rPr>
              <a:t>Aluminium, </a:t>
            </a:r>
            <a:r>
              <a:rPr lang="en-US" sz="1200" dirty="0">
                <a:solidFill>
                  <a:srgbClr val="002060"/>
                </a:solidFill>
              </a:rPr>
              <a:t>Blue– Titanium, </a:t>
            </a:r>
            <a:r>
              <a:rPr lang="en-US" sz="1200" dirty="0">
                <a:solidFill>
                  <a:srgbClr val="00B0F0"/>
                </a:solidFill>
              </a:rPr>
              <a:t>Cyan – Steel, </a:t>
            </a:r>
            <a:r>
              <a:rPr lang="en-US" sz="1200" dirty="0"/>
              <a:t>Black – Tungsten</a:t>
            </a:r>
            <a:endParaRPr lang="en-NL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88CE14-D35E-428B-9936-062339C8F103}"/>
              </a:ext>
            </a:extLst>
          </p:cNvPr>
          <p:cNvSpPr txBox="1"/>
          <p:nvPr/>
        </p:nvSpPr>
        <p:spPr>
          <a:xfrm>
            <a:off x="2058470" y="4071301"/>
            <a:ext cx="3251762" cy="27699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∆ - t/d = 0.0418,  ▪ - t/d = 0.0835,  ▫ - t/d = 0.1253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D92E9-AD98-4E84-BAB1-63DED0F47318}"/>
              </a:ext>
            </a:extLst>
          </p:cNvPr>
          <p:cNvSpPr txBox="1"/>
          <p:nvPr/>
        </p:nvSpPr>
        <p:spPr>
          <a:xfrm>
            <a:off x="7714452" y="3783941"/>
            <a:ext cx="2996699" cy="116955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R1 = Target hole diameter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R2 = Debris cloud diameter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R3 = Percentage of solid material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R4 = Residual velocity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R5 = Conversion due to temperature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B754ED-F6A2-4B28-9BA6-433128788421}"/>
              </a:ext>
            </a:extLst>
          </p:cNvPr>
          <p:cNvSpPr txBox="1"/>
          <p:nvPr/>
        </p:nvSpPr>
        <p:spPr>
          <a:xfrm>
            <a:off x="658727" y="4511517"/>
            <a:ext cx="8543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PC1 &gt; 3PC2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Equal spacing between material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Overlap between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Thick wall Alu. low vel. ≈ Thin wall </a:t>
            </a:r>
            <a:r>
              <a:rPr lang="en-US" dirty="0" err="1"/>
              <a:t>Ti</a:t>
            </a:r>
            <a:r>
              <a:rPr lang="en-US" dirty="0"/>
              <a:t>. low 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Material properties and t/d ratio affect 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Percentage of solid material more sensitive than residual velocity (horizontal axis)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96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383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FOWLER Kayleigh</dc:creator>
  <cp:lastModifiedBy>FOWLER Kayleigh</cp:lastModifiedBy>
  <cp:revision>16</cp:revision>
  <dcterms:created xsi:type="dcterms:W3CDTF">2022-03-15T08:24:26Z</dcterms:created>
  <dcterms:modified xsi:type="dcterms:W3CDTF">2022-03-31T08:30:36Z</dcterms:modified>
</cp:coreProperties>
</file>