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yleigh\Documents\HVI%20share\HVI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plots!$AD$10</c:f>
          <c:strCache>
            <c:ptCount val="1"/>
            <c:pt idx="0">
              <c:v>density and target hole diameter</c:v>
            </c:pt>
          </c:strCache>
        </c:strRef>
      </c:tx>
      <c:layout>
        <c:manualLayout>
          <c:xMode val="edge"/>
          <c:yMode val="edge"/>
          <c:x val="0.20079717313584067"/>
          <c:y val="5.3910538974868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sim_results!$G$9</c:f>
              <c:numCache>
                <c:formatCode>0.00</c:formatCode>
                <c:ptCount val="1"/>
                <c:pt idx="0">
                  <c:v>11.46923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59-4886-9D5F-A6E88C419614}"/>
            </c:ext>
          </c:extLst>
        </c:ser>
        <c:ser>
          <c:idx val="11"/>
          <c:order val="13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sim_results!$AG$9</c:f>
              <c:numCache>
                <c:formatCode>0.00</c:formatCode>
                <c:ptCount val="1"/>
                <c:pt idx="0">
                  <c:v>13.5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59-4886-9D5F-A6E88C419614}"/>
            </c:ext>
          </c:extLst>
        </c:ser>
        <c:ser>
          <c:idx val="6"/>
          <c:order val="14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sim_results!$R$9</c:f>
              <c:numCache>
                <c:formatCode>General</c:formatCode>
                <c:ptCount val="1"/>
                <c:pt idx="0">
                  <c:v>15.44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59-4886-9D5F-A6E88C419614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sim_results!$AK$9</c:f>
              <c:numCache>
                <c:formatCode>0.00</c:formatCode>
                <c:ptCount val="1"/>
                <c:pt idx="0">
                  <c:v>15.72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159-4886-9D5F-A6E88C419614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sim_results!$H$33</c:f>
              <c:numCache>
                <c:formatCode>General</c:formatCode>
                <c:ptCount val="1"/>
                <c:pt idx="0">
                  <c:v>14.94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159-4886-9D5F-A6E88C419614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sim_results!$G$33</c:f>
              <c:numCache>
                <c:formatCode>General</c:formatCode>
                <c:ptCount val="1"/>
                <c:pt idx="0">
                  <c:v>16.48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159-4886-9D5F-A6E88C419614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sim_results!$I$33</c:f>
              <c:numCache>
                <c:formatCode>General</c:formatCode>
                <c:ptCount val="1"/>
                <c:pt idx="0">
                  <c:v>17.78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159-4886-9D5F-A6E88C419614}"/>
            </c:ext>
          </c:extLst>
        </c:ser>
        <c:ser>
          <c:idx val="29"/>
          <c:order val="29"/>
          <c:tx>
            <c:v>bestfit</c:v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xVal>
            <c:numRef>
              <c:f>plots!$BD$12:$BD$15</c:f>
              <c:numCache>
                <c:formatCode>General</c:formatCode>
                <c:ptCount val="4"/>
                <c:pt idx="0">
                  <c:v>2.7000000000000002E-9</c:v>
                </c:pt>
                <c:pt idx="1">
                  <c:v>4.4299999999999998E-9</c:v>
                </c:pt>
                <c:pt idx="2">
                  <c:v>7.8500000000000008E-9</c:v>
                </c:pt>
                <c:pt idx="3">
                  <c:v>1.7599999999999999E-8</c:v>
                </c:pt>
              </c:numCache>
            </c:numRef>
          </c:xVal>
          <c:yVal>
            <c:numRef>
              <c:f>plots!$BE$12:$BE$15</c:f>
              <c:numCache>
                <c:formatCode>0.00</c:formatCode>
                <c:ptCount val="4"/>
                <c:pt idx="0">
                  <c:v>11.46923</c:v>
                </c:pt>
                <c:pt idx="1">
                  <c:v>13.5</c:v>
                </c:pt>
                <c:pt idx="2" formatCode="General">
                  <c:v>15.44</c:v>
                </c:pt>
                <c:pt idx="3">
                  <c:v>15.72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159-4886-9D5F-A6E88C419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11.72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D159-4886-9D5F-A6E88C419614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11.062585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159-4886-9D5F-A6E88C419614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11.23072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D159-4886-9D5F-A6E88C419614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10.84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159-4886-9D5F-A6E88C419614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square"/>
                    <c:size val="5"/>
                    <c:spPr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2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C-D159-4886-9D5F-A6E88C419614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16.135379999999998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D159-4886-9D5F-A6E88C419614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14.226765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D159-4886-9D5F-A6E88C419614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14.096309999999999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D159-4886-9D5F-A6E88C419614}"/>
                  </c:ext>
                </c:extLst>
              </c15:ser>
            </c15:filteredScatterSeries>
            <c15:filteredScatterSeries>
              <c15:ser>
                <c:idx val="1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D159-4886-9D5F-A6E88C419614}"/>
                  </c:ext>
                </c:extLst>
              </c15:ser>
            </c15:filteredScatterSeries>
            <c15:filteredScatterSeries>
              <c15:ser>
                <c:idx val="5"/>
                <c:order val="9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13.92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D159-4886-9D5F-A6E88C419614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12.26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D159-4886-9D5F-A6E88C419614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11.561835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D159-4886-9D5F-A6E88C419614}"/>
                  </c:ext>
                </c:extLst>
              </c15:ser>
            </c15:filteredScatterSeries>
            <c15:filteredScatterSeries>
              <c15:ser>
                <c:idx val="9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11.266354999999999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D159-4886-9D5F-A6E88C419614}"/>
                  </c:ext>
                </c:extLst>
              </c15:ser>
            </c15:filteredScatterSeries>
            <c15:filteredScatterSeries>
              <c15:ser>
                <c:idx val="10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triangle"/>
                    <c:size val="5"/>
                    <c:spPr>
                      <a:solidFill>
                        <a:schemeClr val="accent5">
                          <a:lumMod val="60000"/>
                        </a:schemeClr>
                      </a:solidFill>
                      <a:ln w="9525">
                        <a:solidFill>
                          <a:schemeClr val="accent5">
                            <a:lumMod val="60000"/>
                          </a:schemeClr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D159-4886-9D5F-A6E88C419614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14.76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D159-4886-9D5F-A6E88C419614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17.04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D159-4886-9D5F-A6E88C419614}"/>
                  </c:ext>
                </c:extLst>
              </c15:ser>
            </c15:filteredScatterSeries>
            <c15:filteredScatterSeries>
              <c15:ser>
                <c:idx val="16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16.46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D159-4886-9D5F-A6E88C419614}"/>
                  </c:ext>
                </c:extLst>
              </c15:ser>
            </c15:filteredScatterSeries>
            <c15:filteredScatterSeries>
              <c15:ser>
                <c:idx val="17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18.006875000000001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D159-4886-9D5F-A6E88C419614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15.78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D159-4886-9D5F-A6E88C419614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16.68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D159-4886-9D5F-A6E88C419614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14.693474999999999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D159-4886-9D5F-A6E88C419614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16.799492000000001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D159-4886-9D5F-A6E88C419614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sim_results!$AP$9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14.808106666666665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D159-4886-9D5F-A6E88C419614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sim_results!$F$31</c15:sqref>
                        </c15:formulaRef>
                      </c:ext>
                    </c:extLst>
                    <c:strCache>
                      <c:ptCount val="1"/>
                      <c:pt idx="0">
                        <c:v>AA6070-O (SPH)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sim_results!$G$6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sim_results!$F$33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D159-4886-9D5F-A6E88C419614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32200877323489718"/>
              <c:y val="0.87606964347996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Target hole diameter (mm)</a:t>
                </a:r>
              </a:p>
            </c:rich>
          </c:tx>
          <c:layout>
            <c:manualLayout>
              <c:xMode val="edge"/>
              <c:yMode val="edge"/>
              <c:x val="1.4281916484750287E-2"/>
              <c:y val="0.179660693037996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813830111064964"/>
          <c:y val="0.1583931618229821"/>
          <c:w val="0.20801651907117688"/>
          <c:h val="0.64776146893171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plots!$AP$7</c:f>
          <c:strCache>
            <c:ptCount val="1"/>
            <c:pt idx="0">
              <c:v>density and debris cloud diamter</c:v>
            </c:pt>
          </c:strCache>
        </c:strRef>
      </c:tx>
      <c:layout>
        <c:manualLayout>
          <c:xMode val="edge"/>
          <c:yMode val="edge"/>
          <c:x val="0.28641718144713696"/>
          <c:y val="3.5882172049759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sim_results!$G$10</c:f>
              <c:numCache>
                <c:formatCode>0.00</c:formatCode>
                <c:ptCount val="1"/>
                <c:pt idx="0">
                  <c:v>50.792424999999994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E7-4B5F-BD8E-E766D6729943}"/>
            </c:ext>
          </c:extLst>
        </c:ser>
        <c:ser>
          <c:idx val="11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sim_results!$AG$10</c:f>
              <c:numCache>
                <c:formatCode>General</c:formatCode>
                <c:ptCount val="1"/>
                <c:pt idx="0">
                  <c:v>65.78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E7-4B5F-BD8E-E766D6729943}"/>
            </c:ext>
          </c:extLst>
        </c:ser>
        <c:ser>
          <c:idx val="9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sim_results!$R$10</c:f>
              <c:numCache>
                <c:formatCode>General</c:formatCode>
                <c:ptCount val="1"/>
                <c:pt idx="0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4E7-4B5F-BD8E-E766D6729943}"/>
            </c:ext>
          </c:extLst>
        </c:ser>
        <c:ser>
          <c:idx val="23"/>
          <c:order val="23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sim_results!$AK$10</c:f>
              <c:numCache>
                <c:formatCode>General</c:formatCode>
                <c:ptCount val="1"/>
                <c:pt idx="0">
                  <c:v>129.58000000000001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4E7-4B5F-BD8E-E766D6729943}"/>
            </c:ext>
          </c:extLst>
        </c:ser>
        <c:ser>
          <c:idx val="27"/>
          <c:order val="26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sim_results!$H$34</c:f>
              <c:numCache>
                <c:formatCode>General</c:formatCode>
                <c:ptCount val="1"/>
                <c:pt idx="0">
                  <c:v>38.93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4E7-4B5F-BD8E-E766D6729943}"/>
            </c:ext>
          </c:extLst>
        </c:ser>
        <c:ser>
          <c:idx val="26"/>
          <c:order val="27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sim_results!$G$34</c:f>
              <c:numCache>
                <c:formatCode>General</c:formatCode>
                <c:ptCount val="1"/>
                <c:pt idx="0">
                  <c:v>48.63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4E7-4B5F-BD8E-E766D6729943}"/>
            </c:ext>
          </c:extLst>
        </c:ser>
        <c:ser>
          <c:idx val="28"/>
          <c:order val="28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sim_results!$I$34</c:f>
              <c:numCache>
                <c:formatCode>General</c:formatCode>
                <c:ptCount val="1"/>
                <c:pt idx="0">
                  <c:v>36.81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4E7-4B5F-BD8E-E766D6729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62.2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B4E7-4B5F-BD8E-E766D672994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54.277700000000003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4E7-4B5F-BD8E-E766D672994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52.011650000000003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4E7-4B5F-BD8E-E766D6729943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4E7-4B5F-BD8E-E766D6729943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46.737460000000006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4E7-4B5F-BD8E-E766D6729943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45.220349999999996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4E7-4B5F-BD8E-E766D6729943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48.886066666666665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4E7-4B5F-BD8E-E766D6729943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4E7-4B5F-BD8E-E766D6729943}"/>
                  </c:ext>
                </c:extLst>
              </c15:ser>
            </c15:filteredScatterSeries>
            <c15:filteredScatterSeries>
              <c15:ser>
                <c:idx val="6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74.283479999999997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B4E7-4B5F-BD8E-E766D6729943}"/>
                  </c:ext>
                </c:extLst>
              </c15:ser>
            </c15:filteredScatterSeries>
            <c15:filteredScatterSeries>
              <c15:ser>
                <c:idx val="7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73.549899999999994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B4E7-4B5F-BD8E-E766D6729943}"/>
                  </c:ext>
                </c:extLst>
              </c15:ser>
            </c15:filteredScatterSeries>
            <c15:filteredScatterSeries>
              <c15:ser>
                <c:idx val="8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67.099999999999994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B4E7-4B5F-BD8E-E766D6729943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98.93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B4E7-4B5F-BD8E-E766D6729943}"/>
                  </c:ext>
                </c:extLst>
              </c15:ser>
            </c15:filteredScatterSeries>
            <c15:filteredScatterSeries>
              <c15:ser>
                <c:idx val="12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97.7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4E7-4B5F-BD8E-E766D6729943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97.299875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B4E7-4B5F-BD8E-E766D6729943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93.104100000000003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B4E7-4B5F-BD8E-E766D6729943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50.75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B4E7-4B5F-BD8E-E766D6729943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98.64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B4E7-4B5F-BD8E-E766D6729943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95.86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B4E7-4B5F-BD8E-E766D6729943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92.917879999999997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B4E7-4B5F-BD8E-E766D6729943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101.23480000000001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B4E7-4B5F-BD8E-E766D6729943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sim_results!$AP$10</c15:sqref>
                        </c15:formulaRef>
                      </c:ext>
                    </c:extLst>
                    <c:numCache>
                      <c:formatCode>0.00</c:formatCode>
                      <c:ptCount val="1"/>
                      <c:pt idx="0">
                        <c:v>47.780433333333328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B4E7-4B5F-BD8E-E766D6729943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sim_results!$F$31</c15:sqref>
                        </c15:formulaRef>
                      </c:ext>
                    </c:extLst>
                    <c:strCache>
                      <c:ptCount val="1"/>
                      <c:pt idx="0">
                        <c:v>AA6070-O (SPH)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sim_results!$G$6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sim_results!$F$34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B4E7-4B5F-BD8E-E766D6729943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6782043144151736"/>
              <c:y val="0.87576810034912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Debris cloud diameter (mm)</a:t>
                </a:r>
              </a:p>
            </c:rich>
          </c:tx>
          <c:layout>
            <c:manualLayout>
              <c:xMode val="edge"/>
              <c:yMode val="edge"/>
              <c:x val="1.1139280919946724E-2"/>
              <c:y val="0.162166502382125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plots!$AP$29</c:f>
          <c:strCache>
            <c:ptCount val="1"/>
            <c:pt idx="0">
              <c:v>density and residual velocity</c:v>
            </c:pt>
          </c:strCache>
        </c:strRef>
      </c:tx>
      <c:layout>
        <c:manualLayout>
          <c:xMode val="edge"/>
          <c:yMode val="edge"/>
          <c:x val="0.33201128042838912"/>
          <c:y val="4.6526585554455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sim_results!$G$4</c:f>
              <c:strCache>
                <c:ptCount val="1"/>
                <c:pt idx="0">
                  <c:v>AA6070 - 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sim_results!$G$6</c:f>
              <c:numCache>
                <c:formatCode>General</c:formatCode>
                <c:ptCount val="1"/>
                <c:pt idx="0">
                  <c:v>2.7000000000000002E-9</c:v>
                </c:pt>
              </c:numCache>
            </c:numRef>
          </c:xVal>
          <c:yVal>
            <c:numRef>
              <c:f>sim_results!$G$14</c:f>
              <c:numCache>
                <c:formatCode>0.00E+00</c:formatCode>
                <c:ptCount val="1"/>
                <c:pt idx="0">
                  <c:v>6270000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3D-4E7A-B58E-E4042A642A96}"/>
            </c:ext>
          </c:extLst>
        </c:ser>
        <c:ser>
          <c:idx val="16"/>
          <c:order val="12"/>
          <c:tx>
            <c:strRef>
              <c:f>sim_results!$AG$4</c:f>
              <c:strCache>
                <c:ptCount val="1"/>
                <c:pt idx="0">
                  <c:v>Ti-6Al-4V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sim_results!$AG$14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3D-4E7A-B58E-E4042A642A96}"/>
            </c:ext>
          </c:extLst>
        </c:ser>
        <c:ser>
          <c:idx val="6"/>
          <c:order val="13"/>
          <c:tx>
            <c:strRef>
              <c:f>sim_results!$R$4</c:f>
              <c:strCache>
                <c:ptCount val="1"/>
                <c:pt idx="0">
                  <c:v>AISI 4340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sim_results!$R$14</c:f>
              <c:numCache>
                <c:formatCode>0.00E+00</c:formatCode>
                <c:ptCount val="1"/>
                <c:pt idx="0">
                  <c:v>5720000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53D-4E7A-B58E-E4042A642A96}"/>
            </c:ext>
          </c:extLst>
        </c:ser>
        <c:ser>
          <c:idx val="24"/>
          <c:order val="24"/>
          <c:tx>
            <c:strRef>
              <c:f>sim_results!$AK$4</c:f>
              <c:strCache>
                <c:ptCount val="1"/>
                <c:pt idx="0">
                  <c:v>TUNGSTEN ALLOY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sim_results!$AK$14</c:f>
              <c:numCache>
                <c:formatCode>0.00E+00</c:formatCode>
                <c:ptCount val="1"/>
                <c:pt idx="0">
                  <c:v>5030000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53D-4E7A-B58E-E4042A642A96}"/>
            </c:ext>
          </c:extLst>
        </c:ser>
        <c:ser>
          <c:idx val="28"/>
          <c:order val="27"/>
          <c:tx>
            <c:strRef>
              <c:f>sim_results!$H$31</c:f>
              <c:strCache>
                <c:ptCount val="1"/>
                <c:pt idx="0">
                  <c:v>Ti-6Al-4V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sim_results!$AG$6</c:f>
              <c:numCache>
                <c:formatCode>General</c:formatCode>
                <c:ptCount val="1"/>
                <c:pt idx="0">
                  <c:v>4.4299999999999998E-9</c:v>
                </c:pt>
              </c:numCache>
            </c:numRef>
          </c:xVal>
          <c:yVal>
            <c:numRef>
              <c:f>sim_results!$H$38</c:f>
              <c:numCache>
                <c:formatCode>0.00E+00</c:formatCode>
                <c:ptCount val="1"/>
                <c:pt idx="0">
                  <c:v>6130000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3D-4E7A-B58E-E4042A642A96}"/>
            </c:ext>
          </c:extLst>
        </c:ser>
        <c:ser>
          <c:idx val="27"/>
          <c:order val="28"/>
          <c:tx>
            <c:strRef>
              <c:f>sim_results!$G$31</c:f>
              <c:strCache>
                <c:ptCount val="1"/>
                <c:pt idx="0">
                  <c:v>AISI 4340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sim_results!$R$6</c:f>
              <c:numCache>
                <c:formatCode>General</c:formatCode>
                <c:ptCount val="1"/>
                <c:pt idx="0">
                  <c:v>7.8500000000000008E-9</c:v>
                </c:pt>
              </c:numCache>
            </c:numRef>
          </c:xVal>
          <c:yVal>
            <c:numRef>
              <c:f>sim_results!$G$38</c:f>
              <c:numCache>
                <c:formatCode>0.00E+00</c:formatCode>
                <c:ptCount val="1"/>
                <c:pt idx="0">
                  <c:v>6090000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53D-4E7A-B58E-E4042A642A96}"/>
            </c:ext>
          </c:extLst>
        </c:ser>
        <c:ser>
          <c:idx val="29"/>
          <c:order val="29"/>
          <c:tx>
            <c:strRef>
              <c:f>sim_results!$I$31</c:f>
              <c:strCache>
                <c:ptCount val="1"/>
                <c:pt idx="0">
                  <c:v>TUNGSTEN ALLOY (SPH)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sim_results!$AK$6</c:f>
              <c:numCache>
                <c:formatCode>General</c:formatCode>
                <c:ptCount val="1"/>
                <c:pt idx="0">
                  <c:v>1.7599999999999999E-8</c:v>
                </c:pt>
              </c:numCache>
            </c:numRef>
          </c:xVal>
          <c:yVal>
            <c:numRef>
              <c:f>sim_results!$I$38</c:f>
              <c:numCache>
                <c:formatCode>0.00E+00</c:formatCode>
                <c:ptCount val="1"/>
                <c:pt idx="0">
                  <c:v>6060000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53D-4E7A-B58E-E4042A642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113264"/>
        <c:axId val="176783710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AA6061-T6 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sim_results!$F$6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sim_results!$F$14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6470000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153D-4E7A-B58E-E4042A642A96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AA6070-T4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sim_results!$H$14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53D-4E7A-B58E-E4042A642A9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AA6070-T6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6280000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53D-4E7A-B58E-E4042A642A96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AA6070-T7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sim_results!$J$14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6450000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153D-4E7A-B58E-E4042A642A96}"/>
                  </c:ext>
                </c:extLst>
              </c15:ser>
            </c15:filteredScatterSeries>
            <c15:filteredScatterSeries>
              <c15:ser>
                <c:idx val="13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sim_results!$K$4</c15:sqref>
                        </c15:formulaRef>
                      </c:ext>
                    </c:extLst>
                    <c:strCache>
                      <c:ptCount val="1"/>
                      <c:pt idx="0">
                        <c:v>AA7075-T651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sim_results!$K$14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153D-4E7A-B58E-E4042A642A96}"/>
                  </c:ext>
                </c:extLst>
              </c15:ser>
            </c15:filteredScatterSeries>
            <c15:filteredScatterSeries>
              <c15:ser>
                <c:idx val="14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sim_results!$L$4</c15:sqref>
                        </c15:formulaRef>
                      </c:ext>
                    </c:extLst>
                    <c:strCache>
                      <c:ptCount val="1"/>
                      <c:pt idx="0">
                        <c:v>AA2024-O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2.7099999999999999E-9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sim_results!$L$14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153D-4E7A-B58E-E4042A642A96}"/>
                  </c:ext>
                </c:extLst>
              </c15:ser>
            </c15:filteredScatterSeries>
            <c15:filteredScatterSeries>
              <c15:ser>
                <c:idx val="15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sim_results!$M$4</c15:sqref>
                        </c15:formulaRef>
                      </c:ext>
                    </c:extLst>
                    <c:strCache>
                      <c:ptCount val="1"/>
                      <c:pt idx="0">
                        <c:v>AA7075-T6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2.81E-9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sim_results!$M$14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153D-4E7A-B58E-E4042A642A96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v>Docol 600 DL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sim_results!$Q$14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6070000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53D-4E7A-B58E-E4042A642A96}"/>
                  </c:ext>
                </c:extLst>
              </c15:ser>
            </c15:filteredScatterSeries>
            <c15:filteredScatterSeries>
              <c15:ser>
                <c:idx val="7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sim_results!$AD$4</c15:sqref>
                        </c15:formulaRef>
                      </c:ext>
                    </c:extLst>
                    <c:strCache>
                      <c:ptCount val="1"/>
                      <c:pt idx="0">
                        <c:v>VT6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4.4299999999999998E-9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sim_results!$AD$14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53D-4E7A-B58E-E4042A642A96}"/>
                  </c:ext>
                </c:extLst>
              </c15:ser>
            </c15:filteredScatterSeries>
            <c15:filteredScatterSeries>
              <c15:ser>
                <c:idx val="8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sim_results!$AE$4</c15:sqref>
                        </c15:formulaRef>
                      </c:ext>
                    </c:extLst>
                    <c:strCache>
                      <c:ptCount val="1"/>
                      <c:pt idx="0">
                        <c:v>OT4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sim_results!$AE$14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6060000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53D-4E7A-B58E-E4042A642A96}"/>
                  </c:ext>
                </c:extLst>
              </c15:ser>
            </c15:filteredScatterSeries>
            <c15:filteredScatterSeries>
              <c15:ser>
                <c:idx val="9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sim_results!$AF$4</c15:sqref>
                        </c15:formulaRef>
                      </c:ext>
                    </c:extLst>
                    <c:strCache>
                      <c:ptCount val="1"/>
                      <c:pt idx="0">
                        <c:v>OT4-O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4.5500000000000002E-9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sim_results!$AF$14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6040000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53D-4E7A-B58E-E4042A642A96}"/>
                  </c:ext>
                </c:extLst>
              </c15:ser>
            </c15:filteredScatterSeries>
            <c15:filteredScatterSeries>
              <c15:ser>
                <c:idx val="10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sim_results!$V$4</c15:sqref>
                        </c15:formulaRef>
                      </c:ext>
                    </c:extLst>
                    <c:strCache>
                      <c:ptCount val="1"/>
                      <c:pt idx="0">
                        <c:v>MILD STEEL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60000"/>
                      </a:schemeClr>
                    </a:solidFill>
                    <a:ln w="9525">
                      <a:solidFill>
                        <a:schemeClr val="accent5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sim_results!$V$14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53D-4E7A-B58E-E4042A642A96}"/>
                  </c:ext>
                </c:extLst>
              </c15:ser>
            </c15:filteredScatterSeries>
            <c15:filteredScatterSeries>
              <c15:ser>
                <c:idx val="11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60000"/>
                      </a:schemeClr>
                    </a:solidFill>
                    <a:ln w="9525">
                      <a:solidFill>
                        <a:schemeClr val="accent6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153D-4E7A-B58E-E4042A642A96}"/>
                  </c:ext>
                </c:extLst>
              </c15:ser>
            </c15:filteredScatterSeries>
            <c15:filteredScatterSeries>
              <c15:ser>
                <c:idx val="12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sim_results!$AI$4</c15:sqref>
                        </c15:formulaRef>
                      </c:ext>
                    </c:extLst>
                    <c:strCache>
                      <c:ptCount val="1"/>
                      <c:pt idx="0">
                        <c:v>ARMOC IRON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dPt>
                  <c:idx val="0"/>
                  <c:marker>
                    <c:symbol val="diamond"/>
                    <c:size val="5"/>
                    <c:spPr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n w="9525">
                        <a:solidFill>
                          <a:schemeClr val="accent1">
                            <a:lumMod val="80000"/>
                            <a:lumOff val="20000"/>
                          </a:schemeClr>
                        </a:solidFill>
                      </a:ln>
                      <a:effectLst/>
                    </c:spPr>
                  </c:marker>
                  <c:bubble3D val="0"/>
                  <c:spPr>
                    <a:ln w="25400" cap="rnd">
                      <a:noFill/>
                      <a:round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153D-4E7A-B58E-E4042A642A96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7.8899999999999998E-9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sim_results!$AI$14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153D-4E7A-B58E-E4042A642A96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sim_results!$W$4</c15:sqref>
                        </c15:formulaRef>
                      </c:ext>
                    </c:extLst>
                    <c:strCache>
                      <c:ptCount val="1"/>
                      <c:pt idx="0">
                        <c:v>WELDOX 460 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9525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sim_results!$W$14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153D-4E7A-B58E-E4042A642A96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sim_results!$X$4</c15:sqref>
                        </c15:formulaRef>
                      </c:ext>
                    </c:extLst>
                    <c:strCache>
                      <c:ptCount val="1"/>
                      <c:pt idx="0">
                        <c:v>DP590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1">
                        <a:lumMod val="80000"/>
                      </a:schemeClr>
                    </a:solidFill>
                    <a:ln w="9525">
                      <a:solidFill>
                        <a:schemeClr val="accent1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7.8000000000000004E-9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sim_results!$X$14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5750000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153D-4E7A-B58E-E4042A642A96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sim_results!$O$4</c15:sqref>
                        </c15:formulaRef>
                      </c:ext>
                    </c:extLst>
                    <c:strCache>
                      <c:ptCount val="1"/>
                      <c:pt idx="0">
                        <c:v>2024-T351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solidFill>
                      <a:schemeClr val="accent2">
                        <a:lumMod val="80000"/>
                      </a:schemeClr>
                    </a:solidFill>
                    <a:ln w="9525">
                      <a:solidFill>
                        <a:schemeClr val="accent2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2.7700000000000002E-9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sim_results!$O$14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6320000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153D-4E7A-B58E-E4042A642A96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sim_results!$AA$4</c15:sqref>
                        </c15:formulaRef>
                      </c:ext>
                    </c:extLst>
                    <c:strCache>
                      <c:ptCount val="1"/>
                      <c:pt idx="0">
                        <c:v>AISI 52100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7.8100000000000001E-9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sim_results!$AA$14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5680000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153D-4E7A-B58E-E4042A642A96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sim_results!$AC$4</c15:sqref>
                        </c15:formulaRef>
                      </c:ext>
                    </c:extLst>
                    <c:strCache>
                      <c:ptCount val="1"/>
                      <c:pt idx="0">
                        <c:v>ARMOX 500T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sim_results!$AC$14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5700000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153D-4E7A-B58E-E4042A642A96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sim_results!$Z$4</c15:sqref>
                        </c15:formulaRef>
                      </c:ext>
                    </c:extLst>
                    <c:strCache>
                      <c:ptCount val="1"/>
                      <c:pt idx="0">
                        <c:v>AISI 1045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5">
                        <a:lumMod val="80000"/>
                      </a:schemeClr>
                    </a:solidFill>
                    <a:ln w="9525">
                      <a:solidFill>
                        <a:schemeClr val="accent5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7.8500000000000008E-9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sim_results!$Z$14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5610000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153D-4E7A-B58E-E4042A642A96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sim_results!$AB$4</c15:sqref>
                        </c15:formulaRef>
                      </c:ext>
                    </c:extLst>
                    <c:strCache>
                      <c:ptCount val="1"/>
                      <c:pt idx="0">
                        <c:v>AISI 304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triangle"/>
                  <c:size val="5"/>
                  <c:spPr>
                    <a:solidFill>
                      <a:schemeClr val="accent6">
                        <a:lumMod val="80000"/>
                      </a:schemeClr>
                    </a:solidFill>
                    <a:ln w="9525">
                      <a:solidFill>
                        <a:schemeClr val="accent6">
                          <a:lumMod val="8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8.0000000000000005E-9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sim_results!$AB$14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5730000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153D-4E7A-B58E-E4042A642A96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sim_results!$AP$4</c15:sqref>
                        </c15:formulaRef>
                      </c:ext>
                    </c:extLst>
                    <c:strCache>
                      <c:ptCount val="1"/>
                      <c:pt idx="0">
                        <c:v>AlSi10Mg -0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sim_results!$AP$14</c15:sqref>
                        </c15:formulaRef>
                      </c:ext>
                    </c:extLst>
                    <c:numCache>
                      <c:formatCode>0.00E+00</c:formatCode>
                      <c:ptCount val="1"/>
                      <c:pt idx="0">
                        <c:v>6330000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153D-4E7A-B58E-E4042A642A96}"/>
                  </c:ext>
                </c:extLst>
              </c15:ser>
            </c15:filteredScatterSeries>
            <c15:filteredScatte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sim_results!$F$31</c15:sqref>
                        </c15:formulaRef>
                      </c:ext>
                    </c:extLst>
                    <c:strCache>
                      <c:ptCount val="1"/>
                      <c:pt idx="0">
                        <c:v>AA6070-O (SPH)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sim_results!$G$6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2.7000000000000002E-9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sim_results!$F$38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153D-4E7A-B58E-E4042A642A96}"/>
                  </c:ext>
                </c:extLst>
              </c15:ser>
            </c15:filteredScatterSeries>
          </c:ext>
        </c:extLst>
      </c:scatterChart>
      <c:valAx>
        <c:axId val="159311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strRef>
              <c:f>plots!$AD$12</c:f>
              <c:strCache>
                <c:ptCount val="1"/>
                <c:pt idx="0">
                  <c:v>rho (ton/mm3)</c:v>
                </c:pt>
              </c:strCache>
            </c:strRef>
          </c:tx>
          <c:layout>
            <c:manualLayout>
              <c:xMode val="edge"/>
              <c:yMode val="edge"/>
              <c:x val="0.43855286358603823"/>
              <c:y val="0.87157046213605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837104"/>
        <c:crosses val="autoZero"/>
        <c:crossBetween val="midCat"/>
      </c:valAx>
      <c:valAx>
        <c:axId val="17678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Residual</a:t>
                </a:r>
                <a:r>
                  <a:rPr lang="en-GB" baseline="0"/>
                  <a:t> velocity </a:t>
                </a:r>
                <a:r>
                  <a:rPr lang="en-GB"/>
                  <a:t>(m/s)</a:t>
                </a:r>
              </a:p>
            </c:rich>
          </c:tx>
          <c:layout>
            <c:manualLayout>
              <c:xMode val="edge"/>
              <c:yMode val="edge"/>
              <c:x val="8.3544606899600433E-3"/>
              <c:y val="0.211701490183386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13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B648-93F7-441F-A407-04B3774C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24A-79DD-46BF-B54A-9545C928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44B1-A1A6-4AEB-B84E-DB89A7D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3362-2892-4F24-A754-396618D7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8B-03FC-46B4-BEB4-FDE0B399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9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B7A-2D52-4C76-A56C-54643F5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91D8-151F-40AB-9964-E7FEB977E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B139-0187-46BC-9CC2-706B7BCA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7F75-A694-45AE-902D-539A56AE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AE871-3870-4C32-B301-2B7DAF97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E2085-63C8-4CC8-9582-F7197BA6F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3E26A-E840-4520-AD90-D9C0A2D4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BA54-A2A9-4B60-B901-7DFF5875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0133-E7BF-49FA-B359-FD4272E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6B28-B5B1-43D5-A0DE-2469E529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8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ECD7-2618-4020-95C4-F682CA48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6083-62B5-4A48-B0F8-2E03F2A9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FD6F-93B7-4A82-8CBA-9CBC9F4F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60C3-FFDB-4FD1-A6A3-3089DDA7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EF83-D844-41F2-A3AB-147A3D4C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A19D-30B2-4954-ADAB-F6607329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E612-DCB9-4B42-9B31-E345EACC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E7AA-9449-4C27-96FB-644E42F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19C0-3BE0-4AF9-8EA3-757C3372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66AB-5966-4D0F-B5BD-3AF611D5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C752-D37D-4418-A30F-57AD86BB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9A51-C5F9-4C9F-B99E-FDDDAE477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3624-9045-4CC2-8487-CAE6B3F0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14669-1508-4D3C-BEAD-A66D96C1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EC7C-7D38-41E3-B1CF-B10EC825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5743-B972-49CA-813E-CF37052E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F6F7-07D0-4DD4-9FAC-464444FA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BAF8-8B84-4B3E-8A2E-4C0CDA68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EE86C-24D7-447C-94D6-A27207F9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81C2A-4EBA-47B9-A3CB-9F3ADEA53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D4DCD-8F9B-4BC6-BD64-A4D6669DA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06D18-5110-494F-AFC5-37D5F9D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16BA0-C584-48A0-8152-C78AC944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539B-018B-42D6-A6A1-F3849646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1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8FC3-DD12-4E2E-B99A-80E3077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1A6F9-41E3-4334-9D39-4274E411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6921F-3361-48D6-B869-66B5C8AA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2827-9FC1-4F7A-B5DC-3C1BDFDF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31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D97FE-7599-4BA5-9966-9FD652A2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B31F5-ABFC-4EFE-AD9E-B4A67D0C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7F039-71AC-4B42-A951-A295AF13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38D9-B419-4A27-9BA4-81E89D8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F51C-0D73-4659-8284-2C49A0C4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7A037-D05A-429F-B3F0-480BC0B62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E6A8-7BBF-4366-83CD-B579E2E4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1280-F295-4257-B18E-2C28151A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CDCF-21F5-4705-909E-1AB56EE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494D-FE51-4306-9CE7-4AD950DD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77CD-0106-4BC7-9BA1-C5B283D2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F889D-18EC-4731-9564-57933849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4E8D-F96A-4BFC-BE34-B9E08127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964F-ED44-4A0C-A0D3-347844A9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7A4A4-5A1A-4773-A031-8A80A52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1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4EEC5-595D-4DFC-86D8-E9B8E2DD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AEB6-A8E0-4120-B5EB-77E79550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9ED5-4675-4DA5-96B5-1FEA3B60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69A2-FB5B-402A-AF16-977A1EC30EE5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2D6E-4ADE-4666-98D8-35E0F1E9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104B-C041-454E-B5CA-DA66BBB10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99B2-1762-424B-93F4-5898DB6522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6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BEE6-0B1A-4521-BD26-10BA0A69E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147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0191AC-E424-4973-9E21-C1C100A1F926}"/>
              </a:ext>
            </a:extLst>
          </p:cNvPr>
          <p:cNvSpPr txBox="1"/>
          <p:nvPr/>
        </p:nvSpPr>
        <p:spPr>
          <a:xfrm>
            <a:off x="4668365" y="293792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SPH OBSERVATIONS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77268-4E0B-45AF-AC5E-A2200761F2E2}"/>
              </a:ext>
            </a:extLst>
          </p:cNvPr>
          <p:cNvSpPr txBox="1"/>
          <p:nvPr/>
        </p:nvSpPr>
        <p:spPr>
          <a:xfrm>
            <a:off x="2803821" y="5707628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E37508-A040-4124-B58D-66F9CDA5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" y="1306285"/>
            <a:ext cx="5202301" cy="42454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C45160-6954-4B66-BE9C-BDF1AC52D9C4}"/>
              </a:ext>
            </a:extLst>
          </p:cNvPr>
          <p:cNvSpPr txBox="1"/>
          <p:nvPr/>
        </p:nvSpPr>
        <p:spPr>
          <a:xfrm>
            <a:off x="8561665" y="5702433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FC95F8-AF69-4A53-BF7B-294623CBB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285"/>
            <a:ext cx="5688432" cy="44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2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E14703-8601-4387-A7B3-F11E4041B003}"/>
              </a:ext>
            </a:extLst>
          </p:cNvPr>
          <p:cNvSpPr txBox="1"/>
          <p:nvPr/>
        </p:nvSpPr>
        <p:spPr>
          <a:xfrm>
            <a:off x="5104405" y="5776853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A390B-B9B7-4B76-943F-AB66DD2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90" y="681037"/>
            <a:ext cx="6870467" cy="49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5FB80E-EFB0-4F72-80F8-759B1B4DC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93253"/>
              </p:ext>
            </p:extLst>
          </p:nvPr>
        </p:nvGraphicFramePr>
        <p:xfrm>
          <a:off x="3499350" y="907165"/>
          <a:ext cx="5679484" cy="288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3A9777-0EBA-4FF4-B51A-3024E887E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064791"/>
              </p:ext>
            </p:extLst>
          </p:nvPr>
        </p:nvGraphicFramePr>
        <p:xfrm>
          <a:off x="6426797" y="3866195"/>
          <a:ext cx="4511797" cy="27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6A12C4-DA5B-40DE-8519-D77EBBE1B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273733"/>
              </p:ext>
            </p:extLst>
          </p:nvPr>
        </p:nvGraphicFramePr>
        <p:xfrm>
          <a:off x="739472" y="3795577"/>
          <a:ext cx="4511797" cy="27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6E6571-752A-4680-9AB7-CED5EF05B2E0}"/>
              </a:ext>
            </a:extLst>
          </p:cNvPr>
          <p:cNvSpPr txBox="1"/>
          <p:nvPr/>
        </p:nvSpPr>
        <p:spPr>
          <a:xfrm>
            <a:off x="4154559" y="290223"/>
            <a:ext cx="356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vs SPH - DENSITY</a:t>
            </a:r>
          </a:p>
        </p:txBody>
      </p:sp>
    </p:spTree>
    <p:extLst>
      <p:ext uri="{BB962C8B-B14F-4D97-AF65-F5344CB8AC3E}">
        <p14:creationId xmlns:p14="http://schemas.microsoft.com/office/powerpoint/2010/main" val="421432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D55B6-10BD-4DD4-A870-5883AA01C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" b="3218"/>
          <a:stretch/>
        </p:blipFill>
        <p:spPr>
          <a:xfrm>
            <a:off x="955698" y="1081119"/>
            <a:ext cx="5265900" cy="444580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394B6-D41B-412D-A003-032BFC694165}"/>
              </a:ext>
            </a:extLst>
          </p:cNvPr>
          <p:cNvSpPr txBox="1"/>
          <p:nvPr/>
        </p:nvSpPr>
        <p:spPr>
          <a:xfrm>
            <a:off x="2454218" y="5731424"/>
            <a:ext cx="28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AA6070-0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B39AF-106D-4EF6-B984-59968A11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07" y="1081119"/>
            <a:ext cx="6326793" cy="4632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92064-F20B-455B-B492-3469A80453F6}"/>
              </a:ext>
            </a:extLst>
          </p:cNvPr>
          <p:cNvSpPr txBox="1"/>
          <p:nvPr/>
        </p:nvSpPr>
        <p:spPr>
          <a:xfrm>
            <a:off x="8321743" y="5703573"/>
            <a:ext cx="144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AISI 4340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C601D-18CA-4ACD-9500-5FDD99265D37}"/>
              </a:ext>
            </a:extLst>
          </p:cNvPr>
          <p:cNvSpPr txBox="1"/>
          <p:nvPr/>
        </p:nvSpPr>
        <p:spPr>
          <a:xfrm>
            <a:off x="4407107" y="286371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FEM/DES OBSERVATIONS</a:t>
            </a:r>
          </a:p>
        </p:txBody>
      </p:sp>
    </p:spTree>
    <p:extLst>
      <p:ext uri="{BB962C8B-B14F-4D97-AF65-F5344CB8AC3E}">
        <p14:creationId xmlns:p14="http://schemas.microsoft.com/office/powerpoint/2010/main" val="134502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C92BF2-4AF3-4E05-B6F5-CA22BBD16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6427" b="3799"/>
          <a:stretch/>
        </p:blipFill>
        <p:spPr>
          <a:xfrm>
            <a:off x="6026289" y="214195"/>
            <a:ext cx="5521277" cy="5676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21924-5A6B-4EAB-91B8-2718D2FA5B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64"/>
          <a:stretch/>
        </p:blipFill>
        <p:spPr>
          <a:xfrm>
            <a:off x="786632" y="1131722"/>
            <a:ext cx="5521277" cy="4308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A2D17-AECB-4E19-A1ED-85CE11D65E42}"/>
              </a:ext>
            </a:extLst>
          </p:cNvPr>
          <p:cNvSpPr txBox="1"/>
          <p:nvPr/>
        </p:nvSpPr>
        <p:spPr>
          <a:xfrm>
            <a:off x="7960816" y="5705976"/>
            <a:ext cx="218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TUNGSTEN ALLOY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94FC-474C-419D-B098-A310A4880019}"/>
              </a:ext>
            </a:extLst>
          </p:cNvPr>
          <p:cNvSpPr txBox="1"/>
          <p:nvPr/>
        </p:nvSpPr>
        <p:spPr>
          <a:xfrm>
            <a:off x="2478998" y="5705976"/>
            <a:ext cx="1264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Ti-6Al-4V</a:t>
            </a:r>
          </a:p>
        </p:txBody>
      </p:sp>
    </p:spTree>
    <p:extLst>
      <p:ext uri="{BB962C8B-B14F-4D97-AF65-F5344CB8AC3E}">
        <p14:creationId xmlns:p14="http://schemas.microsoft.com/office/powerpoint/2010/main" val="129382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600DA-E60F-4783-A3C8-4345834A295F}"/>
              </a:ext>
            </a:extLst>
          </p:cNvPr>
          <p:cNvSpPr txBox="1"/>
          <p:nvPr/>
        </p:nvSpPr>
        <p:spPr>
          <a:xfrm>
            <a:off x="4093599" y="323430"/>
            <a:ext cx="5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CROSS-PARAMATER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230A9-C4EE-49FD-9099-05E70EE7DF42}"/>
              </a:ext>
            </a:extLst>
          </p:cNvPr>
          <p:cNvSpPr txBox="1"/>
          <p:nvPr/>
        </p:nvSpPr>
        <p:spPr>
          <a:xfrm>
            <a:off x="1045029" y="1410789"/>
            <a:ext cx="10110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MATERIALS: AA6070-O, STEEL 4340, Ti-6Al-4V, TUNGSTEN ALLOY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t/d RATIOS: 0.042, 0.084, 0.126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VELOCITIES: 5.5, 6.7, 7.5 km/s</a:t>
            </a:r>
          </a:p>
        </p:txBody>
      </p:sp>
    </p:spTree>
    <p:extLst>
      <p:ext uri="{BB962C8B-B14F-4D97-AF65-F5344CB8AC3E}">
        <p14:creationId xmlns:p14="http://schemas.microsoft.com/office/powerpoint/2010/main" val="272045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80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FOWLER Kayleigh</dc:creator>
  <cp:lastModifiedBy>FOWLER Kayleigh</cp:lastModifiedBy>
  <cp:revision>7</cp:revision>
  <dcterms:created xsi:type="dcterms:W3CDTF">2022-03-15T08:24:26Z</dcterms:created>
  <dcterms:modified xsi:type="dcterms:W3CDTF">2022-03-16T07:47:54Z</dcterms:modified>
</cp:coreProperties>
</file>