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Special Elite" charset="1" panose="0200050600000002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1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2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4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5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2871" y="1581446"/>
            <a:ext cx="18873741" cy="10644034"/>
          </a:xfrm>
          <a:custGeom>
            <a:avLst/>
            <a:gdLst/>
            <a:ahLst/>
            <a:cxnLst/>
            <a:rect r="r" b="b" t="t" l="l"/>
            <a:pathLst>
              <a:path h="10644034" w="18873741">
                <a:moveTo>
                  <a:pt x="0" y="0"/>
                </a:moveTo>
                <a:lnTo>
                  <a:pt x="18873742" y="0"/>
                </a:lnTo>
                <a:lnTo>
                  <a:pt x="18873742" y="10644034"/>
                </a:lnTo>
                <a:lnTo>
                  <a:pt x="0" y="10644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292871" y="107233"/>
            <a:ext cx="18873741" cy="10644034"/>
          </a:xfrm>
          <a:custGeom>
            <a:avLst/>
            <a:gdLst/>
            <a:ahLst/>
            <a:cxnLst/>
            <a:rect r="r" b="b" t="t" l="l"/>
            <a:pathLst>
              <a:path h="10644034" w="18873741">
                <a:moveTo>
                  <a:pt x="0" y="10644034"/>
                </a:moveTo>
                <a:lnTo>
                  <a:pt x="18873742" y="10644034"/>
                </a:lnTo>
                <a:lnTo>
                  <a:pt x="18873742" y="0"/>
                </a:lnTo>
                <a:lnTo>
                  <a:pt x="0" y="0"/>
                </a:lnTo>
                <a:lnTo>
                  <a:pt x="0" y="106440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6505" y="-43043"/>
            <a:ext cx="18989176" cy="1395919"/>
            <a:chOff x="0" y="0"/>
            <a:chExt cx="5001265" cy="3676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01264" cy="367650"/>
            </a:xfrm>
            <a:custGeom>
              <a:avLst/>
              <a:gdLst/>
              <a:ahLst/>
              <a:cxnLst/>
              <a:rect r="r" b="b" t="t" l="l"/>
              <a:pathLst>
                <a:path h="367650" w="5001264">
                  <a:moveTo>
                    <a:pt x="0" y="0"/>
                  </a:moveTo>
                  <a:lnTo>
                    <a:pt x="5001264" y="0"/>
                  </a:lnTo>
                  <a:lnTo>
                    <a:pt x="5001264" y="367650"/>
                  </a:lnTo>
                  <a:lnTo>
                    <a:pt x="0" y="367650"/>
                  </a:lnTo>
                  <a:close/>
                </a:path>
              </a:pathLst>
            </a:custGeom>
            <a:solidFill>
              <a:srgbClr val="2E3B4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5001265" cy="415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1333826"/>
            <a:ext cx="18989176" cy="1395919"/>
            <a:chOff x="0" y="0"/>
            <a:chExt cx="5001265" cy="3676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01264" cy="367650"/>
            </a:xfrm>
            <a:custGeom>
              <a:avLst/>
              <a:gdLst/>
              <a:ahLst/>
              <a:cxnLst/>
              <a:rect r="r" b="b" t="t" l="l"/>
              <a:pathLst>
                <a:path h="367650" w="5001264">
                  <a:moveTo>
                    <a:pt x="0" y="0"/>
                  </a:moveTo>
                  <a:lnTo>
                    <a:pt x="5001264" y="0"/>
                  </a:lnTo>
                  <a:lnTo>
                    <a:pt x="5001264" y="367650"/>
                  </a:lnTo>
                  <a:lnTo>
                    <a:pt x="0" y="367650"/>
                  </a:lnTo>
                  <a:close/>
                </a:path>
              </a:pathLst>
            </a:custGeom>
            <a:solidFill>
              <a:srgbClr val="2E3B4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001265" cy="415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21945" y="-52473"/>
            <a:ext cx="5114499" cy="1405349"/>
            <a:chOff x="0" y="0"/>
            <a:chExt cx="608735" cy="1672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806137" y="-52473"/>
            <a:ext cx="5114499" cy="1405349"/>
            <a:chOff x="0" y="0"/>
            <a:chExt cx="608735" cy="1672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634219" y="-52473"/>
            <a:ext cx="5114499" cy="1405349"/>
            <a:chOff x="0" y="0"/>
            <a:chExt cx="608735" cy="1672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462301" y="-52473"/>
            <a:ext cx="5114499" cy="1405349"/>
            <a:chOff x="0" y="0"/>
            <a:chExt cx="608735" cy="16726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73447" y="1333826"/>
            <a:ext cx="4725613" cy="1395919"/>
            <a:chOff x="0" y="0"/>
            <a:chExt cx="750998" cy="22184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201528" y="1333826"/>
            <a:ext cx="4725613" cy="1395919"/>
            <a:chOff x="0" y="0"/>
            <a:chExt cx="750998" cy="22184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029610" y="1333826"/>
            <a:ext cx="4725613" cy="1395919"/>
            <a:chOff x="0" y="0"/>
            <a:chExt cx="750998" cy="22184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7860123" y="1333826"/>
            <a:ext cx="4725613" cy="1395919"/>
            <a:chOff x="0" y="0"/>
            <a:chExt cx="750998" cy="22184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2251226" y="5429250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8721574" y="5429250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2251226" y="7311598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8721574" y="7311598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4490682">
            <a:off x="15266751" y="6938664"/>
            <a:ext cx="1316736" cy="4114800"/>
          </a:xfrm>
          <a:custGeom>
            <a:avLst/>
            <a:gdLst/>
            <a:ahLst/>
            <a:cxnLst/>
            <a:rect r="r" b="b" t="t" l="l"/>
            <a:pathLst>
              <a:path h="4114800" w="1316736">
                <a:moveTo>
                  <a:pt x="0" y="0"/>
                </a:moveTo>
                <a:lnTo>
                  <a:pt x="1316736" y="0"/>
                </a:lnTo>
                <a:lnTo>
                  <a:pt x="13167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779846" y="3485576"/>
            <a:ext cx="14968872" cy="658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00"/>
              </a:lnSpc>
            </a:pPr>
            <a:r>
              <a:rPr lang="en-US" sz="1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The Ultimate Streaming Guide</a:t>
            </a:r>
          </a:p>
          <a:p>
            <a:pPr algn="ctr">
              <a:lnSpc>
                <a:spcPts val="17500"/>
              </a:lnSpc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2535305" y="8938914"/>
            <a:ext cx="1014522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trike="noStrike" u="none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by Adil Moukrim &amp; Sabri Kaci</a:t>
            </a:r>
          </a:p>
        </p:txBody>
      </p:sp>
      <p:sp>
        <p:nvSpPr>
          <p:cNvPr name="TextBox 41" id="41"/>
          <p:cNvSpPr txBox="true"/>
          <p:nvPr/>
        </p:nvSpPr>
        <p:spPr>
          <a:xfrm rot="-912620">
            <a:off x="11996256" y="8464833"/>
            <a:ext cx="782523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929">
                <a:solidFill>
                  <a:srgbClr val="FF312D"/>
                </a:solidFill>
                <a:latin typeface="Special Elite"/>
                <a:ea typeface="Special Elite"/>
                <a:cs typeface="Special Elite"/>
                <a:sym typeface="Special Elite"/>
              </a:rPr>
              <a:t>BEGIN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142771" y="2869626"/>
            <a:ext cx="1014522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27/06/2025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7257" y="1865124"/>
            <a:ext cx="14806790" cy="638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Genres dominants : Drame 🎭, Comédie 😂</a:t>
            </a:r>
          </a:p>
          <a:p>
            <a:pPr algn="just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N</a:t>
            </a:r>
            <a:r>
              <a:rPr lang="en-US" sz="33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otes en hausse jusqu’en 2011, puis chute 📉</a:t>
            </a:r>
          </a:p>
          <a:p>
            <a:pPr algn="just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Prime</a:t>
            </a:r>
            <a:r>
              <a:rPr lang="en-US" sz="33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 Vidéo = volume, Disney+ = ciblé 🎯</a:t>
            </a:r>
          </a:p>
          <a:p>
            <a:pPr algn="just">
              <a:lnSpc>
                <a:spcPts val="4620"/>
              </a:lnSpc>
            </a:pPr>
          </a:p>
          <a:p>
            <a:pPr algn="just">
              <a:lnSpc>
                <a:spcPts val="4620"/>
              </a:lnSpc>
            </a:pP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Perspectives : </a:t>
            </a:r>
          </a:p>
          <a:p>
            <a:pPr algn="just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Corréler la note moyenne avec plus de critères</a:t>
            </a:r>
          </a:p>
          <a:p>
            <a:pPr algn="just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Prédiction des notes ou du succès futur d’un film en fonction de ses caractéristiques </a:t>
            </a:r>
          </a:p>
          <a:p>
            <a:pPr algn="just">
              <a:lnSpc>
                <a:spcPts val="4620"/>
              </a:lnSpc>
            </a:pPr>
          </a:p>
          <a:p>
            <a:pPr algn="just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2871" y="1581446"/>
            <a:ext cx="18873741" cy="10644034"/>
          </a:xfrm>
          <a:custGeom>
            <a:avLst/>
            <a:gdLst/>
            <a:ahLst/>
            <a:cxnLst/>
            <a:rect r="r" b="b" t="t" l="l"/>
            <a:pathLst>
              <a:path h="10644034" w="18873741">
                <a:moveTo>
                  <a:pt x="0" y="0"/>
                </a:moveTo>
                <a:lnTo>
                  <a:pt x="18873742" y="0"/>
                </a:lnTo>
                <a:lnTo>
                  <a:pt x="18873742" y="10644034"/>
                </a:lnTo>
                <a:lnTo>
                  <a:pt x="0" y="10644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292871" y="107233"/>
            <a:ext cx="18873741" cy="10644034"/>
          </a:xfrm>
          <a:custGeom>
            <a:avLst/>
            <a:gdLst/>
            <a:ahLst/>
            <a:cxnLst/>
            <a:rect r="r" b="b" t="t" l="l"/>
            <a:pathLst>
              <a:path h="10644034" w="18873741">
                <a:moveTo>
                  <a:pt x="0" y="10644034"/>
                </a:moveTo>
                <a:lnTo>
                  <a:pt x="18873742" y="10644034"/>
                </a:lnTo>
                <a:lnTo>
                  <a:pt x="18873742" y="0"/>
                </a:lnTo>
                <a:lnTo>
                  <a:pt x="0" y="0"/>
                </a:lnTo>
                <a:lnTo>
                  <a:pt x="0" y="106440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6505" y="-43043"/>
            <a:ext cx="18989176" cy="1395919"/>
            <a:chOff x="0" y="0"/>
            <a:chExt cx="5001265" cy="3676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01264" cy="367650"/>
            </a:xfrm>
            <a:custGeom>
              <a:avLst/>
              <a:gdLst/>
              <a:ahLst/>
              <a:cxnLst/>
              <a:rect r="r" b="b" t="t" l="l"/>
              <a:pathLst>
                <a:path h="367650" w="5001264">
                  <a:moveTo>
                    <a:pt x="0" y="0"/>
                  </a:moveTo>
                  <a:lnTo>
                    <a:pt x="5001264" y="0"/>
                  </a:lnTo>
                  <a:lnTo>
                    <a:pt x="5001264" y="367650"/>
                  </a:lnTo>
                  <a:lnTo>
                    <a:pt x="0" y="367650"/>
                  </a:lnTo>
                  <a:close/>
                </a:path>
              </a:pathLst>
            </a:custGeom>
            <a:solidFill>
              <a:srgbClr val="2E3B4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5001265" cy="415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1333826"/>
            <a:ext cx="18989176" cy="1395919"/>
            <a:chOff x="0" y="0"/>
            <a:chExt cx="5001265" cy="3676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01264" cy="367650"/>
            </a:xfrm>
            <a:custGeom>
              <a:avLst/>
              <a:gdLst/>
              <a:ahLst/>
              <a:cxnLst/>
              <a:rect r="r" b="b" t="t" l="l"/>
              <a:pathLst>
                <a:path h="367650" w="5001264">
                  <a:moveTo>
                    <a:pt x="0" y="0"/>
                  </a:moveTo>
                  <a:lnTo>
                    <a:pt x="5001264" y="0"/>
                  </a:lnTo>
                  <a:lnTo>
                    <a:pt x="5001264" y="367650"/>
                  </a:lnTo>
                  <a:lnTo>
                    <a:pt x="0" y="367650"/>
                  </a:lnTo>
                  <a:close/>
                </a:path>
              </a:pathLst>
            </a:custGeom>
            <a:solidFill>
              <a:srgbClr val="2E3B4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001265" cy="415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21945" y="-52473"/>
            <a:ext cx="5114499" cy="1405349"/>
            <a:chOff x="0" y="0"/>
            <a:chExt cx="608735" cy="1672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806137" y="-52473"/>
            <a:ext cx="5114499" cy="1405349"/>
            <a:chOff x="0" y="0"/>
            <a:chExt cx="608735" cy="1672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634219" y="-52473"/>
            <a:ext cx="5114499" cy="1405349"/>
            <a:chOff x="0" y="0"/>
            <a:chExt cx="608735" cy="1672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462301" y="-52473"/>
            <a:ext cx="5114499" cy="1405349"/>
            <a:chOff x="0" y="0"/>
            <a:chExt cx="608735" cy="16726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73447" y="1333826"/>
            <a:ext cx="4725613" cy="1395919"/>
            <a:chOff x="0" y="0"/>
            <a:chExt cx="750998" cy="22184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201528" y="1333826"/>
            <a:ext cx="4725613" cy="1395919"/>
            <a:chOff x="0" y="0"/>
            <a:chExt cx="750998" cy="22184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029610" y="1333826"/>
            <a:ext cx="4725613" cy="1395919"/>
            <a:chOff x="0" y="0"/>
            <a:chExt cx="750998" cy="22184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7860123" y="1333826"/>
            <a:ext cx="4725613" cy="1395919"/>
            <a:chOff x="0" y="0"/>
            <a:chExt cx="750998" cy="22184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2251226" y="5429250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8721574" y="5429250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2251226" y="7311598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8721574" y="7311598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4490682">
            <a:off x="15266751" y="6938664"/>
            <a:ext cx="1316736" cy="4114800"/>
          </a:xfrm>
          <a:custGeom>
            <a:avLst/>
            <a:gdLst/>
            <a:ahLst/>
            <a:cxnLst/>
            <a:rect r="r" b="b" t="t" l="l"/>
            <a:pathLst>
              <a:path h="4114800" w="1316736">
                <a:moveTo>
                  <a:pt x="0" y="0"/>
                </a:moveTo>
                <a:lnTo>
                  <a:pt x="1316736" y="0"/>
                </a:lnTo>
                <a:lnTo>
                  <a:pt x="13167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2535305" y="3822109"/>
            <a:ext cx="14491145" cy="2149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500"/>
              </a:lnSpc>
            </a:pPr>
            <a:r>
              <a:rPr lang="en-US" sz="1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Thank You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27216" y="6419276"/>
            <a:ext cx="1835365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repository :  https://github.com/sabka95/Hackathon-</a:t>
            </a:r>
          </a:p>
        </p:txBody>
      </p:sp>
      <p:sp>
        <p:nvSpPr>
          <p:cNvPr name="TextBox 41" id="41"/>
          <p:cNvSpPr txBox="true"/>
          <p:nvPr/>
        </p:nvSpPr>
        <p:spPr>
          <a:xfrm rot="-912620">
            <a:off x="11996256" y="8464833"/>
            <a:ext cx="782523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929">
                <a:solidFill>
                  <a:srgbClr val="FF312D"/>
                </a:solidFill>
                <a:latin typeface="Special Elite"/>
                <a:ea typeface="Special Elite"/>
                <a:cs typeface="Special Elite"/>
                <a:sym typeface="Special Elite"/>
              </a:rPr>
              <a:t>FINISH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72719" y="8300013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Sommaire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921152" y="1860010"/>
            <a:ext cx="644569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Introduction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921152" y="2936388"/>
            <a:ext cx="644569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Collecte des données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921152" y="4012766"/>
            <a:ext cx="785095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Prétraitement des données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921152" y="4997016"/>
            <a:ext cx="644569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Analyse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21152" y="5876262"/>
            <a:ext cx="644569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Introduction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71591" y="4830043"/>
            <a:ext cx="14934060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Comment les années de sortie des films et séries influencent-elles leurs notes moyennes ?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85484" y="3041485"/>
            <a:ext cx="1339756" cy="1253324"/>
            <a:chOff x="0" y="0"/>
            <a:chExt cx="1786341" cy="1671099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57621" y="0"/>
              <a:ext cx="1671099" cy="1671099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56188"/>
              </a:solidFill>
              <a:ln w="47625" cap="sq">
                <a:solidFill>
                  <a:srgbClr val="C5E5E0"/>
                </a:solidFill>
                <a:prstDash val="lgDash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0" y="357183"/>
              <a:ext cx="1786341" cy="880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DF6F6"/>
                  </a:solidFill>
                  <a:latin typeface="Special Elite"/>
                  <a:ea typeface="Special Elite"/>
                  <a:cs typeface="Special Elite"/>
                  <a:sym typeface="Special Elite"/>
                </a:rPr>
                <a:t>1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471591" y="3140379"/>
            <a:ext cx="14593134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Quels sont les genres les plus courants parmi les films et séries les mieux notés sur les différentes plateformes ?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71916" y="4818696"/>
            <a:ext cx="1253324" cy="125332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56188"/>
            </a:solidFill>
            <a:ln w="47625" cap="sq">
              <a:solidFill>
                <a:srgbClr val="C5E5E0"/>
              </a:solidFill>
              <a:prstDash val="lgDash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Special Elite"/>
                  <a:ea typeface="Special Elite"/>
                  <a:cs typeface="Special Elite"/>
                  <a:sym typeface="Special Elite"/>
                </a:rPr>
                <a:t>2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57275" y="1482725"/>
            <a:ext cx="16612948" cy="129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Analyser les tendances des films et séries sur les plateformes de streaming. 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71916" y="6595907"/>
            <a:ext cx="1339756" cy="1253324"/>
            <a:chOff x="0" y="0"/>
            <a:chExt cx="1786341" cy="1671099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57621" y="0"/>
              <a:ext cx="1671099" cy="1671099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56188"/>
              </a:solidFill>
              <a:ln w="47625" cap="sq">
                <a:solidFill>
                  <a:srgbClr val="C5E5E0"/>
                </a:solidFill>
                <a:prstDash val="lgDash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0" y="357183"/>
              <a:ext cx="1786341" cy="880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DF6F6"/>
                  </a:solidFill>
                  <a:latin typeface="Special Elite"/>
                  <a:ea typeface="Special Elite"/>
                  <a:cs typeface="Special Elite"/>
                  <a:sym typeface="Special Elite"/>
                </a:rPr>
                <a:t>3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2471591" y="6607254"/>
            <a:ext cx="14934060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Comment la disponibilité des films et séries varie-t-elle selon les plateformes comme Netflix, Hulu et Disney+ 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72719" y="8300013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collecte de données utilisées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3036" y="2085750"/>
            <a:ext cx="15716264" cy="631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Deux dataset utilisés : </a:t>
            </a:r>
          </a:p>
          <a:p>
            <a:pPr algn="ctr">
              <a:lnSpc>
                <a:spcPts val="5599"/>
              </a:lnSpc>
            </a:pP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MoviesOnStreamingPlatforms.csv (kaggle)</a:t>
            </a:r>
          </a:p>
          <a:p>
            <a:pPr algn="ctr">
              <a:lnSpc>
                <a:spcPts val="5599"/>
              </a:lnSpc>
            </a:pP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tv_shows.csv (kaggle)</a:t>
            </a:r>
          </a:p>
          <a:p>
            <a:pPr algn="ctr">
              <a:lnSpc>
                <a:spcPts val="5599"/>
              </a:lnSpc>
            </a:pP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extension  : scrapping du site TMDB5 </a:t>
            </a:r>
          </a:p>
          <a:p>
            <a:pPr algn="ctr">
              <a:lnSpc>
                <a:spcPts val="5599"/>
              </a:lnSpc>
            </a:pPr>
          </a:p>
          <a:p>
            <a:pPr algn="ctr">
              <a:lnSpc>
                <a:spcPts val="5599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2503964" y="3297082"/>
            <a:ext cx="1253324" cy="125332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56188"/>
            </a:solidFill>
            <a:ln w="47625" cap="sq">
              <a:solidFill>
                <a:srgbClr val="C5E5E0"/>
              </a:solidFill>
              <a:prstDash val="lgDash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Special Elite"/>
                  <a:ea typeface="Special Elite"/>
                  <a:cs typeface="Special Elite"/>
                  <a:sym typeface="Special Elite"/>
                </a:rPr>
                <a:t>1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503964" y="4774927"/>
            <a:ext cx="1253324" cy="1253324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56188"/>
            </a:solidFill>
            <a:ln w="47625" cap="sq">
              <a:solidFill>
                <a:srgbClr val="C5E5E0"/>
              </a:solidFill>
              <a:prstDash val="lgDash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Special Elite"/>
                  <a:ea typeface="Special Elite"/>
                  <a:cs typeface="Special Elite"/>
                  <a:sym typeface="Special Elite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503964" y="6252772"/>
            <a:ext cx="1253324" cy="125332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56188"/>
            </a:solidFill>
            <a:ln w="47625" cap="sq">
              <a:solidFill>
                <a:srgbClr val="C5E5E0"/>
              </a:solidFill>
              <a:prstDash val="lgDash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Special Elite"/>
                  <a:ea typeface="Special Elite"/>
                  <a:cs typeface="Special Elite"/>
                  <a:sym typeface="Special Elite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53202" y="3144304"/>
            <a:ext cx="16852449" cy="3193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Suppression lignes sans note et sans genre post web scraping ❌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Passage de 14 883 à 11 693 films 🎬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Suppression colonnes non pertinentes (ex. : âge, notes IMDB) 🧹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Normalisation des notes Rotten Tomatoes 📏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4620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2823870" y="5143500"/>
            <a:ext cx="12640260" cy="3570873"/>
          </a:xfrm>
          <a:custGeom>
            <a:avLst/>
            <a:gdLst/>
            <a:ahLst/>
            <a:cxnLst/>
            <a:rect r="r" b="b" t="t" l="l"/>
            <a:pathLst>
              <a:path h="3570873" w="12640260">
                <a:moveTo>
                  <a:pt x="0" y="0"/>
                </a:moveTo>
                <a:lnTo>
                  <a:pt x="12640260" y="0"/>
                </a:lnTo>
                <a:lnTo>
                  <a:pt x="12640260" y="3570873"/>
                </a:lnTo>
                <a:lnTo>
                  <a:pt x="0" y="357087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Prétraitement des données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57275" y="1482725"/>
            <a:ext cx="16612948" cy="129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Analyser les tendances des films et séries sur les plateformes de streaming.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203977" y="2885552"/>
            <a:ext cx="12484519" cy="6585584"/>
          </a:xfrm>
          <a:custGeom>
            <a:avLst/>
            <a:gdLst/>
            <a:ahLst/>
            <a:cxnLst/>
            <a:rect r="r" b="b" t="t" l="l"/>
            <a:pathLst>
              <a:path h="6585584" w="12484519">
                <a:moveTo>
                  <a:pt x="0" y="0"/>
                </a:moveTo>
                <a:lnTo>
                  <a:pt x="12484519" y="0"/>
                </a:lnTo>
                <a:lnTo>
                  <a:pt x="12484519" y="6585584"/>
                </a:lnTo>
                <a:lnTo>
                  <a:pt x="0" y="658558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Analyse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75052" y="1482725"/>
            <a:ext cx="16612948" cy="118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Quels sont les genres les plus courants parmi les films et séries les mieux notés sur les différentes plateformes 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0" y="4622297"/>
            <a:ext cx="4411274" cy="406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Les genres dominants :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 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Drama (208 titles)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Comedy (137 titles)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Adventure (109 titles)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Action (106 titles)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4620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645104" y="1166673"/>
            <a:ext cx="1253324" cy="1253324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56188"/>
            </a:solidFill>
            <a:ln w="47625" cap="sq">
              <a:solidFill>
                <a:srgbClr val="C5E5E0"/>
              </a:solidFill>
              <a:prstDash val="lgDash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739"/>
                </a:lnSpc>
              </a:pPr>
              <a:r>
                <a:rPr lang="en-US" sz="4099">
                  <a:solidFill>
                    <a:srgbClr val="FFFFFF"/>
                  </a:solidFill>
                  <a:latin typeface="Special Elite"/>
                  <a:ea typeface="Special Elite"/>
                  <a:cs typeface="Special Elite"/>
                  <a:sym typeface="Special Elite"/>
                </a:rPr>
                <a:t>Q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902687" y="2779396"/>
            <a:ext cx="10385313" cy="5609057"/>
          </a:xfrm>
          <a:custGeom>
            <a:avLst/>
            <a:gdLst/>
            <a:ahLst/>
            <a:cxnLst/>
            <a:rect r="r" b="b" t="t" l="l"/>
            <a:pathLst>
              <a:path h="5609057" w="10385313">
                <a:moveTo>
                  <a:pt x="0" y="0"/>
                </a:moveTo>
                <a:lnTo>
                  <a:pt x="10385313" y="0"/>
                </a:lnTo>
                <a:lnTo>
                  <a:pt x="10385313" y="5609057"/>
                </a:lnTo>
                <a:lnTo>
                  <a:pt x="0" y="560905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1387" t="0" r="-1243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Analyse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276657" y="2826385"/>
            <a:ext cx="8043279" cy="5822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Haute moyenne des films entre 1920–1925 causée par un très faible effectif (&lt; 10 films) ⚠️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Hausse progressive des notes moyennes jusqu’en en 2011 🎯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Chute des notes moyennes après 2011, possiblement liée à une baisse de qualité des contenus 📉🎬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Différences significatives des notes moyennes selon les décennies confirmée par un test ANOVA📆✅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462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527372" y="1482725"/>
            <a:ext cx="16612948" cy="129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Comme</a:t>
            </a:r>
            <a:r>
              <a:rPr lang="en-US" sz="36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nt les années de sortie des films et séries influencent-elles leurs notes moyennes ?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366225" y="1212762"/>
            <a:ext cx="1161147" cy="116114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56188"/>
            </a:solidFill>
            <a:ln w="47625" cap="sq">
              <a:solidFill>
                <a:srgbClr val="C5E5E0"/>
              </a:solidFill>
              <a:prstDash val="lgDash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739"/>
                </a:lnSpc>
              </a:pPr>
              <a:r>
                <a:rPr lang="en-US" sz="4099">
                  <a:solidFill>
                    <a:srgbClr val="FFFFFF"/>
                  </a:solidFill>
                  <a:latin typeface="Special Elite"/>
                  <a:ea typeface="Special Elite"/>
                  <a:cs typeface="Special Elite"/>
                  <a:sym typeface="Special Elite"/>
                </a:rPr>
                <a:t>Q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685076" y="2609014"/>
            <a:ext cx="11241737" cy="6934080"/>
          </a:xfrm>
          <a:custGeom>
            <a:avLst/>
            <a:gdLst/>
            <a:ahLst/>
            <a:cxnLst/>
            <a:rect r="r" b="b" t="t" l="l"/>
            <a:pathLst>
              <a:path h="6934080" w="11241737">
                <a:moveTo>
                  <a:pt x="0" y="0"/>
                </a:moveTo>
                <a:lnTo>
                  <a:pt x="11241737" y="0"/>
                </a:lnTo>
                <a:lnTo>
                  <a:pt x="11241737" y="6934080"/>
                </a:lnTo>
                <a:lnTo>
                  <a:pt x="0" y="693408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-17340" r="0" b="-5073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Analyse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7275" y="1492250"/>
            <a:ext cx="16612948" cy="1073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Comment la disponibilité des films et des séries diffère-t-elle entre les plateformes comme Netflix, Hulu et Disney+ 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0" y="4380323"/>
            <a:ext cx="6480978" cy="275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Prime Video est en tête en termes de nombre de titres disponibles, suivi de Netflix, puis de Hulu. Disney+ arrive en dernier 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4620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366225" y="1212762"/>
            <a:ext cx="1161147" cy="116114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56188"/>
            </a:solidFill>
            <a:ln w="47625" cap="sq">
              <a:solidFill>
                <a:srgbClr val="C5E5E0"/>
              </a:solidFill>
              <a:prstDash val="lgDash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739"/>
                </a:lnSpc>
              </a:pPr>
              <a:r>
                <a:rPr lang="en-US" sz="4099">
                  <a:solidFill>
                    <a:srgbClr val="FFFFFF"/>
                  </a:solidFill>
                  <a:latin typeface="Special Elite"/>
                  <a:ea typeface="Special Elite"/>
                  <a:cs typeface="Special Elite"/>
                  <a:sym typeface="Special Elite"/>
                </a:rPr>
                <a:t>Q 3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685076" y="2566036"/>
            <a:ext cx="11301259" cy="5707136"/>
          </a:xfrm>
          <a:custGeom>
            <a:avLst/>
            <a:gdLst/>
            <a:ahLst/>
            <a:cxnLst/>
            <a:rect r="r" b="b" t="t" l="l"/>
            <a:pathLst>
              <a:path h="5707136" w="11301259">
                <a:moveTo>
                  <a:pt x="0" y="0"/>
                </a:moveTo>
                <a:lnTo>
                  <a:pt x="11301259" y="0"/>
                </a:lnTo>
                <a:lnTo>
                  <a:pt x="11301259" y="5707136"/>
                </a:lnTo>
                <a:lnTo>
                  <a:pt x="0" y="570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Analyse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7275" y="1492250"/>
            <a:ext cx="16612948" cy="1073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Comment la disponibilité des films et des séries diffère-t-elle entre les plateformes comme Netflix, Hulu et Disney+ ? (Suite)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0" y="4622297"/>
            <a:ext cx="6549011" cy="1998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75" indent="-248288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Disney+ s’adresse principalement aux enfants et aux familles, tandis que les trois autres plateformes visent davantage les adolescents et les adultes.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366225" y="1212762"/>
            <a:ext cx="1161147" cy="116114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56188"/>
            </a:solidFill>
            <a:ln w="47625" cap="sq">
              <a:solidFill>
                <a:srgbClr val="C5E5E0"/>
              </a:solidFill>
              <a:prstDash val="lgDash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739"/>
                </a:lnSpc>
              </a:pPr>
              <a:r>
                <a:rPr lang="en-US" sz="4099">
                  <a:solidFill>
                    <a:srgbClr val="FFFFFF"/>
                  </a:solidFill>
                  <a:latin typeface="Special Elite"/>
                  <a:ea typeface="Special Elite"/>
                  <a:cs typeface="Special Elite"/>
                  <a:sym typeface="Special Elite"/>
                </a:rPr>
                <a:t>Q 3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DAGr0LV0c1s</dc:identifier>
  <dcterms:modified xsi:type="dcterms:W3CDTF">2011-08-01T06:04:30Z</dcterms:modified>
  <cp:revision>1</cp:revision>
  <dc:title>Blue and White Illustration Classic Movie Cinema History Project Presentation</dc:title>
</cp:coreProperties>
</file>