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7" r:id="rId3"/>
    <p:sldId id="269" r:id="rId4"/>
    <p:sldId id="272" r:id="rId5"/>
    <p:sldId id="274" r:id="rId6"/>
    <p:sldId id="281" r:id="rId7"/>
    <p:sldId id="282" r:id="rId8"/>
    <p:sldId id="283" r:id="rId9"/>
    <p:sldId id="284" r:id="rId10"/>
    <p:sldId id="29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62" autoAdjust="0"/>
    <p:restoredTop sz="90177" autoAdjust="0"/>
  </p:normalViewPr>
  <p:slideViewPr>
    <p:cSldViewPr snapToGrid="0">
      <p:cViewPr varScale="1">
        <p:scale>
          <a:sx n="65" d="100"/>
          <a:sy n="65" d="100"/>
        </p:scale>
        <p:origin x="6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2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0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1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84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9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8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5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3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5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37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6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0D4398-84C2-41B8-BF30-3157F7B18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B64B90-A790-E70F-CBF1-28E2D488F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317" b="-5"/>
          <a:stretch/>
        </p:blipFill>
        <p:spPr>
          <a:xfrm>
            <a:off x="20" y="10"/>
            <a:ext cx="9137156" cy="6857989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1E519840-CB5B-442F-AF8C-F848E7699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5558" y="-6724"/>
            <a:ext cx="4265457" cy="686873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240216 w 5664007"/>
              <a:gd name="connsiteY0" fmla="*/ 0 h 6857998"/>
              <a:gd name="connsiteX1" fmla="*/ 5664007 w 5664007"/>
              <a:gd name="connsiteY1" fmla="*/ 0 h 6857998"/>
              <a:gd name="connsiteX2" fmla="*/ 5664007 w 5664007"/>
              <a:gd name="connsiteY2" fmla="*/ 6857998 h 6857998"/>
              <a:gd name="connsiteX3" fmla="*/ 0 w 5664007"/>
              <a:gd name="connsiteY3" fmla="*/ 6846045 h 6857998"/>
              <a:gd name="connsiteX4" fmla="*/ 2240216 w 5664007"/>
              <a:gd name="connsiteY4" fmla="*/ 0 h 6857998"/>
              <a:gd name="connsiteX0" fmla="*/ 2170935 w 5594726"/>
              <a:gd name="connsiteY0" fmla="*/ 0 h 6865085"/>
              <a:gd name="connsiteX1" fmla="*/ 5594726 w 5594726"/>
              <a:gd name="connsiteY1" fmla="*/ 0 h 6865085"/>
              <a:gd name="connsiteX2" fmla="*/ 5594726 w 5594726"/>
              <a:gd name="connsiteY2" fmla="*/ 6857998 h 6865085"/>
              <a:gd name="connsiteX3" fmla="*/ 0 w 5594726"/>
              <a:gd name="connsiteY3" fmla="*/ 6865085 h 6865085"/>
              <a:gd name="connsiteX4" fmla="*/ 2170935 w 5594726"/>
              <a:gd name="connsiteY4" fmla="*/ 0 h 6865085"/>
              <a:gd name="connsiteX0" fmla="*/ 1747097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747097 w 5170888"/>
              <a:gd name="connsiteY4" fmla="*/ 0 h 6865085"/>
              <a:gd name="connsiteX0" fmla="*/ 1404766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404766 w 5170888"/>
              <a:gd name="connsiteY4" fmla="*/ 0 h 686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0888" h="6865085">
                <a:moveTo>
                  <a:pt x="1404766" y="0"/>
                </a:moveTo>
                <a:lnTo>
                  <a:pt x="5170888" y="0"/>
                </a:lnTo>
                <a:lnTo>
                  <a:pt x="5170888" y="6857998"/>
                </a:lnTo>
                <a:lnTo>
                  <a:pt x="0" y="6865085"/>
                </a:lnTo>
                <a:lnTo>
                  <a:pt x="1404766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504880" y="3025587"/>
            <a:ext cx="3153720" cy="2985247"/>
          </a:xfrm>
        </p:spPr>
        <p:txBody>
          <a:bodyPr>
            <a:normAutofit/>
          </a:bodyPr>
          <a:lstStyle/>
          <a:p>
            <a:pPr algn="r"/>
            <a:r>
              <a:rPr lang="en-US" sz="3400"/>
              <a:t>CRIME RATE PREDICTION IN US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7EF422-3076-48F2-A38B-7CA85177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31959" y="0"/>
            <a:ext cx="5279056" cy="77792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96548C-21A4-493D-B220-64E89F1EF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81082" y="-6724"/>
            <a:ext cx="2279175" cy="68647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705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09531-94CD-4CF6-AACE-80EC085E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/>
          <a:p>
            <a:r>
              <a:rPr lang="en-US" dirty="0"/>
              <a:t>Key Findings</a:t>
            </a:r>
          </a:p>
        </p:txBody>
      </p:sp>
      <p:pic>
        <p:nvPicPr>
          <p:cNvPr id="6" name="Picture 5" descr="Padlock on computer motherboard">
            <a:extLst>
              <a:ext uri="{FF2B5EF4-FFF2-40B4-BE49-F238E27FC236}">
                <a16:creationId xmlns:a16="http://schemas.microsoft.com/office/drawing/2014/main" id="{DB8076CB-06A4-BD2B-8AD5-9EF9A8D55D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34" r="39945" b="5"/>
          <a:stretch/>
        </p:blipFill>
        <p:spPr>
          <a:xfrm>
            <a:off x="20" y="-7444"/>
            <a:ext cx="4966427" cy="6874330"/>
          </a:xfrm>
          <a:custGeom>
            <a:avLst/>
            <a:gdLst/>
            <a:ahLst/>
            <a:cxnLst/>
            <a:rect l="l" t="t" r="r" b="b"/>
            <a:pathLst>
              <a:path w="4966447" h="6874330">
                <a:moveTo>
                  <a:pt x="0" y="0"/>
                </a:moveTo>
                <a:lnTo>
                  <a:pt x="4966447" y="0"/>
                </a:lnTo>
                <a:lnTo>
                  <a:pt x="3355712" y="6874330"/>
                </a:lnTo>
                <a:lnTo>
                  <a:pt x="0" y="6874330"/>
                </a:lnTo>
                <a:close/>
              </a:path>
            </a:pathLst>
          </a:cu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dirty="0"/>
              <a:t>Elevated violent crime rates and specific categories like forcible rape and aggravated assault require heightened attention</a:t>
            </a:r>
          </a:p>
          <a:p>
            <a:pPr lvl="0">
              <a:lnSpc>
                <a:spcPct val="90000"/>
              </a:lnSpc>
            </a:pPr>
            <a:r>
              <a:rPr lang="en-US" dirty="0"/>
              <a:t>In summary, this project not only provides a comprehensive analysis of historical crime trends but also equips stakeholders with actionable insights for proactive and targeted interventions</a:t>
            </a:r>
          </a:p>
          <a:p>
            <a:pPr lvl="0">
              <a:lnSpc>
                <a:spcPct val="90000"/>
              </a:lnSpc>
            </a:pPr>
            <a:r>
              <a:rPr lang="en-US" dirty="0"/>
              <a:t>The findings contribute to the ongoing discourse on public safety, emphasizing the pivotal role of data-driven approaches in fostering secure and thriving communities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5BF611-D2A5-4454-8C47-95B0BC422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75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09531-94CD-4CF6-AACE-80EC085E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6" name="Picture 5" descr="Codes on papers">
            <a:extLst>
              <a:ext uri="{FF2B5EF4-FFF2-40B4-BE49-F238E27FC236}">
                <a16:creationId xmlns:a16="http://schemas.microsoft.com/office/drawing/2014/main" id="{B49E686D-5D88-C5AA-3F42-97A03671A6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71" r="31476" b="-3"/>
          <a:stretch/>
        </p:blipFill>
        <p:spPr>
          <a:xfrm>
            <a:off x="20" y="-7444"/>
            <a:ext cx="4966427" cy="6874330"/>
          </a:xfrm>
          <a:custGeom>
            <a:avLst/>
            <a:gdLst/>
            <a:ahLst/>
            <a:cxnLst/>
            <a:rect l="l" t="t" r="r" b="b"/>
            <a:pathLst>
              <a:path w="4966447" h="6874330">
                <a:moveTo>
                  <a:pt x="0" y="0"/>
                </a:moveTo>
                <a:lnTo>
                  <a:pt x="4966447" y="0"/>
                </a:lnTo>
                <a:lnTo>
                  <a:pt x="3355712" y="6874330"/>
                </a:lnTo>
                <a:lnTo>
                  <a:pt x="0" y="6874330"/>
                </a:lnTo>
                <a:close/>
              </a:path>
            </a:pathLst>
          </a:cu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2000" dirty="0"/>
              <a:t>this project conducts an in-depth investigation into the dataset "US_Crime_Rates_1960_2014“</a:t>
            </a:r>
          </a:p>
          <a:p>
            <a:pPr lvl="0">
              <a:lnSpc>
                <a:spcPct val="90000"/>
              </a:lnSpc>
            </a:pPr>
            <a:endParaRPr lang="en-US" sz="2000" dirty="0"/>
          </a:p>
          <a:p>
            <a:pPr lvl="0">
              <a:lnSpc>
                <a:spcPct val="90000"/>
              </a:lnSpc>
            </a:pPr>
            <a:endParaRPr lang="en-US" sz="2000" dirty="0"/>
          </a:p>
          <a:p>
            <a:pPr lvl="0">
              <a:lnSpc>
                <a:spcPct val="90000"/>
              </a:lnSpc>
            </a:pPr>
            <a:r>
              <a:rPr lang="en-US" sz="2000" dirty="0"/>
              <a:t>The research aims to analyse historical trends in crime, establish correlations between various crime categories, and develop a predictive model for predicting crime rates in the future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5BF611-D2A5-4454-8C47-95B0BC422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85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09531-94CD-4CF6-AACE-80EC085E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868DAE-DE08-47B1-0ACF-9DFE54F222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5" r="23537" b="12"/>
          <a:stretch/>
        </p:blipFill>
        <p:spPr>
          <a:xfrm>
            <a:off x="20" y="-7444"/>
            <a:ext cx="4966427" cy="6874330"/>
          </a:xfrm>
          <a:custGeom>
            <a:avLst/>
            <a:gdLst/>
            <a:ahLst/>
            <a:cxnLst/>
            <a:rect l="l" t="t" r="r" b="b"/>
            <a:pathLst>
              <a:path w="4966447" h="6874330">
                <a:moveTo>
                  <a:pt x="0" y="0"/>
                </a:moveTo>
                <a:lnTo>
                  <a:pt x="4966447" y="0"/>
                </a:lnTo>
                <a:lnTo>
                  <a:pt x="3355712" y="6874330"/>
                </a:lnTo>
                <a:lnTo>
                  <a:pt x="0" y="6874330"/>
                </a:lnTo>
                <a:close/>
              </a:path>
            </a:pathLst>
          </a:cu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1900" dirty="0"/>
              <a:t>Crime Trend Analysis: Discover historical crime patterns and trends from 1960 to 2014, providing the basis for informed decision-making</a:t>
            </a:r>
          </a:p>
          <a:p>
            <a:pPr lvl="0">
              <a:lnSpc>
                <a:spcPct val="90000"/>
              </a:lnSpc>
            </a:pPr>
            <a:r>
              <a:rPr lang="en-US" sz="1900" dirty="0"/>
              <a:t>Correlation Analysis: Establish relationships between different crime categories to reveal simultaneous trends and improve understanding</a:t>
            </a:r>
          </a:p>
          <a:p>
            <a:pPr lvl="0">
              <a:lnSpc>
                <a:spcPct val="90000"/>
              </a:lnSpc>
            </a:pPr>
            <a:r>
              <a:rPr lang="en-US" sz="1900" dirty="0"/>
              <a:t>Crime Rate Prediction: Develop predictive models using linear interpolation to predict future crime rates and enable proactive resource allocation</a:t>
            </a:r>
          </a:p>
          <a:p>
            <a:pPr lvl="0">
              <a:lnSpc>
                <a:spcPct val="90000"/>
              </a:lnSpc>
            </a:pPr>
            <a:r>
              <a:rPr lang="en-US" sz="1900" dirty="0"/>
              <a:t>Alert System Implementation: Create an alert system to identify potential anomalies in projected crime rates and provide a real-time tool for law enforcement planning and intervention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5BF611-D2A5-4454-8C47-95B0BC422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798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09531-94CD-4CF6-AACE-80EC085E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/>
          <a:p>
            <a:r>
              <a:rPr lang="en-US" dirty="0"/>
              <a:t>Data Collection</a:t>
            </a:r>
          </a:p>
        </p:txBody>
      </p:sp>
      <p:pic>
        <p:nvPicPr>
          <p:cNvPr id="6" name="Picture 5" descr="Magnifying glass showing decling performance">
            <a:extLst>
              <a:ext uri="{FF2B5EF4-FFF2-40B4-BE49-F238E27FC236}">
                <a16:creationId xmlns:a16="http://schemas.microsoft.com/office/drawing/2014/main" id="{29F9874E-ED0B-7125-B414-5F79EB4C12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93" r="23954" b="-3"/>
          <a:stretch/>
        </p:blipFill>
        <p:spPr>
          <a:xfrm>
            <a:off x="20" y="-7444"/>
            <a:ext cx="4966427" cy="6874330"/>
          </a:xfrm>
          <a:custGeom>
            <a:avLst/>
            <a:gdLst/>
            <a:ahLst/>
            <a:cxnLst/>
            <a:rect l="l" t="t" r="r" b="b"/>
            <a:pathLst>
              <a:path w="4966447" h="6874330">
                <a:moveTo>
                  <a:pt x="0" y="0"/>
                </a:moveTo>
                <a:lnTo>
                  <a:pt x="4966447" y="0"/>
                </a:lnTo>
                <a:lnTo>
                  <a:pt x="3355712" y="6874330"/>
                </a:lnTo>
                <a:lnTo>
                  <a:pt x="0" y="6874330"/>
                </a:lnTo>
                <a:close/>
              </a:path>
            </a:pathLst>
          </a:cu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dataset, "US_Crime_Rates_1960_2014," sourced from Kaggle, serves as the primary data repository</a:t>
            </a:r>
          </a:p>
          <a:p>
            <a:pPr lvl="0"/>
            <a:r>
              <a:rPr lang="en-US" dirty="0"/>
              <a:t>It includes crime statistics from 1960 to 2014, encompassing various categories such as total crimes, violent crimes, and property crimes</a:t>
            </a:r>
          </a:p>
          <a:p>
            <a:pPr lvl="0"/>
            <a:r>
              <a:rPr lang="en-US" dirty="0"/>
              <a:t>The dataset comprises information on crime rates per 100,000 inhabitants for each year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5BF611-D2A5-4454-8C47-95B0BC422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98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09531-94CD-4CF6-AACE-80EC085E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/>
          <a:p>
            <a:r>
              <a:rPr lang="en-US" dirty="0"/>
              <a:t>Data Analysis Methods</a:t>
            </a:r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9B1A1048-5215-2268-963A-A08C394A9D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49" r="18898" b="-3"/>
          <a:stretch/>
        </p:blipFill>
        <p:spPr>
          <a:xfrm>
            <a:off x="20" y="-7444"/>
            <a:ext cx="4966427" cy="6874330"/>
          </a:xfrm>
          <a:custGeom>
            <a:avLst/>
            <a:gdLst/>
            <a:ahLst/>
            <a:cxnLst/>
            <a:rect l="l" t="t" r="r" b="b"/>
            <a:pathLst>
              <a:path w="4966447" h="6874330">
                <a:moveTo>
                  <a:pt x="0" y="0"/>
                </a:moveTo>
                <a:lnTo>
                  <a:pt x="4966447" y="0"/>
                </a:lnTo>
                <a:lnTo>
                  <a:pt x="3355712" y="6874330"/>
                </a:lnTo>
                <a:lnTo>
                  <a:pt x="0" y="6874330"/>
                </a:lnTo>
                <a:close/>
              </a:path>
            </a:pathLst>
          </a:cu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1700" dirty="0"/>
              <a:t>Alert System: An alert system is implemented to notify law enforcement when predicted crime rates surpass predefined thresholds</a:t>
            </a:r>
          </a:p>
          <a:p>
            <a:pPr lvl="0">
              <a:lnSpc>
                <a:spcPct val="90000"/>
              </a:lnSpc>
            </a:pPr>
            <a:r>
              <a:rPr lang="en-US" sz="1700" dirty="0"/>
              <a:t>Data Preprocessing: Load the dataset using Pandas, handle missing values, and conduct basic data cleaning</a:t>
            </a:r>
          </a:p>
          <a:p>
            <a:pPr lvl="0">
              <a:lnSpc>
                <a:spcPct val="90000"/>
              </a:lnSpc>
            </a:pPr>
            <a:r>
              <a:rPr lang="en-US" sz="1700" dirty="0"/>
              <a:t>Exploratory Data Analysis: Explore the dataset's statistical properties and visualize crime trends over the years</a:t>
            </a:r>
          </a:p>
          <a:p>
            <a:pPr lvl="0">
              <a:lnSpc>
                <a:spcPct val="90000"/>
              </a:lnSpc>
            </a:pPr>
            <a:r>
              <a:rPr lang="en-US" sz="1700" dirty="0"/>
              <a:t>Outlier Detection: Calculate z-scores to identify and remove outliers, ensuring the accuracy of subsequent analyses</a:t>
            </a:r>
          </a:p>
          <a:p>
            <a:pPr lvl="0">
              <a:lnSpc>
                <a:spcPct val="90000"/>
              </a:lnSpc>
            </a:pPr>
            <a:r>
              <a:rPr lang="en-US" sz="1700" dirty="0"/>
              <a:t>Correlation Analysis: Visualize the correlation matrix using Seaborn to identify potential patterns among crime categories</a:t>
            </a:r>
          </a:p>
          <a:p>
            <a:pPr lvl="0">
              <a:lnSpc>
                <a:spcPct val="90000"/>
              </a:lnSpc>
            </a:pPr>
            <a:r>
              <a:rPr lang="en-US" sz="1700" dirty="0"/>
              <a:t>Crime Rate Prediction: Implement linear interpolation to predict crime rates for future years, enhancing the dataset's temporal coverage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5BF611-D2A5-4454-8C47-95B0BC422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621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Crime trend over the years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0090CF6-573D-6307-81A4-175B0F4684F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1" r="6331"/>
          <a:stretch/>
        </p:blipFill>
        <p:spPr>
          <a:xfrm>
            <a:off x="5183187" y="987425"/>
            <a:ext cx="6404467" cy="4873625"/>
          </a:xfrm>
        </p:spPr>
      </p:pic>
      <p:sp>
        <p:nvSpPr>
          <p:cNvPr id="3" name="Content Placeholder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1980s-1990s - Peak and Decline: The late 1980s to the early 1990s marked a peak in crime rates, particularly in violent crimes</a:t>
            </a:r>
          </a:p>
          <a:p>
            <a:pPr lvl="0"/>
            <a:r>
              <a:rPr lang="en-US" dirty="0"/>
              <a:t>The mid-1990s saw a significant decline in crime rates, attributed to various factors, including improved policing strategies</a:t>
            </a:r>
          </a:p>
          <a:p>
            <a:pPr lvl="0"/>
            <a:r>
              <a:rPr lang="en-US" dirty="0"/>
              <a:t>Predictive Insights : Predictive modeling suggests a potential increase in total crime rates, with a focus on specific categories like forcible rape and aggravated assault</a:t>
            </a:r>
          </a:p>
        </p:txBody>
      </p:sp>
    </p:spTree>
    <p:extLst>
      <p:ext uri="{BB962C8B-B14F-4D97-AF65-F5344CB8AC3E}">
        <p14:creationId xmlns:p14="http://schemas.microsoft.com/office/powerpoint/2010/main" val="4249067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Correlation of Crime Categories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F3BE29F-0A51-7D64-1490-F36C41AAFE6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" r="1161"/>
          <a:stretch/>
        </p:blipFill>
        <p:spPr/>
      </p:pic>
      <p:sp>
        <p:nvSpPr>
          <p:cNvPr id="3" name="Content Placeholder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sz="2200" dirty="0"/>
              <a:t>The correlation matrix provides insights into the relationships between different crime categories, offering a comprehensive view of their interdependencies</a:t>
            </a:r>
          </a:p>
          <a:p>
            <a:pPr lvl="0"/>
            <a:r>
              <a:rPr lang="en-US" sz="2200" dirty="0"/>
              <a:t>In this analysis, crime categories include Total, Violent, Property, Murder, Forcible Rape, Robbery, Aggravated Assault, Burglary, Larceny Theft, and Vehicle Theft</a:t>
            </a:r>
          </a:p>
          <a:p>
            <a:pPr lvl="0"/>
            <a:r>
              <a:rPr lang="en-US" sz="2200" dirty="0"/>
              <a:t>Property Crimes: Property crimes are expected to have a positive correlation with Burglary, Larceny Theft, and Vehicle Theft, reflecting their commonality in crime patterns</a:t>
            </a:r>
          </a:p>
        </p:txBody>
      </p:sp>
    </p:spTree>
    <p:extLst>
      <p:ext uri="{BB962C8B-B14F-4D97-AF65-F5344CB8AC3E}">
        <p14:creationId xmlns:p14="http://schemas.microsoft.com/office/powerpoint/2010/main" val="2805050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Prediction with Alert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6A67BC9-FD80-234B-B4E3-9F40B78AD3B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5" r="7395"/>
          <a:stretch/>
        </p:blipFill>
        <p:spPr/>
      </p:pic>
      <p:sp>
        <p:nvSpPr>
          <p:cNvPr id="3" name="Content Placeholder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lnSpc>
                <a:spcPct val="90000"/>
              </a:lnSpc>
            </a:pPr>
            <a:r>
              <a:rPr lang="en-US" sz="2000" dirty="0"/>
              <a:t>The predicted crime rates for 2018 suggest potential areas of concern and priorities for law enforcement and policymakers</a:t>
            </a:r>
          </a:p>
          <a:p>
            <a:pPr lvl="0">
              <a:lnSpc>
                <a:spcPct val="90000"/>
              </a:lnSpc>
            </a:pPr>
            <a:r>
              <a:rPr lang="en-US" sz="2000" dirty="0"/>
              <a:t>The analysis focuses on the predicted values and the identified categories requiring increased attention: Overall Crime Rate: The predicted total crime rate for 2018 is 7,977,300, indicating a significant volume of criminal activities</a:t>
            </a:r>
          </a:p>
          <a:p>
            <a:pPr lvl="0">
              <a:lnSpc>
                <a:spcPct val="90000"/>
              </a:lnSpc>
            </a:pPr>
            <a:r>
              <a:rPr lang="en-US" sz="2000" dirty="0"/>
              <a:t>Specific Crime Categories: Violent Crimes : The high predicted number of violent crimes highlights the need for targeted strategies to address violent offenses, ensuring public safety</a:t>
            </a:r>
          </a:p>
          <a:p>
            <a:pPr lvl="0">
              <a:lnSpc>
                <a:spcPct val="90000"/>
              </a:lnSpc>
            </a:pPr>
            <a:r>
              <a:rPr lang="en-US" sz="2000" dirty="0"/>
              <a:t>Property Crimes: Property Crime Total : The predicted property crime rate is notably high, necessitating attention to burglary, larceny theft, and vehicle theft</a:t>
            </a:r>
          </a:p>
        </p:txBody>
      </p:sp>
    </p:spTree>
    <p:extLst>
      <p:ext uri="{BB962C8B-B14F-4D97-AF65-F5344CB8AC3E}">
        <p14:creationId xmlns:p14="http://schemas.microsoft.com/office/powerpoint/2010/main" val="1003186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Prediction with Alert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Resource Allocation: The predictions provide actionable insights for resource allocation, enabling law enforcement agencies to prioritize efforts based on the expected prevalence of different crime types</a:t>
            </a:r>
          </a:p>
          <a:p>
            <a:pPr lvl="0"/>
            <a:r>
              <a:rPr lang="en-US" dirty="0"/>
              <a:t>This analysis serves as a valuable tool for law enforcement agencies and policymakers to develop targeted strategies, allocate resources effectively, and implement preventive measures, ultimately contributing to enhanced public safety</a:t>
            </a:r>
          </a:p>
        </p:txBody>
      </p:sp>
      <p:pic>
        <p:nvPicPr>
          <p:cNvPr id="20" name="Content Placeholder 19" descr="A screenshot of a computer&#10;&#10;Description automatically generated">
            <a:extLst>
              <a:ext uri="{FF2B5EF4-FFF2-40B4-BE49-F238E27FC236}">
                <a16:creationId xmlns:a16="http://schemas.microsoft.com/office/drawing/2014/main" id="{EFE0E277-B3BB-A060-65B9-243475020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6526" y="1257300"/>
            <a:ext cx="6695028" cy="381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408965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LeftStep">
      <a:dk1>
        <a:srgbClr val="000000"/>
      </a:dk1>
      <a:lt1>
        <a:srgbClr val="FFFFFF"/>
      </a:lt1>
      <a:dk2>
        <a:srgbClr val="241B2F"/>
      </a:dk2>
      <a:lt2>
        <a:srgbClr val="F0F3F1"/>
      </a:lt2>
      <a:accent1>
        <a:srgbClr val="D040A7"/>
      </a:accent1>
      <a:accent2>
        <a:srgbClr val="AB2EBE"/>
      </a:accent2>
      <a:accent3>
        <a:srgbClr val="8140D0"/>
      </a:accent3>
      <a:accent4>
        <a:srgbClr val="3E3AC2"/>
      </a:accent4>
      <a:accent5>
        <a:srgbClr val="4077D0"/>
      </a:accent5>
      <a:accent6>
        <a:srgbClr val="2EA1BE"/>
      </a:accent6>
      <a:hlink>
        <a:srgbClr val="349D52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709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Univers Condensed Light</vt:lpstr>
      <vt:lpstr>Walbaum Display Light</vt:lpstr>
      <vt:lpstr>AngleLinesVTI</vt:lpstr>
      <vt:lpstr>CRIME RATE PREDICTION IN US</vt:lpstr>
      <vt:lpstr>Introduction</vt:lpstr>
      <vt:lpstr>Objectives</vt:lpstr>
      <vt:lpstr>Data Collection</vt:lpstr>
      <vt:lpstr>Data Analysis Methods</vt:lpstr>
      <vt:lpstr>Crime trend over the years</vt:lpstr>
      <vt:lpstr>Correlation of Crime Categories</vt:lpstr>
      <vt:lpstr>Prediction with Alert</vt:lpstr>
      <vt:lpstr>Prediction with Alert</vt:lpstr>
      <vt:lpstr>Key 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Ali</cp:lastModifiedBy>
  <cp:revision>7</cp:revision>
  <dcterms:created xsi:type="dcterms:W3CDTF">2023-12-04T05:55:47Z</dcterms:created>
  <dcterms:modified xsi:type="dcterms:W3CDTF">2023-12-04T06:50:18Z</dcterms:modified>
</cp:coreProperties>
</file>