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71325" y="1168800"/>
            <a:ext cx="7136700" cy="1497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sz="3000"/>
              <a:t>Reinforcement Learning &amp; Content Based Music </a:t>
            </a:r>
            <a:r>
              <a:rPr lang="en-GB" sz="3000"/>
              <a:t>Recommendation</a:t>
            </a:r>
            <a:r>
              <a:rPr lang="en-GB" sz="3000"/>
              <a:t> Engine </a:t>
            </a:r>
            <a:endParaRPr sz="3000"/>
          </a:p>
        </p:txBody>
      </p:sp>
      <p:sp>
        <p:nvSpPr>
          <p:cNvPr id="67" name="Shape 67"/>
          <p:cNvSpPr txBox="1"/>
          <p:nvPr>
            <p:ph idx="1" type="subTitle"/>
          </p:nvPr>
        </p:nvSpPr>
        <p:spPr>
          <a:xfrm>
            <a:off x="2281175" y="316098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sz="3000"/>
              <a:t>Group - PRO</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DataSet</a:t>
            </a:r>
            <a:endParaRPr/>
          </a:p>
        </p:txBody>
      </p:sp>
      <p:sp>
        <p:nvSpPr>
          <p:cNvPr id="129" name="Shape 1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pic>
        <p:nvPicPr>
          <p:cNvPr id="130" name="Shape 130"/>
          <p:cNvPicPr preferRelativeResize="0"/>
          <p:nvPr/>
        </p:nvPicPr>
        <p:blipFill rotWithShape="1">
          <a:blip r:embed="rId3">
            <a:alphaModFix/>
          </a:blip>
          <a:srcRect b="4134" l="0" r="0" t="2945"/>
          <a:stretch/>
        </p:blipFill>
        <p:spPr>
          <a:xfrm>
            <a:off x="76775" y="0"/>
            <a:ext cx="8857175" cy="497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388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457200" lvl="0" marL="274320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3000"/>
              <a:t>What should be a good music </a:t>
            </a:r>
            <a:r>
              <a:rPr lang="en-GB" sz="3000"/>
              <a:t>recommendation system?</a:t>
            </a:r>
            <a:endParaRPr sz="3000"/>
          </a:p>
        </p:txBody>
      </p:sp>
      <p:sp>
        <p:nvSpPr>
          <p:cNvPr id="73" name="Shape 7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User liked songs should get repeated on regular interval.</a:t>
            </a:r>
            <a:endParaRPr/>
          </a:p>
          <a:p>
            <a:pPr indent="-342900" lvl="0" marL="457200" rtl="0">
              <a:spcBef>
                <a:spcPts val="0"/>
              </a:spcBef>
              <a:spcAft>
                <a:spcPts val="0"/>
              </a:spcAft>
              <a:buSzPts val="1800"/>
              <a:buChar char="●"/>
            </a:pPr>
            <a:r>
              <a:rPr lang="en-GB"/>
              <a:t>If user has searched songs from particular era, with good probability the recommendation system should recommend songs of that era.</a:t>
            </a:r>
            <a:endParaRPr/>
          </a:p>
          <a:p>
            <a:pPr indent="-342900" lvl="0" marL="457200" rtl="0">
              <a:spcBef>
                <a:spcPts val="0"/>
              </a:spcBef>
              <a:spcAft>
                <a:spcPts val="0"/>
              </a:spcAft>
              <a:buSzPts val="1800"/>
              <a:buChar char="●"/>
            </a:pPr>
            <a:r>
              <a:rPr lang="en-GB"/>
              <a:t> Let’s say user was used to listen some songs sometime ago and then he stopped listening them. Now if user searches for one of those songs, recommendation system should be able to recommend all those songs.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Overview..		</a:t>
            </a:r>
            <a:endParaRPr/>
          </a:p>
        </p:txBody>
      </p:sp>
      <p:sp>
        <p:nvSpPr>
          <p:cNvPr id="79" name="Shape 7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GB">
                <a:solidFill>
                  <a:srgbClr val="24292E"/>
                </a:solidFill>
                <a:highlight>
                  <a:srgbClr val="FFFFFF"/>
                </a:highlight>
                <a:latin typeface="Arial"/>
                <a:ea typeface="Arial"/>
                <a:cs typeface="Arial"/>
                <a:sym typeface="Arial"/>
              </a:rPr>
              <a:t>The purpose of our </a:t>
            </a:r>
            <a:r>
              <a:rPr lang="en-GB">
                <a:solidFill>
                  <a:srgbClr val="24292E"/>
                </a:solidFill>
                <a:highlight>
                  <a:srgbClr val="FFFFFF"/>
                </a:highlight>
                <a:latin typeface="Arial"/>
                <a:ea typeface="Arial"/>
                <a:cs typeface="Arial"/>
                <a:sym typeface="Arial"/>
              </a:rPr>
              <a:t>Personalized</a:t>
            </a:r>
            <a:r>
              <a:rPr lang="en-GB">
                <a:solidFill>
                  <a:srgbClr val="24292E"/>
                </a:solidFill>
                <a:highlight>
                  <a:srgbClr val="FFFFFF"/>
                </a:highlight>
                <a:latin typeface="Arial"/>
                <a:ea typeface="Arial"/>
                <a:cs typeface="Arial"/>
                <a:sym typeface="Arial"/>
              </a:rPr>
              <a:t> Music Recommendation Engine is to use reinforcement learning approach to build a music recommender system. We formulate the problem of interactive recommendation as a contextual multi-armed bandit, learning user preferences recommending new songs and receiving their ratings. We show that using reinforcement learning solves the problem of exploitation-exploration trade-off and the cold-start problem. We integrate the novelty of songs to the model. We have embedded a content based approach to provide best recommendations.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Overview</a:t>
            </a:r>
            <a:endParaRPr/>
          </a:p>
        </p:txBody>
      </p:sp>
      <p:sp>
        <p:nvSpPr>
          <p:cNvPr id="85" name="Shape 8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The context for each arm (song) is a features vector containing the user preferences and the song features. </a:t>
            </a:r>
            <a:endParaRPr/>
          </a:p>
          <a:p>
            <a:pPr indent="0" lvl="0" marL="0">
              <a:spcBef>
                <a:spcPts val="1600"/>
              </a:spcBef>
              <a:spcAft>
                <a:spcPts val="0"/>
              </a:spcAft>
              <a:buNone/>
            </a:pPr>
            <a:r>
              <a:rPr lang="en-GB"/>
              <a:t>The reward (rating) obtained from pulling the arm (</a:t>
            </a:r>
            <a:r>
              <a:rPr lang="en-GB"/>
              <a:t>listening</a:t>
            </a:r>
            <a:r>
              <a:rPr lang="en-GB"/>
              <a:t> the</a:t>
            </a:r>
            <a:endParaRPr/>
          </a:p>
          <a:p>
            <a:pPr indent="0" lvl="0" marL="0">
              <a:spcBef>
                <a:spcPts val="1600"/>
              </a:spcBef>
              <a:spcAft>
                <a:spcPts val="0"/>
              </a:spcAft>
              <a:buNone/>
            </a:pPr>
            <a:r>
              <a:rPr lang="en-GB"/>
              <a:t>song) depends on this context. When the rating is returned,</a:t>
            </a:r>
            <a:endParaRPr/>
          </a:p>
          <a:p>
            <a:pPr indent="0" lvl="0" marL="0">
              <a:spcBef>
                <a:spcPts val="1600"/>
              </a:spcBef>
              <a:spcAft>
                <a:spcPts val="0"/>
              </a:spcAft>
              <a:buNone/>
            </a:pPr>
            <a:r>
              <a:rPr lang="en-GB"/>
              <a:t>the user preferences are updated depending on the song</a:t>
            </a:r>
            <a:endParaRPr/>
          </a:p>
          <a:p>
            <a:pPr indent="0" lvl="0" marL="0">
              <a:spcBef>
                <a:spcPts val="1600"/>
              </a:spcBef>
              <a:spcAft>
                <a:spcPts val="0"/>
              </a:spcAft>
              <a:buNone/>
            </a:pPr>
            <a:r>
              <a:rPr lang="en-GB"/>
              <a:t>features and the rating.</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254125" y="4738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Algorithm Overview</a:t>
            </a:r>
            <a:endParaRPr/>
          </a:p>
        </p:txBody>
      </p:sp>
      <p:sp>
        <p:nvSpPr>
          <p:cNvPr id="91" name="Shape 9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Char char="●"/>
            </a:pPr>
            <a:r>
              <a:rPr lang="en-GB"/>
              <a:t>Initially we are asking a new user to give ratings to the songs we are providing.</a:t>
            </a:r>
            <a:endParaRPr/>
          </a:p>
          <a:p>
            <a:pPr indent="-342900" lvl="0" marL="457200" rtl="0">
              <a:spcBef>
                <a:spcPts val="0"/>
              </a:spcBef>
              <a:spcAft>
                <a:spcPts val="0"/>
              </a:spcAft>
              <a:buSzPts val="1800"/>
              <a:buChar char="●"/>
            </a:pPr>
            <a:r>
              <a:rPr lang="en-GB"/>
              <a:t>Then we are providing him 10 songs one by one.</a:t>
            </a:r>
            <a:endParaRPr/>
          </a:p>
          <a:p>
            <a:pPr indent="-342900" lvl="0" marL="457200" rtl="0">
              <a:spcBef>
                <a:spcPts val="0"/>
              </a:spcBef>
              <a:spcAft>
                <a:spcPts val="0"/>
              </a:spcAft>
              <a:buSzPts val="1800"/>
              <a:buChar char="●"/>
            </a:pPr>
            <a:r>
              <a:rPr lang="en-GB"/>
              <a:t>After each song the listener will rate the song and accordingly the feature vector (theta) of the user will get updated.</a:t>
            </a:r>
            <a:endParaRPr/>
          </a:p>
          <a:p>
            <a:pPr indent="-342900" lvl="0" marL="457200" rtl="0">
              <a:spcBef>
                <a:spcPts val="0"/>
              </a:spcBef>
              <a:spcAft>
                <a:spcPts val="0"/>
              </a:spcAft>
              <a:buSzPts val="1800"/>
              <a:buChar char="●"/>
            </a:pPr>
            <a:r>
              <a:rPr lang="en-GB"/>
              <a:t>After each iteration our feature vector (theta) is getting updated.</a:t>
            </a:r>
            <a:endParaRPr/>
          </a:p>
          <a:p>
            <a:pPr indent="-342900" lvl="0" marL="457200" rtl="0">
              <a:spcBef>
                <a:spcPts val="0"/>
              </a:spcBef>
              <a:spcAft>
                <a:spcPts val="0"/>
              </a:spcAft>
              <a:buSzPts val="1800"/>
              <a:buChar char="●"/>
            </a:pPr>
            <a:r>
              <a:rPr lang="en-GB"/>
              <a:t>Now our next recommendation will be the song whose utility is maximum.</a:t>
            </a:r>
            <a:endParaRPr/>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521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Algorithm in depth  (Exploration - Exploitation)	</a:t>
            </a:r>
            <a:endParaRPr/>
          </a:p>
        </p:txBody>
      </p:sp>
      <p:sp>
        <p:nvSpPr>
          <p:cNvPr id="97" name="Shape 97"/>
          <p:cNvSpPr txBox="1"/>
          <p:nvPr>
            <p:ph idx="1" type="body"/>
          </p:nvPr>
        </p:nvSpPr>
        <p:spPr>
          <a:xfrm>
            <a:off x="311700" y="1130425"/>
            <a:ext cx="8520600" cy="395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rtl="0">
              <a:lnSpc>
                <a:spcPct val="100000"/>
              </a:lnSpc>
              <a:spcBef>
                <a:spcPts val="1600"/>
              </a:spcBef>
              <a:spcAft>
                <a:spcPts val="0"/>
              </a:spcAft>
              <a:buNone/>
            </a:pPr>
            <a:r>
              <a:rPr lang="en-GB" sz="1400">
                <a:solidFill>
                  <a:srgbClr val="000000"/>
                </a:solidFill>
                <a:latin typeface="Arial"/>
                <a:ea typeface="Arial"/>
                <a:cs typeface="Arial"/>
                <a:sym typeface="Arial"/>
              </a:rPr>
              <a:t>t  =  t - 10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GB" sz="1400">
                <a:solidFill>
                  <a:srgbClr val="000000"/>
                </a:solidFill>
                <a:latin typeface="Arial"/>
                <a:ea typeface="Arial"/>
                <a:cs typeface="Arial"/>
                <a:sym typeface="Arial"/>
              </a:rPr>
              <a:t>If  t  &gt;  10</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GB" sz="1400">
                <a:solidFill>
                  <a:srgbClr val="000000"/>
                </a:solidFill>
                <a:latin typeface="Arial"/>
                <a:ea typeface="Arial"/>
                <a:cs typeface="Arial"/>
                <a:sym typeface="Arial"/>
              </a:rPr>
              <a:t>	  = 0.3</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GB" sz="1400">
                <a:solidFill>
                  <a:srgbClr val="000000"/>
                </a:solidFill>
                <a:latin typeface="Arial"/>
                <a:ea typeface="Arial"/>
                <a:cs typeface="Arial"/>
                <a:sym typeface="Arial"/>
              </a:rPr>
              <a:t>Exploration : Random unrated song</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00000"/>
              </a:lnSpc>
              <a:spcBef>
                <a:spcPts val="0"/>
              </a:spcBef>
              <a:spcAft>
                <a:spcPts val="0"/>
              </a:spcAft>
              <a:buNone/>
            </a:pPr>
            <a:r>
              <a:rPr lang="en-GB" sz="1400">
                <a:solidFill>
                  <a:srgbClr val="000000"/>
                </a:solidFill>
                <a:latin typeface="Arial"/>
                <a:ea typeface="Arial"/>
                <a:cs typeface="Arial"/>
                <a:sym typeface="Arial"/>
              </a:rPr>
              <a:t>Exploitation : Song with max utility</a:t>
            </a:r>
            <a:endParaRPr sz="1400">
              <a:solidFill>
                <a:srgbClr val="000000"/>
              </a:solidFill>
              <a:latin typeface="Arial"/>
              <a:ea typeface="Arial"/>
              <a:cs typeface="Arial"/>
              <a:sym typeface="Arial"/>
            </a:endParaRPr>
          </a:p>
        </p:txBody>
      </p:sp>
      <p:pic>
        <p:nvPicPr>
          <p:cNvPr id="98" name="Shape 98"/>
          <p:cNvPicPr preferRelativeResize="0"/>
          <p:nvPr/>
        </p:nvPicPr>
        <p:blipFill>
          <a:blip r:embed="rId3">
            <a:alphaModFix/>
          </a:blip>
          <a:stretch>
            <a:fillRect/>
          </a:stretch>
        </p:blipFill>
        <p:spPr>
          <a:xfrm>
            <a:off x="4423800" y="1486500"/>
            <a:ext cx="4672225" cy="3241550"/>
          </a:xfrm>
          <a:prstGeom prst="rect">
            <a:avLst/>
          </a:prstGeom>
          <a:noFill/>
          <a:ln>
            <a:noFill/>
          </a:ln>
        </p:spPr>
      </p:pic>
      <p:pic>
        <p:nvPicPr>
          <p:cNvPr id="99" name="Shape 99"/>
          <p:cNvPicPr preferRelativeResize="0"/>
          <p:nvPr/>
        </p:nvPicPr>
        <p:blipFill rotWithShape="1">
          <a:blip r:embed="rId4">
            <a:alphaModFix/>
          </a:blip>
          <a:srcRect b="0" l="26336" r="23267" t="0"/>
          <a:stretch/>
        </p:blipFill>
        <p:spPr>
          <a:xfrm>
            <a:off x="393400" y="1228625"/>
            <a:ext cx="1727300" cy="759600"/>
          </a:xfrm>
          <a:prstGeom prst="rect">
            <a:avLst/>
          </a:prstGeom>
          <a:noFill/>
          <a:ln>
            <a:noFill/>
          </a:ln>
        </p:spPr>
      </p:pic>
      <p:cxnSp>
        <p:nvCxnSpPr>
          <p:cNvPr id="100" name="Shape 100"/>
          <p:cNvCxnSpPr/>
          <p:nvPr/>
        </p:nvCxnSpPr>
        <p:spPr>
          <a:xfrm rot="10800000">
            <a:off x="493600" y="2242625"/>
            <a:ext cx="5400" cy="106500"/>
          </a:xfrm>
          <a:prstGeom prst="straightConnector1">
            <a:avLst/>
          </a:prstGeom>
          <a:noFill/>
          <a:ln cap="flat" cmpd="sng" w="19050">
            <a:solidFill>
              <a:schemeClr val="dk2"/>
            </a:solidFill>
            <a:prstDash val="solid"/>
            <a:round/>
            <a:headEnd len="med" w="med" type="none"/>
            <a:tailEnd len="med" w="med" type="none"/>
          </a:ln>
        </p:spPr>
      </p:cxnSp>
      <p:cxnSp>
        <p:nvCxnSpPr>
          <p:cNvPr id="101" name="Shape 101"/>
          <p:cNvCxnSpPr/>
          <p:nvPr/>
        </p:nvCxnSpPr>
        <p:spPr>
          <a:xfrm>
            <a:off x="1576725" y="1608900"/>
            <a:ext cx="0" cy="75900"/>
          </a:xfrm>
          <a:prstGeom prst="straightConnector1">
            <a:avLst/>
          </a:prstGeom>
          <a:noFill/>
          <a:ln cap="flat" cmpd="sng" w="19050">
            <a:solidFill>
              <a:schemeClr val="dk2"/>
            </a:solidFill>
            <a:prstDash val="solid"/>
            <a:round/>
            <a:headEnd len="med" w="med" type="none"/>
            <a:tailEnd len="med" w="med" type="none"/>
          </a:ln>
        </p:spPr>
      </p:cxnSp>
      <p:cxnSp>
        <p:nvCxnSpPr>
          <p:cNvPr id="102" name="Shape 102"/>
          <p:cNvCxnSpPr/>
          <p:nvPr/>
        </p:nvCxnSpPr>
        <p:spPr>
          <a:xfrm rot="10800000">
            <a:off x="656725" y="2465250"/>
            <a:ext cx="5400" cy="106500"/>
          </a:xfrm>
          <a:prstGeom prst="straightConnector1">
            <a:avLst/>
          </a:prstGeom>
          <a:noFill/>
          <a:ln cap="flat" cmpd="sng" w="19050">
            <a:solidFill>
              <a:schemeClr val="dk2"/>
            </a:solidFill>
            <a:prstDash val="solid"/>
            <a:round/>
            <a:headEnd len="med" w="med" type="none"/>
            <a:tailEnd len="med" w="med" type="none"/>
          </a:ln>
        </p:spPr>
      </p:cxnSp>
      <p:pic>
        <p:nvPicPr>
          <p:cNvPr id="103" name="Shape 103"/>
          <p:cNvPicPr preferRelativeResize="0"/>
          <p:nvPr/>
        </p:nvPicPr>
        <p:blipFill rotWithShape="1">
          <a:blip r:embed="rId4">
            <a:alphaModFix/>
          </a:blip>
          <a:srcRect b="32051" l="29098" r="63585" t="0"/>
          <a:stretch/>
        </p:blipFill>
        <p:spPr>
          <a:xfrm>
            <a:off x="662125" y="2686925"/>
            <a:ext cx="250775" cy="51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521225"/>
            <a:ext cx="8520600" cy="707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t>Algorithm in depth  (Utility)	</a:t>
            </a:r>
            <a:endParaRPr/>
          </a:p>
        </p:txBody>
      </p:sp>
      <p:sp>
        <p:nvSpPr>
          <p:cNvPr id="109" name="Shape 109"/>
          <p:cNvSpPr txBox="1"/>
          <p:nvPr>
            <p:ph idx="1" type="body"/>
          </p:nvPr>
        </p:nvSpPr>
        <p:spPr>
          <a:xfrm>
            <a:off x="311700" y="1130425"/>
            <a:ext cx="8520600" cy="395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GB"/>
              <a:t>Utility = (userFeature).(musicFeature) x</a:t>
            </a:r>
            <a:r>
              <a:rPr lang="en-GB"/>
              <a:t> (1- </a:t>
            </a:r>
            <a:r>
              <a:rPr lang="en-GB">
                <a:solidFill>
                  <a:srgbClr val="000000"/>
                </a:solidFill>
              </a:rPr>
              <a:t>e</a:t>
            </a:r>
            <a:r>
              <a:rPr baseline="30000" lang="en-GB">
                <a:solidFill>
                  <a:srgbClr val="000000"/>
                </a:solidFill>
              </a:rPr>
              <a:t>-T/s</a:t>
            </a:r>
            <a:r>
              <a:rPr lang="en-GB"/>
              <a:t>)</a:t>
            </a:r>
            <a:endParaRPr/>
          </a:p>
          <a:p>
            <a:pPr indent="0" lvl="0" marL="0">
              <a:spcBef>
                <a:spcPts val="1600"/>
              </a:spcBef>
              <a:spcAft>
                <a:spcPts val="0"/>
              </a:spcAft>
              <a:buNone/>
            </a:pPr>
            <a:r>
              <a:rPr lang="en-GB"/>
              <a:t>T = t - last_t</a:t>
            </a:r>
            <a:endParaRPr/>
          </a:p>
          <a:p>
            <a:pPr indent="0" lvl="0" marL="0">
              <a:spcBef>
                <a:spcPts val="1600"/>
              </a:spcBef>
              <a:spcAft>
                <a:spcPts val="0"/>
              </a:spcAft>
              <a:buNone/>
            </a:pPr>
            <a:r>
              <a:rPr lang="en-GB"/>
              <a:t>last _t : Last time when the song was recommended</a:t>
            </a:r>
            <a:endParaRPr/>
          </a:p>
          <a:p>
            <a:pPr indent="0" lvl="0" marL="0">
              <a:spcBef>
                <a:spcPts val="1600"/>
              </a:spcBef>
              <a:spcAft>
                <a:spcPts val="0"/>
              </a:spcAft>
              <a:buNone/>
            </a:pPr>
            <a:r>
              <a:rPr lang="en-GB"/>
              <a:t>s: Hyper Parameter (Here, s = 50)</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rPr lang="en-GB"/>
              <a:t>			</a:t>
            </a:r>
            <a:endParaRPr/>
          </a:p>
          <a:p>
            <a:pPr indent="0" lvl="0" marL="0">
              <a:spcBef>
                <a:spcPts val="1600"/>
              </a:spcBef>
              <a:spcAft>
                <a:spcPts val="0"/>
              </a:spcAft>
              <a:buNone/>
            </a:pPr>
            <a:r>
              <a:t/>
            </a:r>
            <a:endParaRPr baseline="30000">
              <a:solidFill>
                <a:srgbClr val="000000"/>
              </a:solidFill>
              <a:latin typeface="Calibri"/>
              <a:ea typeface="Calibri"/>
              <a:cs typeface="Calibri"/>
              <a:sym typeface="Calibri"/>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10" name="Shape 110"/>
          <p:cNvPicPr preferRelativeResize="0"/>
          <p:nvPr/>
        </p:nvPicPr>
        <p:blipFill>
          <a:blip r:embed="rId3">
            <a:alphaModFix/>
          </a:blip>
          <a:stretch>
            <a:fillRect/>
          </a:stretch>
        </p:blipFill>
        <p:spPr>
          <a:xfrm>
            <a:off x="3972800" y="1994075"/>
            <a:ext cx="5276500" cy="577675"/>
          </a:xfrm>
          <a:prstGeom prst="rect">
            <a:avLst/>
          </a:prstGeom>
          <a:noFill/>
          <a:ln>
            <a:noFill/>
          </a:ln>
        </p:spPr>
      </p:pic>
      <p:cxnSp>
        <p:nvCxnSpPr>
          <p:cNvPr id="111" name="Shape 111"/>
          <p:cNvCxnSpPr/>
          <p:nvPr/>
        </p:nvCxnSpPr>
        <p:spPr>
          <a:xfrm flipH="1" rot="10800000">
            <a:off x="8367775" y="2205175"/>
            <a:ext cx="96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Algorithm in depth  (User Feature Updation)	</a:t>
            </a:r>
            <a:endParaRPr/>
          </a:p>
          <a:p>
            <a:pPr indent="0" lvl="0" marL="0">
              <a:spcBef>
                <a:spcPts val="0"/>
              </a:spcBef>
              <a:spcAft>
                <a:spcPts val="0"/>
              </a:spcAft>
              <a:buNone/>
            </a:pPr>
            <a:r>
              <a:t/>
            </a:r>
            <a:endParaRPr/>
          </a:p>
        </p:txBody>
      </p:sp>
      <p:sp>
        <p:nvSpPr>
          <p:cNvPr id="117" name="Shape 1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Initial t = 10</a:t>
            </a:r>
            <a:endParaRPr/>
          </a:p>
          <a:p>
            <a:pPr indent="0" lvl="0" marL="0">
              <a:spcBef>
                <a:spcPts val="1600"/>
              </a:spcBef>
              <a:spcAft>
                <a:spcPts val="0"/>
              </a:spcAft>
              <a:buNone/>
            </a:pPr>
            <a:r>
              <a:rPr lang="en-GB"/>
              <a:t>To reduce heavy penalty at early phase</a:t>
            </a:r>
            <a:endParaRPr/>
          </a:p>
          <a:p>
            <a:pPr indent="0" lvl="0" marL="0">
              <a:spcBef>
                <a:spcPts val="1600"/>
              </a:spcBef>
              <a:spcAft>
                <a:spcPts val="0"/>
              </a:spcAft>
              <a:buNone/>
            </a:pPr>
            <a:r>
              <a:rPr lang="en-GB"/>
              <a:t>New User Feature = (t - 1) / t * (Old User Feature) + </a:t>
            </a:r>
            <a:endParaRPr/>
          </a:p>
          <a:p>
            <a:pPr indent="457200" lvl="0" marL="1828800">
              <a:spcBef>
                <a:spcPts val="1600"/>
              </a:spcBef>
              <a:spcAft>
                <a:spcPts val="1600"/>
              </a:spcAft>
              <a:buNone/>
            </a:pPr>
            <a:r>
              <a:rPr lang="en-GB"/>
              <a:t>1 / t * (Song Feature * Song rating)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73800"/>
            <a:ext cx="8520600" cy="70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Dataset</a:t>
            </a:r>
            <a:endParaRPr/>
          </a:p>
        </p:txBody>
      </p:sp>
      <p:sp>
        <p:nvSpPr>
          <p:cNvPr id="123" name="Shape 1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a:t>We have extracted data from last.fm using its API.</a:t>
            </a:r>
            <a:endParaRPr/>
          </a:p>
          <a:p>
            <a:pPr indent="-342900" lvl="0" marL="457200" rtl="0">
              <a:spcBef>
                <a:spcPts val="0"/>
              </a:spcBef>
              <a:spcAft>
                <a:spcPts val="0"/>
              </a:spcAft>
              <a:buSzPts val="1800"/>
              <a:buChar char="●"/>
            </a:pPr>
            <a:r>
              <a:rPr lang="en-GB"/>
              <a:t>Dataset contained 1000 track and year.</a:t>
            </a:r>
            <a:endParaRPr/>
          </a:p>
          <a:p>
            <a:pPr indent="-342900" lvl="0" marL="457200" rtl="0">
              <a:spcBef>
                <a:spcPts val="0"/>
              </a:spcBef>
              <a:spcAft>
                <a:spcPts val="0"/>
              </a:spcAft>
              <a:buSzPts val="1800"/>
              <a:buChar char="●"/>
            </a:pPr>
            <a:r>
              <a:rPr lang="en-GB"/>
              <a:t>We divided all the 1000 songs in their respective genres</a:t>
            </a:r>
            <a:endParaRPr/>
          </a:p>
          <a:p>
            <a:pPr indent="0" lvl="0" marL="0">
              <a:spcBef>
                <a:spcPts val="1600"/>
              </a:spcBef>
              <a:spcAft>
                <a:spcPts val="0"/>
              </a:spcAft>
              <a:buNone/>
            </a:pPr>
            <a:r>
              <a:rPr lang="en-GB"/>
              <a:t>We are adding data of userid, song name  and its rating in other file. It will get updated as users will give rating to new songs.</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