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0" r:id="rId2"/>
    <p:sldId id="767" r:id="rId3"/>
    <p:sldId id="768" r:id="rId4"/>
    <p:sldId id="765" r:id="rId5"/>
    <p:sldId id="770" r:id="rId6"/>
    <p:sldId id="799" r:id="rId7"/>
    <p:sldId id="763" r:id="rId8"/>
    <p:sldId id="800" r:id="rId9"/>
    <p:sldId id="764" r:id="rId10"/>
    <p:sldId id="796" r:id="rId11"/>
    <p:sldId id="777" r:id="rId12"/>
    <p:sldId id="79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9656B-DBBA-2944-9D80-643140E196AA}">
          <p14:sldIdLst>
            <p14:sldId id="270"/>
            <p14:sldId id="767"/>
            <p14:sldId id="768"/>
            <p14:sldId id="765"/>
            <p14:sldId id="770"/>
            <p14:sldId id="799"/>
            <p14:sldId id="763"/>
            <p14:sldId id="800"/>
            <p14:sldId id="764"/>
            <p14:sldId id="796"/>
            <p14:sldId id="777"/>
            <p14:sldId id="797"/>
          </p14:sldIdLst>
        </p14:section>
        <p14:section name="extras" id="{93BCD110-6DF5-472E-9602-D0B07D8C6C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515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orient="horz" pos="4121" userDrawn="1">
          <p15:clr>
            <a:srgbClr val="A4A3A4"/>
          </p15:clr>
        </p15:guide>
        <p15:guide id="5" pos="5647" userDrawn="1">
          <p15:clr>
            <a:srgbClr val="A4A3A4"/>
          </p15:clr>
        </p15:guide>
        <p15:guide id="6" orient="horz" pos="2976" userDrawn="1">
          <p15:clr>
            <a:srgbClr val="A4A3A4"/>
          </p15:clr>
        </p15:guide>
        <p15:guide id="7" pos="884" userDrawn="1">
          <p15:clr>
            <a:srgbClr val="A4A3A4"/>
          </p15:clr>
        </p15:guide>
        <p15:guide id="8" orient="horz" pos="2387" userDrawn="1">
          <p15:clr>
            <a:srgbClr val="A4A3A4"/>
          </p15:clr>
        </p15:guide>
        <p15:guide id="9" pos="1519" userDrawn="1">
          <p15:clr>
            <a:srgbClr val="A4A3A4"/>
          </p15:clr>
        </p15:guide>
        <p15:guide id="10" pos="5465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207" userDrawn="1">
          <p15:clr>
            <a:srgbClr val="A4A3A4"/>
          </p15:clr>
        </p15:guide>
        <p15:guide id="13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2]" lastIdx="1" clrIdx="0"/>
  <p:cmAuthor id="2" name="Microsoft Office User" initials="Offic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46"/>
    <a:srgbClr val="79A7C0"/>
    <a:srgbClr val="626281"/>
    <a:srgbClr val="023D6B"/>
    <a:srgbClr val="244C9B"/>
    <a:srgbClr val="00417F"/>
    <a:srgbClr val="DD7601"/>
    <a:srgbClr val="8C0742"/>
    <a:srgbClr val="F6F5FE"/>
    <a:srgbClr val="738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8" autoAdjust="0"/>
    <p:restoredTop sz="62005" autoAdjust="0"/>
  </p:normalViewPr>
  <p:slideViewPr>
    <p:cSldViewPr showGuides="1">
      <p:cViewPr varScale="1">
        <p:scale>
          <a:sx n="78" d="100"/>
          <a:sy n="78" d="100"/>
        </p:scale>
        <p:origin x="2274" y="78"/>
      </p:cViewPr>
      <p:guideLst>
        <p:guide orient="horz" pos="3702"/>
        <p:guide pos="3515"/>
        <p:guide orient="horz" pos="3748"/>
        <p:guide orient="horz" pos="4121"/>
        <p:guide pos="5647"/>
        <p:guide orient="horz" pos="2976"/>
        <p:guide pos="884"/>
        <p:guide orient="horz" pos="2387"/>
        <p:guide pos="1519"/>
        <p:guide pos="5465"/>
        <p:guide orient="horz" pos="1616"/>
        <p:guide orient="horz" pos="1207"/>
        <p:guide pos="2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mirpashamozaffari\sciebo\JSC\Projects\Programming\PyStager\bench_mar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 dirty="0">
                <a:solidFill>
                  <a:schemeClr val="accent1"/>
                </a:solidFill>
              </a:rPr>
              <a:t>Sync Speed  vs. Number of CPU</a:t>
            </a:r>
            <a:r>
              <a:rPr lang="en-GB" baseline="0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for 1.3TB folder</a:t>
            </a:r>
            <a:r>
              <a:rPr lang="en-GB" baseline="0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Sheet2!$G$6:$G$15</c:f>
              <c:numCache>
                <c:formatCode>General</c:formatCode>
                <c:ptCount val="10"/>
                <c:pt idx="0">
                  <c:v>2</c:v>
                </c:pt>
                <c:pt idx="1">
                  <c:v>24</c:v>
                </c:pt>
                <c:pt idx="2">
                  <c:v>48</c:v>
                </c:pt>
                <c:pt idx="3">
                  <c:v>72</c:v>
                </c:pt>
                <c:pt idx="4">
                  <c:v>96</c:v>
                </c:pt>
                <c:pt idx="5">
                  <c:v>120</c:v>
                </c:pt>
                <c:pt idx="6">
                  <c:v>144</c:v>
                </c:pt>
                <c:pt idx="7">
                  <c:v>168</c:v>
                </c:pt>
                <c:pt idx="8">
                  <c:v>192</c:v>
                </c:pt>
                <c:pt idx="9">
                  <c:v>216</c:v>
                </c:pt>
              </c:numCache>
            </c:numRef>
          </c:cat>
          <c:val>
            <c:numRef>
              <c:f>Sheet2!$I$6:$I$15</c:f>
              <c:numCache>
                <c:formatCode>0.00</c:formatCode>
                <c:ptCount val="10"/>
                <c:pt idx="0">
                  <c:v>0.22150281138183678</c:v>
                </c:pt>
                <c:pt idx="1">
                  <c:v>1.908957415565345</c:v>
                </c:pt>
                <c:pt idx="2">
                  <c:v>2.9411764705882355</c:v>
                </c:pt>
                <c:pt idx="3">
                  <c:v>5.5084745762711869</c:v>
                </c:pt>
                <c:pt idx="4">
                  <c:v>7.2222222222222223</c:v>
                </c:pt>
                <c:pt idx="5">
                  <c:v>7.7380952380952381</c:v>
                </c:pt>
                <c:pt idx="6">
                  <c:v>9.2857142857142865</c:v>
                </c:pt>
                <c:pt idx="7">
                  <c:v>9.8484848484848477</c:v>
                </c:pt>
                <c:pt idx="8">
                  <c:v>9.3525179856115113</c:v>
                </c:pt>
                <c:pt idx="9">
                  <c:v>11.111111111111111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2C-4E4D-8823-C95553BF3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5237343"/>
        <c:axId val="1095332815"/>
      </c:lineChart>
      <c:catAx>
        <c:axId val="1095237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Number of 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95332815"/>
        <c:crosses val="autoZero"/>
        <c:auto val="1"/>
        <c:lblAlgn val="ctr"/>
        <c:lblOffset val="100"/>
        <c:noMultiLvlLbl val="0"/>
      </c:catAx>
      <c:valAx>
        <c:axId val="109533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dirty="0"/>
                  <a:t>Sync Speed (Gb/s)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9523734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44450" cap="flat" cmpd="sng" algn="ctr">
      <a:solidFill>
        <a:srgbClr val="FFD646"/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14:52:5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28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70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3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4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6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4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5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8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68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9144000" cy="506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137" y="537344"/>
            <a:ext cx="7705725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137" y="2444192"/>
            <a:ext cx="77057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7" y="1088740"/>
            <a:ext cx="77057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C15E2CB-FE35-41B2-9C4C-4679F54755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61CF04-8600-4D27-A32A-58BDC5EC7F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88" y="6005352"/>
            <a:ext cx="1881980" cy="5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  <p15:guide id="2" pos="530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9144000" cy="506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138" y="537344"/>
            <a:ext cx="7705724" cy="623404"/>
          </a:xfrm>
        </p:spPr>
        <p:txBody>
          <a:bodyPr anchor="t"/>
          <a:lstStyle>
            <a:lvl1pPr algn="l">
              <a:lnSpc>
                <a:spcPct val="114000"/>
              </a:lnSpc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137" y="2660216"/>
            <a:ext cx="77057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7" y="1160748"/>
            <a:ext cx="7705726" cy="136180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A5BA46-025C-436B-9A80-CB512831C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88" y="6005352"/>
            <a:ext cx="1881980" cy="548854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F8EE7F0-8372-4AD2-9D64-4F3514C26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  <p15:guide id="2" pos="53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775" y="341312"/>
            <a:ext cx="84264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8999"/>
            <a:ext cx="9144000" cy="1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137" y="3633688"/>
            <a:ext cx="7705725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137" y="4970822"/>
            <a:ext cx="77057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7" y="4185084"/>
            <a:ext cx="77057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A27721-1E41-417D-8DF5-46DDCB233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88" y="6005352"/>
            <a:ext cx="1881980" cy="548854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9A45DC4-1F08-4D94-9B1D-CF530DF4BB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  <p15:guide id="2" pos="530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8999"/>
            <a:ext cx="9144000" cy="1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775" y="341312"/>
            <a:ext cx="84264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138" y="3633688"/>
            <a:ext cx="77057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137" y="4911514"/>
            <a:ext cx="77057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7" y="4250010"/>
            <a:ext cx="77057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2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38BB4E3-787B-47B4-88F3-9120850B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88" y="6005352"/>
            <a:ext cx="1881980" cy="548854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6C0541F1-A415-46B8-A4AB-03EBF2975C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  <p15:guide id="2" pos="53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657B79E-8199-4451-A0F9-E82023AB3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938786"/>
            <a:ext cx="8424672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578310"/>
            <a:ext cx="84264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86E38AD-6ACC-4BA6-A4EE-B3E932DD22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938786"/>
            <a:ext cx="8424672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775" y="1628774"/>
            <a:ext cx="3925888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4900254"/>
            <a:ext cx="3925888" cy="868722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7559" y="1628774"/>
            <a:ext cx="3927666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7559" y="4900254"/>
            <a:ext cx="3927666" cy="868722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DDBDFEF-0700-4FD7-BDE1-FAD27F1C03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938786"/>
            <a:ext cx="8424672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69A04336-9297-4D3E-8FB4-C1D6EA074C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938786"/>
            <a:ext cx="8424672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D9CA0-0D3A-430F-A273-E4F9DC8D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AF11-FB81-42DE-B82C-BAAE6442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563142"/>
            <a:ext cx="8424672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7904" y="6381328"/>
            <a:ext cx="1549996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92" y="6381328"/>
            <a:ext cx="1006544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663" y="322022"/>
            <a:ext cx="8425562" cy="1126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F2B40BD-2E84-45F1-85D7-C908895E91A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88" y="6005352"/>
            <a:ext cx="1881980" cy="5488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9C05EC-278F-48BF-80BE-EDD0FE4E35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6424763"/>
            <a:ext cx="2304000" cy="1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34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2699" userDrawn="1">
          <p15:clr>
            <a:srgbClr val="F26B43"/>
          </p15:clr>
        </p15:guide>
        <p15:guide id="7" pos="306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3" Type="http://schemas.openxmlformats.org/officeDocument/2006/relationships/image" Target="../media/image63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hyperlink" Target="http://bit.ly/Workflow_Parallel_PredNet" TargetMode="External"/><Relationship Id="rId10" Type="http://schemas.openxmlformats.org/officeDocument/2006/relationships/image" Target="../media/image69.emf"/><Relationship Id="rId4" Type="http://schemas.openxmlformats.org/officeDocument/2006/relationships/image" Target="../media/image64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customXml" Target="../ink/ink1.xml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svg"/><Relationship Id="rId4" Type="http://schemas.openxmlformats.org/officeDocument/2006/relationships/image" Target="../media/image23.sv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bit.ly/PyStager1" TargetMode="External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1.png"/><Relationship Id="rId18" Type="http://schemas.openxmlformats.org/officeDocument/2006/relationships/image" Target="../media/image52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47.png"/><Relationship Id="rId5" Type="http://schemas.openxmlformats.org/officeDocument/2006/relationships/image" Target="../media/image18.png"/><Relationship Id="rId15" Type="http://schemas.openxmlformats.org/officeDocument/2006/relationships/image" Target="../media/image49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4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47.png"/><Relationship Id="rId5" Type="http://schemas.openxmlformats.org/officeDocument/2006/relationships/image" Target="../media/image18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11" Type="http://schemas.openxmlformats.org/officeDocument/2006/relationships/image" Target="../media/image11.svg"/><Relationship Id="rId5" Type="http://schemas.openxmlformats.org/officeDocument/2006/relationships/image" Target="../media/image58.svg"/><Relationship Id="rId10" Type="http://schemas.openxmlformats.org/officeDocument/2006/relationships/image" Target="../media/image10.png"/><Relationship Id="rId4" Type="http://schemas.openxmlformats.org/officeDocument/2006/relationships/image" Target="../media/image57.png"/><Relationship Id="rId9" Type="http://schemas.openxmlformats.org/officeDocument/2006/relationships/image" Target="../media/image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4E95B81-BD39-6549-A68B-891767B7E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Amirpasha Mozaffari, Martin Schultz | </a:t>
            </a:r>
            <a:r>
              <a:rPr lang="en-US" sz="1600" dirty="0">
                <a:solidFill>
                  <a:schemeClr val="bg1"/>
                </a:solidFill>
              </a:rPr>
              <a:t>Earth System Data Exploration (ESDE)</a:t>
            </a:r>
          </a:p>
          <a:p>
            <a:endParaRPr lang="en-GB" b="0" dirty="0">
              <a:solidFill>
                <a:schemeClr val="bg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F6A1550-35FA-B34D-A56F-8B936910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2020.02.05 I ESM user forum I JSC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94FD2-286B-1F45-8DB9-C1A43B0B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79" y="6135463"/>
            <a:ext cx="2073920" cy="4336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E4A7EF-4E10-4831-B8AE-906A40DA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02" y="5994764"/>
            <a:ext cx="1921966" cy="66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D7DF7-79AE-43E0-929A-0A1A82A4BFD6}"/>
              </a:ext>
            </a:extLst>
          </p:cNvPr>
          <p:cNvSpPr txBox="1">
            <a:spLocks/>
          </p:cNvSpPr>
          <p:nvPr/>
        </p:nvSpPr>
        <p:spPr>
          <a:xfrm>
            <a:off x="719136" y="3588506"/>
            <a:ext cx="8066089" cy="5471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 lang="de-DE" sz="1800" b="1" kern="1200" cap="none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0850" indent="-2349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6750" indent="-2159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5350" indent="-2159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7600" indent="-2159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PyStager : </a:t>
            </a:r>
            <a:r>
              <a:rPr lang="en-GB" dirty="0"/>
              <a:t>General purpose parallel I/O &amp; Pre/Post-Processing  tool</a:t>
            </a:r>
            <a:endParaRPr lang="en-GB" sz="2400" dirty="0"/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45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3" y="322022"/>
            <a:ext cx="8425562" cy="1126758"/>
          </a:xfrm>
        </p:spPr>
        <p:txBody>
          <a:bodyPr/>
          <a:lstStyle/>
          <a:p>
            <a:r>
              <a:rPr lang="en-GB" dirty="0"/>
              <a:t>Data Staging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A52F4D17-1AD6-42D9-B93A-EB002C62F4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Use case 1 - Workflow, Parallelization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5E79C11-4B6C-A54C-91F9-2EA57B2D0940}"/>
              </a:ext>
            </a:extLst>
          </p:cNvPr>
          <p:cNvSpPr txBox="1">
            <a:spLocks/>
          </p:cNvSpPr>
          <p:nvPr/>
        </p:nvSpPr>
        <p:spPr>
          <a:xfrm>
            <a:off x="5400092" y="6381328"/>
            <a:ext cx="1006544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Seite </a:t>
            </a:r>
            <a:fld id="{A52F4D17-1AD6-42D9-B93A-EB002C62F43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7163E-1E61-C64C-89B4-E4C9F2C0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1" y="1823105"/>
            <a:ext cx="1946690" cy="72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D25C4-29D3-7347-899E-9D31424CC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48" y="2547881"/>
            <a:ext cx="417264" cy="30447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02F44C6-388C-2B46-A6C6-E611FDC8CF0C}"/>
              </a:ext>
            </a:extLst>
          </p:cNvPr>
          <p:cNvSpPr/>
          <p:nvPr/>
        </p:nvSpPr>
        <p:spPr>
          <a:xfrm>
            <a:off x="198711" y="6094607"/>
            <a:ext cx="8259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Code: </a:t>
            </a:r>
            <a:r>
              <a:rPr lang="de-DE" sz="1200" dirty="0">
                <a:hlinkClick r:id="rId5"/>
              </a:rPr>
              <a:t>http://bit.ly/Workflow_Parallel_PredNet</a:t>
            </a:r>
            <a:endParaRPr lang="de-DE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F06E2-0270-1340-ADB2-3404DD72D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35" y="2922206"/>
            <a:ext cx="2189625" cy="2306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A8EE0-3844-ED41-A692-6E958D0E2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4437112"/>
            <a:ext cx="444500" cy="66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E4A43-7534-5F44-8693-7FE6228BA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931" y="2922206"/>
            <a:ext cx="2101077" cy="23069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0127E8-C25F-4144-B7C7-0C0D813EB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688" y="3356053"/>
            <a:ext cx="444500" cy="66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8693BB-D8B0-1A42-8922-73CE57B9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281" y="2922206"/>
            <a:ext cx="2075279" cy="23069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A551DD-4C10-D14B-8928-8D1832846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9128" y="2927269"/>
            <a:ext cx="2292832" cy="230193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1AF0B64-E469-664A-B5AF-A3D337EE6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903" y="4437112"/>
            <a:ext cx="444500" cy="660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A23096-268F-054E-9C94-2EE008276E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8615" y="2562262"/>
            <a:ext cx="1231900" cy="508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69B5903-A4B7-9D41-8326-3917C38C2E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352" y="2562262"/>
            <a:ext cx="1231900" cy="50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46EF276-30FE-3648-9DAD-24584EF6ED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0094" y="2548260"/>
            <a:ext cx="1155700" cy="5207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F23117E-9949-2449-BDA0-8494D77A1E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1095" y="2539065"/>
            <a:ext cx="1155700" cy="52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AE5F2D-919F-438F-A5F5-209242AE54FF}"/>
              </a:ext>
            </a:extLst>
          </p:cNvPr>
          <p:cNvSpPr/>
          <p:nvPr/>
        </p:nvSpPr>
        <p:spPr>
          <a:xfrm>
            <a:off x="107504" y="1700808"/>
            <a:ext cx="5040560" cy="4218406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FA48C-B98B-4320-8120-C482D2B5B7AD}"/>
              </a:ext>
            </a:extLst>
          </p:cNvPr>
          <p:cNvSpPr txBox="1"/>
          <p:nvPr/>
        </p:nvSpPr>
        <p:spPr>
          <a:xfrm>
            <a:off x="5997073" y="5325777"/>
            <a:ext cx="296344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2400" b="1" dirty="0">
                <a:latin typeface="Abadi Extra Light" panose="020B0604020202020204" pitchFamily="34" charset="0"/>
              </a:rPr>
              <a:t>Courtesy of Bing Gong </a:t>
            </a:r>
            <a:endParaRPr lang="en-DE" sz="2400" b="1" dirty="0" err="1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2616-89FE-4AC1-8569-E521F0D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31021-EB15-4E53-9C61-6C3A1750B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5A96-5A68-4B9D-A610-375FA940DB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PyStager : What is next </a:t>
            </a:r>
            <a:endParaRPr lang="en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00935-D59F-4403-9754-24D3D7BE49DB}"/>
              </a:ext>
            </a:extLst>
          </p:cNvPr>
          <p:cNvGrpSpPr/>
          <p:nvPr/>
        </p:nvGrpSpPr>
        <p:grpSpPr>
          <a:xfrm>
            <a:off x="1161481" y="1474159"/>
            <a:ext cx="6722887" cy="4114627"/>
            <a:chOff x="1161481" y="1474159"/>
            <a:chExt cx="6722887" cy="4114627"/>
          </a:xfrm>
        </p:grpSpPr>
        <p:sp>
          <p:nvSpPr>
            <p:cNvPr id="5" name="Rounded Rectangle 64">
              <a:extLst>
                <a:ext uri="{FF2B5EF4-FFF2-40B4-BE49-F238E27FC236}">
                  <a16:creationId xmlns:a16="http://schemas.microsoft.com/office/drawing/2014/main" id="{507D73F5-262E-44EA-91F2-1849C0B92F9B}"/>
                </a:ext>
              </a:extLst>
            </p:cNvPr>
            <p:cNvSpPr/>
            <p:nvPr/>
          </p:nvSpPr>
          <p:spPr>
            <a:xfrm>
              <a:off x="1161481" y="1474159"/>
              <a:ext cx="6722887" cy="4114627"/>
            </a:xfrm>
            <a:prstGeom prst="roundRect">
              <a:avLst>
                <a:gd name="adj" fmla="val 3974"/>
              </a:avLst>
            </a:prstGeom>
            <a:solidFill>
              <a:srgbClr val="79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GB" sz="2400" dirty="0" err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1B5EE7-67D0-4987-8F82-6AE659BDCFB2}"/>
                </a:ext>
              </a:extLst>
            </p:cNvPr>
            <p:cNvSpPr/>
            <p:nvPr/>
          </p:nvSpPr>
          <p:spPr>
            <a:xfrm>
              <a:off x="1403350" y="3089702"/>
              <a:ext cx="633700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b="1" dirty="0">
                  <a:solidFill>
                    <a:srgbClr val="003D6A"/>
                  </a:solidFill>
                </a:rPr>
                <a:t>Multiple file simultaneous access and process  </a:t>
              </a:r>
            </a:p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b="1" dirty="0">
                  <a:solidFill>
                    <a:srgbClr val="003D6A"/>
                  </a:solidFill>
                </a:rPr>
                <a:t>Breakdown of singe file into multiple smaller pieces </a:t>
              </a:r>
            </a:p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b="1" dirty="0">
                  <a:solidFill>
                    <a:srgbClr val="003D6A"/>
                  </a:solidFill>
                </a:rPr>
                <a:t>Granular asymmetrical dispatching system  </a:t>
              </a:r>
            </a:p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b="1" dirty="0">
                  <a:solidFill>
                    <a:srgbClr val="003D6A"/>
                  </a:solidFill>
                </a:rPr>
                <a:t>Generating performance metrics on air for further use </a:t>
              </a:r>
            </a:p>
            <a:p>
              <a:pPr lvl="0" defTabSz="914400">
                <a:defRPr/>
              </a:pPr>
              <a:endParaRPr lang="en-GB" b="1" dirty="0">
                <a:solidFill>
                  <a:srgbClr val="003D6A"/>
                </a:solidFill>
              </a:endParaRPr>
            </a:p>
          </p:txBody>
        </p:sp>
        <p:pic>
          <p:nvPicPr>
            <p:cNvPr id="36" name="Graphic 35" descr="Signpost">
              <a:extLst>
                <a:ext uri="{FF2B5EF4-FFF2-40B4-BE49-F238E27FC236}">
                  <a16:creationId xmlns:a16="http://schemas.microsoft.com/office/drawing/2014/main" id="{1F4F8DC4-F379-489A-9C6F-32DA4739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3911" y="183823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2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2616-89FE-4AC1-8569-E521F0D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31021-EB15-4E53-9C61-6C3A1750B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5A96-5A68-4B9D-A610-375FA940DB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PyStager : New use case ?</a:t>
            </a:r>
            <a:endParaRPr lang="en-DE" dirty="0"/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507D73F5-262E-44EA-91F2-1849C0B92F9B}"/>
              </a:ext>
            </a:extLst>
          </p:cNvPr>
          <p:cNvSpPr/>
          <p:nvPr/>
        </p:nvSpPr>
        <p:spPr>
          <a:xfrm>
            <a:off x="1161481" y="2204864"/>
            <a:ext cx="6722887" cy="2664296"/>
          </a:xfrm>
          <a:prstGeom prst="roundRect">
            <a:avLst>
              <a:gd name="adj" fmla="val 3974"/>
            </a:avLst>
          </a:prstGeom>
          <a:solidFill>
            <a:srgbClr val="79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GB" sz="24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B5EE7-67D0-4987-8F82-6AE659BDCFB2}"/>
              </a:ext>
            </a:extLst>
          </p:cNvPr>
          <p:cNvSpPr/>
          <p:nvPr/>
        </p:nvSpPr>
        <p:spPr>
          <a:xfrm>
            <a:off x="2915816" y="3326866"/>
            <a:ext cx="4599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D6A"/>
                </a:solidFill>
              </a:rPr>
              <a:t>Interested in trying it? </a:t>
            </a:r>
          </a:p>
          <a:p>
            <a:endParaRPr lang="en-US" b="1" dirty="0">
              <a:solidFill>
                <a:srgbClr val="003D6A"/>
              </a:solidFill>
            </a:endParaRPr>
          </a:p>
          <a:p>
            <a:r>
              <a:rPr lang="en-US" b="1" dirty="0">
                <a:solidFill>
                  <a:srgbClr val="003D6A"/>
                </a:solidFill>
              </a:rPr>
              <a:t>We are happy to support you! </a:t>
            </a:r>
            <a:endParaRPr lang="en-GB" b="1" dirty="0">
              <a:solidFill>
                <a:srgbClr val="003D6A"/>
              </a:solidFill>
            </a:endParaRPr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4222E58B-7DFC-4981-8A7F-2339112C6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3911" y="23797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Necessity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CE179E-A658-1B47-AC48-88F1ADB09B54}"/>
              </a:ext>
            </a:extLst>
          </p:cNvPr>
          <p:cNvSpPr/>
          <p:nvPr/>
        </p:nvSpPr>
        <p:spPr>
          <a:xfrm>
            <a:off x="1854803" y="1448779"/>
            <a:ext cx="5434394" cy="3959855"/>
          </a:xfrm>
          <a:prstGeom prst="roundRect">
            <a:avLst>
              <a:gd name="adj" fmla="val 3974"/>
            </a:avLst>
          </a:prstGeom>
          <a:solidFill>
            <a:srgbClr val="79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GB" sz="2400" dirty="0" err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2F5B54-1279-4146-BBB1-3C1C1E0FE33D}"/>
              </a:ext>
            </a:extLst>
          </p:cNvPr>
          <p:cNvSpPr/>
          <p:nvPr/>
        </p:nvSpPr>
        <p:spPr>
          <a:xfrm>
            <a:off x="2326196" y="2421588"/>
            <a:ext cx="449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3D6A"/>
                </a:solidFill>
              </a:rPr>
              <a:t>Our I/O, pre/post – processing scripts 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CD091F-4B9F-5244-A09D-933EC9AC428C}"/>
              </a:ext>
            </a:extLst>
          </p:cNvPr>
          <p:cNvGrpSpPr/>
          <p:nvPr/>
        </p:nvGrpSpPr>
        <p:grpSpPr>
          <a:xfrm>
            <a:off x="3082818" y="2873734"/>
            <a:ext cx="968185" cy="914400"/>
            <a:chOff x="3082818" y="2873734"/>
            <a:chExt cx="968185" cy="914400"/>
          </a:xfrm>
        </p:grpSpPr>
        <p:pic>
          <p:nvPicPr>
            <p:cNvPr id="18" name="Graphic 17" descr="Laptop">
              <a:extLst>
                <a:ext uri="{FF2B5EF4-FFF2-40B4-BE49-F238E27FC236}">
                  <a16:creationId xmlns:a16="http://schemas.microsoft.com/office/drawing/2014/main" id="{7DEE92C0-41F2-2041-81CA-8FFF8631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2818" y="287373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Tick">
              <a:extLst>
                <a:ext uri="{FF2B5EF4-FFF2-40B4-BE49-F238E27FC236}">
                  <a16:creationId xmlns:a16="http://schemas.microsoft.com/office/drawing/2014/main" id="{C721A1E3-D35A-0540-A06C-AF57650A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8241" y="3250820"/>
              <a:ext cx="492762" cy="49276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4F9C73-A298-DC45-986C-CFD8FB70AF76}"/>
              </a:ext>
            </a:extLst>
          </p:cNvPr>
          <p:cNvGrpSpPr/>
          <p:nvPr/>
        </p:nvGrpSpPr>
        <p:grpSpPr>
          <a:xfrm>
            <a:off x="5163777" y="2960399"/>
            <a:ext cx="896160" cy="763508"/>
            <a:chOff x="5163777" y="2960399"/>
            <a:chExt cx="896160" cy="76350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58F7A8-BE49-BB42-A40A-D75262D5673F}"/>
                </a:ext>
              </a:extLst>
            </p:cNvPr>
            <p:cNvGrpSpPr/>
            <p:nvPr/>
          </p:nvGrpSpPr>
          <p:grpSpPr>
            <a:xfrm>
              <a:off x="5163777" y="2960399"/>
              <a:ext cx="896160" cy="701314"/>
              <a:chOff x="424522" y="4443619"/>
              <a:chExt cx="896160" cy="701314"/>
            </a:xfrm>
          </p:grpSpPr>
          <p:pic>
            <p:nvPicPr>
              <p:cNvPr id="69" name="Graphic 68" descr="Database">
                <a:extLst>
                  <a:ext uri="{FF2B5EF4-FFF2-40B4-BE49-F238E27FC236}">
                    <a16:creationId xmlns:a16="http://schemas.microsoft.com/office/drawing/2014/main" id="{7BE60BF9-CD2B-1C4F-9664-192D1B3FD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24522" y="4443619"/>
                <a:ext cx="670491" cy="670491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5125E91-D7F2-A646-B27A-FA74E0F6CE1E}"/>
                  </a:ext>
                </a:extLst>
              </p:cNvPr>
              <p:cNvSpPr/>
              <p:nvPr/>
            </p:nvSpPr>
            <p:spPr>
              <a:xfrm>
                <a:off x="761988" y="4734040"/>
                <a:ext cx="558694" cy="320596"/>
              </a:xfrm>
              <a:prstGeom prst="rect">
                <a:avLst/>
              </a:prstGeom>
              <a:solidFill>
                <a:srgbClr val="79A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pic>
            <p:nvPicPr>
              <p:cNvPr id="71" name="Graphic 70" descr="Computer">
                <a:extLst>
                  <a:ext uri="{FF2B5EF4-FFF2-40B4-BE49-F238E27FC236}">
                    <a16:creationId xmlns:a16="http://schemas.microsoft.com/office/drawing/2014/main" id="{DC5376A5-4FC0-8A41-B603-712D9ED88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78966" y="4652171"/>
                <a:ext cx="492762" cy="492762"/>
              </a:xfrm>
              <a:prstGeom prst="rect">
                <a:avLst/>
              </a:prstGeom>
            </p:spPr>
          </p:pic>
        </p:grpSp>
        <p:pic>
          <p:nvPicPr>
            <p:cNvPr id="24" name="Graphic 23" descr="Close">
              <a:extLst>
                <a:ext uri="{FF2B5EF4-FFF2-40B4-BE49-F238E27FC236}">
                  <a16:creationId xmlns:a16="http://schemas.microsoft.com/office/drawing/2014/main" id="{F1085C3A-5803-4A4C-A592-36E4A468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2696" y="3231145"/>
              <a:ext cx="492762" cy="492762"/>
            </a:xfrm>
            <a:prstGeom prst="rect">
              <a:avLst/>
            </a:prstGeom>
          </p:spPr>
        </p:pic>
      </p:grp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B58A19E2-48C2-C84D-8822-83B1AB6123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0949" y="1449365"/>
            <a:ext cx="914400" cy="9144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DCFC282-737E-2E4E-8AF7-2EA08B67D86B}"/>
              </a:ext>
            </a:extLst>
          </p:cNvPr>
          <p:cNvGrpSpPr/>
          <p:nvPr/>
        </p:nvGrpSpPr>
        <p:grpSpPr>
          <a:xfrm>
            <a:off x="3132908" y="4120668"/>
            <a:ext cx="912551" cy="965510"/>
            <a:chOff x="3132908" y="4120668"/>
            <a:chExt cx="912551" cy="965510"/>
          </a:xfrm>
        </p:grpSpPr>
        <p:pic>
          <p:nvPicPr>
            <p:cNvPr id="51" name="Graphic 50" descr="Document">
              <a:extLst>
                <a:ext uri="{FF2B5EF4-FFF2-40B4-BE49-F238E27FC236}">
                  <a16:creationId xmlns:a16="http://schemas.microsoft.com/office/drawing/2014/main" id="{998C1702-36E3-1C42-A45B-A1B29E07A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32908" y="4120668"/>
              <a:ext cx="803704" cy="803704"/>
            </a:xfrm>
            <a:prstGeom prst="rect">
              <a:avLst/>
            </a:prstGeom>
          </p:spPr>
        </p:pic>
        <p:pic>
          <p:nvPicPr>
            <p:cNvPr id="60" name="Graphic 59" descr="Tick">
              <a:extLst>
                <a:ext uri="{FF2B5EF4-FFF2-40B4-BE49-F238E27FC236}">
                  <a16:creationId xmlns:a16="http://schemas.microsoft.com/office/drawing/2014/main" id="{91B6CEF8-DA40-7A48-9963-978F4C2D8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2697" y="4593416"/>
              <a:ext cx="492762" cy="49276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8E75B1-A032-5245-9FC4-AA33C82F9690}"/>
              </a:ext>
            </a:extLst>
          </p:cNvPr>
          <p:cNvGrpSpPr/>
          <p:nvPr/>
        </p:nvGrpSpPr>
        <p:grpSpPr>
          <a:xfrm>
            <a:off x="5405512" y="4064340"/>
            <a:ext cx="750156" cy="1029729"/>
            <a:chOff x="5405512" y="4064340"/>
            <a:chExt cx="750156" cy="10297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AD4375-36CA-D84D-8D6F-DBEF28CC486E}"/>
                </a:ext>
              </a:extLst>
            </p:cNvPr>
            <p:cNvGrpSpPr/>
            <p:nvPr/>
          </p:nvGrpSpPr>
          <p:grpSpPr>
            <a:xfrm>
              <a:off x="5405512" y="4064340"/>
              <a:ext cx="750156" cy="1029729"/>
              <a:chOff x="246189" y="4221088"/>
              <a:chExt cx="750156" cy="1029729"/>
            </a:xfrm>
          </p:grpSpPr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93287932-3B02-E84F-BAE7-4FF4DF7F3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46189" y="4221088"/>
                <a:ext cx="536233" cy="536233"/>
              </a:xfrm>
              <a:prstGeom prst="rect">
                <a:avLst/>
              </a:prstGeom>
            </p:spPr>
          </p:pic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F7E332BF-E3EC-C340-B294-D9F8C01147E7}"/>
                  </a:ext>
                </a:extLst>
              </p:cNvPr>
              <p:cNvSpPr/>
              <p:nvPr/>
            </p:nvSpPr>
            <p:spPr>
              <a:xfrm>
                <a:off x="424315" y="4436564"/>
                <a:ext cx="293190" cy="337591"/>
              </a:xfrm>
              <a:prstGeom prst="roundRect">
                <a:avLst>
                  <a:gd name="adj" fmla="val 0"/>
                </a:avLst>
              </a:prstGeom>
              <a:solidFill>
                <a:srgbClr val="79A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pic>
            <p:nvPicPr>
              <p:cNvPr id="54" name="Graphic 53" descr="Paper">
                <a:extLst>
                  <a:ext uri="{FF2B5EF4-FFF2-40B4-BE49-F238E27FC236}">
                    <a16:creationId xmlns:a16="http://schemas.microsoft.com/office/drawing/2014/main" id="{76AC1F7F-110B-9947-A458-5320572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3311" y="4392432"/>
                <a:ext cx="536233" cy="536233"/>
              </a:xfrm>
              <a:prstGeom prst="rect">
                <a:avLst/>
              </a:prstGeom>
            </p:spPr>
          </p:pic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5F086AE1-4B2F-CE4F-ACE7-CCBC1F6BB0F4}"/>
                  </a:ext>
                </a:extLst>
              </p:cNvPr>
              <p:cNvSpPr/>
              <p:nvPr/>
            </p:nvSpPr>
            <p:spPr>
              <a:xfrm>
                <a:off x="495834" y="4632657"/>
                <a:ext cx="293190" cy="337591"/>
              </a:xfrm>
              <a:prstGeom prst="roundRect">
                <a:avLst>
                  <a:gd name="adj" fmla="val 0"/>
                </a:avLst>
              </a:prstGeom>
              <a:solidFill>
                <a:srgbClr val="79A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pic>
            <p:nvPicPr>
              <p:cNvPr id="58" name="Graphic 57" descr="Paper">
                <a:extLst>
                  <a:ext uri="{FF2B5EF4-FFF2-40B4-BE49-F238E27FC236}">
                    <a16:creationId xmlns:a16="http://schemas.microsoft.com/office/drawing/2014/main" id="{F64FE4CD-79DF-EB46-8F34-71821F59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20382" y="4570626"/>
                <a:ext cx="536233" cy="536233"/>
              </a:xfrm>
              <a:prstGeom prst="rect">
                <a:avLst/>
              </a:prstGeom>
            </p:spPr>
          </p:pic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46758D8-6097-2C4F-86B9-2FA10C93B00E}"/>
                  </a:ext>
                </a:extLst>
              </p:cNvPr>
              <p:cNvSpPr/>
              <p:nvPr/>
            </p:nvSpPr>
            <p:spPr>
              <a:xfrm>
                <a:off x="579630" y="4787421"/>
                <a:ext cx="293190" cy="337591"/>
              </a:xfrm>
              <a:prstGeom prst="roundRect">
                <a:avLst>
                  <a:gd name="adj" fmla="val 0"/>
                </a:avLst>
              </a:prstGeom>
              <a:solidFill>
                <a:srgbClr val="79A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pic>
            <p:nvPicPr>
              <p:cNvPr id="50" name="Graphic 49" descr="Document">
                <a:extLst>
                  <a:ext uri="{FF2B5EF4-FFF2-40B4-BE49-F238E27FC236}">
                    <a16:creationId xmlns:a16="http://schemas.microsoft.com/office/drawing/2014/main" id="{0FFA682F-96B0-BD43-9002-7F30DBEEB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03583" y="4758055"/>
                <a:ext cx="492762" cy="492762"/>
              </a:xfrm>
              <a:prstGeom prst="rect">
                <a:avLst/>
              </a:prstGeom>
            </p:spPr>
          </p:pic>
        </p:grpSp>
        <p:pic>
          <p:nvPicPr>
            <p:cNvPr id="61" name="Graphic 60" descr="Close">
              <a:extLst>
                <a:ext uri="{FF2B5EF4-FFF2-40B4-BE49-F238E27FC236}">
                  <a16:creationId xmlns:a16="http://schemas.microsoft.com/office/drawing/2014/main" id="{280B0A77-DBE9-F14A-ACB9-283D8C7A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5585" y="4582646"/>
              <a:ext cx="492762" cy="49276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C9FAFC-04F3-4141-BE2E-B3614B2F6A55}"/>
                  </a:ext>
                </a:extLst>
              </p14:cNvPr>
              <p14:cNvContentPartPr/>
              <p14:nvPr/>
            </p14:nvContentPartPr>
            <p14:xfrm>
              <a:off x="8943366" y="2267962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C9FAFC-04F3-4141-BE2E-B3614B2F6A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34366" y="225932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C4C6ADF-6CB6-2346-A425-AE7836DC60A4}"/>
              </a:ext>
            </a:extLst>
          </p:cNvPr>
          <p:cNvSpPr/>
          <p:nvPr/>
        </p:nvSpPr>
        <p:spPr>
          <a:xfrm>
            <a:off x="1161481" y="1474159"/>
            <a:ext cx="6722887" cy="4114627"/>
          </a:xfrm>
          <a:prstGeom prst="roundRect">
            <a:avLst>
              <a:gd name="adj" fmla="val 3974"/>
            </a:avLst>
          </a:prstGeom>
          <a:solidFill>
            <a:srgbClr val="79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GB" sz="24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How to answer it ?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1031E-0482-5E4A-A508-CFADFD9A50EA}"/>
              </a:ext>
            </a:extLst>
          </p:cNvPr>
          <p:cNvGrpSpPr/>
          <p:nvPr/>
        </p:nvGrpSpPr>
        <p:grpSpPr>
          <a:xfrm>
            <a:off x="1483855" y="1684829"/>
            <a:ext cx="5741637" cy="882367"/>
            <a:chOff x="1483855" y="1684829"/>
            <a:chExt cx="5741637" cy="88236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2F5B54-1279-4146-BBB1-3C1C1E0FE33D}"/>
                </a:ext>
              </a:extLst>
            </p:cNvPr>
            <p:cNvSpPr/>
            <p:nvPr/>
          </p:nvSpPr>
          <p:spPr>
            <a:xfrm>
              <a:off x="1483855" y="1920865"/>
              <a:ext cx="41991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003D6A"/>
                  </a:solidFill>
                </a:rPr>
                <a:t>Exploit time – series hierarchical data structure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618902-2C60-EB4E-9CF8-5A6457A4F6D7}"/>
                </a:ext>
              </a:extLst>
            </p:cNvPr>
            <p:cNvGrpSpPr/>
            <p:nvPr/>
          </p:nvGrpSpPr>
          <p:grpSpPr>
            <a:xfrm>
              <a:off x="5943680" y="1684829"/>
              <a:ext cx="1281812" cy="761430"/>
              <a:chOff x="3497288" y="2011017"/>
              <a:chExt cx="1281812" cy="7614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1958916-CB43-2946-90E3-3362C0E85181}"/>
                  </a:ext>
                </a:extLst>
              </p:cNvPr>
              <p:cNvGrpSpPr/>
              <p:nvPr/>
            </p:nvGrpSpPr>
            <p:grpSpPr>
              <a:xfrm>
                <a:off x="3497288" y="2011017"/>
                <a:ext cx="893369" cy="761430"/>
                <a:chOff x="4871009" y="2458524"/>
                <a:chExt cx="1202128" cy="1024589"/>
              </a:xfrm>
            </p:grpSpPr>
            <p:pic>
              <p:nvPicPr>
                <p:cNvPr id="34" name="Graphic 33" descr="Database">
                  <a:extLst>
                    <a:ext uri="{FF2B5EF4-FFF2-40B4-BE49-F238E27FC236}">
                      <a16:creationId xmlns:a16="http://schemas.microsoft.com/office/drawing/2014/main" id="{E56E13DC-23CA-2142-8978-539EB1A383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09" y="2799745"/>
                  <a:ext cx="450630" cy="450630"/>
                </a:xfrm>
                <a:prstGeom prst="rect">
                  <a:avLst/>
                </a:prstGeom>
              </p:spPr>
            </p:pic>
            <p:cxnSp>
              <p:nvCxnSpPr>
                <p:cNvPr id="36" name="Elbow Connector 35">
                  <a:extLst>
                    <a:ext uri="{FF2B5EF4-FFF2-40B4-BE49-F238E27FC236}">
                      <a16:creationId xmlns:a16="http://schemas.microsoft.com/office/drawing/2014/main" id="{448AAA0B-C0D3-1148-BCC2-3E6DD58A795B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V="1">
                  <a:off x="5321639" y="3020519"/>
                  <a:ext cx="389834" cy="4541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lbow Connector 36">
                  <a:extLst>
                    <a:ext uri="{FF2B5EF4-FFF2-40B4-BE49-F238E27FC236}">
                      <a16:creationId xmlns:a16="http://schemas.microsoft.com/office/drawing/2014/main" id="{56D36F93-F8F5-6F44-8F84-2C2784C453EE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V="1">
                  <a:off x="5321639" y="2638581"/>
                  <a:ext cx="389834" cy="38647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>
                  <a:extLst>
                    <a:ext uri="{FF2B5EF4-FFF2-40B4-BE49-F238E27FC236}">
                      <a16:creationId xmlns:a16="http://schemas.microsoft.com/office/drawing/2014/main" id="{23EDDE5F-8FC4-0049-A8F4-2BC93F80B515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5321639" y="3025060"/>
                  <a:ext cx="389834" cy="32898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Graphic 43" descr="Database">
                  <a:extLst>
                    <a:ext uri="{FF2B5EF4-FFF2-40B4-BE49-F238E27FC236}">
                      <a16:creationId xmlns:a16="http://schemas.microsoft.com/office/drawing/2014/main" id="{507F33CE-2C57-0747-99F8-53B283663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2397" y="2458524"/>
                  <a:ext cx="321418" cy="321416"/>
                </a:xfrm>
                <a:prstGeom prst="rect">
                  <a:avLst/>
                </a:prstGeom>
              </p:spPr>
            </p:pic>
            <p:pic>
              <p:nvPicPr>
                <p:cNvPr id="45" name="Graphic 44" descr="Database">
                  <a:extLst>
                    <a:ext uri="{FF2B5EF4-FFF2-40B4-BE49-F238E27FC236}">
                      <a16:creationId xmlns:a16="http://schemas.microsoft.com/office/drawing/2014/main" id="{4D43B269-3008-CB41-8CEF-24B1539CC8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1719" y="2819786"/>
                  <a:ext cx="321418" cy="321416"/>
                </a:xfrm>
                <a:prstGeom prst="rect">
                  <a:avLst/>
                </a:prstGeom>
              </p:spPr>
            </p:pic>
            <p:pic>
              <p:nvPicPr>
                <p:cNvPr id="46" name="Graphic 45" descr="Database">
                  <a:extLst>
                    <a:ext uri="{FF2B5EF4-FFF2-40B4-BE49-F238E27FC236}">
                      <a16:creationId xmlns:a16="http://schemas.microsoft.com/office/drawing/2014/main" id="{299C742C-2443-B341-B19E-669CF2179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9383" y="3161697"/>
                  <a:ext cx="321418" cy="321416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BB6E87A-FB56-5843-907F-653E5EF0FCF6}"/>
                  </a:ext>
                </a:extLst>
              </p:cNvPr>
              <p:cNvGrpSpPr/>
              <p:nvPr/>
            </p:nvGrpSpPr>
            <p:grpSpPr>
              <a:xfrm>
                <a:off x="4399785" y="2145203"/>
                <a:ext cx="379315" cy="517156"/>
                <a:chOff x="5321639" y="2458524"/>
                <a:chExt cx="751498" cy="1024589"/>
              </a:xfrm>
            </p:grpSpPr>
            <p:cxnSp>
              <p:nvCxnSpPr>
                <p:cNvPr id="49" name="Elbow Connector 48">
                  <a:extLst>
                    <a:ext uri="{FF2B5EF4-FFF2-40B4-BE49-F238E27FC236}">
                      <a16:creationId xmlns:a16="http://schemas.microsoft.com/office/drawing/2014/main" id="{2E22AFB5-7EC1-BA47-A3F2-07141DF80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1639" y="3020519"/>
                  <a:ext cx="389834" cy="4541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Elbow Connector 51">
                  <a:extLst>
                    <a:ext uri="{FF2B5EF4-FFF2-40B4-BE49-F238E27FC236}">
                      <a16:creationId xmlns:a16="http://schemas.microsoft.com/office/drawing/2014/main" id="{755F2624-34AC-5749-ADF3-356059185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1639" y="2638581"/>
                  <a:ext cx="389834" cy="38647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lbow Connector 54">
                  <a:extLst>
                    <a:ext uri="{FF2B5EF4-FFF2-40B4-BE49-F238E27FC236}">
                      <a16:creationId xmlns:a16="http://schemas.microsoft.com/office/drawing/2014/main" id="{7BA4739E-856C-D541-B0F9-FCF1BBB35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1639" y="3025060"/>
                  <a:ext cx="389834" cy="32898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 descr="Database">
                  <a:extLst>
                    <a:ext uri="{FF2B5EF4-FFF2-40B4-BE49-F238E27FC236}">
                      <a16:creationId xmlns:a16="http://schemas.microsoft.com/office/drawing/2014/main" id="{AB230997-6788-C544-9602-F47969BBB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2397" y="2458524"/>
                  <a:ext cx="321418" cy="321416"/>
                </a:xfrm>
                <a:prstGeom prst="rect">
                  <a:avLst/>
                </a:prstGeom>
              </p:spPr>
            </p:pic>
            <p:pic>
              <p:nvPicPr>
                <p:cNvPr id="62" name="Graphic 61" descr="Database">
                  <a:extLst>
                    <a:ext uri="{FF2B5EF4-FFF2-40B4-BE49-F238E27FC236}">
                      <a16:creationId xmlns:a16="http://schemas.microsoft.com/office/drawing/2014/main" id="{0DEA0D39-0169-3641-9338-460E9327E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1719" y="2819786"/>
                  <a:ext cx="321418" cy="321416"/>
                </a:xfrm>
                <a:prstGeom prst="rect">
                  <a:avLst/>
                </a:prstGeom>
              </p:spPr>
            </p:pic>
            <p:pic>
              <p:nvPicPr>
                <p:cNvPr id="63" name="Graphic 62" descr="Database">
                  <a:extLst>
                    <a:ext uri="{FF2B5EF4-FFF2-40B4-BE49-F238E27FC236}">
                      <a16:creationId xmlns:a16="http://schemas.microsoft.com/office/drawing/2014/main" id="{0EACF658-8E64-9742-B04B-D1C2E035D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9383" y="3161697"/>
                  <a:ext cx="321418" cy="32141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3FEABF-F127-1046-96FF-A9E22E260ECA}"/>
              </a:ext>
            </a:extLst>
          </p:cNvPr>
          <p:cNvGrpSpPr/>
          <p:nvPr/>
        </p:nvGrpSpPr>
        <p:grpSpPr>
          <a:xfrm>
            <a:off x="1380941" y="3543312"/>
            <a:ext cx="5642178" cy="1022303"/>
            <a:chOff x="1380941" y="3543312"/>
            <a:chExt cx="5642178" cy="10223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42E11D-5F9A-5E4B-ADCD-27767E78EC79}"/>
                </a:ext>
              </a:extLst>
            </p:cNvPr>
            <p:cNvGrpSpPr/>
            <p:nvPr/>
          </p:nvGrpSpPr>
          <p:grpSpPr>
            <a:xfrm>
              <a:off x="6108719" y="3543312"/>
              <a:ext cx="914400" cy="1022303"/>
              <a:chOff x="8126369" y="3093529"/>
              <a:chExt cx="914400" cy="1022303"/>
            </a:xfrm>
          </p:grpSpPr>
          <p:pic>
            <p:nvPicPr>
              <p:cNvPr id="11" name="Graphic 10" descr="Open hand">
                <a:extLst>
                  <a:ext uri="{FF2B5EF4-FFF2-40B4-BE49-F238E27FC236}">
                    <a16:creationId xmlns:a16="http://schemas.microsoft.com/office/drawing/2014/main" id="{4CEDD39D-B973-904D-B5E5-263859438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26369" y="32014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Wrench">
                <a:extLst>
                  <a:ext uri="{FF2B5EF4-FFF2-40B4-BE49-F238E27FC236}">
                    <a16:creationId xmlns:a16="http://schemas.microsoft.com/office/drawing/2014/main" id="{2C8E50E4-0EF1-7C45-82AF-3C8134ABF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416623">
                <a:off x="8311507" y="3093529"/>
                <a:ext cx="578604" cy="578604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F44764-7620-234C-B2FA-1F6CFFE133BC}"/>
                </a:ext>
              </a:extLst>
            </p:cNvPr>
            <p:cNvSpPr/>
            <p:nvPr/>
          </p:nvSpPr>
          <p:spPr>
            <a:xfrm>
              <a:off x="1380941" y="3725583"/>
              <a:ext cx="41991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003D6A"/>
                  </a:solidFill>
                </a:rPr>
                <a:t>Easy to use in compare to traditional MPI (mpi4py)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BE5063-7E4B-954F-AA26-5089BAFB9E65}"/>
              </a:ext>
            </a:extLst>
          </p:cNvPr>
          <p:cNvGrpSpPr/>
          <p:nvPr/>
        </p:nvGrpSpPr>
        <p:grpSpPr>
          <a:xfrm>
            <a:off x="1411780" y="2680214"/>
            <a:ext cx="5604933" cy="808014"/>
            <a:chOff x="1411780" y="2680214"/>
            <a:chExt cx="5604933" cy="80801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7A523C-FC5E-924D-8341-88FFEC4D1309}"/>
                </a:ext>
              </a:extLst>
            </p:cNvPr>
            <p:cNvSpPr/>
            <p:nvPr/>
          </p:nvSpPr>
          <p:spPr>
            <a:xfrm>
              <a:off x="1411780" y="2791658"/>
              <a:ext cx="41991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003D6A"/>
                  </a:solidFill>
                </a:rPr>
                <a:t>Written in easy &amp; popular language compatible with HPC </a:t>
              </a:r>
            </a:p>
          </p:txBody>
        </p:sp>
        <p:pic>
          <p:nvPicPr>
            <p:cNvPr id="17" name="Graphic 16" descr="Snake">
              <a:extLst>
                <a:ext uri="{FF2B5EF4-FFF2-40B4-BE49-F238E27FC236}">
                  <a16:creationId xmlns:a16="http://schemas.microsoft.com/office/drawing/2014/main" id="{73405F78-E9EB-9E40-BCEE-90B165674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8699" y="2680214"/>
              <a:ext cx="808014" cy="80801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4AFD75-171F-DA49-A690-9C0E021AE669}"/>
              </a:ext>
            </a:extLst>
          </p:cNvPr>
          <p:cNvGrpSpPr/>
          <p:nvPr/>
        </p:nvGrpSpPr>
        <p:grpSpPr>
          <a:xfrm>
            <a:off x="1411780" y="4458816"/>
            <a:ext cx="5615385" cy="914400"/>
            <a:chOff x="1411780" y="4458816"/>
            <a:chExt cx="5615385" cy="9144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DB3DD8-885B-C347-B01A-1915EBA2DC7F}"/>
                </a:ext>
              </a:extLst>
            </p:cNvPr>
            <p:cNvSpPr/>
            <p:nvPr/>
          </p:nvSpPr>
          <p:spPr>
            <a:xfrm>
              <a:off x="1411780" y="4823837"/>
              <a:ext cx="41991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003D6A"/>
                  </a:solidFill>
                </a:rPr>
                <a:t>Easy to adopt to a working code  </a:t>
              </a:r>
            </a:p>
          </p:txBody>
        </p:sp>
        <p:pic>
          <p:nvPicPr>
            <p:cNvPr id="73" name="Graphic 72" descr="Puzzle pieces">
              <a:extLst>
                <a:ext uri="{FF2B5EF4-FFF2-40B4-BE49-F238E27FC236}">
                  <a16:creationId xmlns:a16="http://schemas.microsoft.com/office/drawing/2014/main" id="{3889F7D6-ABB5-334E-ACF2-3820B013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12765" y="44588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6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PyStager</a:t>
            </a:r>
            <a:r>
              <a:rPr lang="en-GB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CE179E-A658-1B47-AC48-88F1ADB09B54}"/>
              </a:ext>
            </a:extLst>
          </p:cNvPr>
          <p:cNvSpPr/>
          <p:nvPr/>
        </p:nvSpPr>
        <p:spPr>
          <a:xfrm>
            <a:off x="358776" y="1628775"/>
            <a:ext cx="3925887" cy="4140199"/>
          </a:xfrm>
          <a:prstGeom prst="roundRect">
            <a:avLst>
              <a:gd name="adj" fmla="val 3974"/>
            </a:avLst>
          </a:prstGeom>
          <a:solidFill>
            <a:srgbClr val="79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GB" sz="24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00025-2B96-7C41-B3CE-6381CBDA0E4A}"/>
              </a:ext>
            </a:extLst>
          </p:cNvPr>
          <p:cNvSpPr/>
          <p:nvPr/>
        </p:nvSpPr>
        <p:spPr>
          <a:xfrm>
            <a:off x="599643" y="5179496"/>
            <a:ext cx="2817602" cy="4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417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http://bit.ly/PyStager1</a:t>
            </a:r>
            <a:endParaRPr lang="en-GB" sz="2000" b="1" dirty="0">
              <a:solidFill>
                <a:srgbClr val="00417F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027289-3B29-F34A-8A90-942BAAECCEEF}"/>
              </a:ext>
            </a:extLst>
          </p:cNvPr>
          <p:cNvGrpSpPr/>
          <p:nvPr/>
        </p:nvGrpSpPr>
        <p:grpSpPr>
          <a:xfrm>
            <a:off x="1224338" y="1773922"/>
            <a:ext cx="1951821" cy="1077132"/>
            <a:chOff x="4871009" y="2457749"/>
            <a:chExt cx="1951821" cy="1077132"/>
          </a:xfrm>
        </p:grpSpPr>
        <p:pic>
          <p:nvPicPr>
            <p:cNvPr id="13" name="Graphic 12" descr="Processor">
              <a:extLst>
                <a:ext uri="{FF2B5EF4-FFF2-40B4-BE49-F238E27FC236}">
                  <a16:creationId xmlns:a16="http://schemas.microsoft.com/office/drawing/2014/main" id="{10AE891C-9865-6E40-9DE5-1D742015D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1473" y="2457749"/>
              <a:ext cx="361664" cy="361664"/>
            </a:xfrm>
            <a:prstGeom prst="rect">
              <a:avLst/>
            </a:prstGeom>
          </p:spPr>
        </p:pic>
        <p:pic>
          <p:nvPicPr>
            <p:cNvPr id="21" name="Graphic 20" descr="Processor">
              <a:extLst>
                <a:ext uri="{FF2B5EF4-FFF2-40B4-BE49-F238E27FC236}">
                  <a16:creationId xmlns:a16="http://schemas.microsoft.com/office/drawing/2014/main" id="{3CBF4DB2-AF21-884F-9631-B4A4EF54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1473" y="2839687"/>
              <a:ext cx="361664" cy="361664"/>
            </a:xfrm>
            <a:prstGeom prst="rect">
              <a:avLst/>
            </a:prstGeom>
          </p:spPr>
        </p:pic>
        <p:pic>
          <p:nvPicPr>
            <p:cNvPr id="22" name="Graphic 21" descr="Processor">
              <a:extLst>
                <a:ext uri="{FF2B5EF4-FFF2-40B4-BE49-F238E27FC236}">
                  <a16:creationId xmlns:a16="http://schemas.microsoft.com/office/drawing/2014/main" id="{370EABB0-12AD-414C-AA26-A383D641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1473" y="3173217"/>
              <a:ext cx="361664" cy="361664"/>
            </a:xfrm>
            <a:prstGeom prst="rect">
              <a:avLst/>
            </a:prstGeom>
          </p:spPr>
        </p:pic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49BA58E3-B514-FA48-9FD6-108861A4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1009" y="2799745"/>
              <a:ext cx="450630" cy="450630"/>
            </a:xfrm>
            <a:prstGeom prst="rect">
              <a:avLst/>
            </a:prstGeom>
          </p:spPr>
        </p:pic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B0F985DD-8998-C941-B0ED-EB96EC6C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72200" y="2795204"/>
              <a:ext cx="450630" cy="450630"/>
            </a:xfrm>
            <a:prstGeom prst="rect">
              <a:avLst/>
            </a:prstGeom>
          </p:spPr>
        </p:pic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8C9B132C-0DD5-2B43-8E99-4841EDED222F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5321639" y="3020519"/>
              <a:ext cx="389834" cy="4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3E96D7-689A-0E46-98D4-7CA4880175CF}"/>
                </a:ext>
              </a:extLst>
            </p:cNvPr>
            <p:cNvCxnSpPr>
              <a:cxnSpLocks/>
              <a:stCxn id="26" idx="3"/>
              <a:endCxn id="13" idx="1"/>
            </p:cNvCxnSpPr>
            <p:nvPr/>
          </p:nvCxnSpPr>
          <p:spPr>
            <a:xfrm flipV="1">
              <a:off x="5321639" y="2638581"/>
              <a:ext cx="389834" cy="3864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67731094-BF35-7842-AEE8-173D61896B40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21639" y="3025060"/>
              <a:ext cx="389834" cy="32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CDF06DD6-6B4B-044C-909E-F9CBFB29D7FB}"/>
                </a:ext>
              </a:extLst>
            </p:cNvPr>
            <p:cNvCxnSpPr>
              <a:cxnSpLocks/>
              <a:stCxn id="13" idx="3"/>
              <a:endCxn id="44" idx="1"/>
            </p:cNvCxnSpPr>
            <p:nvPr/>
          </p:nvCxnSpPr>
          <p:spPr>
            <a:xfrm>
              <a:off x="6073137" y="2638581"/>
              <a:ext cx="299063" cy="381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6CB00B44-FAFA-6C46-8C0E-6AF32DEF6286}"/>
                </a:ext>
              </a:extLst>
            </p:cNvPr>
            <p:cNvCxnSpPr>
              <a:cxnSpLocks/>
              <a:stCxn id="21" idx="3"/>
              <a:endCxn id="44" idx="1"/>
            </p:cNvCxnSpPr>
            <p:nvPr/>
          </p:nvCxnSpPr>
          <p:spPr>
            <a:xfrm>
              <a:off x="6073137" y="3020519"/>
              <a:ext cx="299063" cy="12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054620EE-25FD-3B4F-A6FE-88F80C9E46BB}"/>
                </a:ext>
              </a:extLst>
            </p:cNvPr>
            <p:cNvCxnSpPr>
              <a:cxnSpLocks/>
              <a:stCxn id="22" idx="3"/>
              <a:endCxn id="44" idx="1"/>
            </p:cNvCxnSpPr>
            <p:nvPr/>
          </p:nvCxnSpPr>
          <p:spPr>
            <a:xfrm flipV="1">
              <a:off x="6073137" y="3020519"/>
              <a:ext cx="299063" cy="3335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52D5CEA0-6364-544D-9B49-80F0BD093595}"/>
              </a:ext>
            </a:extLst>
          </p:cNvPr>
          <p:cNvSpPr/>
          <p:nvPr/>
        </p:nvSpPr>
        <p:spPr>
          <a:xfrm>
            <a:off x="599643" y="2639086"/>
            <a:ext cx="34675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3D6A"/>
              </a:solidFill>
            </a:endParaRPr>
          </a:p>
          <a:p>
            <a:r>
              <a:rPr lang="en-GB" b="1" dirty="0">
                <a:solidFill>
                  <a:srgbClr val="003D6A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D6A"/>
                </a:solidFill>
              </a:rPr>
              <a:t>General purpose parallel I/O and pre/post processing Written in Python (mpi4py)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3D6A"/>
                </a:solidFill>
              </a:rPr>
              <a:t>rsync</a:t>
            </a:r>
            <a:r>
              <a:rPr lang="en-GB" dirty="0">
                <a:solidFill>
                  <a:srgbClr val="003D6A"/>
                </a:solidFill>
              </a:rPr>
              <a:t> and checksum 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D6A"/>
                </a:solidFill>
              </a:rPr>
              <a:t>Logfile   </a:t>
            </a:r>
          </a:p>
          <a:p>
            <a:endParaRPr lang="en-GB" b="1" dirty="0">
              <a:solidFill>
                <a:srgbClr val="003D6A"/>
              </a:solidFill>
            </a:endParaRPr>
          </a:p>
        </p:txBody>
      </p:sp>
      <p:pic>
        <p:nvPicPr>
          <p:cNvPr id="102" name="Picture 101" descr="A screenshot of a computer&#10;&#10;Description automatically generated">
            <a:extLst>
              <a:ext uri="{FF2B5EF4-FFF2-40B4-BE49-F238E27FC236}">
                <a16:creationId xmlns:a16="http://schemas.microsoft.com/office/drawing/2014/main" id="{8DC163C7-0BA5-9546-AF7A-5B5547168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63" y="1341593"/>
            <a:ext cx="3892181" cy="3016295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BC766CF9-86D7-BA48-A274-B8062FEEC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31" y="2800663"/>
            <a:ext cx="3892181" cy="3114449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83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Folder Level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988141-E508-4442-B93B-ABB414A2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270" y="1379489"/>
            <a:ext cx="914400" cy="9144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1785E03-C007-1349-9D45-B70CE8B8730B}"/>
              </a:ext>
            </a:extLst>
          </p:cNvPr>
          <p:cNvGrpSpPr/>
          <p:nvPr/>
        </p:nvGrpSpPr>
        <p:grpSpPr>
          <a:xfrm>
            <a:off x="445783" y="1772816"/>
            <a:ext cx="2910468" cy="3696434"/>
            <a:chOff x="445783" y="1772816"/>
            <a:chExt cx="2910468" cy="369643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B534DC-5A05-3241-9B86-5172094FA70A}"/>
                </a:ext>
              </a:extLst>
            </p:cNvPr>
            <p:cNvGrpSpPr/>
            <p:nvPr/>
          </p:nvGrpSpPr>
          <p:grpSpPr>
            <a:xfrm>
              <a:off x="2441851" y="1772816"/>
              <a:ext cx="914400" cy="3696434"/>
              <a:chOff x="2441851" y="1772816"/>
              <a:chExt cx="914400" cy="3696434"/>
            </a:xfrm>
          </p:grpSpPr>
          <p:pic>
            <p:nvPicPr>
              <p:cNvPr id="11" name="Graphic 10" descr="Folder">
                <a:extLst>
                  <a:ext uri="{FF2B5EF4-FFF2-40B4-BE49-F238E27FC236}">
                    <a16:creationId xmlns:a16="http://schemas.microsoft.com/office/drawing/2014/main" id="{858B48B8-98C8-1C43-8E9B-3695AF410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17728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Folder">
                <a:extLst>
                  <a:ext uri="{FF2B5EF4-FFF2-40B4-BE49-F238E27FC236}">
                    <a16:creationId xmlns:a16="http://schemas.microsoft.com/office/drawing/2014/main" id="{EBC30F96-293B-9C4A-8107-9A95B70B9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45548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Folder">
                <a:extLst>
                  <a:ext uri="{FF2B5EF4-FFF2-40B4-BE49-F238E27FC236}">
                    <a16:creationId xmlns:a16="http://schemas.microsoft.com/office/drawing/2014/main" id="{AEDF0CBA-DE92-7742-A13A-A9D1673FC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310965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Folder">
                <a:extLst>
                  <a:ext uri="{FF2B5EF4-FFF2-40B4-BE49-F238E27FC236}">
                    <a16:creationId xmlns:a16="http://schemas.microsoft.com/office/drawing/2014/main" id="{CEA9C728-9E2F-1245-8F02-D8303EC6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244123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E844F-EBAC-AE4C-8A68-5BF2274C0EC4}"/>
                  </a:ext>
                </a:extLst>
              </p:cNvPr>
              <p:cNvSpPr txBox="1"/>
              <p:nvPr/>
            </p:nvSpPr>
            <p:spPr>
              <a:xfrm>
                <a:off x="2565090" y="3795285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A82F16-DF5B-B143-9336-C89A0F67993B}"/>
                </a:ext>
              </a:extLst>
            </p:cNvPr>
            <p:cNvGrpSpPr/>
            <p:nvPr/>
          </p:nvGrpSpPr>
          <p:grpSpPr>
            <a:xfrm>
              <a:off x="445783" y="2588716"/>
              <a:ext cx="1968552" cy="1125621"/>
              <a:chOff x="315155" y="2898437"/>
              <a:chExt cx="1968552" cy="1125621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80919E4-FF4D-8A44-83F4-7B56691363D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125621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58D9D-6EAD-F741-88C5-361A38B16A4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Directory scanner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Scan the directory and build a data structure 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138CC-2543-2A4C-8A18-386995AD239A}"/>
              </a:ext>
            </a:extLst>
          </p:cNvPr>
          <p:cNvGrpSpPr/>
          <p:nvPr/>
        </p:nvGrpSpPr>
        <p:grpSpPr>
          <a:xfrm>
            <a:off x="-2409" y="3431711"/>
            <a:ext cx="2396221" cy="1345668"/>
            <a:chOff x="-2409" y="3431711"/>
            <a:chExt cx="2396221" cy="13456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3AED7-E44F-3444-8CCA-834D79DE2F23}"/>
                </a:ext>
              </a:extLst>
            </p:cNvPr>
            <p:cNvGrpSpPr/>
            <p:nvPr/>
          </p:nvGrpSpPr>
          <p:grpSpPr>
            <a:xfrm>
              <a:off x="425260" y="3795285"/>
              <a:ext cx="1968552" cy="982094"/>
              <a:chOff x="315155" y="2898438"/>
              <a:chExt cx="1968552" cy="982094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1515A67-F260-D74A-ACFE-9BEFB84C39E6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82094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22FF3AA-A55F-E443-8190-E66998F4E52A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Load distributor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Split the sub-</a:t>
                </a:r>
                <a:r>
                  <a:rPr lang="en-GB" sz="1400" dirty="0" err="1">
                    <a:solidFill>
                      <a:srgbClr val="003D6A"/>
                    </a:solidFill>
                  </a:rPr>
                  <a:t>dir</a:t>
                </a:r>
                <a:r>
                  <a:rPr lang="en-GB" sz="1400" dirty="0">
                    <a:solidFill>
                      <a:srgbClr val="003D6A"/>
                    </a:solidFill>
                  </a:rPr>
                  <a:t> based on available resources </a:t>
                </a:r>
              </a:p>
            </p:txBody>
          </p:sp>
        </p:grpSp>
        <p:pic>
          <p:nvPicPr>
            <p:cNvPr id="73" name="Graphic 72" descr="Line arrow Counter clockwise curve">
              <a:extLst>
                <a:ext uri="{FF2B5EF4-FFF2-40B4-BE49-F238E27FC236}">
                  <a16:creationId xmlns:a16="http://schemas.microsoft.com/office/drawing/2014/main" id="{4E1F6705-1EC9-6540-B436-CA0662B0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-2409" y="3431711"/>
              <a:ext cx="715303" cy="71530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BA38D0-6EC9-2E44-80C6-18BE000B011A}"/>
              </a:ext>
            </a:extLst>
          </p:cNvPr>
          <p:cNvGrpSpPr/>
          <p:nvPr/>
        </p:nvGrpSpPr>
        <p:grpSpPr>
          <a:xfrm>
            <a:off x="12238" y="4644202"/>
            <a:ext cx="2381574" cy="1444626"/>
            <a:chOff x="12238" y="4644202"/>
            <a:chExt cx="2381574" cy="14446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B4954D-E4BC-C14D-B52C-1B0F729C897C}"/>
                </a:ext>
              </a:extLst>
            </p:cNvPr>
            <p:cNvGrpSpPr/>
            <p:nvPr/>
          </p:nvGrpSpPr>
          <p:grpSpPr>
            <a:xfrm>
              <a:off x="425260" y="4848239"/>
              <a:ext cx="1968552" cy="1240589"/>
              <a:chOff x="315155" y="2898437"/>
              <a:chExt cx="1968552" cy="124058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007BC5E-82DA-4F4A-819C-97151511D078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240589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463421-B1CA-A544-BDEC-9027905AC917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Send the job list to worker nodes and wait to get confirmation </a:t>
                </a:r>
              </a:p>
            </p:txBody>
          </p:sp>
        </p:grpSp>
        <p:pic>
          <p:nvPicPr>
            <p:cNvPr id="74" name="Graphic 73" descr="Line arrow Counter clockwise curve">
              <a:extLst>
                <a:ext uri="{FF2B5EF4-FFF2-40B4-BE49-F238E27FC236}">
                  <a16:creationId xmlns:a16="http://schemas.microsoft.com/office/drawing/2014/main" id="{6E8A0CAA-C5F1-104B-B61C-A959E7C3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2238" y="4644202"/>
              <a:ext cx="715303" cy="71530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756895-9B31-E140-A46C-9D7269C93F9E}"/>
              </a:ext>
            </a:extLst>
          </p:cNvPr>
          <p:cNvGrpSpPr/>
          <p:nvPr/>
        </p:nvGrpSpPr>
        <p:grpSpPr>
          <a:xfrm>
            <a:off x="3179320" y="5252862"/>
            <a:ext cx="2322523" cy="1241680"/>
            <a:chOff x="3179320" y="5252862"/>
            <a:chExt cx="2322523" cy="12416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0F9048-856E-E645-A74F-DFED1718D350}"/>
                </a:ext>
              </a:extLst>
            </p:cNvPr>
            <p:cNvGrpSpPr/>
            <p:nvPr/>
          </p:nvGrpSpPr>
          <p:grpSpPr>
            <a:xfrm>
              <a:off x="3533291" y="5252862"/>
              <a:ext cx="1968552" cy="849709"/>
              <a:chOff x="315155" y="2898437"/>
              <a:chExt cx="1968552" cy="84970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1063DBE-8F2B-1344-85CD-E502402FD1E4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C1CCA2F-8A13-E247-88B1-91BCB9871C89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2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Receiving the job lists</a:t>
                </a:r>
              </a:p>
            </p:txBody>
          </p:sp>
        </p:grpSp>
        <p:pic>
          <p:nvPicPr>
            <p:cNvPr id="76" name="Graphic 75" descr="Line arrow Counter clockwise curve">
              <a:extLst>
                <a:ext uri="{FF2B5EF4-FFF2-40B4-BE49-F238E27FC236}">
                  <a16:creationId xmlns:a16="http://schemas.microsoft.com/office/drawing/2014/main" id="{166C2E17-4FD3-6A48-8B58-35331544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179320" y="5779239"/>
              <a:ext cx="715303" cy="71530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9C3833-6339-1D4D-B154-F44E9506C32A}"/>
              </a:ext>
            </a:extLst>
          </p:cNvPr>
          <p:cNvGrpSpPr/>
          <p:nvPr/>
        </p:nvGrpSpPr>
        <p:grpSpPr>
          <a:xfrm>
            <a:off x="3537331" y="1772816"/>
            <a:ext cx="2778799" cy="3696434"/>
            <a:chOff x="3537331" y="1772816"/>
            <a:chExt cx="2778799" cy="369643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E8A422-E052-B14C-9DCC-EB7341A4DF80}"/>
                </a:ext>
              </a:extLst>
            </p:cNvPr>
            <p:cNvGrpSpPr/>
            <p:nvPr/>
          </p:nvGrpSpPr>
          <p:grpSpPr>
            <a:xfrm>
              <a:off x="3882539" y="1772816"/>
              <a:ext cx="2433591" cy="3696434"/>
              <a:chOff x="3882539" y="1772816"/>
              <a:chExt cx="2433591" cy="369643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29F920-FBC9-9A4E-B07C-15539FF068E5}"/>
                  </a:ext>
                </a:extLst>
              </p:cNvPr>
              <p:cNvSpPr txBox="1"/>
              <p:nvPr/>
            </p:nvSpPr>
            <p:spPr>
              <a:xfrm>
                <a:off x="5515448" y="3789363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8F239B7-C51B-8841-A3C7-4377B522F368}"/>
                  </a:ext>
                </a:extLst>
              </p:cNvPr>
              <p:cNvGrpSpPr/>
              <p:nvPr/>
            </p:nvGrpSpPr>
            <p:grpSpPr>
              <a:xfrm>
                <a:off x="3882539" y="1772816"/>
                <a:ext cx="2433591" cy="3696434"/>
                <a:chOff x="3882539" y="1772816"/>
                <a:chExt cx="2433591" cy="3696434"/>
              </a:xfrm>
            </p:grpSpPr>
            <p:pic>
              <p:nvPicPr>
                <p:cNvPr id="46" name="Graphic 45" descr="Folder">
                  <a:extLst>
                    <a:ext uri="{FF2B5EF4-FFF2-40B4-BE49-F238E27FC236}">
                      <a16:creationId xmlns:a16="http://schemas.microsoft.com/office/drawing/2014/main" id="{8742A587-4222-4C4B-9E39-8E49FBCD5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177281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7" name="Graphic 46" descr="Folder">
                  <a:extLst>
                    <a:ext uri="{FF2B5EF4-FFF2-40B4-BE49-F238E27FC236}">
                      <a16:creationId xmlns:a16="http://schemas.microsoft.com/office/drawing/2014/main" id="{7A1AFECA-9E58-124E-BE70-C25637541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45548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Folder">
                  <a:extLst>
                    <a:ext uri="{FF2B5EF4-FFF2-40B4-BE49-F238E27FC236}">
                      <a16:creationId xmlns:a16="http://schemas.microsoft.com/office/drawing/2014/main" id="{0620167E-F262-1B48-8F80-74BBA2830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310965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9" name="Graphic 48" descr="Folder">
                  <a:extLst>
                    <a:ext uri="{FF2B5EF4-FFF2-40B4-BE49-F238E27FC236}">
                      <a16:creationId xmlns:a16="http://schemas.microsoft.com/office/drawing/2014/main" id="{7450F913-8697-2A46-B332-17486D595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244123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Line arrow Straight">
                  <a:extLst>
                    <a:ext uri="{FF2B5EF4-FFF2-40B4-BE49-F238E27FC236}">
                      <a16:creationId xmlns:a16="http://schemas.microsoft.com/office/drawing/2014/main" id="{D39B6413-2809-4E43-A106-A23257BE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12967" y="18687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Line arrow Straight">
                  <a:extLst>
                    <a:ext uri="{FF2B5EF4-FFF2-40B4-BE49-F238E27FC236}">
                      <a16:creationId xmlns:a16="http://schemas.microsoft.com/office/drawing/2014/main" id="{B6E70A3F-38F0-C841-89C7-7B9703614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24300" y="249872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Line arrow Straight">
                  <a:extLst>
                    <a:ext uri="{FF2B5EF4-FFF2-40B4-BE49-F238E27FC236}">
                      <a16:creationId xmlns:a16="http://schemas.microsoft.com/office/drawing/2014/main" id="{78DACA03-34E0-2C4E-8CB8-67DC2096B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40" y="310445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Line arrow Straight">
                  <a:extLst>
                    <a:ext uri="{FF2B5EF4-FFF2-40B4-BE49-F238E27FC236}">
                      <a16:creationId xmlns:a16="http://schemas.microsoft.com/office/drawing/2014/main" id="{D1383F31-5EA6-6B42-AB11-232E35B4E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39" y="4554850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8DC5BC6-1898-6D47-A93B-6A755A8EAD9D}"/>
                </a:ext>
              </a:extLst>
            </p:cNvPr>
            <p:cNvGrpSpPr/>
            <p:nvPr/>
          </p:nvGrpSpPr>
          <p:grpSpPr>
            <a:xfrm>
              <a:off x="3537331" y="3949666"/>
              <a:ext cx="2149632" cy="1442589"/>
              <a:chOff x="3537331" y="3949666"/>
              <a:chExt cx="2149632" cy="144258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69E1D3D-515D-DD4C-838D-E850B20E7F4C}"/>
                  </a:ext>
                </a:extLst>
              </p:cNvPr>
              <p:cNvGrpSpPr/>
              <p:nvPr/>
            </p:nvGrpSpPr>
            <p:grpSpPr>
              <a:xfrm>
                <a:off x="3537331" y="3949666"/>
                <a:ext cx="1968552" cy="849709"/>
                <a:chOff x="315155" y="2898437"/>
                <a:chExt cx="1968552" cy="84970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16C15281-AF2E-354B-A59E-14F6BC6D2CD9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849709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FFC00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B3FD14B-4A17-3441-9290-14D51963E698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/>
                    <a:t>Executing Jobs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Synchronization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Integrity check </a:t>
                  </a:r>
                </a:p>
              </p:txBody>
            </p:sp>
          </p:grpSp>
          <p:pic>
            <p:nvPicPr>
              <p:cNvPr id="77" name="Graphic 76" descr="Line arrow Counter clockwise curve">
                <a:extLst>
                  <a:ext uri="{FF2B5EF4-FFF2-40B4-BE49-F238E27FC236}">
                    <a16:creationId xmlns:a16="http://schemas.microsoft.com/office/drawing/2014/main" id="{317ECEC3-4BED-C74F-A866-A5FA169A4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71660" y="4676952"/>
                <a:ext cx="715303" cy="715303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5C4E39-E3AC-5541-8129-AD35BC4B4CBF}"/>
              </a:ext>
            </a:extLst>
          </p:cNvPr>
          <p:cNvGrpSpPr/>
          <p:nvPr/>
        </p:nvGrpSpPr>
        <p:grpSpPr>
          <a:xfrm>
            <a:off x="3531641" y="1319329"/>
            <a:ext cx="2115006" cy="1513279"/>
            <a:chOff x="3531641" y="1319329"/>
            <a:chExt cx="2115006" cy="151327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4FBE76-A8B2-6646-A870-56F5EB0D7797}"/>
                </a:ext>
              </a:extLst>
            </p:cNvPr>
            <p:cNvGrpSpPr/>
            <p:nvPr/>
          </p:nvGrpSpPr>
          <p:grpSpPr>
            <a:xfrm>
              <a:off x="3531641" y="1319329"/>
              <a:ext cx="1968552" cy="849709"/>
              <a:chOff x="315155" y="2898437"/>
              <a:chExt cx="1968552" cy="84970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06B7B089-870B-E440-8DB0-F7698C7C83B0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640CAAD-40F3-774B-9CDC-A492215E61F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3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Sending confirmation </a:t>
                </a:r>
              </a:p>
            </p:txBody>
          </p:sp>
        </p:grpSp>
        <p:pic>
          <p:nvPicPr>
            <p:cNvPr id="79" name="Graphic 78" descr="Line arrow Counter clockwise curve">
              <a:extLst>
                <a:ext uri="{FF2B5EF4-FFF2-40B4-BE49-F238E27FC236}">
                  <a16:creationId xmlns:a16="http://schemas.microsoft.com/office/drawing/2014/main" id="{68F3748B-FD95-B244-AF59-F2C934F6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96939" y="1982900"/>
              <a:ext cx="849708" cy="84970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073EA-209D-5A4C-8640-020754092E6D}"/>
              </a:ext>
            </a:extLst>
          </p:cNvPr>
          <p:cNvGrpSpPr/>
          <p:nvPr/>
        </p:nvGrpSpPr>
        <p:grpSpPr>
          <a:xfrm>
            <a:off x="6416124" y="1643051"/>
            <a:ext cx="2323422" cy="1781337"/>
            <a:chOff x="6160357" y="1284726"/>
            <a:chExt cx="2323422" cy="178133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77392F-75EA-0D42-B4BC-38ABDD2764F7}"/>
                </a:ext>
              </a:extLst>
            </p:cNvPr>
            <p:cNvGrpSpPr/>
            <p:nvPr/>
          </p:nvGrpSpPr>
          <p:grpSpPr>
            <a:xfrm>
              <a:off x="6515227" y="1984250"/>
              <a:ext cx="1968552" cy="1081813"/>
              <a:chOff x="315155" y="2898437"/>
              <a:chExt cx="1968552" cy="1081813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F9A0063-4C7F-8945-AA1F-3775F81EFD8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081813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4DD6A0-C59E-8A44-8645-888448CA1238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Staying open until getting conformation </a:t>
                </a:r>
              </a:p>
            </p:txBody>
          </p:sp>
        </p:grpSp>
        <p:pic>
          <p:nvPicPr>
            <p:cNvPr id="33" name="Graphic 32" descr="Line arrow Clockwise curve">
              <a:extLst>
                <a:ext uri="{FF2B5EF4-FFF2-40B4-BE49-F238E27FC236}">
                  <a16:creationId xmlns:a16="http://schemas.microsoft.com/office/drawing/2014/main" id="{2D5E7211-8022-7946-8155-F4F79F13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9660795">
              <a:off x="6160357" y="1284726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Folder">
            <a:extLst>
              <a:ext uri="{FF2B5EF4-FFF2-40B4-BE49-F238E27FC236}">
                <a16:creationId xmlns:a16="http://schemas.microsoft.com/office/drawing/2014/main" id="{0E8678D1-1E17-A84A-9FE5-1D3B7C76D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7954" y="1379488"/>
            <a:ext cx="914400" cy="91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9896A0-67FD-5342-8788-37F1B29EDAB4}"/>
              </a:ext>
            </a:extLst>
          </p:cNvPr>
          <p:cNvGrpSpPr/>
          <p:nvPr/>
        </p:nvGrpSpPr>
        <p:grpSpPr>
          <a:xfrm>
            <a:off x="6523670" y="3431711"/>
            <a:ext cx="2431454" cy="2029290"/>
            <a:chOff x="6523670" y="3431711"/>
            <a:chExt cx="2431454" cy="202929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C93645-ACEE-AA4D-9F9B-F5125665D494}"/>
                </a:ext>
              </a:extLst>
            </p:cNvPr>
            <p:cNvGrpSpPr/>
            <p:nvPr/>
          </p:nvGrpSpPr>
          <p:grpSpPr>
            <a:xfrm>
              <a:off x="6523670" y="3843124"/>
              <a:ext cx="2431454" cy="1617877"/>
              <a:chOff x="6523670" y="3843124"/>
              <a:chExt cx="2431454" cy="161787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2DF9B5-5743-9949-AA27-ECEA07539215}"/>
                  </a:ext>
                </a:extLst>
              </p:cNvPr>
              <p:cNvGrpSpPr/>
              <p:nvPr/>
            </p:nvGrpSpPr>
            <p:grpSpPr>
              <a:xfrm>
                <a:off x="6523670" y="4379188"/>
                <a:ext cx="1968552" cy="1081813"/>
                <a:chOff x="315155" y="2898437"/>
                <a:chExt cx="1968552" cy="1081813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E0F39E40-B47D-774A-8FDC-426D8239474E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1081813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79A7C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2A5891D-7286-D44D-B3EA-DC40C233CA82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solidFill>
                        <a:srgbClr val="003D6A"/>
                      </a:solidFill>
                    </a:rPr>
                    <a:t>Consolidate &amp; Exit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Combine results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Close </a:t>
                  </a:r>
                  <a:r>
                    <a:rPr lang="en-GB" sz="1400" dirty="0" err="1">
                      <a:solidFill>
                        <a:srgbClr val="003D6A"/>
                      </a:solidFill>
                    </a:rPr>
                    <a:t>mpi</a:t>
                  </a:r>
                  <a:r>
                    <a:rPr lang="en-GB" sz="1400" dirty="0">
                      <a:solidFill>
                        <a:srgbClr val="003D6A"/>
                      </a:solidFill>
                    </a:rPr>
                    <a:t> and terminate </a:t>
                  </a:r>
                </a:p>
              </p:txBody>
            </p:sp>
          </p:grpSp>
          <p:pic>
            <p:nvPicPr>
              <p:cNvPr id="83" name="Graphic 82" descr="Line arrow Clockwise curve">
                <a:extLst>
                  <a:ext uri="{FF2B5EF4-FFF2-40B4-BE49-F238E27FC236}">
                    <a16:creationId xmlns:a16="http://schemas.microsoft.com/office/drawing/2014/main" id="{2515EA64-3C7B-E247-9687-61545161F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3364474">
                <a:off x="8040724" y="384312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54EC8C-ABC4-2245-AEB5-7D113256C124}"/>
                </a:ext>
              </a:extLst>
            </p:cNvPr>
            <p:cNvGrpSpPr/>
            <p:nvPr/>
          </p:nvGrpSpPr>
          <p:grpSpPr>
            <a:xfrm>
              <a:off x="6632558" y="3431711"/>
              <a:ext cx="1306791" cy="694187"/>
              <a:chOff x="6632558" y="3431711"/>
              <a:chExt cx="1306791" cy="694187"/>
            </a:xfrm>
          </p:grpSpPr>
          <p:pic>
            <p:nvPicPr>
              <p:cNvPr id="99" name="Graphic 98" descr="Line arrow Straight">
                <a:extLst>
                  <a:ext uri="{FF2B5EF4-FFF2-40B4-BE49-F238E27FC236}">
                    <a16:creationId xmlns:a16="http://schemas.microsoft.com/office/drawing/2014/main" id="{AF9586CE-8A35-044C-B82B-AA1CBF69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0800000">
                <a:off x="6632558" y="3431711"/>
                <a:ext cx="694187" cy="694187"/>
              </a:xfrm>
              <a:prstGeom prst="rect">
                <a:avLst/>
              </a:prstGeom>
            </p:spPr>
          </p:pic>
          <p:pic>
            <p:nvPicPr>
              <p:cNvPr id="94" name="Graphic 93" descr="Database">
                <a:extLst>
                  <a:ext uri="{FF2B5EF4-FFF2-40B4-BE49-F238E27FC236}">
                    <a16:creationId xmlns:a16="http://schemas.microsoft.com/office/drawing/2014/main" id="{C8DBDEC1-540E-2C4A-8799-897FEC39F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275077" y="3431954"/>
                <a:ext cx="664272" cy="664272"/>
              </a:xfrm>
              <a:prstGeom prst="rect">
                <a:avLst/>
              </a:prstGeom>
            </p:spPr>
          </p:pic>
          <p:pic>
            <p:nvPicPr>
              <p:cNvPr id="100" name="Graphic 99" descr="Pie chart">
                <a:extLst>
                  <a:ext uri="{FF2B5EF4-FFF2-40B4-BE49-F238E27FC236}">
                    <a16:creationId xmlns:a16="http://schemas.microsoft.com/office/drawing/2014/main" id="{383F9F81-2271-7E42-9AE0-66E000D4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554046" y="3696678"/>
                <a:ext cx="377810" cy="3778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95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Folder Level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988141-E508-4442-B93B-ABB414A2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270" y="1379489"/>
            <a:ext cx="914400" cy="9144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1785E03-C007-1349-9D45-B70CE8B8730B}"/>
              </a:ext>
            </a:extLst>
          </p:cNvPr>
          <p:cNvGrpSpPr/>
          <p:nvPr/>
        </p:nvGrpSpPr>
        <p:grpSpPr>
          <a:xfrm>
            <a:off x="445783" y="1772816"/>
            <a:ext cx="2910468" cy="3696434"/>
            <a:chOff x="445783" y="1772816"/>
            <a:chExt cx="2910468" cy="369643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B534DC-5A05-3241-9B86-5172094FA70A}"/>
                </a:ext>
              </a:extLst>
            </p:cNvPr>
            <p:cNvGrpSpPr/>
            <p:nvPr/>
          </p:nvGrpSpPr>
          <p:grpSpPr>
            <a:xfrm>
              <a:off x="2441851" y="1772816"/>
              <a:ext cx="914400" cy="3696434"/>
              <a:chOff x="2441851" y="1772816"/>
              <a:chExt cx="914400" cy="3696434"/>
            </a:xfrm>
          </p:grpSpPr>
          <p:pic>
            <p:nvPicPr>
              <p:cNvPr id="11" name="Graphic 10" descr="Folder">
                <a:extLst>
                  <a:ext uri="{FF2B5EF4-FFF2-40B4-BE49-F238E27FC236}">
                    <a16:creationId xmlns:a16="http://schemas.microsoft.com/office/drawing/2014/main" id="{858B48B8-98C8-1C43-8E9B-3695AF410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17728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Folder">
                <a:extLst>
                  <a:ext uri="{FF2B5EF4-FFF2-40B4-BE49-F238E27FC236}">
                    <a16:creationId xmlns:a16="http://schemas.microsoft.com/office/drawing/2014/main" id="{EBC30F96-293B-9C4A-8107-9A95B70B9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45548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Folder">
                <a:extLst>
                  <a:ext uri="{FF2B5EF4-FFF2-40B4-BE49-F238E27FC236}">
                    <a16:creationId xmlns:a16="http://schemas.microsoft.com/office/drawing/2014/main" id="{AEDF0CBA-DE92-7742-A13A-A9D1673FC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310965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Folder">
                <a:extLst>
                  <a:ext uri="{FF2B5EF4-FFF2-40B4-BE49-F238E27FC236}">
                    <a16:creationId xmlns:a16="http://schemas.microsoft.com/office/drawing/2014/main" id="{CEA9C728-9E2F-1245-8F02-D8303EC6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1851" y="244123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E844F-EBAC-AE4C-8A68-5BF2274C0EC4}"/>
                  </a:ext>
                </a:extLst>
              </p:cNvPr>
              <p:cNvSpPr txBox="1"/>
              <p:nvPr/>
            </p:nvSpPr>
            <p:spPr>
              <a:xfrm>
                <a:off x="2565090" y="3795285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A82F16-DF5B-B143-9336-C89A0F67993B}"/>
                </a:ext>
              </a:extLst>
            </p:cNvPr>
            <p:cNvGrpSpPr/>
            <p:nvPr/>
          </p:nvGrpSpPr>
          <p:grpSpPr>
            <a:xfrm>
              <a:off x="445783" y="2588716"/>
              <a:ext cx="1968552" cy="1125621"/>
              <a:chOff x="315155" y="2898437"/>
              <a:chExt cx="1968552" cy="1125621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80919E4-FF4D-8A44-83F4-7B56691363D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125621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58D9D-6EAD-F741-88C5-361A38B16A4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Directory scanner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Scan the directory and build a data structure 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138CC-2543-2A4C-8A18-386995AD239A}"/>
              </a:ext>
            </a:extLst>
          </p:cNvPr>
          <p:cNvGrpSpPr/>
          <p:nvPr/>
        </p:nvGrpSpPr>
        <p:grpSpPr>
          <a:xfrm>
            <a:off x="-2409" y="3431711"/>
            <a:ext cx="2396221" cy="1345668"/>
            <a:chOff x="-2409" y="3431711"/>
            <a:chExt cx="2396221" cy="13456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3AED7-E44F-3444-8CCA-834D79DE2F23}"/>
                </a:ext>
              </a:extLst>
            </p:cNvPr>
            <p:cNvGrpSpPr/>
            <p:nvPr/>
          </p:nvGrpSpPr>
          <p:grpSpPr>
            <a:xfrm>
              <a:off x="425260" y="3795285"/>
              <a:ext cx="1968552" cy="982094"/>
              <a:chOff x="315155" y="2898438"/>
              <a:chExt cx="1968552" cy="982094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1515A67-F260-D74A-ACFE-9BEFB84C39E6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82094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22FF3AA-A55F-E443-8190-E66998F4E52A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Load distributor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Split the sub-</a:t>
                </a:r>
                <a:r>
                  <a:rPr lang="en-GB" sz="1400" dirty="0" err="1">
                    <a:solidFill>
                      <a:srgbClr val="003D6A"/>
                    </a:solidFill>
                  </a:rPr>
                  <a:t>dir</a:t>
                </a:r>
                <a:r>
                  <a:rPr lang="en-GB" sz="1400" dirty="0">
                    <a:solidFill>
                      <a:srgbClr val="003D6A"/>
                    </a:solidFill>
                  </a:rPr>
                  <a:t> based on available resources </a:t>
                </a:r>
              </a:p>
            </p:txBody>
          </p:sp>
        </p:grpSp>
        <p:pic>
          <p:nvPicPr>
            <p:cNvPr id="73" name="Graphic 72" descr="Line arrow Counter clockwise curve">
              <a:extLst>
                <a:ext uri="{FF2B5EF4-FFF2-40B4-BE49-F238E27FC236}">
                  <a16:creationId xmlns:a16="http://schemas.microsoft.com/office/drawing/2014/main" id="{4E1F6705-1EC9-6540-B436-CA0662B0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-2409" y="3431711"/>
              <a:ext cx="715303" cy="71530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BA38D0-6EC9-2E44-80C6-18BE000B011A}"/>
              </a:ext>
            </a:extLst>
          </p:cNvPr>
          <p:cNvGrpSpPr/>
          <p:nvPr/>
        </p:nvGrpSpPr>
        <p:grpSpPr>
          <a:xfrm>
            <a:off x="12238" y="4644202"/>
            <a:ext cx="2381574" cy="1444626"/>
            <a:chOff x="12238" y="4644202"/>
            <a:chExt cx="2381574" cy="14446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B4954D-E4BC-C14D-B52C-1B0F729C897C}"/>
                </a:ext>
              </a:extLst>
            </p:cNvPr>
            <p:cNvGrpSpPr/>
            <p:nvPr/>
          </p:nvGrpSpPr>
          <p:grpSpPr>
            <a:xfrm>
              <a:off x="425260" y="4848239"/>
              <a:ext cx="1968552" cy="1240589"/>
              <a:chOff x="315155" y="2898437"/>
              <a:chExt cx="1968552" cy="124058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007BC5E-82DA-4F4A-819C-97151511D078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240589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463421-B1CA-A544-BDEC-9027905AC917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Send the job list to worker nodes and wait to get confirmation </a:t>
                </a:r>
              </a:p>
            </p:txBody>
          </p:sp>
        </p:grpSp>
        <p:pic>
          <p:nvPicPr>
            <p:cNvPr id="74" name="Graphic 73" descr="Line arrow Counter clockwise curve">
              <a:extLst>
                <a:ext uri="{FF2B5EF4-FFF2-40B4-BE49-F238E27FC236}">
                  <a16:creationId xmlns:a16="http://schemas.microsoft.com/office/drawing/2014/main" id="{6E8A0CAA-C5F1-104B-B61C-A959E7C3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2238" y="4644202"/>
              <a:ext cx="715303" cy="71530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756895-9B31-E140-A46C-9D7269C93F9E}"/>
              </a:ext>
            </a:extLst>
          </p:cNvPr>
          <p:cNvGrpSpPr/>
          <p:nvPr/>
        </p:nvGrpSpPr>
        <p:grpSpPr>
          <a:xfrm>
            <a:off x="3179320" y="5252862"/>
            <a:ext cx="2322523" cy="1241680"/>
            <a:chOff x="3179320" y="5252862"/>
            <a:chExt cx="2322523" cy="12416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0F9048-856E-E645-A74F-DFED1718D350}"/>
                </a:ext>
              </a:extLst>
            </p:cNvPr>
            <p:cNvGrpSpPr/>
            <p:nvPr/>
          </p:nvGrpSpPr>
          <p:grpSpPr>
            <a:xfrm>
              <a:off x="3533291" y="5252862"/>
              <a:ext cx="1968552" cy="849709"/>
              <a:chOff x="315155" y="2898437"/>
              <a:chExt cx="1968552" cy="84970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1063DBE-8F2B-1344-85CD-E502402FD1E4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C1CCA2F-8A13-E247-88B1-91BCB9871C89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2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Receiving the job lists</a:t>
                </a:r>
              </a:p>
            </p:txBody>
          </p:sp>
        </p:grpSp>
        <p:pic>
          <p:nvPicPr>
            <p:cNvPr id="76" name="Graphic 75" descr="Line arrow Counter clockwise curve">
              <a:extLst>
                <a:ext uri="{FF2B5EF4-FFF2-40B4-BE49-F238E27FC236}">
                  <a16:creationId xmlns:a16="http://schemas.microsoft.com/office/drawing/2014/main" id="{166C2E17-4FD3-6A48-8B58-35331544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179320" y="5779239"/>
              <a:ext cx="715303" cy="71530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9C3833-6339-1D4D-B154-F44E9506C32A}"/>
              </a:ext>
            </a:extLst>
          </p:cNvPr>
          <p:cNvGrpSpPr/>
          <p:nvPr/>
        </p:nvGrpSpPr>
        <p:grpSpPr>
          <a:xfrm>
            <a:off x="3537331" y="1772816"/>
            <a:ext cx="2778799" cy="3696434"/>
            <a:chOff x="3537331" y="1772816"/>
            <a:chExt cx="2778799" cy="369643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E8A422-E052-B14C-9DCC-EB7341A4DF80}"/>
                </a:ext>
              </a:extLst>
            </p:cNvPr>
            <p:cNvGrpSpPr/>
            <p:nvPr/>
          </p:nvGrpSpPr>
          <p:grpSpPr>
            <a:xfrm>
              <a:off x="3882539" y="1772816"/>
              <a:ext cx="2433591" cy="3696434"/>
              <a:chOff x="3882539" y="1772816"/>
              <a:chExt cx="2433591" cy="369643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29F920-FBC9-9A4E-B07C-15539FF068E5}"/>
                  </a:ext>
                </a:extLst>
              </p:cNvPr>
              <p:cNvSpPr txBox="1"/>
              <p:nvPr/>
            </p:nvSpPr>
            <p:spPr>
              <a:xfrm>
                <a:off x="5515448" y="3789363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8F239B7-C51B-8841-A3C7-4377B522F368}"/>
                  </a:ext>
                </a:extLst>
              </p:cNvPr>
              <p:cNvGrpSpPr/>
              <p:nvPr/>
            </p:nvGrpSpPr>
            <p:grpSpPr>
              <a:xfrm>
                <a:off x="3882539" y="1772816"/>
                <a:ext cx="2433591" cy="3696434"/>
                <a:chOff x="3882539" y="1772816"/>
                <a:chExt cx="2433591" cy="3696434"/>
              </a:xfrm>
            </p:grpSpPr>
            <p:pic>
              <p:nvPicPr>
                <p:cNvPr id="46" name="Graphic 45" descr="Folder">
                  <a:extLst>
                    <a:ext uri="{FF2B5EF4-FFF2-40B4-BE49-F238E27FC236}">
                      <a16:creationId xmlns:a16="http://schemas.microsoft.com/office/drawing/2014/main" id="{8742A587-4222-4C4B-9E39-8E49FBCD5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177281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7" name="Graphic 46" descr="Folder">
                  <a:extLst>
                    <a:ext uri="{FF2B5EF4-FFF2-40B4-BE49-F238E27FC236}">
                      <a16:creationId xmlns:a16="http://schemas.microsoft.com/office/drawing/2014/main" id="{7A1AFECA-9E58-124E-BE70-C25637541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45548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Folder">
                  <a:extLst>
                    <a:ext uri="{FF2B5EF4-FFF2-40B4-BE49-F238E27FC236}">
                      <a16:creationId xmlns:a16="http://schemas.microsoft.com/office/drawing/2014/main" id="{0620167E-F262-1B48-8F80-74BBA2830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310965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9" name="Graphic 48" descr="Folder">
                  <a:extLst>
                    <a:ext uri="{FF2B5EF4-FFF2-40B4-BE49-F238E27FC236}">
                      <a16:creationId xmlns:a16="http://schemas.microsoft.com/office/drawing/2014/main" id="{7450F913-8697-2A46-B332-17486D595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730" y="244123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Line arrow Straight">
                  <a:extLst>
                    <a:ext uri="{FF2B5EF4-FFF2-40B4-BE49-F238E27FC236}">
                      <a16:creationId xmlns:a16="http://schemas.microsoft.com/office/drawing/2014/main" id="{D39B6413-2809-4E43-A106-A23257BE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12967" y="18687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Line arrow Straight">
                  <a:extLst>
                    <a:ext uri="{FF2B5EF4-FFF2-40B4-BE49-F238E27FC236}">
                      <a16:creationId xmlns:a16="http://schemas.microsoft.com/office/drawing/2014/main" id="{B6E70A3F-38F0-C841-89C7-7B9703614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24300" y="249872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Line arrow Straight">
                  <a:extLst>
                    <a:ext uri="{FF2B5EF4-FFF2-40B4-BE49-F238E27FC236}">
                      <a16:creationId xmlns:a16="http://schemas.microsoft.com/office/drawing/2014/main" id="{78DACA03-34E0-2C4E-8CB8-67DC2096B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40" y="310445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Line arrow Straight">
                  <a:extLst>
                    <a:ext uri="{FF2B5EF4-FFF2-40B4-BE49-F238E27FC236}">
                      <a16:creationId xmlns:a16="http://schemas.microsoft.com/office/drawing/2014/main" id="{D1383F31-5EA6-6B42-AB11-232E35B4E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39" y="4554850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8DC5BC6-1898-6D47-A93B-6A755A8EAD9D}"/>
                </a:ext>
              </a:extLst>
            </p:cNvPr>
            <p:cNvGrpSpPr/>
            <p:nvPr/>
          </p:nvGrpSpPr>
          <p:grpSpPr>
            <a:xfrm>
              <a:off x="3537331" y="3949666"/>
              <a:ext cx="2149632" cy="1442589"/>
              <a:chOff x="3537331" y="3949666"/>
              <a:chExt cx="2149632" cy="144258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69E1D3D-515D-DD4C-838D-E850B20E7F4C}"/>
                  </a:ext>
                </a:extLst>
              </p:cNvPr>
              <p:cNvGrpSpPr/>
              <p:nvPr/>
            </p:nvGrpSpPr>
            <p:grpSpPr>
              <a:xfrm>
                <a:off x="3537331" y="3949666"/>
                <a:ext cx="1968552" cy="849709"/>
                <a:chOff x="315155" y="2898437"/>
                <a:chExt cx="1968552" cy="84970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16C15281-AF2E-354B-A59E-14F6BC6D2CD9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849709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FFC00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B3FD14B-4A17-3441-9290-14D51963E698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/>
                    <a:t>Executing Jobs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Synchronization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Integrity check </a:t>
                  </a:r>
                </a:p>
              </p:txBody>
            </p:sp>
          </p:grpSp>
          <p:pic>
            <p:nvPicPr>
              <p:cNvPr id="77" name="Graphic 76" descr="Line arrow Counter clockwise curve">
                <a:extLst>
                  <a:ext uri="{FF2B5EF4-FFF2-40B4-BE49-F238E27FC236}">
                    <a16:creationId xmlns:a16="http://schemas.microsoft.com/office/drawing/2014/main" id="{317ECEC3-4BED-C74F-A866-A5FA169A4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71660" y="4676952"/>
                <a:ext cx="715303" cy="715303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5C4E39-E3AC-5541-8129-AD35BC4B4CBF}"/>
              </a:ext>
            </a:extLst>
          </p:cNvPr>
          <p:cNvGrpSpPr/>
          <p:nvPr/>
        </p:nvGrpSpPr>
        <p:grpSpPr>
          <a:xfrm>
            <a:off x="3531641" y="1319329"/>
            <a:ext cx="2115006" cy="1513279"/>
            <a:chOff x="3531641" y="1319329"/>
            <a:chExt cx="2115006" cy="151327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4FBE76-A8B2-6646-A870-56F5EB0D7797}"/>
                </a:ext>
              </a:extLst>
            </p:cNvPr>
            <p:cNvGrpSpPr/>
            <p:nvPr/>
          </p:nvGrpSpPr>
          <p:grpSpPr>
            <a:xfrm>
              <a:off x="3531641" y="1319329"/>
              <a:ext cx="1968552" cy="849709"/>
              <a:chOff x="315155" y="2898437"/>
              <a:chExt cx="1968552" cy="84970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06B7B089-870B-E440-8DB0-F7698C7C83B0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640CAAD-40F3-774B-9CDC-A492215E61F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3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Sending confirmation </a:t>
                </a:r>
              </a:p>
            </p:txBody>
          </p:sp>
        </p:grpSp>
        <p:pic>
          <p:nvPicPr>
            <p:cNvPr id="79" name="Graphic 78" descr="Line arrow Counter clockwise curve">
              <a:extLst>
                <a:ext uri="{FF2B5EF4-FFF2-40B4-BE49-F238E27FC236}">
                  <a16:creationId xmlns:a16="http://schemas.microsoft.com/office/drawing/2014/main" id="{68F3748B-FD95-B244-AF59-F2C934F6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96939" y="1982900"/>
              <a:ext cx="849708" cy="84970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073EA-209D-5A4C-8640-020754092E6D}"/>
              </a:ext>
            </a:extLst>
          </p:cNvPr>
          <p:cNvGrpSpPr/>
          <p:nvPr/>
        </p:nvGrpSpPr>
        <p:grpSpPr>
          <a:xfrm>
            <a:off x="6416124" y="1643051"/>
            <a:ext cx="2323422" cy="1781337"/>
            <a:chOff x="6160357" y="1284726"/>
            <a:chExt cx="2323422" cy="178133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77392F-75EA-0D42-B4BC-38ABDD2764F7}"/>
                </a:ext>
              </a:extLst>
            </p:cNvPr>
            <p:cNvGrpSpPr/>
            <p:nvPr/>
          </p:nvGrpSpPr>
          <p:grpSpPr>
            <a:xfrm>
              <a:off x="6515227" y="1984250"/>
              <a:ext cx="1968552" cy="1081813"/>
              <a:chOff x="315155" y="2898437"/>
              <a:chExt cx="1968552" cy="1081813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F9A0063-4C7F-8945-AA1F-3775F81EFD8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081813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4DD6A0-C59E-8A44-8645-888448CA1238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Staying open until getting conformation </a:t>
                </a:r>
              </a:p>
            </p:txBody>
          </p:sp>
        </p:grpSp>
        <p:pic>
          <p:nvPicPr>
            <p:cNvPr id="33" name="Graphic 32" descr="Line arrow Clockwise curve">
              <a:extLst>
                <a:ext uri="{FF2B5EF4-FFF2-40B4-BE49-F238E27FC236}">
                  <a16:creationId xmlns:a16="http://schemas.microsoft.com/office/drawing/2014/main" id="{2D5E7211-8022-7946-8155-F4F79F13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9660795">
              <a:off x="6160357" y="1284726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Folder">
            <a:extLst>
              <a:ext uri="{FF2B5EF4-FFF2-40B4-BE49-F238E27FC236}">
                <a16:creationId xmlns:a16="http://schemas.microsoft.com/office/drawing/2014/main" id="{0E8678D1-1E17-A84A-9FE5-1D3B7C76D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7954" y="1379488"/>
            <a:ext cx="914400" cy="91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9896A0-67FD-5342-8788-37F1B29EDAB4}"/>
              </a:ext>
            </a:extLst>
          </p:cNvPr>
          <p:cNvGrpSpPr/>
          <p:nvPr/>
        </p:nvGrpSpPr>
        <p:grpSpPr>
          <a:xfrm>
            <a:off x="6523670" y="3431711"/>
            <a:ext cx="2431454" cy="2029290"/>
            <a:chOff x="6523670" y="3431711"/>
            <a:chExt cx="2431454" cy="202929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C93645-ACEE-AA4D-9F9B-F5125665D494}"/>
                </a:ext>
              </a:extLst>
            </p:cNvPr>
            <p:cNvGrpSpPr/>
            <p:nvPr/>
          </p:nvGrpSpPr>
          <p:grpSpPr>
            <a:xfrm>
              <a:off x="6523670" y="3843124"/>
              <a:ext cx="2431454" cy="1617877"/>
              <a:chOff x="6523670" y="3843124"/>
              <a:chExt cx="2431454" cy="161787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2DF9B5-5743-9949-AA27-ECEA07539215}"/>
                  </a:ext>
                </a:extLst>
              </p:cNvPr>
              <p:cNvGrpSpPr/>
              <p:nvPr/>
            </p:nvGrpSpPr>
            <p:grpSpPr>
              <a:xfrm>
                <a:off x="6523670" y="4379188"/>
                <a:ext cx="1968552" cy="1081813"/>
                <a:chOff x="315155" y="2898437"/>
                <a:chExt cx="1968552" cy="1081813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E0F39E40-B47D-774A-8FDC-426D8239474E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1081813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79A7C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2A5891D-7286-D44D-B3EA-DC40C233CA82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solidFill>
                        <a:srgbClr val="003D6A"/>
                      </a:solidFill>
                    </a:rPr>
                    <a:t>Consolidate &amp; Exit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Combine results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Close </a:t>
                  </a:r>
                  <a:r>
                    <a:rPr lang="en-GB" sz="1400" dirty="0" err="1">
                      <a:solidFill>
                        <a:srgbClr val="003D6A"/>
                      </a:solidFill>
                    </a:rPr>
                    <a:t>mpi</a:t>
                  </a:r>
                  <a:r>
                    <a:rPr lang="en-GB" sz="1400" dirty="0">
                      <a:solidFill>
                        <a:srgbClr val="003D6A"/>
                      </a:solidFill>
                    </a:rPr>
                    <a:t> and terminate </a:t>
                  </a:r>
                </a:p>
              </p:txBody>
            </p:sp>
          </p:grpSp>
          <p:pic>
            <p:nvPicPr>
              <p:cNvPr id="83" name="Graphic 82" descr="Line arrow Clockwise curve">
                <a:extLst>
                  <a:ext uri="{FF2B5EF4-FFF2-40B4-BE49-F238E27FC236}">
                    <a16:creationId xmlns:a16="http://schemas.microsoft.com/office/drawing/2014/main" id="{2515EA64-3C7B-E247-9687-61545161F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3364474">
                <a:off x="8040724" y="384312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54EC8C-ABC4-2245-AEB5-7D113256C124}"/>
                </a:ext>
              </a:extLst>
            </p:cNvPr>
            <p:cNvGrpSpPr/>
            <p:nvPr/>
          </p:nvGrpSpPr>
          <p:grpSpPr>
            <a:xfrm>
              <a:off x="6632558" y="3431711"/>
              <a:ext cx="1306791" cy="694187"/>
              <a:chOff x="6632558" y="3431711"/>
              <a:chExt cx="1306791" cy="694187"/>
            </a:xfrm>
          </p:grpSpPr>
          <p:pic>
            <p:nvPicPr>
              <p:cNvPr id="99" name="Graphic 98" descr="Line arrow Straight">
                <a:extLst>
                  <a:ext uri="{FF2B5EF4-FFF2-40B4-BE49-F238E27FC236}">
                    <a16:creationId xmlns:a16="http://schemas.microsoft.com/office/drawing/2014/main" id="{AF9586CE-8A35-044C-B82B-AA1CBF69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0800000">
                <a:off x="6632558" y="3431711"/>
                <a:ext cx="694187" cy="694187"/>
              </a:xfrm>
              <a:prstGeom prst="rect">
                <a:avLst/>
              </a:prstGeom>
            </p:spPr>
          </p:pic>
          <p:pic>
            <p:nvPicPr>
              <p:cNvPr id="94" name="Graphic 93" descr="Database">
                <a:extLst>
                  <a:ext uri="{FF2B5EF4-FFF2-40B4-BE49-F238E27FC236}">
                    <a16:creationId xmlns:a16="http://schemas.microsoft.com/office/drawing/2014/main" id="{C8DBDEC1-540E-2C4A-8799-897FEC39F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275077" y="3431954"/>
                <a:ext cx="664272" cy="664272"/>
              </a:xfrm>
              <a:prstGeom prst="rect">
                <a:avLst/>
              </a:prstGeom>
            </p:spPr>
          </p:pic>
          <p:pic>
            <p:nvPicPr>
              <p:cNvPr id="100" name="Graphic 99" descr="Pie chart">
                <a:extLst>
                  <a:ext uri="{FF2B5EF4-FFF2-40B4-BE49-F238E27FC236}">
                    <a16:creationId xmlns:a16="http://schemas.microsoft.com/office/drawing/2014/main" id="{383F9F81-2271-7E42-9AE0-66E000D4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554046" y="3696678"/>
                <a:ext cx="377810" cy="377810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9CE796-9D48-4B12-965B-9855A495FADC}"/>
              </a:ext>
            </a:extLst>
          </p:cNvPr>
          <p:cNvGrpSpPr/>
          <p:nvPr/>
        </p:nvGrpSpPr>
        <p:grpSpPr>
          <a:xfrm>
            <a:off x="12238" y="1181204"/>
            <a:ext cx="9116415" cy="5200124"/>
            <a:chOff x="12238" y="1181204"/>
            <a:chExt cx="9116415" cy="5200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C919B3-72FF-4C9B-8482-0281DC0C4DDD}"/>
                </a:ext>
              </a:extLst>
            </p:cNvPr>
            <p:cNvSpPr/>
            <p:nvPr/>
          </p:nvSpPr>
          <p:spPr>
            <a:xfrm>
              <a:off x="12238" y="1319329"/>
              <a:ext cx="6393018" cy="5061999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DE" sz="2400" dirty="0" err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D711FA-C07F-404D-BFFC-6FDE1243BBC5}"/>
                </a:ext>
              </a:extLst>
            </p:cNvPr>
            <p:cNvSpPr/>
            <p:nvPr/>
          </p:nvSpPr>
          <p:spPr>
            <a:xfrm>
              <a:off x="6414821" y="1181204"/>
              <a:ext cx="2713832" cy="4348865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DE" sz="2400" dirty="0" err="1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38974C-EEBC-4CE6-B0BA-679EDE5F1E28}"/>
              </a:ext>
            </a:extLst>
          </p:cNvPr>
          <p:cNvGrpSpPr/>
          <p:nvPr/>
        </p:nvGrpSpPr>
        <p:grpSpPr>
          <a:xfrm>
            <a:off x="1721683" y="2690627"/>
            <a:ext cx="5777938" cy="2796112"/>
            <a:chOff x="1161481" y="1474158"/>
            <a:chExt cx="6722887" cy="3253399"/>
          </a:xfrm>
        </p:grpSpPr>
        <p:sp>
          <p:nvSpPr>
            <p:cNvPr id="80" name="Rounded Rectangle 64">
              <a:extLst>
                <a:ext uri="{FF2B5EF4-FFF2-40B4-BE49-F238E27FC236}">
                  <a16:creationId xmlns:a16="http://schemas.microsoft.com/office/drawing/2014/main" id="{6A9AF7AE-B9F4-41C2-853B-4B03A7A913F2}"/>
                </a:ext>
              </a:extLst>
            </p:cNvPr>
            <p:cNvSpPr/>
            <p:nvPr/>
          </p:nvSpPr>
          <p:spPr>
            <a:xfrm>
              <a:off x="1161481" y="1474158"/>
              <a:ext cx="6722887" cy="3253399"/>
            </a:xfrm>
            <a:prstGeom prst="roundRect">
              <a:avLst>
                <a:gd name="adj" fmla="val 3974"/>
              </a:avLst>
            </a:prstGeom>
            <a:solidFill>
              <a:srgbClr val="79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GB" sz="2400" dirty="0" err="1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B621CF2-EB17-4D99-90DA-DA28963C59D4}"/>
                </a:ext>
              </a:extLst>
            </p:cNvPr>
            <p:cNvSpPr/>
            <p:nvPr/>
          </p:nvSpPr>
          <p:spPr>
            <a:xfrm>
              <a:off x="1619672" y="2333287"/>
              <a:ext cx="5995785" cy="236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b="1" dirty="0">
                  <a:solidFill>
                    <a:srgbClr val="003D6A"/>
                  </a:solidFill>
                </a:rPr>
                <a:t>speed up depending on the directory hierarchy </a:t>
              </a:r>
            </a:p>
            <a:p>
              <a:pPr marL="171450" lvl="0"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b="1" dirty="0">
                  <a:solidFill>
                    <a:srgbClr val="003D6A"/>
                  </a:solidFill>
                </a:rPr>
                <a:t>Help to orchestrate a series of relatively small tasks  </a:t>
              </a:r>
            </a:p>
            <a:p>
              <a:pPr lvl="0" defTabSz="914400">
                <a:defRPr/>
              </a:pPr>
              <a:endParaRPr lang="en-GB" b="1" dirty="0">
                <a:solidFill>
                  <a:srgbClr val="003D6A"/>
                </a:solidFill>
              </a:endParaRPr>
            </a:p>
          </p:txBody>
        </p:sp>
        <p:pic>
          <p:nvPicPr>
            <p:cNvPr id="82" name="Graphic 81" descr="Open folder">
              <a:extLst>
                <a:ext uri="{FF2B5EF4-FFF2-40B4-BE49-F238E27FC236}">
                  <a16:creationId xmlns:a16="http://schemas.microsoft.com/office/drawing/2014/main" id="{2FCB39D5-6874-4CA7-928D-ACA37654B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4096291" y="1586944"/>
              <a:ext cx="914399" cy="914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25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File Level 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988141-E508-4442-B93B-ABB414A2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270" y="1379489"/>
            <a:ext cx="914400" cy="9144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1785E03-C007-1349-9D45-B70CE8B8730B}"/>
              </a:ext>
            </a:extLst>
          </p:cNvPr>
          <p:cNvGrpSpPr/>
          <p:nvPr/>
        </p:nvGrpSpPr>
        <p:grpSpPr>
          <a:xfrm>
            <a:off x="445783" y="1916112"/>
            <a:ext cx="2797701" cy="3447659"/>
            <a:chOff x="445783" y="1916112"/>
            <a:chExt cx="2797701" cy="344765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B534DC-5A05-3241-9B86-5172094FA70A}"/>
                </a:ext>
              </a:extLst>
            </p:cNvPr>
            <p:cNvGrpSpPr/>
            <p:nvPr/>
          </p:nvGrpSpPr>
          <p:grpSpPr>
            <a:xfrm>
              <a:off x="2565090" y="1916112"/>
              <a:ext cx="678394" cy="3447659"/>
              <a:chOff x="2565090" y="1916112"/>
              <a:chExt cx="678394" cy="3447659"/>
            </a:xfrm>
          </p:grpSpPr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858B48B8-98C8-1C43-8E9B-3695AF410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1916112"/>
                <a:ext cx="658337" cy="65833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E844F-EBAC-AE4C-8A68-5BF2274C0EC4}"/>
                  </a:ext>
                </a:extLst>
              </p:cNvPr>
              <p:cNvSpPr txBox="1"/>
              <p:nvPr/>
            </p:nvSpPr>
            <p:spPr>
              <a:xfrm>
                <a:off x="2565090" y="3795285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pic>
            <p:nvPicPr>
              <p:cNvPr id="93" name="Graphic 92" descr="Document">
                <a:extLst>
                  <a:ext uri="{FF2B5EF4-FFF2-40B4-BE49-F238E27FC236}">
                    <a16:creationId xmlns:a16="http://schemas.microsoft.com/office/drawing/2014/main" id="{3CC959C0-0FF6-6143-BA07-D62FB66F2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2612685"/>
                <a:ext cx="658337" cy="658337"/>
              </a:xfrm>
              <a:prstGeom prst="rect">
                <a:avLst/>
              </a:prstGeom>
            </p:spPr>
          </p:pic>
          <p:pic>
            <p:nvPicPr>
              <p:cNvPr id="96" name="Graphic 95" descr="Document">
                <a:extLst>
                  <a:ext uri="{FF2B5EF4-FFF2-40B4-BE49-F238E27FC236}">
                    <a16:creationId xmlns:a16="http://schemas.microsoft.com/office/drawing/2014/main" id="{9F3B9950-BF90-D547-8589-EEB1AB990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3285408"/>
                <a:ext cx="658337" cy="658337"/>
              </a:xfrm>
              <a:prstGeom prst="rect">
                <a:avLst/>
              </a:prstGeom>
            </p:spPr>
          </p:pic>
          <p:pic>
            <p:nvPicPr>
              <p:cNvPr id="98" name="Graphic 97" descr="Document">
                <a:extLst>
                  <a:ext uri="{FF2B5EF4-FFF2-40B4-BE49-F238E27FC236}">
                    <a16:creationId xmlns:a16="http://schemas.microsoft.com/office/drawing/2014/main" id="{6C998B3C-27C8-144D-B6E5-4B16FEE2C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4705434"/>
                <a:ext cx="658337" cy="658337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A82F16-DF5B-B143-9336-C89A0F67993B}"/>
                </a:ext>
              </a:extLst>
            </p:cNvPr>
            <p:cNvGrpSpPr/>
            <p:nvPr/>
          </p:nvGrpSpPr>
          <p:grpSpPr>
            <a:xfrm>
              <a:off x="445783" y="2588717"/>
              <a:ext cx="1968552" cy="913918"/>
              <a:chOff x="315155" y="2898438"/>
              <a:chExt cx="1968552" cy="913918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80919E4-FF4D-8A44-83F4-7B56691363DA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13918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58D9D-6EAD-F741-88C5-361A38B16A4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Directory scanner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Scan the directory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138CC-2543-2A4C-8A18-386995AD239A}"/>
              </a:ext>
            </a:extLst>
          </p:cNvPr>
          <p:cNvGrpSpPr/>
          <p:nvPr/>
        </p:nvGrpSpPr>
        <p:grpSpPr>
          <a:xfrm>
            <a:off x="8494" y="3271022"/>
            <a:ext cx="2385318" cy="1506357"/>
            <a:chOff x="8494" y="3271022"/>
            <a:chExt cx="2385318" cy="15063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3AED7-E44F-3444-8CCA-834D79DE2F23}"/>
                </a:ext>
              </a:extLst>
            </p:cNvPr>
            <p:cNvGrpSpPr/>
            <p:nvPr/>
          </p:nvGrpSpPr>
          <p:grpSpPr>
            <a:xfrm>
              <a:off x="425260" y="3795285"/>
              <a:ext cx="1968552" cy="982094"/>
              <a:chOff x="315155" y="2898438"/>
              <a:chExt cx="1968552" cy="982094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1515A67-F260-D74A-ACFE-9BEFB84C39E6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82094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22FF3AA-A55F-E443-8190-E66998F4E52A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Load distributor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Split the files based on available resources </a:t>
                </a:r>
              </a:p>
            </p:txBody>
          </p:sp>
        </p:grpSp>
        <p:pic>
          <p:nvPicPr>
            <p:cNvPr id="73" name="Graphic 72" descr="Line arrow Counter clockwise curve">
              <a:extLst>
                <a:ext uri="{FF2B5EF4-FFF2-40B4-BE49-F238E27FC236}">
                  <a16:creationId xmlns:a16="http://schemas.microsoft.com/office/drawing/2014/main" id="{4E1F6705-1EC9-6540-B436-CA0662B0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8494" y="3271022"/>
              <a:ext cx="715303" cy="71530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BA38D0-6EC9-2E44-80C6-18BE000B011A}"/>
              </a:ext>
            </a:extLst>
          </p:cNvPr>
          <p:cNvGrpSpPr/>
          <p:nvPr/>
        </p:nvGrpSpPr>
        <p:grpSpPr>
          <a:xfrm>
            <a:off x="12238" y="4644202"/>
            <a:ext cx="2381574" cy="1444626"/>
            <a:chOff x="12238" y="4644202"/>
            <a:chExt cx="2381574" cy="14446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B4954D-E4BC-C14D-B52C-1B0F729C897C}"/>
                </a:ext>
              </a:extLst>
            </p:cNvPr>
            <p:cNvGrpSpPr/>
            <p:nvPr/>
          </p:nvGrpSpPr>
          <p:grpSpPr>
            <a:xfrm>
              <a:off x="425260" y="4848239"/>
              <a:ext cx="1968552" cy="1240589"/>
              <a:chOff x="315155" y="2898437"/>
              <a:chExt cx="1968552" cy="124058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007BC5E-82DA-4F4A-819C-97151511D078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240589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463421-B1CA-A544-BDEC-9027905AC917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Send the job list to worker nodes and wait to get confirmation </a:t>
                </a:r>
              </a:p>
            </p:txBody>
          </p:sp>
        </p:grpSp>
        <p:pic>
          <p:nvPicPr>
            <p:cNvPr id="74" name="Graphic 73" descr="Line arrow Counter clockwise curve">
              <a:extLst>
                <a:ext uri="{FF2B5EF4-FFF2-40B4-BE49-F238E27FC236}">
                  <a16:creationId xmlns:a16="http://schemas.microsoft.com/office/drawing/2014/main" id="{6E8A0CAA-C5F1-104B-B61C-A959E7C3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2238" y="4644202"/>
              <a:ext cx="715303" cy="71530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756895-9B31-E140-A46C-9D7269C93F9E}"/>
              </a:ext>
            </a:extLst>
          </p:cNvPr>
          <p:cNvGrpSpPr/>
          <p:nvPr/>
        </p:nvGrpSpPr>
        <p:grpSpPr>
          <a:xfrm>
            <a:off x="3179320" y="5252862"/>
            <a:ext cx="2322523" cy="1241680"/>
            <a:chOff x="3179320" y="5252862"/>
            <a:chExt cx="2322523" cy="12416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0F9048-856E-E645-A74F-DFED1718D350}"/>
                </a:ext>
              </a:extLst>
            </p:cNvPr>
            <p:cNvGrpSpPr/>
            <p:nvPr/>
          </p:nvGrpSpPr>
          <p:grpSpPr>
            <a:xfrm>
              <a:off x="3533291" y="5252862"/>
              <a:ext cx="1968552" cy="849709"/>
              <a:chOff x="315155" y="2898437"/>
              <a:chExt cx="1968552" cy="84970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1063DBE-8F2B-1344-85CD-E502402FD1E4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C1CCA2F-8A13-E247-88B1-91BCB9871C89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2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Receiving the job lists</a:t>
                </a:r>
              </a:p>
            </p:txBody>
          </p:sp>
        </p:grpSp>
        <p:pic>
          <p:nvPicPr>
            <p:cNvPr id="76" name="Graphic 75" descr="Line arrow Counter clockwise curve">
              <a:extLst>
                <a:ext uri="{FF2B5EF4-FFF2-40B4-BE49-F238E27FC236}">
                  <a16:creationId xmlns:a16="http://schemas.microsoft.com/office/drawing/2014/main" id="{166C2E17-4FD3-6A48-8B58-35331544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179320" y="5779239"/>
              <a:ext cx="715303" cy="71530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9C3833-6339-1D4D-B154-F44E9506C32A}"/>
              </a:ext>
            </a:extLst>
          </p:cNvPr>
          <p:cNvGrpSpPr/>
          <p:nvPr/>
        </p:nvGrpSpPr>
        <p:grpSpPr>
          <a:xfrm>
            <a:off x="3537331" y="1868784"/>
            <a:ext cx="2685032" cy="3600466"/>
            <a:chOff x="3537331" y="1868784"/>
            <a:chExt cx="2685032" cy="360046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E8A422-E052-B14C-9DCC-EB7341A4DF80}"/>
                </a:ext>
              </a:extLst>
            </p:cNvPr>
            <p:cNvGrpSpPr/>
            <p:nvPr/>
          </p:nvGrpSpPr>
          <p:grpSpPr>
            <a:xfrm>
              <a:off x="3882539" y="1868784"/>
              <a:ext cx="2339824" cy="3600466"/>
              <a:chOff x="3882539" y="1868784"/>
              <a:chExt cx="2339824" cy="360046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29F920-FBC9-9A4E-B07C-15539FF068E5}"/>
                  </a:ext>
                </a:extLst>
              </p:cNvPr>
              <p:cNvSpPr txBox="1"/>
              <p:nvPr/>
            </p:nvSpPr>
            <p:spPr>
              <a:xfrm>
                <a:off x="5515448" y="3789363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8F239B7-C51B-8841-A3C7-4377B522F368}"/>
                  </a:ext>
                </a:extLst>
              </p:cNvPr>
              <p:cNvGrpSpPr/>
              <p:nvPr/>
            </p:nvGrpSpPr>
            <p:grpSpPr>
              <a:xfrm>
                <a:off x="3882539" y="1868784"/>
                <a:ext cx="2339824" cy="3600466"/>
                <a:chOff x="3882539" y="1868784"/>
                <a:chExt cx="2339824" cy="3600466"/>
              </a:xfrm>
            </p:grpSpPr>
            <p:pic>
              <p:nvPicPr>
                <p:cNvPr id="46" name="Graphic 45" descr="Document">
                  <a:extLst>
                    <a:ext uri="{FF2B5EF4-FFF2-40B4-BE49-F238E27FC236}">
                      <a16:creationId xmlns:a16="http://schemas.microsoft.com/office/drawing/2014/main" id="{8742A587-4222-4C4B-9E39-8E49FBCD5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1906526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25" name="Graphic 24" descr="Line arrow Straight">
                  <a:extLst>
                    <a:ext uri="{FF2B5EF4-FFF2-40B4-BE49-F238E27FC236}">
                      <a16:creationId xmlns:a16="http://schemas.microsoft.com/office/drawing/2014/main" id="{D39B6413-2809-4E43-A106-A23257BE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12967" y="18687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Line arrow Straight">
                  <a:extLst>
                    <a:ext uri="{FF2B5EF4-FFF2-40B4-BE49-F238E27FC236}">
                      <a16:creationId xmlns:a16="http://schemas.microsoft.com/office/drawing/2014/main" id="{B6E70A3F-38F0-C841-89C7-7B9703614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24300" y="249872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Line arrow Straight">
                  <a:extLst>
                    <a:ext uri="{FF2B5EF4-FFF2-40B4-BE49-F238E27FC236}">
                      <a16:creationId xmlns:a16="http://schemas.microsoft.com/office/drawing/2014/main" id="{78DACA03-34E0-2C4E-8CB8-67DC2096B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40" y="310445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Line arrow Straight">
                  <a:extLst>
                    <a:ext uri="{FF2B5EF4-FFF2-40B4-BE49-F238E27FC236}">
                      <a16:creationId xmlns:a16="http://schemas.microsoft.com/office/drawing/2014/main" id="{D1383F31-5EA6-6B42-AB11-232E35B4E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39" y="45548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Document">
                  <a:extLst>
                    <a:ext uri="{FF2B5EF4-FFF2-40B4-BE49-F238E27FC236}">
                      <a16:creationId xmlns:a16="http://schemas.microsoft.com/office/drawing/2014/main" id="{FC2A3048-6AD2-2A44-B675-F41DD6617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2612685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104" name="Graphic 103" descr="Document">
                  <a:extLst>
                    <a:ext uri="{FF2B5EF4-FFF2-40B4-BE49-F238E27FC236}">
                      <a16:creationId xmlns:a16="http://schemas.microsoft.com/office/drawing/2014/main" id="{ACE95350-953B-BD4B-8FC4-17C24B456F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3318844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105" name="Graphic 104" descr="Document">
                  <a:extLst>
                    <a:ext uri="{FF2B5EF4-FFF2-40B4-BE49-F238E27FC236}">
                      <a16:creationId xmlns:a16="http://schemas.microsoft.com/office/drawing/2014/main" id="{431D00FC-698C-CF42-AB8F-F1A7DF4E2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4688772"/>
                  <a:ext cx="658874" cy="6588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8DC5BC6-1898-6D47-A93B-6A755A8EAD9D}"/>
                </a:ext>
              </a:extLst>
            </p:cNvPr>
            <p:cNvGrpSpPr/>
            <p:nvPr/>
          </p:nvGrpSpPr>
          <p:grpSpPr>
            <a:xfrm>
              <a:off x="3537331" y="3949666"/>
              <a:ext cx="2149632" cy="1442589"/>
              <a:chOff x="3537331" y="3949666"/>
              <a:chExt cx="2149632" cy="144258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69E1D3D-515D-DD4C-838D-E850B20E7F4C}"/>
                  </a:ext>
                </a:extLst>
              </p:cNvPr>
              <p:cNvGrpSpPr/>
              <p:nvPr/>
            </p:nvGrpSpPr>
            <p:grpSpPr>
              <a:xfrm>
                <a:off x="3537331" y="3949666"/>
                <a:ext cx="1968552" cy="849709"/>
                <a:chOff x="315155" y="2898437"/>
                <a:chExt cx="1968552" cy="84970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16C15281-AF2E-354B-A59E-14F6BC6D2CD9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849709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FFC00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B3FD14B-4A17-3441-9290-14D51963E698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/>
                    <a:t>Executing Jobs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Synchronization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Integrity check </a:t>
                  </a:r>
                </a:p>
              </p:txBody>
            </p:sp>
          </p:grpSp>
          <p:pic>
            <p:nvPicPr>
              <p:cNvPr id="77" name="Graphic 76" descr="Line arrow Counter clockwise curve">
                <a:extLst>
                  <a:ext uri="{FF2B5EF4-FFF2-40B4-BE49-F238E27FC236}">
                    <a16:creationId xmlns:a16="http://schemas.microsoft.com/office/drawing/2014/main" id="{317ECEC3-4BED-C74F-A866-A5FA169A4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71660" y="4676952"/>
                <a:ext cx="715303" cy="715303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5C4E39-E3AC-5541-8129-AD35BC4B4CBF}"/>
              </a:ext>
            </a:extLst>
          </p:cNvPr>
          <p:cNvGrpSpPr/>
          <p:nvPr/>
        </p:nvGrpSpPr>
        <p:grpSpPr>
          <a:xfrm>
            <a:off x="3531641" y="1319329"/>
            <a:ext cx="2115006" cy="1513279"/>
            <a:chOff x="3531641" y="1319329"/>
            <a:chExt cx="2115006" cy="151327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4FBE76-A8B2-6646-A870-56F5EB0D7797}"/>
                </a:ext>
              </a:extLst>
            </p:cNvPr>
            <p:cNvGrpSpPr/>
            <p:nvPr/>
          </p:nvGrpSpPr>
          <p:grpSpPr>
            <a:xfrm>
              <a:off x="3531641" y="1319329"/>
              <a:ext cx="1968552" cy="849709"/>
              <a:chOff x="315155" y="2898437"/>
              <a:chExt cx="1968552" cy="84970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06B7B089-870B-E440-8DB0-F7698C7C83B0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640CAAD-40F3-774B-9CDC-A492215E61F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3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Sending confirmation </a:t>
                </a:r>
              </a:p>
            </p:txBody>
          </p:sp>
        </p:grpSp>
        <p:pic>
          <p:nvPicPr>
            <p:cNvPr id="79" name="Graphic 78" descr="Line arrow Counter clockwise curve">
              <a:extLst>
                <a:ext uri="{FF2B5EF4-FFF2-40B4-BE49-F238E27FC236}">
                  <a16:creationId xmlns:a16="http://schemas.microsoft.com/office/drawing/2014/main" id="{68F3748B-FD95-B244-AF59-F2C934F6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96939" y="1982900"/>
              <a:ext cx="849708" cy="84970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073EA-209D-5A4C-8640-020754092E6D}"/>
              </a:ext>
            </a:extLst>
          </p:cNvPr>
          <p:cNvGrpSpPr/>
          <p:nvPr/>
        </p:nvGrpSpPr>
        <p:grpSpPr>
          <a:xfrm>
            <a:off x="6416124" y="1643051"/>
            <a:ext cx="2323422" cy="1781337"/>
            <a:chOff x="6160357" y="1284726"/>
            <a:chExt cx="2323422" cy="178133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77392F-75EA-0D42-B4BC-38ABDD2764F7}"/>
                </a:ext>
              </a:extLst>
            </p:cNvPr>
            <p:cNvGrpSpPr/>
            <p:nvPr/>
          </p:nvGrpSpPr>
          <p:grpSpPr>
            <a:xfrm>
              <a:off x="6515227" y="1984250"/>
              <a:ext cx="1968552" cy="1081813"/>
              <a:chOff x="315155" y="2898437"/>
              <a:chExt cx="1968552" cy="1081813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F9A0063-4C7F-8945-AA1F-3775F81EFD8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081813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4DD6A0-C59E-8A44-8645-888448CA1238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Staying open until getting conformation </a:t>
                </a:r>
              </a:p>
            </p:txBody>
          </p:sp>
        </p:grpSp>
        <p:pic>
          <p:nvPicPr>
            <p:cNvPr id="33" name="Graphic 32" descr="Line arrow Clockwise curve">
              <a:extLst>
                <a:ext uri="{FF2B5EF4-FFF2-40B4-BE49-F238E27FC236}">
                  <a16:creationId xmlns:a16="http://schemas.microsoft.com/office/drawing/2014/main" id="{2D5E7211-8022-7946-8155-F4F79F13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9660795">
              <a:off x="6160357" y="1284726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Folder">
            <a:extLst>
              <a:ext uri="{FF2B5EF4-FFF2-40B4-BE49-F238E27FC236}">
                <a16:creationId xmlns:a16="http://schemas.microsoft.com/office/drawing/2014/main" id="{0E8678D1-1E17-A84A-9FE5-1D3B7C76DB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7954" y="1379488"/>
            <a:ext cx="914400" cy="91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9896A0-67FD-5342-8788-37F1B29EDAB4}"/>
              </a:ext>
            </a:extLst>
          </p:cNvPr>
          <p:cNvGrpSpPr/>
          <p:nvPr/>
        </p:nvGrpSpPr>
        <p:grpSpPr>
          <a:xfrm>
            <a:off x="6523670" y="3431711"/>
            <a:ext cx="2431454" cy="2029290"/>
            <a:chOff x="6523670" y="3431711"/>
            <a:chExt cx="2431454" cy="202929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C93645-ACEE-AA4D-9F9B-F5125665D494}"/>
                </a:ext>
              </a:extLst>
            </p:cNvPr>
            <p:cNvGrpSpPr/>
            <p:nvPr/>
          </p:nvGrpSpPr>
          <p:grpSpPr>
            <a:xfrm>
              <a:off x="6523670" y="3843124"/>
              <a:ext cx="2431454" cy="1617877"/>
              <a:chOff x="6523670" y="3843124"/>
              <a:chExt cx="2431454" cy="161787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2DF9B5-5743-9949-AA27-ECEA07539215}"/>
                  </a:ext>
                </a:extLst>
              </p:cNvPr>
              <p:cNvGrpSpPr/>
              <p:nvPr/>
            </p:nvGrpSpPr>
            <p:grpSpPr>
              <a:xfrm>
                <a:off x="6523670" y="4379188"/>
                <a:ext cx="1968552" cy="1081813"/>
                <a:chOff x="315155" y="2898437"/>
                <a:chExt cx="1968552" cy="1081813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E0F39E40-B47D-774A-8FDC-426D8239474E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1081813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79A7C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2A5891D-7286-D44D-B3EA-DC40C233CA82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solidFill>
                        <a:srgbClr val="003D6A"/>
                      </a:solidFill>
                    </a:rPr>
                    <a:t>Consolidate &amp; Exit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Combine results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Close </a:t>
                  </a:r>
                  <a:r>
                    <a:rPr lang="en-GB" sz="1400" dirty="0" err="1">
                      <a:solidFill>
                        <a:srgbClr val="003D6A"/>
                      </a:solidFill>
                    </a:rPr>
                    <a:t>mpi</a:t>
                  </a:r>
                  <a:r>
                    <a:rPr lang="en-GB" sz="1400" dirty="0">
                      <a:solidFill>
                        <a:srgbClr val="003D6A"/>
                      </a:solidFill>
                    </a:rPr>
                    <a:t> and terminate </a:t>
                  </a:r>
                </a:p>
              </p:txBody>
            </p:sp>
          </p:grpSp>
          <p:pic>
            <p:nvPicPr>
              <p:cNvPr id="83" name="Graphic 82" descr="Line arrow Clockwise curve">
                <a:extLst>
                  <a:ext uri="{FF2B5EF4-FFF2-40B4-BE49-F238E27FC236}">
                    <a16:creationId xmlns:a16="http://schemas.microsoft.com/office/drawing/2014/main" id="{2515EA64-3C7B-E247-9687-61545161F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3364474">
                <a:off x="8040724" y="384312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54EC8C-ABC4-2245-AEB5-7D113256C124}"/>
                </a:ext>
              </a:extLst>
            </p:cNvPr>
            <p:cNvGrpSpPr/>
            <p:nvPr/>
          </p:nvGrpSpPr>
          <p:grpSpPr>
            <a:xfrm>
              <a:off x="6632558" y="3431711"/>
              <a:ext cx="1306791" cy="694187"/>
              <a:chOff x="6632558" y="3431711"/>
              <a:chExt cx="1306791" cy="694187"/>
            </a:xfrm>
          </p:grpSpPr>
          <p:pic>
            <p:nvPicPr>
              <p:cNvPr id="99" name="Graphic 98" descr="Line arrow Straight">
                <a:extLst>
                  <a:ext uri="{FF2B5EF4-FFF2-40B4-BE49-F238E27FC236}">
                    <a16:creationId xmlns:a16="http://schemas.microsoft.com/office/drawing/2014/main" id="{AF9586CE-8A35-044C-B82B-AA1CBF69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0800000">
                <a:off x="6632558" y="3431711"/>
                <a:ext cx="694187" cy="694187"/>
              </a:xfrm>
              <a:prstGeom prst="rect">
                <a:avLst/>
              </a:prstGeom>
            </p:spPr>
          </p:pic>
          <p:pic>
            <p:nvPicPr>
              <p:cNvPr id="94" name="Graphic 93" descr="Database">
                <a:extLst>
                  <a:ext uri="{FF2B5EF4-FFF2-40B4-BE49-F238E27FC236}">
                    <a16:creationId xmlns:a16="http://schemas.microsoft.com/office/drawing/2014/main" id="{C8DBDEC1-540E-2C4A-8799-897FEC39F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275077" y="3431954"/>
                <a:ext cx="664272" cy="664272"/>
              </a:xfrm>
              <a:prstGeom prst="rect">
                <a:avLst/>
              </a:prstGeom>
            </p:spPr>
          </p:pic>
          <p:pic>
            <p:nvPicPr>
              <p:cNvPr id="100" name="Graphic 99" descr="Pie chart">
                <a:extLst>
                  <a:ext uri="{FF2B5EF4-FFF2-40B4-BE49-F238E27FC236}">
                    <a16:creationId xmlns:a16="http://schemas.microsoft.com/office/drawing/2014/main" id="{383F9F81-2271-7E42-9AE0-66E000D4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554046" y="3696678"/>
                <a:ext cx="377810" cy="3778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430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F55-B210-4844-B2EA-6EB6B579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620B0-9A3C-C84D-AD6D-52F2744F8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4B7E-D517-0B45-8F84-4B55144D7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File Level - – speedup 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988141-E508-4442-B93B-ABB414A2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270" y="1379489"/>
            <a:ext cx="914400" cy="9144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1785E03-C007-1349-9D45-B70CE8B8730B}"/>
              </a:ext>
            </a:extLst>
          </p:cNvPr>
          <p:cNvGrpSpPr/>
          <p:nvPr/>
        </p:nvGrpSpPr>
        <p:grpSpPr>
          <a:xfrm>
            <a:off x="445783" y="1916112"/>
            <a:ext cx="2797701" cy="3447659"/>
            <a:chOff x="445783" y="1916112"/>
            <a:chExt cx="2797701" cy="344765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B534DC-5A05-3241-9B86-5172094FA70A}"/>
                </a:ext>
              </a:extLst>
            </p:cNvPr>
            <p:cNvGrpSpPr/>
            <p:nvPr/>
          </p:nvGrpSpPr>
          <p:grpSpPr>
            <a:xfrm>
              <a:off x="2565090" y="1916112"/>
              <a:ext cx="678394" cy="3447659"/>
              <a:chOff x="2565090" y="1916112"/>
              <a:chExt cx="678394" cy="3447659"/>
            </a:xfrm>
          </p:grpSpPr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858B48B8-98C8-1C43-8E9B-3695AF410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1916112"/>
                <a:ext cx="658337" cy="65833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E844F-EBAC-AE4C-8A68-5BF2274C0EC4}"/>
                  </a:ext>
                </a:extLst>
              </p:cNvPr>
              <p:cNvSpPr txBox="1"/>
              <p:nvPr/>
            </p:nvSpPr>
            <p:spPr>
              <a:xfrm>
                <a:off x="2565090" y="3795285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pic>
            <p:nvPicPr>
              <p:cNvPr id="93" name="Graphic 92" descr="Document">
                <a:extLst>
                  <a:ext uri="{FF2B5EF4-FFF2-40B4-BE49-F238E27FC236}">
                    <a16:creationId xmlns:a16="http://schemas.microsoft.com/office/drawing/2014/main" id="{3CC959C0-0FF6-6143-BA07-D62FB66F2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2612685"/>
                <a:ext cx="658337" cy="658337"/>
              </a:xfrm>
              <a:prstGeom prst="rect">
                <a:avLst/>
              </a:prstGeom>
            </p:spPr>
          </p:pic>
          <p:pic>
            <p:nvPicPr>
              <p:cNvPr id="96" name="Graphic 95" descr="Document">
                <a:extLst>
                  <a:ext uri="{FF2B5EF4-FFF2-40B4-BE49-F238E27FC236}">
                    <a16:creationId xmlns:a16="http://schemas.microsoft.com/office/drawing/2014/main" id="{9F3B9950-BF90-D547-8589-EEB1AB990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3285408"/>
                <a:ext cx="658337" cy="658337"/>
              </a:xfrm>
              <a:prstGeom prst="rect">
                <a:avLst/>
              </a:prstGeom>
            </p:spPr>
          </p:pic>
          <p:pic>
            <p:nvPicPr>
              <p:cNvPr id="98" name="Graphic 97" descr="Document">
                <a:extLst>
                  <a:ext uri="{FF2B5EF4-FFF2-40B4-BE49-F238E27FC236}">
                    <a16:creationId xmlns:a16="http://schemas.microsoft.com/office/drawing/2014/main" id="{6C998B3C-27C8-144D-B6E5-4B16FEE2C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2585147" y="4705434"/>
                <a:ext cx="658337" cy="658337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A82F16-DF5B-B143-9336-C89A0F67993B}"/>
                </a:ext>
              </a:extLst>
            </p:cNvPr>
            <p:cNvGrpSpPr/>
            <p:nvPr/>
          </p:nvGrpSpPr>
          <p:grpSpPr>
            <a:xfrm>
              <a:off x="445783" y="2588717"/>
              <a:ext cx="1968552" cy="913918"/>
              <a:chOff x="315155" y="2898438"/>
              <a:chExt cx="1968552" cy="913918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80919E4-FF4D-8A44-83F4-7B56691363DA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13918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58D9D-6EAD-F741-88C5-361A38B16A4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Directory scanner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Scan the directory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138CC-2543-2A4C-8A18-386995AD239A}"/>
              </a:ext>
            </a:extLst>
          </p:cNvPr>
          <p:cNvGrpSpPr/>
          <p:nvPr/>
        </p:nvGrpSpPr>
        <p:grpSpPr>
          <a:xfrm>
            <a:off x="8494" y="3271022"/>
            <a:ext cx="2385318" cy="1506357"/>
            <a:chOff x="8494" y="3271022"/>
            <a:chExt cx="2385318" cy="15063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3AED7-E44F-3444-8CCA-834D79DE2F23}"/>
                </a:ext>
              </a:extLst>
            </p:cNvPr>
            <p:cNvGrpSpPr/>
            <p:nvPr/>
          </p:nvGrpSpPr>
          <p:grpSpPr>
            <a:xfrm>
              <a:off x="425260" y="3795285"/>
              <a:ext cx="1968552" cy="982094"/>
              <a:chOff x="315155" y="2898438"/>
              <a:chExt cx="1968552" cy="982094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1515A67-F260-D74A-ACFE-9BEFB84C39E6}"/>
                  </a:ext>
                </a:extLst>
              </p:cNvPr>
              <p:cNvSpPr/>
              <p:nvPr/>
            </p:nvSpPr>
            <p:spPr>
              <a:xfrm>
                <a:off x="315156" y="2898438"/>
                <a:ext cx="1968551" cy="982094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22FF3AA-A55F-E443-8190-E66998F4E52A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Load distributor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Split the files based on available resources </a:t>
                </a:r>
              </a:p>
            </p:txBody>
          </p:sp>
        </p:grpSp>
        <p:pic>
          <p:nvPicPr>
            <p:cNvPr id="73" name="Graphic 72" descr="Line arrow Counter clockwise curve">
              <a:extLst>
                <a:ext uri="{FF2B5EF4-FFF2-40B4-BE49-F238E27FC236}">
                  <a16:creationId xmlns:a16="http://schemas.microsoft.com/office/drawing/2014/main" id="{4E1F6705-1EC9-6540-B436-CA0662B0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8494" y="3271022"/>
              <a:ext cx="715303" cy="71530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BA38D0-6EC9-2E44-80C6-18BE000B011A}"/>
              </a:ext>
            </a:extLst>
          </p:cNvPr>
          <p:cNvGrpSpPr/>
          <p:nvPr/>
        </p:nvGrpSpPr>
        <p:grpSpPr>
          <a:xfrm>
            <a:off x="12238" y="4644202"/>
            <a:ext cx="2381574" cy="1444626"/>
            <a:chOff x="12238" y="4644202"/>
            <a:chExt cx="2381574" cy="14446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B4954D-E4BC-C14D-B52C-1B0F729C897C}"/>
                </a:ext>
              </a:extLst>
            </p:cNvPr>
            <p:cNvGrpSpPr/>
            <p:nvPr/>
          </p:nvGrpSpPr>
          <p:grpSpPr>
            <a:xfrm>
              <a:off x="425260" y="4848239"/>
              <a:ext cx="1968552" cy="1240589"/>
              <a:chOff x="315155" y="2898437"/>
              <a:chExt cx="1968552" cy="124058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007BC5E-82DA-4F4A-819C-97151511D078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240589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463421-B1CA-A544-BDEC-9027905AC917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Send the job list to worker nodes and wait to get confirmation </a:t>
                </a:r>
              </a:p>
            </p:txBody>
          </p:sp>
        </p:grpSp>
        <p:pic>
          <p:nvPicPr>
            <p:cNvPr id="74" name="Graphic 73" descr="Line arrow Counter clockwise curve">
              <a:extLst>
                <a:ext uri="{FF2B5EF4-FFF2-40B4-BE49-F238E27FC236}">
                  <a16:creationId xmlns:a16="http://schemas.microsoft.com/office/drawing/2014/main" id="{6E8A0CAA-C5F1-104B-B61C-A959E7C3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2238" y="4644202"/>
              <a:ext cx="715303" cy="71530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756895-9B31-E140-A46C-9D7269C93F9E}"/>
              </a:ext>
            </a:extLst>
          </p:cNvPr>
          <p:cNvGrpSpPr/>
          <p:nvPr/>
        </p:nvGrpSpPr>
        <p:grpSpPr>
          <a:xfrm>
            <a:off x="3179320" y="5252862"/>
            <a:ext cx="2322523" cy="1241680"/>
            <a:chOff x="3179320" y="5252862"/>
            <a:chExt cx="2322523" cy="12416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0F9048-856E-E645-A74F-DFED1718D350}"/>
                </a:ext>
              </a:extLst>
            </p:cNvPr>
            <p:cNvGrpSpPr/>
            <p:nvPr/>
          </p:nvGrpSpPr>
          <p:grpSpPr>
            <a:xfrm>
              <a:off x="3533291" y="5252862"/>
              <a:ext cx="1968552" cy="849709"/>
              <a:chOff x="315155" y="2898437"/>
              <a:chExt cx="1968552" cy="84970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1063DBE-8F2B-1344-85CD-E502402FD1E4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C1CCA2F-8A13-E247-88B1-91BCB9871C89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2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Receiving the job lists</a:t>
                </a:r>
              </a:p>
            </p:txBody>
          </p:sp>
        </p:grpSp>
        <p:pic>
          <p:nvPicPr>
            <p:cNvPr id="76" name="Graphic 75" descr="Line arrow Counter clockwise curve">
              <a:extLst>
                <a:ext uri="{FF2B5EF4-FFF2-40B4-BE49-F238E27FC236}">
                  <a16:creationId xmlns:a16="http://schemas.microsoft.com/office/drawing/2014/main" id="{166C2E17-4FD3-6A48-8B58-35331544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179320" y="5779239"/>
              <a:ext cx="715303" cy="71530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9C3833-6339-1D4D-B154-F44E9506C32A}"/>
              </a:ext>
            </a:extLst>
          </p:cNvPr>
          <p:cNvGrpSpPr/>
          <p:nvPr/>
        </p:nvGrpSpPr>
        <p:grpSpPr>
          <a:xfrm>
            <a:off x="3537331" y="1868784"/>
            <a:ext cx="2685032" cy="3600466"/>
            <a:chOff x="3537331" y="1868784"/>
            <a:chExt cx="2685032" cy="360046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E8A422-E052-B14C-9DCC-EB7341A4DF80}"/>
                </a:ext>
              </a:extLst>
            </p:cNvPr>
            <p:cNvGrpSpPr/>
            <p:nvPr/>
          </p:nvGrpSpPr>
          <p:grpSpPr>
            <a:xfrm>
              <a:off x="3882539" y="1868784"/>
              <a:ext cx="2339824" cy="3600466"/>
              <a:chOff x="3882539" y="1868784"/>
              <a:chExt cx="2339824" cy="360046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29F920-FBC9-9A4E-B07C-15539FF068E5}"/>
                  </a:ext>
                </a:extLst>
              </p:cNvPr>
              <p:cNvSpPr txBox="1"/>
              <p:nvPr/>
            </p:nvSpPr>
            <p:spPr>
              <a:xfrm>
                <a:off x="5515448" y="3789363"/>
                <a:ext cx="269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  <a:p>
                <a:pPr algn="l"/>
                <a:r>
                  <a:rPr lang="en-GB" sz="2400" b="1" dirty="0">
                    <a:solidFill>
                      <a:srgbClr val="00417F"/>
                    </a:solidFill>
                  </a:rPr>
                  <a:t>.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8F239B7-C51B-8841-A3C7-4377B522F368}"/>
                  </a:ext>
                </a:extLst>
              </p:cNvPr>
              <p:cNvGrpSpPr/>
              <p:nvPr/>
            </p:nvGrpSpPr>
            <p:grpSpPr>
              <a:xfrm>
                <a:off x="3882539" y="1868784"/>
                <a:ext cx="2339824" cy="3600466"/>
                <a:chOff x="3882539" y="1868784"/>
                <a:chExt cx="2339824" cy="3600466"/>
              </a:xfrm>
            </p:grpSpPr>
            <p:pic>
              <p:nvPicPr>
                <p:cNvPr id="46" name="Graphic 45" descr="Document">
                  <a:extLst>
                    <a:ext uri="{FF2B5EF4-FFF2-40B4-BE49-F238E27FC236}">
                      <a16:creationId xmlns:a16="http://schemas.microsoft.com/office/drawing/2014/main" id="{8742A587-4222-4C4B-9E39-8E49FBCD5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1906526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25" name="Graphic 24" descr="Line arrow Straight">
                  <a:extLst>
                    <a:ext uri="{FF2B5EF4-FFF2-40B4-BE49-F238E27FC236}">
                      <a16:creationId xmlns:a16="http://schemas.microsoft.com/office/drawing/2014/main" id="{D39B6413-2809-4E43-A106-A23257BE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12967" y="18687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Graphic 54" descr="Line arrow Straight">
                  <a:extLst>
                    <a:ext uri="{FF2B5EF4-FFF2-40B4-BE49-F238E27FC236}">
                      <a16:creationId xmlns:a16="http://schemas.microsoft.com/office/drawing/2014/main" id="{B6E70A3F-38F0-C841-89C7-7B9703614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24300" y="249872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Line arrow Straight">
                  <a:extLst>
                    <a:ext uri="{FF2B5EF4-FFF2-40B4-BE49-F238E27FC236}">
                      <a16:creationId xmlns:a16="http://schemas.microsoft.com/office/drawing/2014/main" id="{78DACA03-34E0-2C4E-8CB8-67DC2096B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40" y="310445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Line arrow Straight">
                  <a:extLst>
                    <a:ext uri="{FF2B5EF4-FFF2-40B4-BE49-F238E27FC236}">
                      <a16:creationId xmlns:a16="http://schemas.microsoft.com/office/drawing/2014/main" id="{D1383F31-5EA6-6B42-AB11-232E35B4E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882539" y="45548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Document">
                  <a:extLst>
                    <a:ext uri="{FF2B5EF4-FFF2-40B4-BE49-F238E27FC236}">
                      <a16:creationId xmlns:a16="http://schemas.microsoft.com/office/drawing/2014/main" id="{FC2A3048-6AD2-2A44-B675-F41DD6617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2612685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104" name="Graphic 103" descr="Document">
                  <a:extLst>
                    <a:ext uri="{FF2B5EF4-FFF2-40B4-BE49-F238E27FC236}">
                      <a16:creationId xmlns:a16="http://schemas.microsoft.com/office/drawing/2014/main" id="{ACE95350-953B-BD4B-8FC4-17C24B456F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3318844"/>
                  <a:ext cx="658874" cy="658874"/>
                </a:xfrm>
                <a:prstGeom prst="rect">
                  <a:avLst/>
                </a:prstGeom>
              </p:spPr>
            </p:pic>
            <p:pic>
              <p:nvPicPr>
                <p:cNvPr id="105" name="Graphic 104" descr="Document">
                  <a:extLst>
                    <a:ext uri="{FF2B5EF4-FFF2-40B4-BE49-F238E27FC236}">
                      <a16:creationId xmlns:a16="http://schemas.microsoft.com/office/drawing/2014/main" id="{431D00FC-698C-CF42-AB8F-F1A7DF4E2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563489" y="4688772"/>
                  <a:ext cx="658874" cy="6588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8DC5BC6-1898-6D47-A93B-6A755A8EAD9D}"/>
                </a:ext>
              </a:extLst>
            </p:cNvPr>
            <p:cNvGrpSpPr/>
            <p:nvPr/>
          </p:nvGrpSpPr>
          <p:grpSpPr>
            <a:xfrm>
              <a:off x="3537331" y="3949666"/>
              <a:ext cx="2149632" cy="1442589"/>
              <a:chOff x="3537331" y="3949666"/>
              <a:chExt cx="2149632" cy="144258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69E1D3D-515D-DD4C-838D-E850B20E7F4C}"/>
                  </a:ext>
                </a:extLst>
              </p:cNvPr>
              <p:cNvGrpSpPr/>
              <p:nvPr/>
            </p:nvGrpSpPr>
            <p:grpSpPr>
              <a:xfrm>
                <a:off x="3537331" y="3949666"/>
                <a:ext cx="1968552" cy="849709"/>
                <a:chOff x="315155" y="2898437"/>
                <a:chExt cx="1968552" cy="84970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16C15281-AF2E-354B-A59E-14F6BC6D2CD9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849709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FFC00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B3FD14B-4A17-3441-9290-14D51963E698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/>
                    <a:t>Executing Jobs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Synchronization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Integrity check </a:t>
                  </a:r>
                </a:p>
              </p:txBody>
            </p:sp>
          </p:grpSp>
          <p:pic>
            <p:nvPicPr>
              <p:cNvPr id="77" name="Graphic 76" descr="Line arrow Counter clockwise curve">
                <a:extLst>
                  <a:ext uri="{FF2B5EF4-FFF2-40B4-BE49-F238E27FC236}">
                    <a16:creationId xmlns:a16="http://schemas.microsoft.com/office/drawing/2014/main" id="{317ECEC3-4BED-C74F-A866-A5FA169A4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71660" y="4676952"/>
                <a:ext cx="715303" cy="715303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5C4E39-E3AC-5541-8129-AD35BC4B4CBF}"/>
              </a:ext>
            </a:extLst>
          </p:cNvPr>
          <p:cNvGrpSpPr/>
          <p:nvPr/>
        </p:nvGrpSpPr>
        <p:grpSpPr>
          <a:xfrm>
            <a:off x="3531641" y="1319329"/>
            <a:ext cx="2115006" cy="1513279"/>
            <a:chOff x="3531641" y="1319329"/>
            <a:chExt cx="2115006" cy="151327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4FBE76-A8B2-6646-A870-56F5EB0D7797}"/>
                </a:ext>
              </a:extLst>
            </p:cNvPr>
            <p:cNvGrpSpPr/>
            <p:nvPr/>
          </p:nvGrpSpPr>
          <p:grpSpPr>
            <a:xfrm>
              <a:off x="3531641" y="1319329"/>
              <a:ext cx="1968552" cy="849709"/>
              <a:chOff x="315155" y="2898437"/>
              <a:chExt cx="1968552" cy="84970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06B7B089-870B-E440-8DB0-F7698C7C83B0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849709"/>
              </a:xfrm>
              <a:prstGeom prst="roundRect">
                <a:avLst>
                  <a:gd name="adj" fmla="val 5804"/>
                </a:avLst>
              </a:prstGeom>
              <a:solidFill>
                <a:srgbClr val="FFC00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640CAAD-40F3-774B-9CDC-A492215E61FD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Communication 3</a:t>
                </a:r>
              </a:p>
              <a:p>
                <a:r>
                  <a:rPr lang="en-GB" sz="1400" dirty="0"/>
                  <a:t> </a:t>
                </a:r>
              </a:p>
              <a:p>
                <a:r>
                  <a:rPr lang="en-GB" sz="1400" dirty="0"/>
                  <a:t>Sending confirmation </a:t>
                </a:r>
              </a:p>
            </p:txBody>
          </p:sp>
        </p:grpSp>
        <p:pic>
          <p:nvPicPr>
            <p:cNvPr id="79" name="Graphic 78" descr="Line arrow Counter clockwise curve">
              <a:extLst>
                <a:ext uri="{FF2B5EF4-FFF2-40B4-BE49-F238E27FC236}">
                  <a16:creationId xmlns:a16="http://schemas.microsoft.com/office/drawing/2014/main" id="{68F3748B-FD95-B244-AF59-F2C934F6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96939" y="1982900"/>
              <a:ext cx="849708" cy="84970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073EA-209D-5A4C-8640-020754092E6D}"/>
              </a:ext>
            </a:extLst>
          </p:cNvPr>
          <p:cNvGrpSpPr/>
          <p:nvPr/>
        </p:nvGrpSpPr>
        <p:grpSpPr>
          <a:xfrm>
            <a:off x="6416124" y="1643051"/>
            <a:ext cx="2323422" cy="1781337"/>
            <a:chOff x="6160357" y="1284726"/>
            <a:chExt cx="2323422" cy="178133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77392F-75EA-0D42-B4BC-38ABDD2764F7}"/>
                </a:ext>
              </a:extLst>
            </p:cNvPr>
            <p:cNvGrpSpPr/>
            <p:nvPr/>
          </p:nvGrpSpPr>
          <p:grpSpPr>
            <a:xfrm>
              <a:off x="6515227" y="1984250"/>
              <a:ext cx="1968552" cy="1081813"/>
              <a:chOff x="315155" y="2898437"/>
              <a:chExt cx="1968552" cy="1081813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F9A0063-4C7F-8945-AA1F-3775F81EFD8A}"/>
                  </a:ext>
                </a:extLst>
              </p:cNvPr>
              <p:cNvSpPr/>
              <p:nvPr/>
            </p:nvSpPr>
            <p:spPr>
              <a:xfrm>
                <a:off x="315156" y="2898437"/>
                <a:ext cx="1968551" cy="1081813"/>
              </a:xfrm>
              <a:prstGeom prst="roundRect">
                <a:avLst>
                  <a:gd name="adj" fmla="val 5804"/>
                </a:avLst>
              </a:prstGeom>
              <a:solidFill>
                <a:srgbClr val="79A7C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5000"/>
                  </a:lnSpc>
                </a:pPr>
                <a:endParaRPr lang="en-GB" sz="2400" dirty="0" err="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4DD6A0-C59E-8A44-8645-888448CA1238}"/>
                  </a:ext>
                </a:extLst>
              </p:cNvPr>
              <p:cNvSpPr/>
              <p:nvPr/>
            </p:nvSpPr>
            <p:spPr>
              <a:xfrm>
                <a:off x="315155" y="2926424"/>
                <a:ext cx="1968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olidFill>
                      <a:srgbClr val="003D6A"/>
                    </a:solidFill>
                  </a:rPr>
                  <a:t>Communication 1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 </a:t>
                </a:r>
              </a:p>
              <a:p>
                <a:r>
                  <a:rPr lang="en-GB" sz="1400" dirty="0">
                    <a:solidFill>
                      <a:srgbClr val="003D6A"/>
                    </a:solidFill>
                  </a:rPr>
                  <a:t>Staying open until getting conformation </a:t>
                </a:r>
              </a:p>
            </p:txBody>
          </p:sp>
        </p:grpSp>
        <p:pic>
          <p:nvPicPr>
            <p:cNvPr id="33" name="Graphic 32" descr="Line arrow Clockwise curve">
              <a:extLst>
                <a:ext uri="{FF2B5EF4-FFF2-40B4-BE49-F238E27FC236}">
                  <a16:creationId xmlns:a16="http://schemas.microsoft.com/office/drawing/2014/main" id="{2D5E7211-8022-7946-8155-F4F79F13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9660795">
              <a:off x="6160357" y="1284726"/>
              <a:ext cx="914400" cy="9144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9896A0-67FD-5342-8788-37F1B29EDAB4}"/>
              </a:ext>
            </a:extLst>
          </p:cNvPr>
          <p:cNvGrpSpPr/>
          <p:nvPr/>
        </p:nvGrpSpPr>
        <p:grpSpPr>
          <a:xfrm>
            <a:off x="6523670" y="3431711"/>
            <a:ext cx="2431454" cy="2029290"/>
            <a:chOff x="6523670" y="3431711"/>
            <a:chExt cx="2431454" cy="202929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C93645-ACEE-AA4D-9F9B-F5125665D494}"/>
                </a:ext>
              </a:extLst>
            </p:cNvPr>
            <p:cNvGrpSpPr/>
            <p:nvPr/>
          </p:nvGrpSpPr>
          <p:grpSpPr>
            <a:xfrm>
              <a:off x="6523670" y="3843124"/>
              <a:ext cx="2431454" cy="1617877"/>
              <a:chOff x="6523670" y="3843124"/>
              <a:chExt cx="2431454" cy="161787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2DF9B5-5743-9949-AA27-ECEA07539215}"/>
                  </a:ext>
                </a:extLst>
              </p:cNvPr>
              <p:cNvGrpSpPr/>
              <p:nvPr/>
            </p:nvGrpSpPr>
            <p:grpSpPr>
              <a:xfrm>
                <a:off x="6523670" y="4379188"/>
                <a:ext cx="1968552" cy="1081813"/>
                <a:chOff x="315155" y="2898437"/>
                <a:chExt cx="1968552" cy="1081813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E0F39E40-B47D-774A-8FDC-426D8239474E}"/>
                    </a:ext>
                  </a:extLst>
                </p:cNvPr>
                <p:cNvSpPr/>
                <p:nvPr/>
              </p:nvSpPr>
              <p:spPr>
                <a:xfrm>
                  <a:off x="315156" y="2898437"/>
                  <a:ext cx="1968551" cy="1081813"/>
                </a:xfrm>
                <a:prstGeom prst="roundRect">
                  <a:avLst>
                    <a:gd name="adj" fmla="val 5804"/>
                  </a:avLst>
                </a:prstGeom>
                <a:solidFill>
                  <a:srgbClr val="79A7C0">
                    <a:alpha val="8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endParaRPr lang="en-GB" sz="2400" dirty="0" err="1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2A5891D-7286-D44D-B3EA-DC40C233CA82}"/>
                    </a:ext>
                  </a:extLst>
                </p:cNvPr>
                <p:cNvSpPr/>
                <p:nvPr/>
              </p:nvSpPr>
              <p:spPr>
                <a:xfrm>
                  <a:off x="315155" y="2926424"/>
                  <a:ext cx="196855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400" b="1" dirty="0">
                      <a:solidFill>
                        <a:srgbClr val="003D6A"/>
                      </a:solidFill>
                    </a:rPr>
                    <a:t>Consolidate &amp; Exit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Combine results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>
                      <a:solidFill>
                        <a:srgbClr val="003D6A"/>
                      </a:solidFill>
                    </a:rPr>
                    <a:t>Close </a:t>
                  </a:r>
                  <a:r>
                    <a:rPr lang="en-GB" sz="1400" dirty="0" err="1">
                      <a:solidFill>
                        <a:srgbClr val="003D6A"/>
                      </a:solidFill>
                    </a:rPr>
                    <a:t>mpi</a:t>
                  </a:r>
                  <a:r>
                    <a:rPr lang="en-GB" sz="1400" dirty="0">
                      <a:solidFill>
                        <a:srgbClr val="003D6A"/>
                      </a:solidFill>
                    </a:rPr>
                    <a:t> and terminate </a:t>
                  </a:r>
                </a:p>
              </p:txBody>
            </p:sp>
          </p:grpSp>
          <p:pic>
            <p:nvPicPr>
              <p:cNvPr id="83" name="Graphic 82" descr="Line arrow Clockwise curve">
                <a:extLst>
                  <a:ext uri="{FF2B5EF4-FFF2-40B4-BE49-F238E27FC236}">
                    <a16:creationId xmlns:a16="http://schemas.microsoft.com/office/drawing/2014/main" id="{2515EA64-3C7B-E247-9687-61545161F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3364474">
                <a:off x="8040724" y="384312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54EC8C-ABC4-2245-AEB5-7D113256C124}"/>
                </a:ext>
              </a:extLst>
            </p:cNvPr>
            <p:cNvGrpSpPr/>
            <p:nvPr/>
          </p:nvGrpSpPr>
          <p:grpSpPr>
            <a:xfrm>
              <a:off x="6632558" y="3431711"/>
              <a:ext cx="1306791" cy="694187"/>
              <a:chOff x="6632558" y="3431711"/>
              <a:chExt cx="1306791" cy="694187"/>
            </a:xfrm>
          </p:grpSpPr>
          <p:pic>
            <p:nvPicPr>
              <p:cNvPr id="99" name="Graphic 98" descr="Line arrow Straight">
                <a:extLst>
                  <a:ext uri="{FF2B5EF4-FFF2-40B4-BE49-F238E27FC236}">
                    <a16:creationId xmlns:a16="http://schemas.microsoft.com/office/drawing/2014/main" id="{AF9586CE-8A35-044C-B82B-AA1CBF693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0800000">
                <a:off x="6632558" y="3431711"/>
                <a:ext cx="694187" cy="694187"/>
              </a:xfrm>
              <a:prstGeom prst="rect">
                <a:avLst/>
              </a:prstGeom>
            </p:spPr>
          </p:pic>
          <p:pic>
            <p:nvPicPr>
              <p:cNvPr id="94" name="Graphic 93" descr="Database">
                <a:extLst>
                  <a:ext uri="{FF2B5EF4-FFF2-40B4-BE49-F238E27FC236}">
                    <a16:creationId xmlns:a16="http://schemas.microsoft.com/office/drawing/2014/main" id="{C8DBDEC1-540E-2C4A-8799-897FEC39F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275077" y="3431954"/>
                <a:ext cx="664272" cy="664272"/>
              </a:xfrm>
              <a:prstGeom prst="rect">
                <a:avLst/>
              </a:prstGeom>
            </p:spPr>
          </p:pic>
          <p:pic>
            <p:nvPicPr>
              <p:cNvPr id="100" name="Graphic 99" descr="Pie chart">
                <a:extLst>
                  <a:ext uri="{FF2B5EF4-FFF2-40B4-BE49-F238E27FC236}">
                    <a16:creationId xmlns:a16="http://schemas.microsoft.com/office/drawing/2014/main" id="{383F9F81-2271-7E42-9AE0-66E000D4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554046" y="3696678"/>
                <a:ext cx="377810" cy="377810"/>
              </a:xfrm>
              <a:prstGeom prst="rect">
                <a:avLst/>
              </a:prstGeom>
            </p:spPr>
          </p:pic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1CBEBF-241C-4E51-8765-45A53E79958F}"/>
              </a:ext>
            </a:extLst>
          </p:cNvPr>
          <p:cNvGrpSpPr/>
          <p:nvPr/>
        </p:nvGrpSpPr>
        <p:grpSpPr>
          <a:xfrm>
            <a:off x="12238" y="1181204"/>
            <a:ext cx="9116415" cy="5200124"/>
            <a:chOff x="12238" y="1181204"/>
            <a:chExt cx="9116415" cy="52001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8D57ABA-22F0-4778-A9F2-B12EB682DA02}"/>
                </a:ext>
              </a:extLst>
            </p:cNvPr>
            <p:cNvSpPr/>
            <p:nvPr/>
          </p:nvSpPr>
          <p:spPr>
            <a:xfrm>
              <a:off x="12238" y="1319329"/>
              <a:ext cx="6393018" cy="5061999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DE" sz="2400" dirty="0" err="1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A4920E1-A05A-4894-AF2E-E7C97A2D88E5}"/>
                </a:ext>
              </a:extLst>
            </p:cNvPr>
            <p:cNvSpPr/>
            <p:nvPr/>
          </p:nvSpPr>
          <p:spPr>
            <a:xfrm>
              <a:off x="6414821" y="1181204"/>
              <a:ext cx="2713832" cy="4348865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DE" sz="2400" dirty="0" err="1"/>
            </a:p>
          </p:txBody>
        </p:sp>
      </p:grp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2D305E0B-5460-4284-83C3-76E52B9D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094449"/>
              </p:ext>
            </p:extLst>
          </p:nvPr>
        </p:nvGraphicFramePr>
        <p:xfrm>
          <a:off x="924767" y="1634535"/>
          <a:ext cx="6978963" cy="400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26705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C09-A078-D345-B5D5-F40990A8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Staging 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5941BA-2595-9E4D-9325-EB4305381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2E194-FCE3-3B48-86B2-C5F1EEF31B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PyStager : Use Cases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406C60-F156-2844-ADE7-4FA1F079EDCB}"/>
              </a:ext>
            </a:extLst>
          </p:cNvPr>
          <p:cNvSpPr/>
          <p:nvPr/>
        </p:nvSpPr>
        <p:spPr>
          <a:xfrm>
            <a:off x="1907704" y="1916113"/>
            <a:ext cx="5472608" cy="3169071"/>
          </a:xfrm>
          <a:prstGeom prst="roundRect">
            <a:avLst>
              <a:gd name="adj" fmla="val 3974"/>
            </a:avLst>
          </a:prstGeom>
          <a:solidFill>
            <a:srgbClr val="79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95000"/>
              </a:lnSpc>
              <a:buFont typeface="+mj-lt"/>
              <a:buAutoNum type="arabicPeriod"/>
            </a:pPr>
            <a:endParaRPr lang="en-GB" sz="2400" dirty="0" err="1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509D06-008E-AC4A-9E3E-3F9942B95579}"/>
              </a:ext>
            </a:extLst>
          </p:cNvPr>
          <p:cNvGrpSpPr/>
          <p:nvPr/>
        </p:nvGrpSpPr>
        <p:grpSpPr>
          <a:xfrm>
            <a:off x="2744027" y="2242282"/>
            <a:ext cx="4511824" cy="1754326"/>
            <a:chOff x="2744027" y="2242282"/>
            <a:chExt cx="4511824" cy="17543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F95F2C-0263-4748-83F6-7A54073EEAC9}"/>
                </a:ext>
              </a:extLst>
            </p:cNvPr>
            <p:cNvSpPr/>
            <p:nvPr/>
          </p:nvSpPr>
          <p:spPr>
            <a:xfrm>
              <a:off x="4735571" y="2242282"/>
              <a:ext cx="25202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b="1" dirty="0">
                <a:solidFill>
                  <a:srgbClr val="003D6A"/>
                </a:solidFill>
              </a:endParaRPr>
            </a:p>
            <a:p>
              <a:r>
                <a:rPr lang="en-GB" b="1" dirty="0">
                  <a:solidFill>
                    <a:srgbClr val="003D6A"/>
                  </a:solidFill>
                </a:rPr>
                <a:t>Machine learning pre- processing </a:t>
              </a:r>
            </a:p>
            <a:p>
              <a:endParaRPr lang="en-GB" b="1" dirty="0">
                <a:solidFill>
                  <a:srgbClr val="003D6A"/>
                </a:solidFill>
              </a:endParaRPr>
            </a:p>
            <a:p>
              <a:endParaRPr lang="en-GB" b="1" dirty="0">
                <a:solidFill>
                  <a:srgbClr val="003D6A"/>
                </a:solidFill>
              </a:endParaRPr>
            </a:p>
            <a:p>
              <a:endParaRPr lang="en-GB" b="1" dirty="0">
                <a:solidFill>
                  <a:srgbClr val="003D6A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42ED6D-5CBD-7749-A969-DC21AFAA94BA}"/>
                </a:ext>
              </a:extLst>
            </p:cNvPr>
            <p:cNvGrpSpPr/>
            <p:nvPr/>
          </p:nvGrpSpPr>
          <p:grpSpPr>
            <a:xfrm>
              <a:off x="2744027" y="2527908"/>
              <a:ext cx="1107893" cy="1061864"/>
              <a:chOff x="634091" y="2057400"/>
              <a:chExt cx="1107893" cy="1061864"/>
            </a:xfrm>
          </p:grpSpPr>
          <p:pic>
            <p:nvPicPr>
              <p:cNvPr id="28" name="Graphic 27" descr="Classroom">
                <a:extLst>
                  <a:ext uri="{FF2B5EF4-FFF2-40B4-BE49-F238E27FC236}">
                    <a16:creationId xmlns:a16="http://schemas.microsoft.com/office/drawing/2014/main" id="{448A75E6-2836-0D40-B6C4-AFC6F4EB0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4091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430319E-5D12-C044-B19C-42811768ED56}"/>
                  </a:ext>
                </a:extLst>
              </p:cNvPr>
              <p:cNvSpPr/>
              <p:nvPr/>
            </p:nvSpPr>
            <p:spPr>
              <a:xfrm>
                <a:off x="934769" y="2612256"/>
                <a:ext cx="648899" cy="359544"/>
              </a:xfrm>
              <a:prstGeom prst="roundRect">
                <a:avLst>
                  <a:gd name="adj" fmla="val 0"/>
                </a:avLst>
              </a:prstGeom>
              <a:solidFill>
                <a:srgbClr val="79A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ctr">
                  <a:lnSpc>
                    <a:spcPct val="95000"/>
                  </a:lnSpc>
                  <a:buFont typeface="+mj-lt"/>
                  <a:buAutoNum type="arabicPeriod"/>
                </a:pPr>
                <a:endParaRPr lang="en-GB" sz="2400" dirty="0" err="1"/>
              </a:p>
            </p:txBody>
          </p:sp>
          <p:pic>
            <p:nvPicPr>
              <p:cNvPr id="26" name="Graphic 25" descr="Gears">
                <a:extLst>
                  <a:ext uri="{FF2B5EF4-FFF2-40B4-BE49-F238E27FC236}">
                    <a16:creationId xmlns:a16="http://schemas.microsoft.com/office/drawing/2014/main" id="{1F160763-3C8C-DA4C-8711-62ED5D1FF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7584" y="2204864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4EB144-E04F-F440-9F7A-36A57A38CFF9}"/>
              </a:ext>
            </a:extLst>
          </p:cNvPr>
          <p:cNvGrpSpPr/>
          <p:nvPr/>
        </p:nvGrpSpPr>
        <p:grpSpPr>
          <a:xfrm>
            <a:off x="2039103" y="3530289"/>
            <a:ext cx="5211218" cy="1610257"/>
            <a:chOff x="2039103" y="3530289"/>
            <a:chExt cx="5211218" cy="161025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BF43C8-E8A1-C742-B960-3A984F87D94F}"/>
                </a:ext>
              </a:extLst>
            </p:cNvPr>
            <p:cNvGrpSpPr/>
            <p:nvPr/>
          </p:nvGrpSpPr>
          <p:grpSpPr>
            <a:xfrm>
              <a:off x="2039103" y="3530289"/>
              <a:ext cx="2663407" cy="1199564"/>
              <a:chOff x="1715021" y="4949381"/>
              <a:chExt cx="2612341" cy="1176565"/>
            </a:xfrm>
          </p:grpSpPr>
          <p:pic>
            <p:nvPicPr>
              <p:cNvPr id="32" name="Graphic 31" descr="Chevron arrows">
                <a:extLst>
                  <a:ext uri="{FF2B5EF4-FFF2-40B4-BE49-F238E27FC236}">
                    <a16:creationId xmlns:a16="http://schemas.microsoft.com/office/drawing/2014/main" id="{732AA2B3-72BC-C64A-8A19-CCC1C5889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81951" y="5470496"/>
                <a:ext cx="569875" cy="56987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49F2E53-AF39-AE44-8025-5C0E6AF38E62}"/>
                  </a:ext>
                </a:extLst>
              </p:cNvPr>
              <p:cNvGrpSpPr/>
              <p:nvPr/>
            </p:nvGrpSpPr>
            <p:grpSpPr>
              <a:xfrm>
                <a:off x="1715021" y="4990610"/>
                <a:ext cx="1140069" cy="1135336"/>
                <a:chOff x="728108" y="3888660"/>
                <a:chExt cx="1283333" cy="1278005"/>
              </a:xfrm>
            </p:grpSpPr>
            <p:pic>
              <p:nvPicPr>
                <p:cNvPr id="39" name="Graphic 38" descr="Sign">
                  <a:extLst>
                    <a:ext uri="{FF2B5EF4-FFF2-40B4-BE49-F238E27FC236}">
                      <a16:creationId xmlns:a16="http://schemas.microsoft.com/office/drawing/2014/main" id="{727833C4-C515-6F4F-95AC-FBC1AD05E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9603268">
                  <a:off x="728108" y="3888660"/>
                  <a:ext cx="871513" cy="871513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75EF34C-2CEE-2749-B394-3A006ED90010}"/>
                    </a:ext>
                  </a:extLst>
                </p:cNvPr>
                <p:cNvGrpSpPr/>
                <p:nvPr/>
              </p:nvGrpSpPr>
              <p:grpSpPr>
                <a:xfrm>
                  <a:off x="861701" y="4101558"/>
                  <a:ext cx="1149740" cy="1065107"/>
                  <a:chOff x="861701" y="4101558"/>
                  <a:chExt cx="1149740" cy="1065107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BF8961E4-42EE-A740-ACB5-463C8CA01E96}"/>
                      </a:ext>
                    </a:extLst>
                  </p:cNvPr>
                  <p:cNvSpPr/>
                  <p:nvPr/>
                </p:nvSpPr>
                <p:spPr>
                  <a:xfrm>
                    <a:off x="1285129" y="4396567"/>
                    <a:ext cx="550568" cy="679249"/>
                  </a:xfrm>
                  <a:prstGeom prst="roundRect">
                    <a:avLst>
                      <a:gd name="adj" fmla="val 3974"/>
                    </a:avLst>
                  </a:prstGeom>
                  <a:solidFill>
                    <a:srgbClr val="79A7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457200" indent="-457200" algn="ctr">
                      <a:lnSpc>
                        <a:spcPct val="95000"/>
                      </a:lnSpc>
                      <a:buFont typeface="+mj-lt"/>
                      <a:buAutoNum type="arabicPeriod"/>
                    </a:pPr>
                    <a:endParaRPr lang="en-GB" sz="2400" dirty="0" err="1"/>
                  </a:p>
                </p:txBody>
              </p:sp>
              <p:pic>
                <p:nvPicPr>
                  <p:cNvPr id="34" name="Graphic 33" descr="Database">
                    <a:extLst>
                      <a:ext uri="{FF2B5EF4-FFF2-40B4-BE49-F238E27FC236}">
                        <a16:creationId xmlns:a16="http://schemas.microsoft.com/office/drawing/2014/main" id="{6537DD39-BFB1-0E47-B01B-AFB094EEC7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041" y="4252265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3ECE4D5-3FEF-2C49-8B3F-A03A913692BB}"/>
                      </a:ext>
                    </a:extLst>
                  </p:cNvPr>
                  <p:cNvSpPr txBox="1"/>
                  <p:nvPr/>
                </p:nvSpPr>
                <p:spPr>
                  <a:xfrm rot="19583502">
                    <a:off x="861701" y="4101558"/>
                    <a:ext cx="456884" cy="3014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>
                      <a:lnSpc>
                        <a:spcPct val="95000"/>
                      </a:lnSpc>
                    </a:pPr>
                    <a:r>
                      <a:rPr lang="en-US" sz="1200" dirty="0" err="1">
                        <a:solidFill>
                          <a:srgbClr val="FFD646"/>
                        </a:solidFill>
                      </a:rPr>
                      <a:t>grb</a:t>
                    </a:r>
                    <a:endParaRPr lang="en-US" sz="1200" dirty="0">
                      <a:solidFill>
                        <a:srgbClr val="FFD646"/>
                      </a:solidFill>
                    </a:endParaRP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33C58BD-2930-F946-9ABD-999FA49DC7D6}"/>
                  </a:ext>
                </a:extLst>
              </p:cNvPr>
              <p:cNvGrpSpPr/>
              <p:nvPr/>
            </p:nvGrpSpPr>
            <p:grpSpPr>
              <a:xfrm>
                <a:off x="3215174" y="4949381"/>
                <a:ext cx="1112188" cy="1176564"/>
                <a:chOff x="1097041" y="3842251"/>
                <a:chExt cx="1251948" cy="1324414"/>
              </a:xfrm>
            </p:grpSpPr>
            <p:pic>
              <p:nvPicPr>
                <p:cNvPr id="45" name="Graphic 44" descr="Sign">
                  <a:extLst>
                    <a:ext uri="{FF2B5EF4-FFF2-40B4-BE49-F238E27FC236}">
                      <a16:creationId xmlns:a16="http://schemas.microsoft.com/office/drawing/2014/main" id="{78DF3A5D-A8C4-834C-ABAB-DB3CEF075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769370">
                  <a:off x="1477476" y="3842251"/>
                  <a:ext cx="871513" cy="871513"/>
                </a:xfrm>
                <a:prstGeom prst="rect">
                  <a:avLst/>
                </a:prstGeom>
              </p:spPr>
            </p:pic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813F832-2918-3C4A-90E1-8DA62CADFE8E}"/>
                    </a:ext>
                  </a:extLst>
                </p:cNvPr>
                <p:cNvGrpSpPr/>
                <p:nvPr/>
              </p:nvGrpSpPr>
              <p:grpSpPr>
                <a:xfrm>
                  <a:off x="1097041" y="4089291"/>
                  <a:ext cx="1186720" cy="1077374"/>
                  <a:chOff x="1097041" y="4089291"/>
                  <a:chExt cx="1186720" cy="1077374"/>
                </a:xfrm>
              </p:grpSpPr>
              <p:sp>
                <p:nvSpPr>
                  <p:cNvPr id="47" name="Rounded Rectangle 46">
                    <a:extLst>
                      <a:ext uri="{FF2B5EF4-FFF2-40B4-BE49-F238E27FC236}">
                        <a16:creationId xmlns:a16="http://schemas.microsoft.com/office/drawing/2014/main" id="{4DDBFFB9-A2F2-434D-BFF0-0807C54BE9FF}"/>
                      </a:ext>
                    </a:extLst>
                  </p:cNvPr>
                  <p:cNvSpPr/>
                  <p:nvPr/>
                </p:nvSpPr>
                <p:spPr>
                  <a:xfrm>
                    <a:off x="1285129" y="4396567"/>
                    <a:ext cx="550568" cy="679249"/>
                  </a:xfrm>
                  <a:prstGeom prst="roundRect">
                    <a:avLst>
                      <a:gd name="adj" fmla="val 3974"/>
                    </a:avLst>
                  </a:prstGeom>
                  <a:solidFill>
                    <a:srgbClr val="79A7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457200" indent="-457200" algn="ctr">
                      <a:lnSpc>
                        <a:spcPct val="95000"/>
                      </a:lnSpc>
                      <a:buFont typeface="+mj-lt"/>
                      <a:buAutoNum type="arabicPeriod"/>
                    </a:pPr>
                    <a:endParaRPr lang="en-GB" sz="2400" dirty="0" err="1"/>
                  </a:p>
                </p:txBody>
              </p:sp>
              <p:pic>
                <p:nvPicPr>
                  <p:cNvPr id="48" name="Graphic 47" descr="Database">
                    <a:extLst>
                      <a:ext uri="{FF2B5EF4-FFF2-40B4-BE49-F238E27FC236}">
                        <a16:creationId xmlns:a16="http://schemas.microsoft.com/office/drawing/2014/main" id="{C18E3AE3-C06B-0D4B-87D7-BB325627C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041" y="4252265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CD0AF5C-BB2C-4E4F-AF4B-D5D86DC50DCC}"/>
                      </a:ext>
                    </a:extLst>
                  </p:cNvPr>
                  <p:cNvSpPr txBox="1"/>
                  <p:nvPr/>
                </p:nvSpPr>
                <p:spPr>
                  <a:xfrm rot="1871072">
                    <a:off x="1677108" y="4089291"/>
                    <a:ext cx="606653" cy="2355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>
                      <a:lnSpc>
                        <a:spcPct val="95000"/>
                      </a:lnSpc>
                    </a:pPr>
                    <a:r>
                      <a:rPr lang="en-US" sz="800" dirty="0" err="1">
                        <a:solidFill>
                          <a:srgbClr val="FFD646"/>
                        </a:solidFill>
                      </a:rPr>
                      <a:t>netCDF</a:t>
                    </a:r>
                    <a:endParaRPr lang="en-US" sz="800" dirty="0">
                      <a:solidFill>
                        <a:srgbClr val="FFD646"/>
                      </a:solidFill>
                    </a:endParaRPr>
                  </a:p>
                </p:txBody>
              </p:sp>
            </p:grpSp>
          </p:grp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529989C-63FB-3948-92D8-29960B270B0B}"/>
                </a:ext>
              </a:extLst>
            </p:cNvPr>
            <p:cNvSpPr/>
            <p:nvPr/>
          </p:nvSpPr>
          <p:spPr>
            <a:xfrm>
              <a:off x="4730041" y="3663218"/>
              <a:ext cx="252028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b="1" dirty="0">
                <a:solidFill>
                  <a:srgbClr val="003D6A"/>
                </a:solidFill>
              </a:endParaRPr>
            </a:p>
            <a:p>
              <a:r>
                <a:rPr lang="en-GB" b="1" dirty="0">
                  <a:solidFill>
                    <a:srgbClr val="003D6A"/>
                  </a:solidFill>
                </a:rPr>
                <a:t>Data conversion</a:t>
              </a:r>
            </a:p>
            <a:p>
              <a:r>
                <a:rPr lang="en-GB" b="1" dirty="0">
                  <a:solidFill>
                    <a:srgbClr val="003D6A"/>
                  </a:solidFill>
                </a:rPr>
                <a:t> </a:t>
              </a:r>
              <a:r>
                <a:rPr lang="en-GB" b="1" dirty="0" err="1">
                  <a:solidFill>
                    <a:srgbClr val="003D6A"/>
                  </a:solidFill>
                </a:rPr>
                <a:t>grb</a:t>
              </a:r>
              <a:r>
                <a:rPr lang="en-GB" b="1" dirty="0">
                  <a:solidFill>
                    <a:srgbClr val="003D6A"/>
                  </a:solidFill>
                </a:rPr>
                <a:t> to netCDF4 </a:t>
              </a:r>
            </a:p>
            <a:p>
              <a:endParaRPr lang="en-GB" b="1" dirty="0">
                <a:solidFill>
                  <a:srgbClr val="003D6A"/>
                </a:solidFill>
              </a:endParaRPr>
            </a:p>
            <a:p>
              <a:endParaRPr lang="en-GB" b="1" dirty="0">
                <a:solidFill>
                  <a:srgbClr val="003D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ülich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4x3.potx" id="{E196826F-6C0F-445C-BD8C-22FE7C2F280E}" vid="{14111AE6-F94B-48C2-BAEC-A344D78BDC25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Jülich</Template>
  <TotalTime>15618</TotalTime>
  <Words>605</Words>
  <Application>Microsoft Office PowerPoint</Application>
  <PresentationFormat>On-screen Show (4:3)</PresentationFormat>
  <Paragraphs>194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Abadi Extra Light</vt:lpstr>
      <vt:lpstr>Arial</vt:lpstr>
      <vt:lpstr>Calibri</vt:lpstr>
      <vt:lpstr>Jülich</vt:lpstr>
      <vt:lpstr>PowerPoint Presentation</vt:lpstr>
      <vt:lpstr>Data Staging  </vt:lpstr>
      <vt:lpstr>Data Staging  </vt:lpstr>
      <vt:lpstr>Data Staging  </vt:lpstr>
      <vt:lpstr>Data Staging  </vt:lpstr>
      <vt:lpstr>Data Staging  </vt:lpstr>
      <vt:lpstr>Data Staging  </vt:lpstr>
      <vt:lpstr>Data Staging  </vt:lpstr>
      <vt:lpstr>Data Staging </vt:lpstr>
      <vt:lpstr>Data Staging </vt:lpstr>
      <vt:lpstr>Data Staging </vt:lpstr>
      <vt:lpstr>Data Staging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der präsentation</dc:title>
  <dc:creator>Amirpasha Mozaffari</dc:creator>
  <cp:lastModifiedBy>Amirpasha Mozaffari</cp:lastModifiedBy>
  <cp:revision>495</cp:revision>
  <dcterms:created xsi:type="dcterms:W3CDTF">2018-05-17T16:04:22Z</dcterms:created>
  <dcterms:modified xsi:type="dcterms:W3CDTF">2020-03-05T10:58:40Z</dcterms:modified>
</cp:coreProperties>
</file>