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76" r:id="rId7"/>
    <p:sldId id="277" r:id="rId8"/>
    <p:sldId id="278" r:id="rId9"/>
    <p:sldId id="279" r:id="rId10"/>
    <p:sldId id="261" r:id="rId11"/>
    <p:sldId id="262" r:id="rId12"/>
    <p:sldId id="259" r:id="rId13"/>
    <p:sldId id="280" r:id="rId14"/>
    <p:sldId id="281" r:id="rId15"/>
    <p:sldId id="282" r:id="rId16"/>
    <p:sldId id="290" r:id="rId17"/>
    <p:sldId id="291" r:id="rId18"/>
    <p:sldId id="293" r:id="rId19"/>
    <p:sldId id="292" r:id="rId20"/>
    <p:sldId id="265" r:id="rId21"/>
    <p:sldId id="270" r:id="rId22"/>
    <p:sldId id="283" r:id="rId23"/>
    <p:sldId id="284" r:id="rId24"/>
    <p:sldId id="285" r:id="rId25"/>
    <p:sldId id="286" r:id="rId26"/>
    <p:sldId id="266" r:id="rId27"/>
    <p:sldId id="267" r:id="rId28"/>
    <p:sldId id="268" r:id="rId29"/>
    <p:sldId id="287"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51E694-8855-4053-9E32-353A2F8FF22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51E694-8855-4053-9E32-353A2F8FF22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51E694-8855-4053-9E32-353A2F8FF22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51E694-8855-4053-9E32-353A2F8FF22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51E694-8855-4053-9E32-353A2F8FF229}"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51E694-8855-4053-9E32-353A2F8FF229}"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51E694-8855-4053-9E32-353A2F8FF229}" type="datetimeFigureOut">
              <a:rPr lang="en-US" smtClean="0"/>
              <a:pPr/>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51E694-8855-4053-9E32-353A2F8FF229}" type="datetimeFigureOut">
              <a:rPr lang="en-US" smtClean="0"/>
              <a:pPr/>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1E694-8855-4053-9E32-353A2F8FF229}" type="datetimeFigureOut">
              <a:rPr lang="en-US" smtClean="0"/>
              <a:pPr/>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51E694-8855-4053-9E32-353A2F8FF229}"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51E694-8855-4053-9E32-353A2F8FF229}"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F3CB5-88DF-4607-8C19-C5F741A7E4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1E694-8855-4053-9E32-353A2F8FF229}" type="datetimeFigureOut">
              <a:rPr lang="en-US" smtClean="0"/>
              <a:pPr/>
              <a:t>4/11/2018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F3CB5-88DF-4607-8C19-C5F741A7E4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SOCIAL MEDIA  ANALYTICS</a:t>
            </a:r>
            <a:endParaRPr lang="en-US" dirty="0">
              <a:latin typeface="Times New Roman" pitchFamily="18" charset="0"/>
              <a:cs typeface="Times New Roman" pitchFamily="18" charset="0"/>
            </a:endParaRPr>
          </a:p>
        </p:txBody>
      </p:sp>
      <p:sp>
        <p:nvSpPr>
          <p:cNvPr id="4" name="Subtitle 3"/>
          <p:cNvSpPr>
            <a:spLocks noGrp="1"/>
          </p:cNvSpPr>
          <p:nvPr>
            <p:ph type="subTitle" idx="1"/>
          </p:nvPr>
        </p:nvSpPr>
        <p:spPr>
          <a:xfrm>
            <a:off x="1295400" y="3733800"/>
            <a:ext cx="6400800" cy="1752600"/>
          </a:xfrm>
        </p:spPr>
        <p:txBody>
          <a:bodyPr/>
          <a:lstStyle/>
          <a:p>
            <a:r>
              <a:rPr lang="en-US" dirty="0" smtClean="0">
                <a:solidFill>
                  <a:schemeClr val="tx1"/>
                </a:solidFill>
              </a:rPr>
              <a:t>Sponsored by  Atoconn Systems Private  Ltd, Pune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pPr algn="l"/>
            <a:r>
              <a:rPr lang="en-US" sz="4900" dirty="0" smtClean="0">
                <a:latin typeface="Times New Roman" pitchFamily="18" charset="0"/>
                <a:cs typeface="Times New Roman" pitchFamily="18" charset="0"/>
              </a:rPr>
              <a:t>DESIGN OF ALGORITHM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Algorithm based on topic modeling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914400" y="1828800"/>
            <a:ext cx="73152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Data  Flow Diagram</a:t>
            </a:r>
            <a:endParaRPr lang="en-US" sz="2800" dirty="0">
              <a:latin typeface="Times New Roman" pitchFamily="18" charset="0"/>
              <a:cs typeface="Times New Roman" pitchFamily="18" charset="0"/>
            </a:endParaRPr>
          </a:p>
        </p:txBody>
      </p:sp>
      <p:grpSp>
        <p:nvGrpSpPr>
          <p:cNvPr id="2050" name="Group 104"/>
          <p:cNvGrpSpPr>
            <a:grpSpLocks/>
          </p:cNvGrpSpPr>
          <p:nvPr/>
        </p:nvGrpSpPr>
        <p:grpSpPr bwMode="auto">
          <a:xfrm>
            <a:off x="457200" y="1700213"/>
            <a:ext cx="8153400" cy="3786187"/>
            <a:chOff x="4104" y="15374"/>
            <a:chExt cx="110000" cy="34326"/>
          </a:xfrm>
        </p:grpSpPr>
        <p:sp>
          <p:nvSpPr>
            <p:cNvPr id="102" name="Rectangle 102"/>
            <p:cNvSpPr>
              <a:spLocks noChangeArrowheads="1"/>
            </p:cNvSpPr>
            <p:nvPr/>
          </p:nvSpPr>
          <p:spPr bwMode="auto">
            <a:xfrm>
              <a:off x="4355" y="15374"/>
              <a:ext cx="14369" cy="691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dirty="0" smtClean="0">
                  <a:ln>
                    <a:noFill/>
                  </a:ln>
                  <a:solidFill>
                    <a:srgbClr val="000000"/>
                  </a:solidFill>
                  <a:effectLst/>
                  <a:latin typeface="Calibri" pitchFamily="34" charset="0"/>
                  <a:cs typeface="Arial" pitchFamily="34" charset="0"/>
                </a:rPr>
                <a:t>Facebook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 name="Rectangle 103"/>
            <p:cNvSpPr>
              <a:spLocks noChangeArrowheads="1"/>
            </p:cNvSpPr>
            <p:nvPr/>
          </p:nvSpPr>
          <p:spPr bwMode="auto">
            <a:xfrm>
              <a:off x="4355" y="41844"/>
              <a:ext cx="16040" cy="785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Own Social Media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 name="Rectangle 104"/>
            <p:cNvSpPr>
              <a:spLocks noChangeArrowheads="1"/>
            </p:cNvSpPr>
            <p:nvPr/>
          </p:nvSpPr>
          <p:spPr bwMode="auto">
            <a:xfrm>
              <a:off x="4104" y="28656"/>
              <a:ext cx="13924" cy="68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Twitter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 name="Flowchart: Connector 106"/>
            <p:cNvSpPr>
              <a:spLocks noChangeArrowheads="1"/>
            </p:cNvSpPr>
            <p:nvPr/>
          </p:nvSpPr>
          <p:spPr bwMode="auto">
            <a:xfrm>
              <a:off x="20867" y="26592"/>
              <a:ext cx="15460" cy="11014"/>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Collect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 name="Flowchart: Connector 107"/>
            <p:cNvSpPr>
              <a:spLocks noChangeArrowheads="1"/>
            </p:cNvSpPr>
            <p:nvPr/>
          </p:nvSpPr>
          <p:spPr bwMode="auto">
            <a:xfrm>
              <a:off x="52683" y="26372"/>
              <a:ext cx="13520" cy="11817"/>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Filter</a:t>
              </a:r>
              <a:endParaRPr kumimoji="0" lang="en-US" sz="1200" b="0" i="0" u="none" strike="noStrike" cap="none" normalizeH="0" baseline="0" smtClean="0">
                <a:ln>
                  <a:noFill/>
                </a:ln>
                <a:solidFill>
                  <a:srgbClr val="00000A"/>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 name="Flowchart: Connector 108"/>
            <p:cNvSpPr>
              <a:spLocks noChangeArrowheads="1"/>
            </p:cNvSpPr>
            <p:nvPr/>
          </p:nvSpPr>
          <p:spPr bwMode="auto">
            <a:xfrm>
              <a:off x="69130" y="25943"/>
              <a:ext cx="15456" cy="12720"/>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Analyse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 name="Flowchart: Connector 109"/>
            <p:cNvSpPr>
              <a:spLocks noChangeArrowheads="1"/>
            </p:cNvSpPr>
            <p:nvPr/>
          </p:nvSpPr>
          <p:spPr bwMode="auto">
            <a:xfrm>
              <a:off x="87436" y="25946"/>
              <a:ext cx="13994" cy="12953"/>
            </a:xfrm>
            <a:prstGeom prst="flowChartConnec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Categorize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0" name="Straight Arrow Connector 110"/>
            <p:cNvCxnSpPr>
              <a:cxnSpLocks noChangeShapeType="1"/>
            </p:cNvCxnSpPr>
            <p:nvPr/>
          </p:nvCxnSpPr>
          <p:spPr bwMode="auto">
            <a:xfrm>
              <a:off x="18724" y="18828"/>
              <a:ext cx="4407" cy="9377"/>
            </a:xfrm>
            <a:prstGeom prst="straightConnector1">
              <a:avLst/>
            </a:prstGeom>
            <a:noFill/>
            <a:ln w="12700">
              <a:solidFill>
                <a:srgbClr val="000000"/>
              </a:solidFill>
              <a:miter lim="800000"/>
              <a:headEnd/>
              <a:tailEnd type="triangle" w="med" len="med"/>
            </a:ln>
          </p:spPr>
        </p:cxnSp>
        <p:cxnSp>
          <p:nvCxnSpPr>
            <p:cNvPr id="111" name="Straight Arrow Connector 111"/>
            <p:cNvCxnSpPr>
              <a:cxnSpLocks/>
            </p:cNvCxnSpPr>
            <p:nvPr/>
          </p:nvCxnSpPr>
          <p:spPr bwMode="auto">
            <a:xfrm flipV="1">
              <a:off x="20395" y="35993"/>
              <a:ext cx="2736" cy="9779"/>
            </a:xfrm>
            <a:prstGeom prst="straightConnector1">
              <a:avLst/>
            </a:prstGeom>
            <a:noFill/>
            <a:ln w="12700">
              <a:solidFill>
                <a:srgbClr val="000000"/>
              </a:solidFill>
              <a:miter lim="800000"/>
              <a:headEnd/>
              <a:tailEnd type="triangle" w="med" len="med"/>
            </a:ln>
          </p:spPr>
        </p:cxnSp>
        <p:cxnSp>
          <p:nvCxnSpPr>
            <p:cNvPr id="112" name="Straight Arrow Connector 112"/>
            <p:cNvCxnSpPr>
              <a:cxnSpLocks/>
            </p:cNvCxnSpPr>
            <p:nvPr/>
          </p:nvCxnSpPr>
          <p:spPr bwMode="auto">
            <a:xfrm>
              <a:off x="18028" y="32093"/>
              <a:ext cx="2839" cy="6"/>
            </a:xfrm>
            <a:prstGeom prst="straightConnector1">
              <a:avLst/>
            </a:prstGeom>
            <a:noFill/>
            <a:ln w="12700">
              <a:solidFill>
                <a:srgbClr val="000000"/>
              </a:solidFill>
              <a:miter lim="800000"/>
              <a:headEnd/>
              <a:tailEnd type="triangle" w="med" len="med"/>
            </a:ln>
          </p:spPr>
        </p:cxnSp>
        <p:cxnSp>
          <p:nvCxnSpPr>
            <p:cNvPr id="113" name="Straight Arrow Connector 113"/>
            <p:cNvCxnSpPr>
              <a:cxnSpLocks/>
            </p:cNvCxnSpPr>
            <p:nvPr/>
          </p:nvCxnSpPr>
          <p:spPr bwMode="auto">
            <a:xfrm>
              <a:off x="36325" y="32095"/>
              <a:ext cx="3147" cy="0"/>
            </a:xfrm>
            <a:prstGeom prst="straightConnector1">
              <a:avLst/>
            </a:prstGeom>
            <a:noFill/>
            <a:ln w="12700">
              <a:solidFill>
                <a:srgbClr val="000000"/>
              </a:solidFill>
              <a:miter lim="800000"/>
              <a:headEnd/>
              <a:tailEnd type="triangle" w="med" len="med"/>
            </a:ln>
          </p:spPr>
        </p:cxnSp>
        <p:cxnSp>
          <p:nvCxnSpPr>
            <p:cNvPr id="114" name="Straight Arrow Connector 114"/>
            <p:cNvCxnSpPr>
              <a:cxnSpLocks/>
            </p:cNvCxnSpPr>
            <p:nvPr/>
          </p:nvCxnSpPr>
          <p:spPr bwMode="auto">
            <a:xfrm flipV="1">
              <a:off x="49854" y="32276"/>
              <a:ext cx="2825" cy="111"/>
            </a:xfrm>
            <a:prstGeom prst="straightConnector1">
              <a:avLst/>
            </a:prstGeom>
            <a:noFill/>
            <a:ln w="12700">
              <a:solidFill>
                <a:srgbClr val="000000"/>
              </a:solidFill>
              <a:miter lim="800000"/>
              <a:headEnd/>
              <a:tailEnd type="triangle" w="med" len="med"/>
            </a:ln>
          </p:spPr>
        </p:cxnSp>
        <p:cxnSp>
          <p:nvCxnSpPr>
            <p:cNvPr id="115" name="Straight Arrow Connector 115"/>
            <p:cNvCxnSpPr>
              <a:cxnSpLocks/>
            </p:cNvCxnSpPr>
            <p:nvPr/>
          </p:nvCxnSpPr>
          <p:spPr bwMode="auto">
            <a:xfrm>
              <a:off x="66203" y="32280"/>
              <a:ext cx="2927" cy="21"/>
            </a:xfrm>
            <a:prstGeom prst="straightConnector1">
              <a:avLst/>
            </a:prstGeom>
            <a:noFill/>
            <a:ln w="12700">
              <a:solidFill>
                <a:srgbClr val="000000"/>
              </a:solidFill>
              <a:miter lim="800000"/>
              <a:headEnd/>
              <a:tailEnd type="triangle" w="med" len="med"/>
            </a:ln>
          </p:spPr>
        </p:cxnSp>
        <p:cxnSp>
          <p:nvCxnSpPr>
            <p:cNvPr id="116" name="Straight Arrow Connector 116"/>
            <p:cNvCxnSpPr>
              <a:cxnSpLocks/>
            </p:cNvCxnSpPr>
            <p:nvPr/>
          </p:nvCxnSpPr>
          <p:spPr bwMode="auto">
            <a:xfrm>
              <a:off x="84586" y="32301"/>
              <a:ext cx="2850" cy="121"/>
            </a:xfrm>
            <a:prstGeom prst="straightConnector1">
              <a:avLst/>
            </a:prstGeom>
            <a:noFill/>
            <a:ln w="12700">
              <a:solidFill>
                <a:srgbClr val="000000"/>
              </a:solidFill>
              <a:miter lim="800000"/>
              <a:headEnd/>
              <a:tailEnd type="triangle" w="med" len="med"/>
            </a:ln>
          </p:spPr>
        </p:cxnSp>
        <p:cxnSp>
          <p:nvCxnSpPr>
            <p:cNvPr id="117" name="Straight Arrow Connector 117"/>
            <p:cNvCxnSpPr>
              <a:cxnSpLocks/>
            </p:cNvCxnSpPr>
            <p:nvPr/>
          </p:nvCxnSpPr>
          <p:spPr bwMode="auto">
            <a:xfrm>
              <a:off x="101430" y="32422"/>
              <a:ext cx="1815" cy="33"/>
            </a:xfrm>
            <a:prstGeom prst="straightConnector1">
              <a:avLst/>
            </a:prstGeom>
            <a:noFill/>
            <a:ln w="12700">
              <a:solidFill>
                <a:srgbClr val="000000"/>
              </a:solidFill>
              <a:miter lim="800000"/>
              <a:headEnd/>
              <a:tailEnd type="triangle" w="med" len="med"/>
            </a:ln>
          </p:spPr>
        </p:cxnSp>
        <p:sp>
          <p:nvSpPr>
            <p:cNvPr id="118" name="Flowchart: Magnetic Disk 118"/>
            <p:cNvSpPr>
              <a:spLocks noChangeArrowheads="1"/>
            </p:cNvSpPr>
            <p:nvPr/>
          </p:nvSpPr>
          <p:spPr bwMode="auto">
            <a:xfrm>
              <a:off x="39327" y="25713"/>
              <a:ext cx="10806" cy="12209"/>
            </a:xfrm>
            <a:prstGeom prst="flowChartMagneticDisk">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Raw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 name="Flowchart: Magnetic Disk 119"/>
            <p:cNvSpPr>
              <a:spLocks noChangeArrowheads="1"/>
            </p:cNvSpPr>
            <p:nvPr/>
          </p:nvSpPr>
          <p:spPr bwMode="auto">
            <a:xfrm>
              <a:off x="103245" y="27309"/>
              <a:ext cx="10859" cy="10291"/>
            </a:xfrm>
            <a:prstGeom prst="flowChartMagneticDisk">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1400"/>
                </a:spcBef>
                <a:spcAft>
                  <a:spcPts val="14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1036638"/>
          </a:xfrm>
        </p:spPr>
        <p:txBody>
          <a:bodyPr>
            <a:noAutofit/>
          </a:bodyPr>
          <a:lstStyle/>
          <a:p>
            <a:pPr algn="l"/>
            <a:r>
              <a:rPr lang="en-US" dirty="0" smtClean="0">
                <a:latin typeface="Times New Roman" pitchFamily="18" charset="0"/>
                <a:cs typeface="Times New Roman" pitchFamily="18" charset="0"/>
              </a:rPr>
              <a:t>IMPLEMENTATION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dirty="0">
              <a:latin typeface="Times New Roman" pitchFamily="18" charset="0"/>
              <a:cs typeface="Times New Roman" pitchFamily="18" charset="0"/>
            </a:endParaRPr>
          </a:p>
          <a:p>
            <a:r>
              <a:rPr lang="en-US" sz="2500" dirty="0" smtClean="0">
                <a:latin typeface="Times New Roman" pitchFamily="18" charset="0"/>
                <a:cs typeface="Times New Roman" pitchFamily="18" charset="0"/>
              </a:rPr>
              <a:t>Information gathering</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Software Development Model : Agile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Software Requirement Specifications</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HARDWARE SPECIFICATION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Clr>
                <a:schemeClr val="tx1"/>
              </a:buClr>
            </a:pPr>
            <a:r>
              <a:rPr lang="en-US" sz="2500" dirty="0" smtClean="0">
                <a:latin typeface="Times New Roman" pitchFamily="18" charset="0"/>
                <a:cs typeface="Times New Roman" pitchFamily="18" charset="0"/>
              </a:rPr>
              <a:t>Processor      :   Intel Pentium IV/Advanced 			                  Micro processor Devices (AMD) </a:t>
            </a:r>
          </a:p>
          <a:p>
            <a:pPr>
              <a:buClr>
                <a:schemeClr val="tx1"/>
              </a:buClr>
              <a:buNone/>
            </a:pPr>
            <a:endParaRPr lang="en-US" sz="2500" dirty="0" smtClean="0">
              <a:latin typeface="Times New Roman" pitchFamily="18" charset="0"/>
              <a:cs typeface="Times New Roman" pitchFamily="18" charset="0"/>
            </a:endParaRPr>
          </a:p>
          <a:p>
            <a:pPr>
              <a:buClr>
                <a:schemeClr val="tx1"/>
              </a:buClr>
            </a:pPr>
            <a:r>
              <a:rPr lang="en-US" sz="2500" dirty="0" smtClean="0">
                <a:latin typeface="Times New Roman" pitchFamily="18" charset="0"/>
                <a:cs typeface="Times New Roman" pitchFamily="18" charset="0"/>
              </a:rPr>
              <a:t>RAM	  :    2 GB</a:t>
            </a:r>
          </a:p>
          <a:p>
            <a:pPr>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SOFTWARE SPECIFICATION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gn="just">
              <a:buNone/>
            </a:pPr>
            <a:endParaRPr lang="en-US" dirty="0" smtClean="0">
              <a:latin typeface="Times New Roman" pitchFamily="18" charset="0"/>
              <a:cs typeface="Times New Roman" pitchFamily="18" charset="0"/>
            </a:endParaRPr>
          </a:p>
          <a:p>
            <a:pPr algn="just">
              <a:buClr>
                <a:schemeClr val="tx1"/>
              </a:buClr>
            </a:pPr>
            <a:r>
              <a:rPr lang="en-US" sz="2400" dirty="0" smtClean="0">
                <a:latin typeface="Times New Roman" pitchFamily="18" charset="0"/>
                <a:cs typeface="Times New Roman" pitchFamily="18" charset="0"/>
              </a:rPr>
              <a:t>Front-end	:	HTML/PHP, CSS, Bootstrap, JavaScript .</a:t>
            </a:r>
          </a:p>
          <a:p>
            <a:pPr algn="just">
              <a:buClr>
                <a:schemeClr val="tx1"/>
              </a:buClr>
            </a:pPr>
            <a:r>
              <a:rPr lang="en-US" sz="2400" dirty="0" smtClean="0">
                <a:latin typeface="Times New Roman" pitchFamily="18" charset="0"/>
                <a:cs typeface="Times New Roman" pitchFamily="18" charset="0"/>
              </a:rPr>
              <a:t>Back-end	:	JSP, Servlets.</a:t>
            </a:r>
          </a:p>
          <a:p>
            <a:pPr algn="just">
              <a:buClr>
                <a:schemeClr val="tx1"/>
              </a:buClr>
            </a:pPr>
            <a:r>
              <a:rPr lang="en-US" sz="2400" dirty="0" smtClean="0">
                <a:latin typeface="Times New Roman" pitchFamily="18" charset="0"/>
                <a:cs typeface="Times New Roman" pitchFamily="18" charset="0"/>
              </a:rPr>
              <a:t>Database	:	MySQL / MongoDB	</a:t>
            </a:r>
          </a:p>
          <a:p>
            <a:pPr algn="just">
              <a:buClr>
                <a:schemeClr val="tx1"/>
              </a:buClr>
            </a:pPr>
            <a:r>
              <a:rPr lang="en-US" sz="2400" dirty="0" smtClean="0">
                <a:latin typeface="Times New Roman" pitchFamily="18" charset="0"/>
                <a:cs typeface="Times New Roman" pitchFamily="18" charset="0"/>
              </a:rPr>
              <a:t>Algorithms	:	Latent Dirichlet allocation (LDA), 				Diffusion Techniques.</a:t>
            </a:r>
          </a:p>
          <a:p>
            <a:pPr algn="just">
              <a:buClr>
                <a:schemeClr val="tx1"/>
              </a:buClr>
            </a:pPr>
            <a:r>
              <a:rPr lang="en-US" sz="2400" dirty="0" smtClean="0">
                <a:latin typeface="Times New Roman" pitchFamily="18" charset="0"/>
                <a:cs typeface="Times New Roman" pitchFamily="18" charset="0"/>
              </a:rPr>
              <a:t>Software</a:t>
            </a:r>
          </a:p>
          <a:p>
            <a:pPr algn="just">
              <a:buClr>
                <a:schemeClr val="tx1"/>
              </a:buClr>
              <a:buNone/>
            </a:pPr>
            <a:r>
              <a:rPr lang="en-US" sz="2400" dirty="0" smtClean="0">
                <a:latin typeface="Times New Roman" pitchFamily="18" charset="0"/>
                <a:cs typeface="Times New Roman" pitchFamily="18" charset="0"/>
              </a:rPr>
              <a:t>    Development :	Agile</a:t>
            </a:r>
          </a:p>
          <a:p>
            <a:pPr algn="just">
              <a:buClr>
                <a:schemeClr val="tx1"/>
              </a:buClr>
              <a:buNone/>
            </a:pPr>
            <a:r>
              <a:rPr lang="en-US" sz="2400" dirty="0" smtClean="0">
                <a:latin typeface="Times New Roman" pitchFamily="18" charset="0"/>
                <a:cs typeface="Times New Roman" pitchFamily="18" charset="0"/>
              </a:rPr>
              <a:t>    Model	</a:t>
            </a:r>
          </a:p>
          <a:p>
            <a:pPr algn="just"/>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itchFamily="18" charset="0"/>
                <a:cs typeface="Times New Roman" pitchFamily="18" charset="0"/>
              </a:rPr>
              <a:t>CLASSES and FUNCTIONS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1)  library(TwitteR2Mongo)</a:t>
            </a:r>
          </a:p>
          <a:p>
            <a:pPr lvl="0">
              <a:buNone/>
            </a:pPr>
            <a:r>
              <a:rPr lang="en-US" sz="2200" dirty="0" smtClean="0">
                <a:latin typeface="Times New Roman" pitchFamily="18" charset="0"/>
                <a:cs typeface="Times New Roman" pitchFamily="18" charset="0"/>
              </a:rPr>
              <a:t>     It identifies trending topics in the user's home timeline. Keywords are updated dynamically when new tweets appear on the user's home timeline.		</a:t>
            </a:r>
          </a:p>
          <a:p>
            <a:pPr lvl="0">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2) library(</a:t>
            </a:r>
            <a:r>
              <a:rPr lang="en-US" sz="2200" dirty="0" err="1" smtClean="0">
                <a:latin typeface="Times New Roman" pitchFamily="18" charset="0"/>
                <a:cs typeface="Times New Roman" pitchFamily="18" charset="0"/>
              </a:rPr>
              <a:t>topicmodels</a:t>
            </a:r>
            <a:r>
              <a:rPr lang="en-US" sz="2200" dirty="0" smtClean="0">
                <a:latin typeface="Times New Roman" pitchFamily="18" charset="0"/>
                <a:cs typeface="Times New Roman" pitchFamily="18" charset="0"/>
              </a:rPr>
              <a:t>)</a:t>
            </a:r>
          </a:p>
          <a:p>
            <a:pPr>
              <a:buNone/>
            </a:pPr>
            <a:r>
              <a:rPr lang="en-US" sz="2200" dirty="0" smtClean="0">
                <a:latin typeface="Times New Roman" pitchFamily="18" charset="0"/>
                <a:cs typeface="Times New Roman" pitchFamily="18" charset="0"/>
              </a:rPr>
              <a:t>     The R package topic models provides basic infrastructure for fitting topic models based on data structures from the text mining package tm.</a:t>
            </a:r>
          </a:p>
          <a:p>
            <a:pPr lvl="0">
              <a:buNone/>
            </a:pPr>
            <a:endParaRPr lang="en-US" sz="2200" dirty="0" smtClean="0">
              <a:latin typeface="Times New Roman" pitchFamily="18" charset="0"/>
              <a:cs typeface="Times New Roman" pitchFamily="18" charset="0"/>
            </a:endParaRPr>
          </a:p>
          <a:p>
            <a:pPr marL="514350" lvl="0" indent="-514350">
              <a:buNone/>
            </a:pPr>
            <a:r>
              <a:rPr lang="en-US" sz="2200" dirty="0" smtClean="0">
                <a:latin typeface="Times New Roman" pitchFamily="18" charset="0"/>
                <a:cs typeface="Times New Roman" pitchFamily="18" charset="0"/>
              </a:rPr>
              <a:t> 3) library(tm)</a:t>
            </a:r>
          </a:p>
          <a:p>
            <a:pPr>
              <a:buNone/>
            </a:pPr>
            <a:r>
              <a:rPr lang="en-US" sz="2200" dirty="0" smtClean="0">
                <a:latin typeface="Times New Roman" pitchFamily="18" charset="0"/>
                <a:cs typeface="Times New Roman" pitchFamily="18" charset="0"/>
              </a:rPr>
              <a:t>     It present methods for data import, corpus handling, preprocessing, metadata management, and creation of term-document matrices.</a:t>
            </a:r>
          </a:p>
          <a:p>
            <a:pPr lvl="0">
              <a:buNone/>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906963"/>
          </a:xfrm>
        </p:spPr>
        <p:txBody>
          <a:bodyPr>
            <a:noAutofit/>
          </a:bodyPr>
          <a:lstStyle/>
          <a:p>
            <a:pPr>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4</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RMySQL</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A 'DBI' interface to 'MySQL' / '</a:t>
            </a:r>
            <a:r>
              <a:rPr lang="en-IN" sz="2200" dirty="0" err="1">
                <a:latin typeface="Times New Roman" pitchFamily="18" charset="0"/>
                <a:cs typeface="Times New Roman" pitchFamily="18" charset="0"/>
              </a:rPr>
              <a:t>MariaDB</a:t>
            </a:r>
            <a:r>
              <a:rPr lang="en-IN" sz="2200" dirty="0">
                <a:latin typeface="Times New Roman" pitchFamily="18" charset="0"/>
                <a:cs typeface="Times New Roman" pitchFamily="18" charset="0"/>
              </a:rPr>
              <a:t>'. The '</a:t>
            </a:r>
            <a:r>
              <a:rPr lang="en-IN" sz="2200" dirty="0" err="1">
                <a:latin typeface="Times New Roman" pitchFamily="18" charset="0"/>
                <a:cs typeface="Times New Roman" pitchFamily="18" charset="0"/>
              </a:rPr>
              <a:t>RMySQL</a:t>
            </a:r>
            <a:r>
              <a:rPr lang="en-IN" sz="2200" dirty="0">
                <a:latin typeface="Times New Roman" pitchFamily="18" charset="0"/>
                <a:cs typeface="Times New Roman" pitchFamily="18" charset="0"/>
              </a:rPr>
              <a:t>' package contains an old implementation based on legacy code from S-PLUS which being phased out. A modern 'MySQL' client based on '</a:t>
            </a:r>
            <a:r>
              <a:rPr lang="en-IN" sz="2200" dirty="0" err="1">
                <a:latin typeface="Times New Roman" pitchFamily="18" charset="0"/>
                <a:cs typeface="Times New Roman" pitchFamily="18" charset="0"/>
              </a:rPr>
              <a:t>Rcpp</a:t>
            </a:r>
            <a:r>
              <a:rPr lang="en-IN" sz="2200" dirty="0">
                <a:latin typeface="Times New Roman" pitchFamily="18" charset="0"/>
                <a:cs typeface="Times New Roman" pitchFamily="18" charset="0"/>
              </a:rPr>
              <a:t>' is available from the '</a:t>
            </a:r>
            <a:r>
              <a:rPr lang="en-IN" sz="2200" dirty="0" err="1">
                <a:latin typeface="Times New Roman" pitchFamily="18" charset="0"/>
                <a:cs typeface="Times New Roman" pitchFamily="18" charset="0"/>
              </a:rPr>
              <a:t>RMariaDB</a:t>
            </a:r>
            <a:r>
              <a:rPr lang="en-IN" sz="2200" dirty="0">
                <a:latin typeface="Times New Roman" pitchFamily="18" charset="0"/>
                <a:cs typeface="Times New Roman" pitchFamily="18" charset="0"/>
              </a:rPr>
              <a:t>' package</a:t>
            </a:r>
            <a:r>
              <a:rPr lang="en-IN" sz="2200"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p>
          <a:p>
            <a:pPr lvl="0">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5</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mongolite</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High-performance 'MongoDB' client based on '</a:t>
            </a:r>
            <a:r>
              <a:rPr lang="en-IN" sz="2200" dirty="0" err="1">
                <a:latin typeface="Times New Roman" pitchFamily="18" charset="0"/>
                <a:cs typeface="Times New Roman" pitchFamily="18" charset="0"/>
              </a:rPr>
              <a:t>libmongoc</a:t>
            </a:r>
            <a:r>
              <a:rPr lang="en-IN" sz="2200" dirty="0">
                <a:latin typeface="Times New Roman" pitchFamily="18" charset="0"/>
                <a:cs typeface="Times New Roman" pitchFamily="18" charset="0"/>
              </a:rPr>
              <a:t>' and '</a:t>
            </a:r>
            <a:r>
              <a:rPr lang="en-IN" sz="2200" dirty="0" err="1">
                <a:latin typeface="Times New Roman" pitchFamily="18" charset="0"/>
                <a:cs typeface="Times New Roman" pitchFamily="18" charset="0"/>
              </a:rPr>
              <a:t>jsonlite</a:t>
            </a:r>
            <a:r>
              <a:rPr lang="en-IN" sz="2200" dirty="0">
                <a:latin typeface="Times New Roman" pitchFamily="18" charset="0"/>
                <a:cs typeface="Times New Roman" pitchFamily="18" charset="0"/>
              </a:rPr>
              <a:t>'. Includes support for aggregation, indexing, map-reduce, streaming, encryption, enterprise </a:t>
            </a:r>
            <a:r>
              <a:rPr lang="en-IN" sz="2200" dirty="0" smtClean="0">
                <a:latin typeface="Times New Roman" pitchFamily="18" charset="0"/>
                <a:cs typeface="Times New Roman" pitchFamily="18" charset="0"/>
              </a:rPr>
              <a:t>authentication</a:t>
            </a:r>
          </a:p>
          <a:p>
            <a:pPr>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6</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library(wordcloud2)</a:t>
            </a:r>
          </a:p>
          <a:p>
            <a:pPr>
              <a:buNone/>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 fast visualization tool for creating </a:t>
            </a:r>
            <a:r>
              <a:rPr lang="en-US" sz="2200" dirty="0" err="1">
                <a:latin typeface="Times New Roman" pitchFamily="18" charset="0"/>
                <a:cs typeface="Times New Roman" pitchFamily="18" charset="0"/>
              </a:rPr>
              <a:t>wordcloud</a:t>
            </a:r>
            <a:r>
              <a:rPr lang="en-US" sz="2200" dirty="0">
                <a:latin typeface="Times New Roman" pitchFamily="18" charset="0"/>
                <a:cs typeface="Times New Roman" pitchFamily="18" charset="0"/>
              </a:rPr>
              <a:t> by using wordcloud2.js.A fast visualization tool for creating </a:t>
            </a:r>
            <a:r>
              <a:rPr lang="en-US" sz="2200" dirty="0" err="1">
                <a:latin typeface="Times New Roman" pitchFamily="18" charset="0"/>
                <a:cs typeface="Times New Roman" pitchFamily="18" charset="0"/>
              </a:rPr>
              <a:t>wordcloud</a:t>
            </a:r>
            <a:r>
              <a:rPr lang="en-US" sz="2200" dirty="0">
                <a:latin typeface="Times New Roman" pitchFamily="18" charset="0"/>
                <a:cs typeface="Times New Roman" pitchFamily="18" charset="0"/>
              </a:rPr>
              <a:t> by using wordcloud2.js..</a:t>
            </a:r>
            <a:endParaRPr lang="en-US" sz="2200" dirty="0" smtClean="0">
              <a:latin typeface="Times New Roman" pitchFamily="18" charset="0"/>
              <a:cs typeface="Times New Roman" pitchFamily="18" charset="0"/>
            </a:endParaRPr>
          </a:p>
          <a:p>
            <a:pPr lvl="0">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974148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4</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tidytext</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Text mining for word processing and sentiment analysis using '</a:t>
            </a:r>
            <a:r>
              <a:rPr lang="en-IN" sz="2200" dirty="0" err="1">
                <a:latin typeface="Times New Roman" pitchFamily="18" charset="0"/>
                <a:cs typeface="Times New Roman" pitchFamily="18" charset="0"/>
              </a:rPr>
              <a:t>dplyr</a:t>
            </a:r>
            <a:r>
              <a:rPr lang="en-IN" sz="2200" dirty="0">
                <a:latin typeface="Times New Roman" pitchFamily="18" charset="0"/>
                <a:cs typeface="Times New Roman" pitchFamily="18" charset="0"/>
              </a:rPr>
              <a:t>', 'ggplot2', and other tidy tools.</a:t>
            </a:r>
            <a:r>
              <a:rPr lang="en-US" sz="2200" dirty="0" smtClean="0">
                <a:latin typeface="Times New Roman" pitchFamily="18" charset="0"/>
                <a:cs typeface="Times New Roman" pitchFamily="18" charset="0"/>
              </a:rPr>
              <a:t>		</a:t>
            </a:r>
          </a:p>
          <a:p>
            <a:pPr lvl="0">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5</a:t>
            </a:r>
            <a:r>
              <a:rPr lang="en-US" sz="2200" dirty="0">
                <a:latin typeface="Times New Roman" pitchFamily="18" charset="0"/>
                <a:cs typeface="Times New Roman" pitchFamily="18" charset="0"/>
              </a:rPr>
              <a:t>) library(ggplot2)</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A system for 'declaratively' creating graphics, based on "The Grammar of Graphics". You provide the data, tell 'ggplot2' how to map variables to aesthetics, what graphical primitives to use, and it takes care of the details.</a:t>
            </a:r>
            <a:endParaRPr lang="en-US" sz="2200" dirty="0" smtClean="0">
              <a:latin typeface="Times New Roman" pitchFamily="18" charset="0"/>
              <a:cs typeface="Times New Roman" pitchFamily="18" charset="0"/>
            </a:endParaRPr>
          </a:p>
          <a:p>
            <a:pPr marL="514350" lvl="0" indent="-514350">
              <a:buNone/>
            </a:pPr>
            <a:r>
              <a:rPr lang="en-US" sz="2200" dirty="0" smtClean="0">
                <a:latin typeface="Times New Roman" pitchFamily="18" charset="0"/>
                <a:cs typeface="Times New Roman" pitchFamily="18" charset="0"/>
              </a:rPr>
              <a:t> 6</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dplyr</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A fast, consistent tool for working with data frame like objects, both in memory and out of memory</a:t>
            </a:r>
            <a:r>
              <a:rPr lang="en-IN" sz="2200" dirty="0" smtClean="0">
                <a:latin typeface="Times New Roman" pitchFamily="18" charset="0"/>
                <a:cs typeface="Times New Roman" pitchFamily="18" charset="0"/>
              </a:rPr>
              <a:t>.</a:t>
            </a:r>
          </a:p>
          <a:p>
            <a:pPr>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07409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464755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4</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webshot</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It identifies trending topics in the user's home timeline. Keywords are updated dynamically when new tweets appear on the user's home timeline.		</a:t>
            </a:r>
          </a:p>
          <a:p>
            <a:pPr lvl="0">
              <a:buNone/>
            </a:pPr>
            <a:endParaRPr lang="en-US" sz="2200" dirty="0" smtClean="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5</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htmlwidgets</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The R package topic models provides basic infrastructure for fitting topic models based on data structures from the text mining package tm.</a:t>
            </a:r>
          </a:p>
          <a:p>
            <a:pPr lvl="0">
              <a:buNone/>
            </a:pPr>
            <a:endParaRPr lang="en-US" sz="2200" dirty="0" smtClean="0">
              <a:latin typeface="Times New Roman" pitchFamily="18" charset="0"/>
              <a:cs typeface="Times New Roman" pitchFamily="18" charset="0"/>
            </a:endParaRPr>
          </a:p>
          <a:p>
            <a:pPr marL="514350" lvl="0" indent="-514350">
              <a:buNone/>
            </a:pPr>
            <a:r>
              <a:rPr lang="en-US" sz="2200" dirty="0" smtClean="0">
                <a:latin typeface="Times New Roman" pitchFamily="18" charset="0"/>
                <a:cs typeface="Times New Roman" pitchFamily="18" charset="0"/>
              </a:rPr>
              <a:t> 6</a:t>
            </a:r>
            <a:r>
              <a:rPr lang="en-US" sz="2200" dirty="0">
                <a:latin typeface="Times New Roman" pitchFamily="18" charset="0"/>
                <a:cs typeface="Times New Roman" pitchFamily="18" charset="0"/>
              </a:rPr>
              <a:t>) library(</a:t>
            </a:r>
            <a:r>
              <a:rPr lang="en-US" sz="2200" dirty="0" err="1">
                <a:latin typeface="Times New Roman" pitchFamily="18" charset="0"/>
                <a:cs typeface="Times New Roman" pitchFamily="18" charset="0"/>
              </a:rPr>
              <a:t>igraph</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It present methods for data import, corpus handling, preprocessing, metadata management, and creation of term-document matrices.</a:t>
            </a:r>
          </a:p>
          <a:p>
            <a:pPr lvl="0">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9423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fontScale="90000"/>
          </a:bodyPr>
          <a:lstStyle/>
          <a:p>
            <a:pPr lvl="0">
              <a:defRPr/>
            </a:pPr>
            <a:r>
              <a:rPr lang="en-US" sz="36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
            </a:r>
            <a:br>
              <a:rPr lang="en-US" sz="36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br>
            <a:r>
              <a:rPr lang="en-US" sz="36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
            </a:r>
            <a:br>
              <a:rPr lang="en-US" sz="36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br>
            <a:r>
              <a:rPr lang="en-US" sz="33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D</a:t>
            </a:r>
            <a:r>
              <a:rPr lang="en-US" sz="33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 Y. PATIL COLLEGE OF  ENGG. AND TECHNOLOGY</a:t>
            </a:r>
            <a:r>
              <a:rPr lang="en-US" sz="33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  </a:t>
            </a:r>
            <a:r>
              <a:rPr lang="en-US" sz="33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KOLHAPUR</a:t>
            </a:r>
            <a:br>
              <a:rPr lang="en-US" sz="33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br>
            <a:r>
              <a:rPr lang="en-US" sz="33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(Dept. of Computer Science &amp; Technology</a:t>
            </a:r>
            <a:r>
              <a:rPr lang="en-US" sz="33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a:t>
            </a:r>
            <a:r>
              <a:rPr lang="en-US" sz="33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t/>
            </a:r>
            <a:br>
              <a:rPr lang="en-US" sz="3300" spc="-100" dirty="0">
                <a:ln w="3200">
                  <a:solidFill>
                    <a:schemeClr val="bg2">
                      <a:shade val="75000"/>
                      <a:alpha val="25000"/>
                    </a:schemeClr>
                  </a:solidFill>
                  <a:prstDash val="solid"/>
                  <a:round/>
                </a:ln>
                <a:effectLst>
                  <a:innerShdw blurRad="50800" dist="25400" dir="13500000">
                    <a:prstClr val="black">
                      <a:alpha val="70000"/>
                    </a:prstClr>
                  </a:innerShdw>
                </a:effectLst>
                <a:latin typeface="Times New Roman" pitchFamily="18" charset="0"/>
                <a:cs typeface="Times New Roman" pitchFamily="18" charset="0"/>
              </a:rPr>
            </a:br>
            <a:endParaRPr lang="en-US" sz="33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800600"/>
          </a:xfrm>
        </p:spPr>
        <p:txBody>
          <a:bodyPr>
            <a:normAutofit fontScale="92500" lnSpcReduction="10000"/>
          </a:bodyPr>
          <a:lstStyle/>
          <a:p>
            <a:pPr lvl="2">
              <a:buNone/>
            </a:pPr>
            <a:endParaRPr lang="en-US" sz="2600" dirty="0" smtClean="0">
              <a:latin typeface="Times New Roman" pitchFamily="18" charset="0"/>
              <a:cs typeface="Times New Roman" pitchFamily="18" charset="0"/>
            </a:endParaRPr>
          </a:p>
          <a:p>
            <a:pPr lvl="2">
              <a:buNone/>
            </a:pPr>
            <a:r>
              <a:rPr lang="en-US" sz="2600" dirty="0" smtClean="0">
                <a:latin typeface="Times New Roman" pitchFamily="18" charset="0"/>
                <a:cs typeface="Times New Roman" pitchFamily="18" charset="0"/>
              </a:rPr>
              <a:t>Presented by : </a:t>
            </a:r>
          </a:p>
          <a:p>
            <a:pPr lvl="2">
              <a:buNone/>
            </a:pPr>
            <a:endParaRPr lang="en-US" sz="2600" dirty="0" smtClean="0">
              <a:latin typeface="Times New Roman" pitchFamily="18" charset="0"/>
              <a:cs typeface="Times New Roman" pitchFamily="18" charset="0"/>
            </a:endParaRPr>
          </a:p>
          <a:p>
            <a:pPr lvl="2">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Pathan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Ameer</a:t>
            </a:r>
            <a:r>
              <a:rPr lang="en-US" sz="2600" dirty="0" smtClean="0">
                <a:latin typeface="Times New Roman" pitchFamily="18" charset="0"/>
                <a:cs typeface="Times New Roman" pitchFamily="18" charset="0"/>
              </a:rPr>
              <a:t> Z.			         16</a:t>
            </a:r>
          </a:p>
          <a:p>
            <a:pPr>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Kumbhar</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Pankaj</a:t>
            </a:r>
            <a:r>
              <a:rPr lang="en-US" sz="2600" dirty="0" smtClean="0">
                <a:latin typeface="Times New Roman" pitchFamily="18" charset="0"/>
                <a:cs typeface="Times New Roman" pitchFamily="18" charset="0"/>
              </a:rPr>
              <a:t> J.			         17</a:t>
            </a:r>
          </a:p>
          <a:p>
            <a:pPr>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Bhosale</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Trupti</a:t>
            </a:r>
            <a:r>
              <a:rPr lang="en-US" sz="2600" dirty="0" smtClean="0">
                <a:latin typeface="Times New Roman" pitchFamily="18" charset="0"/>
                <a:cs typeface="Times New Roman" pitchFamily="18" charset="0"/>
              </a:rPr>
              <a:t> V.			         18</a:t>
            </a:r>
          </a:p>
          <a:p>
            <a:pPr>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Bhosale</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Rimmon</a:t>
            </a:r>
            <a:r>
              <a:rPr lang="en-US" sz="2600" dirty="0" smtClean="0">
                <a:latin typeface="Times New Roman" pitchFamily="18" charset="0"/>
                <a:cs typeface="Times New Roman" pitchFamily="18" charset="0"/>
              </a:rPr>
              <a:t> S.                                    19</a:t>
            </a:r>
          </a:p>
          <a:p>
            <a:pPr>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Shiradwade</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Roshani</a:t>
            </a:r>
            <a:r>
              <a:rPr lang="en-US" sz="2600" dirty="0" smtClean="0">
                <a:latin typeface="Times New Roman" pitchFamily="18" charset="0"/>
                <a:cs typeface="Times New Roman" pitchFamily="18" charset="0"/>
              </a:rPr>
              <a:t> A.		         20</a:t>
            </a:r>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Under the guidance of </a:t>
            </a:r>
          </a:p>
          <a:p>
            <a:pPr>
              <a:buNone/>
            </a:pPr>
            <a:r>
              <a:rPr lang="en-US" sz="2600" dirty="0" smtClean="0">
                <a:latin typeface="Times New Roman" pitchFamily="18" charset="0"/>
                <a:cs typeface="Times New Roman" pitchFamily="18" charset="0"/>
              </a:rPr>
              <a:t>                 	          Prof.  K.T. Mane </a:t>
            </a:r>
          </a:p>
          <a:p>
            <a:endParaRPr lang="en-US" sz="2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500" dirty="0" smtClean="0">
                <a:latin typeface="Times New Roman" pitchFamily="18" charset="0"/>
                <a:cs typeface="Times New Roman" pitchFamily="18" charset="0"/>
              </a:rPr>
              <a:t>Snapshots are actual output screen on running hardware. In our project snapshot is captured from web application.</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The following are snapshots of the predictive system.</a:t>
            </a:r>
          </a:p>
          <a:p>
            <a:pPr>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Homepage for social media site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p>
        </p:txBody>
      </p:sp>
      <p:pic>
        <p:nvPicPr>
          <p:cNvPr id="4" name="Picture 3" descr="C:\Users\RIMMON\Desktop\snapshot\1. homepage.PNG"/>
          <p:cNvPicPr/>
          <p:nvPr/>
        </p:nvPicPr>
        <p:blipFill>
          <a:blip r:embed="rId2" cstate="print"/>
          <a:srcRect/>
          <a:stretch>
            <a:fillRect/>
          </a:stretch>
        </p:blipFill>
        <p:spPr bwMode="auto">
          <a:xfrm>
            <a:off x="381000" y="1600200"/>
            <a:ext cx="8458200" cy="4876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Times New Roman" pitchFamily="18" charset="0"/>
                <a:cs typeface="Times New Roman" pitchFamily="18" charset="0"/>
              </a:rPr>
              <a:t>RESULT ANALYSIS</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Topic models</a:t>
            </a:r>
            <a:endParaRPr lang="en-US" sz="3100" dirty="0">
              <a:latin typeface="Times New Roman" pitchFamily="18" charset="0"/>
              <a:cs typeface="Times New Roman" pitchFamily="18" charset="0"/>
            </a:endParaRPr>
          </a:p>
        </p:txBody>
      </p:sp>
      <p:pic>
        <p:nvPicPr>
          <p:cNvPr id="1026" name="Picture 2" descr="F:\topic.PNG"/>
          <p:cNvPicPr>
            <a:picLocks noGrp="1" noChangeAspect="1" noChangeArrowheads="1"/>
          </p:cNvPicPr>
          <p:nvPr>
            <p:ph idx="1"/>
          </p:nvPr>
        </p:nvPicPr>
        <p:blipFill>
          <a:blip r:embed="rId2" cstate="print"/>
          <a:srcRect/>
          <a:stretch>
            <a:fillRect/>
          </a:stretch>
        </p:blipFill>
        <p:spPr bwMode="auto">
          <a:xfrm>
            <a:off x="685800" y="1524000"/>
            <a:ext cx="7619999" cy="4953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Post topics modeling graph</a:t>
            </a:r>
            <a:endParaRPr lang="en-US" sz="2800" dirty="0">
              <a:latin typeface="Times New Roman" pitchFamily="18" charset="0"/>
              <a:cs typeface="Times New Roman" pitchFamily="18" charset="0"/>
            </a:endParaRPr>
          </a:p>
        </p:txBody>
      </p:sp>
      <p:pic>
        <p:nvPicPr>
          <p:cNvPr id="2050" name="Picture 2" descr="F:\topicgraph.PNG"/>
          <p:cNvPicPr>
            <a:picLocks noGrp="1" noChangeAspect="1" noChangeArrowheads="1"/>
          </p:cNvPicPr>
          <p:nvPr>
            <p:ph idx="1"/>
          </p:nvPr>
        </p:nvPicPr>
        <p:blipFill>
          <a:blip r:embed="rId2" cstate="print"/>
          <a:srcRect/>
          <a:stretch>
            <a:fillRect/>
          </a:stretch>
        </p:blipFill>
        <p:spPr bwMode="auto">
          <a:xfrm>
            <a:off x="1828800" y="1295400"/>
            <a:ext cx="5486399" cy="5105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Network graph</a:t>
            </a:r>
            <a:endParaRPr lang="en-US" sz="2800" dirty="0">
              <a:latin typeface="Times New Roman" pitchFamily="18" charset="0"/>
              <a:cs typeface="Times New Roman" pitchFamily="18" charset="0"/>
            </a:endParaRPr>
          </a:p>
        </p:txBody>
      </p:sp>
      <p:pic>
        <p:nvPicPr>
          <p:cNvPr id="3074" name="Picture 2" descr="F:\nwgraph.PNG"/>
          <p:cNvPicPr>
            <a:picLocks noGrp="1" noChangeAspect="1" noChangeArrowheads="1"/>
          </p:cNvPicPr>
          <p:nvPr>
            <p:ph idx="1"/>
          </p:nvPr>
        </p:nvPicPr>
        <p:blipFill>
          <a:blip r:embed="rId2" cstate="print"/>
          <a:srcRect/>
          <a:stretch>
            <a:fillRect/>
          </a:stretch>
        </p:blipFill>
        <p:spPr bwMode="auto">
          <a:xfrm>
            <a:off x="2287083" y="1600200"/>
            <a:ext cx="4569833" cy="452596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   Word cloud</a:t>
            </a:r>
            <a:endParaRPr lang="en-US" sz="2800" dirty="0">
              <a:latin typeface="Times New Roman" pitchFamily="18" charset="0"/>
              <a:cs typeface="Times New Roman" pitchFamily="18" charset="0"/>
            </a:endParaRPr>
          </a:p>
        </p:txBody>
      </p:sp>
      <p:pic>
        <p:nvPicPr>
          <p:cNvPr id="4098" name="Picture 2" descr="F:\wordcloud.PNG"/>
          <p:cNvPicPr>
            <a:picLocks noChangeAspect="1" noChangeArrowheads="1"/>
          </p:cNvPicPr>
          <p:nvPr/>
        </p:nvPicPr>
        <p:blipFill>
          <a:blip r:embed="rId2" cstate="print"/>
          <a:srcRect/>
          <a:stretch>
            <a:fillRect/>
          </a:stretch>
        </p:blipFill>
        <p:spPr bwMode="auto">
          <a:xfrm>
            <a:off x="847205" y="1219200"/>
            <a:ext cx="7449590" cy="4953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500" dirty="0" smtClean="0">
                <a:latin typeface="Times New Roman" pitchFamily="18" charset="0"/>
                <a:cs typeface="Times New Roman" pitchFamily="18" charset="0"/>
              </a:rPr>
              <a:t>To improve the tactical execution of social media strategies.</a:t>
            </a:r>
          </a:p>
          <a:p>
            <a:pPr>
              <a:buNone/>
            </a:pP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The trends have been extracted with the help of our system.</a:t>
            </a:r>
          </a:p>
          <a:p>
            <a:pPr>
              <a:buNone/>
            </a:pP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Facebook ,Twitter data has been extracted and analyzed for topic modeling.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Trending topics are generated from the corpus gathered using LDA</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It also provides analysis of user profiles</a:t>
            </a:r>
          </a:p>
          <a:p>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FUTURE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500" dirty="0" smtClean="0">
                <a:latin typeface="Times New Roman" pitchFamily="18" charset="0"/>
                <a:cs typeface="Times New Roman" pitchFamily="18" charset="0"/>
              </a:rPr>
              <a:t>To determine the topic title.</a:t>
            </a:r>
          </a:p>
          <a:p>
            <a:pPr>
              <a:buNone/>
            </a:pP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To gain faster response time for analysis.</a:t>
            </a:r>
          </a:p>
          <a:p>
            <a:pPr>
              <a:buNone/>
            </a:pP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To make the analytics part compatible with online hosting sites</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457200" indent="-457200">
              <a:buNone/>
            </a:pPr>
            <a:r>
              <a:rPr lang="en-US" sz="1600" dirty="0" smtClean="0">
                <a:latin typeface="Times New Roman" pitchFamily="18" charset="0"/>
                <a:cs typeface="Times New Roman" pitchFamily="18" charset="0"/>
              </a:rPr>
              <a:t> 1.   B. Batrinca , P. C. Treleaven. (2014).” Social media analytics: A survey of  techniques,   tools and platforms,” AI &amp; SOCIETY. 30. 89-116. 10.1007/s00146-014-0549-4.</a:t>
            </a:r>
          </a:p>
          <a:p>
            <a:pPr marL="457200" indent="-457200">
              <a:buNone/>
            </a:pPr>
            <a:endParaRPr lang="en-US" sz="1600" b="1"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2.   Youngchul Cha, Junghoo Cho,” Social-Network  Analysis Using Topic Models,” in </a:t>
            </a:r>
          </a:p>
          <a:p>
            <a:pPr>
              <a:buNone/>
            </a:pPr>
            <a:r>
              <a:rPr lang="en-US" sz="1600" dirty="0" smtClean="0">
                <a:latin typeface="Times New Roman" pitchFamily="18" charset="0"/>
                <a:cs typeface="Times New Roman" pitchFamily="18" charset="0"/>
              </a:rPr>
              <a:t>        SIGIR’12, 2012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3.   Ashish </a:t>
            </a:r>
            <a:r>
              <a:rPr lang="en-US" sz="1600" dirty="0" err="1" smtClean="0">
                <a:latin typeface="Times New Roman" pitchFamily="18" charset="0"/>
                <a:cs typeface="Times New Roman" pitchFamily="18" charset="0"/>
              </a:rPr>
              <a:t>Bindra</a:t>
            </a:r>
            <a:r>
              <a:rPr lang="en-US" sz="1600" dirty="0" smtClean="0">
                <a:latin typeface="Times New Roman" pitchFamily="18" charset="0"/>
                <a:cs typeface="Times New Roman" pitchFamily="18" charset="0"/>
              </a:rPr>
              <a:t>, ”SocialLDA:Scalable Topic Modeling in Social Networks”, M.S</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4.    Alex Fox.(2013,April 26).Why Tracking your social media is important.     [online].</a:t>
            </a:r>
            <a:r>
              <a:rPr lang="en-US" sz="1600" dirty="0" err="1" smtClean="0">
                <a:latin typeface="Times New Roman" pitchFamily="18" charset="0"/>
                <a:cs typeface="Times New Roman" pitchFamily="18" charset="0"/>
              </a:rPr>
              <a:t>Available:http</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www.seguetech.com</a:t>
            </a:r>
            <a:r>
              <a:rPr lang="en-US" sz="1600" dirty="0" smtClean="0">
                <a:latin typeface="Times New Roman" pitchFamily="18" charset="0"/>
                <a:cs typeface="Times New Roman" pitchFamily="18" charset="0"/>
              </a:rPr>
              <a:t>/why-tracking-your-social-media-analytics-is-important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5.   Steve Hamby.(2012,May 15).Five Reasons to Use Social Media Analysis. [online].</a:t>
            </a:r>
            <a:r>
              <a:rPr lang="en-US" sz="1600" dirty="0" err="1" smtClean="0">
                <a:latin typeface="Times New Roman" pitchFamily="18" charset="0"/>
                <a:cs typeface="Times New Roman" pitchFamily="18" charset="0"/>
              </a:rPr>
              <a:t>Available:http</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www.huffingtonpost.com</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steve-hamby</a:t>
            </a:r>
            <a:r>
              <a:rPr lang="en-US" sz="1600" dirty="0" smtClean="0">
                <a:latin typeface="Times New Roman" pitchFamily="18" charset="0"/>
                <a:cs typeface="Times New Roman" pitchFamily="18" charset="0"/>
              </a:rPr>
              <a:t>/social-media-analysis_b_1344666.html </a:t>
            </a:r>
          </a:p>
          <a:p>
            <a:pPr>
              <a:buNone/>
            </a:pPr>
            <a:r>
              <a:rPr lang="en-US" sz="1600" dirty="0" smtClean="0">
                <a:latin typeface="Times New Roman" pitchFamily="18" charset="0"/>
                <a:cs typeface="Times New Roman" pitchFamily="18" charset="0"/>
              </a:rPr>
              <a:t>	</a:t>
            </a:r>
          </a:p>
          <a:p>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Autofit/>
          </a:bodyPr>
          <a:lstStyle/>
          <a:p>
            <a:pPr lvl="0" fontAlgn="t">
              <a:buNone/>
            </a:pPr>
            <a:r>
              <a:rPr lang="en-US" sz="1600" dirty="0" smtClean="0">
                <a:latin typeface="Times New Roman" pitchFamily="18" charset="0"/>
                <a:cs typeface="Times New Roman" pitchFamily="18" charset="0"/>
              </a:rPr>
              <a:t>6.    K. Larson, R. and Watson, "The Value of Social Media: Towards Measuring Social Media Strategies," in Proc. of the 32 International Conference on Information Systems (2011), China.</a:t>
            </a:r>
          </a:p>
          <a:p>
            <a:pPr lvl="0" fontAlgn="t">
              <a:buNone/>
            </a:pPr>
            <a:endParaRPr lang="en-US" sz="1600" dirty="0" smtClean="0">
              <a:latin typeface="Times New Roman" pitchFamily="18" charset="0"/>
              <a:cs typeface="Times New Roman" pitchFamily="18" charset="0"/>
            </a:endParaRPr>
          </a:p>
          <a:p>
            <a:pPr lvl="0" fontAlgn="t">
              <a:buNone/>
            </a:pPr>
            <a:r>
              <a:rPr lang="en-US" sz="1600" dirty="0" smtClean="0">
                <a:latin typeface="Times New Roman" pitchFamily="18" charset="0"/>
                <a:cs typeface="Times New Roman" pitchFamily="18" charset="0"/>
              </a:rPr>
              <a:t>7     J.B. Barney, "Firm Resources and Sustained Competitive Advantage," Journal of Management 17:1 (1991), 99-120.</a:t>
            </a:r>
          </a:p>
          <a:p>
            <a:pPr lvl="0" fontAlgn="t">
              <a:buNone/>
            </a:pPr>
            <a:endParaRPr lang="en-US" sz="1600" dirty="0" smtClean="0">
              <a:latin typeface="Times New Roman" pitchFamily="18" charset="0"/>
              <a:cs typeface="Times New Roman" pitchFamily="18" charset="0"/>
            </a:endParaRPr>
          </a:p>
          <a:p>
            <a:pPr lvl="0" fontAlgn="t">
              <a:buNone/>
            </a:pPr>
            <a:r>
              <a:rPr lang="en-US" sz="1600" dirty="0" smtClean="0">
                <a:latin typeface="Times New Roman" pitchFamily="18" charset="0"/>
                <a:cs typeface="Times New Roman" pitchFamily="18" charset="0"/>
              </a:rPr>
              <a:t>8 .   D.J. </a:t>
            </a:r>
            <a:r>
              <a:rPr lang="en-US" sz="1600" dirty="0" err="1" smtClean="0">
                <a:latin typeface="Times New Roman" pitchFamily="18" charset="0"/>
                <a:cs typeface="Times New Roman" pitchFamily="18" charset="0"/>
              </a:rPr>
              <a:t>Teece</a:t>
            </a:r>
            <a:r>
              <a:rPr lang="en-US" sz="1600" dirty="0" smtClean="0">
                <a:latin typeface="Times New Roman" pitchFamily="18" charset="0"/>
                <a:cs typeface="Times New Roman" pitchFamily="18" charset="0"/>
              </a:rPr>
              <a:t>, G. Pisano, and A. </a:t>
            </a:r>
            <a:r>
              <a:rPr lang="en-US" sz="1600" dirty="0" err="1" smtClean="0">
                <a:latin typeface="Times New Roman" pitchFamily="18" charset="0"/>
                <a:cs typeface="Times New Roman" pitchFamily="18" charset="0"/>
              </a:rPr>
              <a:t>Shuen</a:t>
            </a:r>
            <a:r>
              <a:rPr lang="en-US" sz="1600" dirty="0" smtClean="0">
                <a:latin typeface="Times New Roman" pitchFamily="18" charset="0"/>
                <a:cs typeface="Times New Roman" pitchFamily="18" charset="0"/>
              </a:rPr>
              <a:t>, "Dynamic Capabilities and Strategic Management," Strategic Management Journal 18:7 (1997), 509-533.</a:t>
            </a:r>
          </a:p>
          <a:p>
            <a:pPr lvl="0" fontAlgn="t">
              <a:buNone/>
            </a:pPr>
            <a:endParaRPr lang="en-US" sz="1600" dirty="0" smtClean="0">
              <a:latin typeface="Times New Roman" pitchFamily="18" charset="0"/>
              <a:cs typeface="Times New Roman" pitchFamily="18" charset="0"/>
            </a:endParaRPr>
          </a:p>
          <a:p>
            <a:pPr lvl="0" fontAlgn="t">
              <a:buNone/>
            </a:pPr>
            <a:r>
              <a:rPr lang="en-US" sz="1600" dirty="0" smtClean="0">
                <a:latin typeface="Times New Roman" pitchFamily="18" charset="0"/>
                <a:cs typeface="Times New Roman" pitchFamily="18" charset="0"/>
              </a:rPr>
              <a:t>9 .   P.M. Di </a:t>
            </a:r>
            <a:r>
              <a:rPr lang="en-US" sz="1600" dirty="0" err="1" smtClean="0">
                <a:latin typeface="Times New Roman" pitchFamily="18" charset="0"/>
                <a:cs typeface="Times New Roman" pitchFamily="18" charset="0"/>
              </a:rPr>
              <a:t>Gangi</a:t>
            </a:r>
            <a:r>
              <a:rPr lang="en-US" sz="1600" dirty="0" smtClean="0">
                <a:latin typeface="Times New Roman" pitchFamily="18" charset="0"/>
                <a:cs typeface="Times New Roman" pitchFamily="18" charset="0"/>
              </a:rPr>
              <a:t>, and M. </a:t>
            </a:r>
            <a:r>
              <a:rPr lang="en-US" sz="1600" dirty="0" err="1" smtClean="0">
                <a:latin typeface="Times New Roman" pitchFamily="18" charset="0"/>
                <a:cs typeface="Times New Roman" pitchFamily="18" charset="0"/>
              </a:rPr>
              <a:t>Wasko</a:t>
            </a:r>
            <a:r>
              <a:rPr lang="en-US" sz="1600" dirty="0" smtClean="0">
                <a:latin typeface="Times New Roman" pitchFamily="18" charset="0"/>
                <a:cs typeface="Times New Roman" pitchFamily="18" charset="0"/>
              </a:rPr>
              <a:t>, "Steal My Idea! Organizational Adoption of User Innovations From a User Innovation Community: A Case Study of Dell </a:t>
            </a:r>
            <a:r>
              <a:rPr lang="en-US" sz="1600" dirty="0" err="1" smtClean="0">
                <a:latin typeface="Times New Roman" pitchFamily="18" charset="0"/>
                <a:cs typeface="Times New Roman" pitchFamily="18" charset="0"/>
              </a:rPr>
              <a:t>IdeaStorm</a:t>
            </a:r>
            <a:r>
              <a:rPr lang="en-US" sz="1600" dirty="0" smtClean="0">
                <a:latin typeface="Times New Roman" pitchFamily="18" charset="0"/>
                <a:cs typeface="Times New Roman" pitchFamily="18" charset="0"/>
              </a:rPr>
              <a:t>," Decision Support Systems 48:1 (2009), 303-312.</a:t>
            </a:r>
          </a:p>
          <a:p>
            <a:pPr lvl="0" fontAlgn="t">
              <a:buNone/>
            </a:pPr>
            <a:endParaRPr lang="en-US" sz="1600" dirty="0" smtClean="0">
              <a:latin typeface="Times New Roman" pitchFamily="18" charset="0"/>
              <a:cs typeface="Times New Roman" pitchFamily="18" charset="0"/>
            </a:endParaRPr>
          </a:p>
          <a:p>
            <a:pPr lvl="0" fontAlgn="t">
              <a:buNone/>
            </a:pPr>
            <a:r>
              <a:rPr lang="en-US" sz="1600" dirty="0" smtClean="0">
                <a:latin typeface="Times New Roman" pitchFamily="18" charset="0"/>
                <a:cs typeface="Times New Roman" pitchFamily="18" charset="0"/>
              </a:rPr>
              <a:t>10.  </a:t>
            </a:r>
            <a:r>
              <a:rPr lang="en-US" sz="1600" dirty="0" err="1" smtClean="0">
                <a:latin typeface="Times New Roman" pitchFamily="18" charset="0"/>
                <a:cs typeface="Times New Roman" pitchFamily="18" charset="0"/>
              </a:rPr>
              <a:t>Kurniawati</a:t>
            </a:r>
            <a:r>
              <a:rPr lang="en-US" sz="1600" dirty="0" smtClean="0">
                <a:latin typeface="Times New Roman" pitchFamily="18" charset="0"/>
                <a:cs typeface="Times New Roman" pitchFamily="18" charset="0"/>
              </a:rPr>
              <a:t>, G. Shanks and N. </a:t>
            </a:r>
            <a:r>
              <a:rPr lang="en-US" sz="1600" dirty="0" err="1" smtClean="0">
                <a:latin typeface="Times New Roman" pitchFamily="18" charset="0"/>
                <a:cs typeface="Times New Roman" pitchFamily="18" charset="0"/>
              </a:rPr>
              <a:t>Bekmamedova</a:t>
            </a:r>
            <a:r>
              <a:rPr lang="en-US" sz="1600" dirty="0" smtClean="0">
                <a:latin typeface="Times New Roman" pitchFamily="18" charset="0"/>
                <a:cs typeface="Times New Roman" pitchFamily="18" charset="0"/>
              </a:rPr>
              <a:t>, "The Business Impact of Social Media Analytics," Proc. European Conference on Information Systems 2013, Paper 52.</a:t>
            </a:r>
          </a:p>
          <a:p>
            <a:pPr lvl="0" fontAlgn="t"/>
            <a:endParaRPr lang="en-US" sz="1500" dirty="0" smtClean="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pPr algn="l"/>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algn="just">
              <a:spcBef>
                <a:spcPts val="300"/>
              </a:spcBef>
              <a:buClr>
                <a:schemeClr val="tx1"/>
              </a:buClr>
              <a:buNone/>
            </a:pPr>
            <a:r>
              <a:rPr lang="en-US" sz="2500" dirty="0" smtClean="0">
                <a:latin typeface="Times New Roman" pitchFamily="18" charset="0"/>
                <a:cs typeface="Times New Roman" pitchFamily="18" charset="0"/>
              </a:rPr>
              <a:t>SOCIAL MEDIA SITES </a:t>
            </a:r>
          </a:p>
          <a:p>
            <a:pPr algn="just">
              <a:spcBef>
                <a:spcPts val="300"/>
              </a:spcBef>
              <a:buClr>
                <a:schemeClr val="tx1"/>
              </a:buClr>
            </a:pPr>
            <a:endParaRPr lang="en-US" sz="2500" dirty="0" smtClean="0">
              <a:latin typeface="Times New Roman" pitchFamily="18" charset="0"/>
              <a:cs typeface="Times New Roman" pitchFamily="18" charset="0"/>
            </a:endParaRPr>
          </a:p>
          <a:p>
            <a:pPr algn="just">
              <a:spcBef>
                <a:spcPts val="300"/>
              </a:spcBef>
              <a:buClr>
                <a:schemeClr val="tx1"/>
              </a:buClr>
            </a:pPr>
            <a:r>
              <a:rPr lang="en-US" sz="2500" dirty="0" smtClean="0">
                <a:latin typeface="Times New Roman" pitchFamily="18" charset="0"/>
                <a:cs typeface="Times New Roman" pitchFamily="18" charset="0"/>
              </a:rPr>
              <a:t>  Easy-to-access tools  </a:t>
            </a:r>
          </a:p>
          <a:p>
            <a:pPr algn="just">
              <a:spcBef>
                <a:spcPts val="300"/>
              </a:spcBef>
              <a:buClr>
                <a:schemeClr val="tx1"/>
              </a:buClr>
            </a:pPr>
            <a:r>
              <a:rPr lang="en-US" sz="2500" dirty="0" smtClean="0">
                <a:latin typeface="Times New Roman" pitchFamily="18" charset="0"/>
                <a:cs typeface="Times New Roman" pitchFamily="18" charset="0"/>
              </a:rPr>
              <a:t>  Allows digital communication, collaboration </a:t>
            </a:r>
          </a:p>
          <a:p>
            <a:pPr algn="just">
              <a:buClr>
                <a:schemeClr val="tx1"/>
              </a:buClr>
            </a:pPr>
            <a:r>
              <a:rPr lang="en-US" sz="2500" dirty="0" smtClean="0">
                <a:latin typeface="Times New Roman" pitchFamily="18" charset="0"/>
                <a:cs typeface="Times New Roman" pitchFamily="18" charset="0"/>
              </a:rPr>
              <a:t>  An impact on the corporate world. </a:t>
            </a:r>
          </a:p>
          <a:p>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SOCIAL MEDIA ANALYTICS</a:t>
            </a:r>
            <a:r>
              <a:rPr lang="en-US" sz="2500" dirty="0" smtClean="0"/>
              <a:t/>
            </a:r>
            <a:br>
              <a:rPr lang="en-US" sz="2500" dirty="0" smtClean="0"/>
            </a:b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Extracting hidden insights from unstructured social data.</a:t>
            </a:r>
          </a:p>
          <a:p>
            <a:pPr algn="just">
              <a:buClr>
                <a:schemeClr val="tx1"/>
              </a:buClr>
            </a:pPr>
            <a:r>
              <a:rPr lang="en-US" sz="2500" dirty="0" smtClean="0">
                <a:latin typeface="Times New Roman" pitchFamily="18" charset="0"/>
                <a:cs typeface="Times New Roman" pitchFamily="18" charset="0"/>
              </a:rPr>
              <a:t> Enable informed and insightful decision making.</a:t>
            </a:r>
          </a:p>
          <a:p>
            <a:pPr algn="just">
              <a:buClr>
                <a:schemeClr val="tx1"/>
              </a:buClr>
              <a:buNone/>
            </a:pPr>
            <a:r>
              <a:rPr lang="en-US" sz="2500" dirty="0" smtClean="0">
                <a:latin typeface="Times New Roman" pitchFamily="18" charset="0"/>
                <a:cs typeface="Times New Roman" pitchFamily="18" charset="0"/>
              </a:rPr>
              <a:t>    		</a:t>
            </a:r>
          </a:p>
          <a:p>
            <a:endParaRPr lang="en-US" sz="25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752600"/>
          </a:xfrm>
        </p:spPr>
        <p:txBody>
          <a:bodyPr>
            <a:normAutofit/>
          </a:bodyPr>
          <a:lstStyle/>
          <a:p>
            <a:pPr algn="l"/>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  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2500" dirty="0" smtClean="0">
                <a:latin typeface="Times New Roman" pitchFamily="18" charset="0"/>
                <a:cs typeface="Times New Roman" pitchFamily="18" charset="0"/>
              </a:rPr>
              <a:t>	Social network analysis has gained prominence due to its use in different applications-from product marketing to search engines and organizational dynamics. </a:t>
            </a:r>
          </a:p>
          <a:p>
            <a:pPr>
              <a:buNone/>
            </a:pPr>
            <a:r>
              <a:rPr lang="en-US" sz="2500" dirty="0" smtClean="0">
                <a:latin typeface="Times New Roman" pitchFamily="18" charset="0"/>
                <a:cs typeface="Times New Roman" pitchFamily="18" charset="0"/>
              </a:rPr>
              <a:t> 	</a:t>
            </a:r>
          </a:p>
          <a:p>
            <a:pPr>
              <a:buNone/>
            </a:pP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1. Bogdan Batrinca, Philip Treleaven[1]  Social media analytics: a survey of techniques, tools and platforms. </a:t>
            </a: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a:buNone/>
            </a:pPr>
            <a:r>
              <a:rPr lang="en-US" sz="2500" dirty="0" smtClean="0">
                <a:latin typeface="Times New Roman" pitchFamily="18" charset="0"/>
                <a:cs typeface="Times New Roman" pitchFamily="18" charset="0"/>
              </a:rPr>
              <a:t>    </a:t>
            </a:r>
          </a:p>
          <a:p>
            <a:pPr>
              <a:buNone/>
            </a:pPr>
            <a:r>
              <a:rPr lang="en-US" sz="2500" dirty="0" smtClean="0">
                <a:latin typeface="Times New Roman" pitchFamily="18" charset="0"/>
                <a:cs typeface="Times New Roman" pitchFamily="18" charset="0"/>
              </a:rPr>
              <a:t>2. Youngchul Cha, Junghoo Cho [2]  Social-Network Analysis Using Topic Models.</a:t>
            </a:r>
          </a:p>
          <a:p>
            <a:pPr>
              <a:buNone/>
            </a:pPr>
            <a:r>
              <a:rPr lang="en-US" sz="2500" dirty="0" smtClean="0">
                <a:latin typeface="Times New Roman" pitchFamily="18" charset="0"/>
                <a:cs typeface="Times New Roman" pitchFamily="18" charset="0"/>
              </a:rPr>
              <a:t>    </a:t>
            </a:r>
          </a:p>
          <a:p>
            <a:pPr>
              <a:buNone/>
            </a:pPr>
            <a:r>
              <a:rPr lang="en-US" sz="2500" dirty="0" smtClean="0">
                <a:latin typeface="Times New Roman" pitchFamily="18" charset="0"/>
                <a:cs typeface="Times New Roman" pitchFamily="18" charset="0"/>
              </a:rPr>
              <a:t>3. Eleonora D’Andrea, Pietro Ducange, Beatrice Lazzerini [5] Real-Time Detection of Traffic From Twitter Stream Analysis.</a:t>
            </a:r>
          </a:p>
          <a:p>
            <a:pPr>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NEED OF WORK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IN" sz="2500" dirty="0" smtClean="0">
                <a:latin typeface="Times New Roman" pitchFamily="18" charset="0"/>
                <a:cs typeface="Times New Roman" pitchFamily="18" charset="0"/>
              </a:rPr>
              <a:t>Social media has broadened its scope</a:t>
            </a:r>
          </a:p>
          <a:p>
            <a:pPr>
              <a:buNone/>
            </a:pPr>
            <a:endParaRPr lang="en-IN" sz="2500" dirty="0" smtClean="0">
              <a:latin typeface="Times New Roman" pitchFamily="18" charset="0"/>
              <a:cs typeface="Times New Roman" pitchFamily="18" charset="0"/>
            </a:endParaRPr>
          </a:p>
          <a:p>
            <a:r>
              <a:rPr lang="en-IN" sz="2500" dirty="0" smtClean="0">
                <a:latin typeface="Times New Roman" pitchFamily="18" charset="0"/>
                <a:cs typeface="Times New Roman" pitchFamily="18" charset="0"/>
              </a:rPr>
              <a:t>Social media site provide APIs analyzing but provide only a limited access to the data</a:t>
            </a:r>
          </a:p>
          <a:p>
            <a:pPr>
              <a:buNone/>
            </a:pPr>
            <a:endParaRPr lang="en-US" sz="2500" dirty="0" smtClean="0">
              <a:latin typeface="Times New Roman" pitchFamily="18" charset="0"/>
              <a:cs typeface="Times New Roman" pitchFamily="18" charset="0"/>
            </a:endParaRPr>
          </a:p>
          <a:p>
            <a:r>
              <a:rPr lang="en-IN" sz="2500" dirty="0" smtClean="0">
                <a:latin typeface="Times New Roman" pitchFamily="18" charset="0"/>
                <a:cs typeface="Times New Roman" pitchFamily="18" charset="0"/>
              </a:rPr>
              <a:t>Modified APIs for accessing the Facebook, Twitter data. </a:t>
            </a:r>
          </a:p>
          <a:p>
            <a:pPr>
              <a:buNone/>
            </a:pPr>
            <a:endParaRPr lang="en-IN" sz="2500" dirty="0" smtClean="0">
              <a:latin typeface="Times New Roman" pitchFamily="18" charset="0"/>
              <a:cs typeface="Times New Roman" pitchFamily="18" charset="0"/>
            </a:endParaRPr>
          </a:p>
          <a:p>
            <a:r>
              <a:rPr lang="en-IN" sz="2500" dirty="0" smtClean="0">
                <a:latin typeface="Times New Roman" pitchFamily="18" charset="0"/>
                <a:cs typeface="Times New Roman" pitchFamily="18" charset="0"/>
              </a:rPr>
              <a:t>Interests categorized for benefits  for quality and improving selling strategies.  </a:t>
            </a:r>
            <a:endParaRPr lang="en-US" sz="2500" dirty="0" smtClean="0">
              <a:latin typeface="Times New Roman" pitchFamily="18" charset="0"/>
              <a:cs typeface="Times New Roman" pitchFamily="18" charset="0"/>
            </a:endParaRPr>
          </a:p>
          <a:p>
            <a:pPr>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3810001"/>
          </a:xfrm>
        </p:spPr>
        <p:txBody>
          <a:bodyPr>
            <a:normAutofit/>
          </a:bodyPr>
          <a:lstStyle/>
          <a:p>
            <a:pPr>
              <a:buNone/>
            </a:pPr>
            <a:r>
              <a:rPr lang="en-US" sz="2500" dirty="0" smtClean="0">
                <a:latin typeface="Times New Roman" pitchFamily="18" charset="0"/>
                <a:cs typeface="Times New Roman" pitchFamily="18" charset="0"/>
              </a:rPr>
              <a:t>   </a:t>
            </a:r>
          </a:p>
          <a:p>
            <a:pPr>
              <a:buNone/>
            </a:pPr>
            <a:r>
              <a:rPr lang="en-US" sz="2500" dirty="0" smtClean="0">
                <a:latin typeface="Times New Roman" pitchFamily="18" charset="0"/>
                <a:cs typeface="Times New Roman" pitchFamily="18" charset="0"/>
              </a:rPr>
              <a:t>    To design, develop and analyze social media website to evaluate user’s interest and to categorize them accordingly. </a:t>
            </a:r>
          </a:p>
          <a:p>
            <a:pPr>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lstStyle/>
          <a:p>
            <a:pPr algn="l"/>
            <a:r>
              <a:rPr lang="en-US" dirty="0" smtClean="0">
                <a:latin typeface="Times New Roman" pitchFamily="18" charset="0"/>
                <a:cs typeface="Times New Roman" pitchFamily="18" charset="0"/>
              </a:rPr>
              <a:t>PROPOSED SYSTEM</a:t>
            </a:r>
            <a:br>
              <a:rPr lang="en-US"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Architecture  Diagram</a:t>
            </a:r>
            <a:endParaRPr lang="en-US" dirty="0">
              <a:latin typeface="Times New Roman" pitchFamily="18" charset="0"/>
              <a:cs typeface="Times New Roman" pitchFamily="18" charset="0"/>
            </a:endParaRPr>
          </a:p>
        </p:txBody>
      </p:sp>
      <p:grpSp>
        <p:nvGrpSpPr>
          <p:cNvPr id="4" name="Group 234"/>
          <p:cNvGrpSpPr>
            <a:grpSpLocks/>
          </p:cNvGrpSpPr>
          <p:nvPr/>
        </p:nvGrpSpPr>
        <p:grpSpPr bwMode="auto">
          <a:xfrm>
            <a:off x="685800" y="1981200"/>
            <a:ext cx="7620000" cy="4038600"/>
            <a:chOff x="889" y="2976"/>
            <a:chExt cx="10240" cy="5462"/>
          </a:xfrm>
        </p:grpSpPr>
        <p:sp>
          <p:nvSpPr>
            <p:cNvPr id="5" name="Line 5"/>
            <p:cNvSpPr>
              <a:spLocks noChangeShapeType="1"/>
            </p:cNvSpPr>
            <p:nvPr/>
          </p:nvSpPr>
          <p:spPr bwMode="auto">
            <a:xfrm>
              <a:off x="4181" y="5596"/>
              <a:ext cx="309" cy="0"/>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6" name="Line 6"/>
            <p:cNvSpPr>
              <a:spLocks noChangeShapeType="1"/>
            </p:cNvSpPr>
            <p:nvPr/>
          </p:nvSpPr>
          <p:spPr bwMode="auto">
            <a:xfrm>
              <a:off x="6175" y="5690"/>
              <a:ext cx="310" cy="0"/>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7" name="Frame1"/>
            <p:cNvSpPr>
              <a:spLocks noChangeArrowheads="1"/>
            </p:cNvSpPr>
            <p:nvPr/>
          </p:nvSpPr>
          <p:spPr bwMode="auto">
            <a:xfrm>
              <a:off x="889" y="2976"/>
              <a:ext cx="1893" cy="1712"/>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Design and Development of Social Media Website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Frame3"/>
            <p:cNvSpPr>
              <a:spLocks noChangeArrowheads="1"/>
            </p:cNvSpPr>
            <p:nvPr/>
          </p:nvSpPr>
          <p:spPr bwMode="auto">
            <a:xfrm>
              <a:off x="6485" y="4877"/>
              <a:ext cx="1375" cy="1572"/>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Data Processing Using LDA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Frame4"/>
            <p:cNvSpPr>
              <a:spLocks noChangeArrowheads="1"/>
            </p:cNvSpPr>
            <p:nvPr/>
          </p:nvSpPr>
          <p:spPr bwMode="auto">
            <a:xfrm>
              <a:off x="4490" y="4877"/>
              <a:ext cx="1685" cy="1572"/>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Storage of raw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Frame5"/>
            <p:cNvSpPr>
              <a:spLocks noChangeArrowheads="1"/>
            </p:cNvSpPr>
            <p:nvPr/>
          </p:nvSpPr>
          <p:spPr bwMode="auto">
            <a:xfrm>
              <a:off x="2782" y="4972"/>
              <a:ext cx="1399" cy="1322"/>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APIs for Extracting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Frame6"/>
            <p:cNvSpPr>
              <a:spLocks noChangeArrowheads="1"/>
            </p:cNvSpPr>
            <p:nvPr/>
          </p:nvSpPr>
          <p:spPr bwMode="auto">
            <a:xfrm>
              <a:off x="4611" y="5767"/>
              <a:ext cx="1438" cy="532"/>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Frame7"/>
            <p:cNvSpPr>
              <a:spLocks noChangeArrowheads="1"/>
            </p:cNvSpPr>
            <p:nvPr/>
          </p:nvSpPr>
          <p:spPr bwMode="auto">
            <a:xfrm>
              <a:off x="8218" y="4921"/>
              <a:ext cx="1326" cy="1528"/>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Extracting Interest of Users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Frame9"/>
            <p:cNvSpPr>
              <a:spLocks noChangeArrowheads="1"/>
            </p:cNvSpPr>
            <p:nvPr/>
          </p:nvSpPr>
          <p:spPr bwMode="auto">
            <a:xfrm>
              <a:off x="889" y="6463"/>
              <a:ext cx="1893" cy="1975"/>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Live data from </a:t>
              </a:r>
              <a:r>
                <a:rPr kumimoji="0" lang="en-US" sz="1200" b="0" i="0" u="none" strike="noStrike" cap="none" normalizeH="0" baseline="0" smtClean="0">
                  <a:ln>
                    <a:noFill/>
                  </a:ln>
                  <a:solidFill>
                    <a:schemeClr val="tx1"/>
                  </a:solidFill>
                  <a:effectLst/>
                  <a:latin typeface="Times New Roman" pitchFamily="18" charset="0"/>
                  <a:cs typeface="Arial" pitchFamily="34" charset="0"/>
                </a:rPr>
                <a:t>Social Media Sites</a:t>
              </a:r>
              <a:r>
                <a:rPr kumimoji="0" lang="en-IN" sz="1200" b="0" i="0" u="none" strike="noStrike" cap="none" normalizeH="0" baseline="0" smtClean="0">
                  <a:ln>
                    <a:noFill/>
                  </a:ln>
                  <a:solidFill>
                    <a:schemeClr val="tx1"/>
                  </a:solidFill>
                  <a:effectLst/>
                  <a:latin typeface="Times New Roman" pitchFamily="18" charset="0"/>
                  <a:cs typeface="Arial" pitchFamily="34" charset="0"/>
                </a:rPr>
                <a:t>Facebook, Twitter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Frame8"/>
            <p:cNvSpPr>
              <a:spLocks noChangeArrowheads="1"/>
            </p:cNvSpPr>
            <p:nvPr/>
          </p:nvSpPr>
          <p:spPr bwMode="auto">
            <a:xfrm>
              <a:off x="9773" y="6899"/>
              <a:ext cx="1356" cy="1188"/>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Categorization of Users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Line 15"/>
            <p:cNvSpPr>
              <a:spLocks noChangeShapeType="1"/>
            </p:cNvSpPr>
            <p:nvPr/>
          </p:nvSpPr>
          <p:spPr bwMode="auto">
            <a:xfrm flipV="1">
              <a:off x="9544" y="5690"/>
              <a:ext cx="229" cy="0"/>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a:off x="1672" y="5690"/>
              <a:ext cx="1110" cy="0"/>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flipH="1">
              <a:off x="10463" y="6403"/>
              <a:ext cx="0" cy="496"/>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a:off x="7860" y="5690"/>
              <a:ext cx="358" cy="0"/>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9" name="Rectangle 19"/>
            <p:cNvSpPr>
              <a:spLocks noChangeArrowheads="1"/>
            </p:cNvSpPr>
            <p:nvPr/>
          </p:nvSpPr>
          <p:spPr bwMode="auto">
            <a:xfrm>
              <a:off x="9773" y="4921"/>
              <a:ext cx="1356" cy="1572"/>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Storage of reports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9835" y="5690"/>
              <a:ext cx="1229" cy="669"/>
            </a:xfrm>
            <a:prstGeom prst="rect">
              <a:avLst/>
            </a:prstGeom>
            <a:solidFill>
              <a:srgbClr val="FFFFFF"/>
            </a:solidFill>
            <a:ln w="1584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 name="AutoShape 21"/>
            <p:cNvCxnSpPr>
              <a:cxnSpLocks noChangeShapeType="1"/>
            </p:cNvCxnSpPr>
            <p:nvPr/>
          </p:nvCxnSpPr>
          <p:spPr bwMode="auto">
            <a:xfrm flipV="1">
              <a:off x="1661" y="5690"/>
              <a:ext cx="11" cy="803"/>
            </a:xfrm>
            <a:prstGeom prst="straightConnector1">
              <a:avLst/>
            </a:prstGeom>
            <a:noFill/>
            <a:ln w="9525">
              <a:solidFill>
                <a:srgbClr val="000000"/>
              </a:solidFill>
              <a:round/>
              <a:headEnd/>
              <a:tailEnd/>
            </a:ln>
          </p:spPr>
        </p:cxnSp>
        <p:cxnSp>
          <p:nvCxnSpPr>
            <p:cNvPr id="22" name="AutoShape 22"/>
            <p:cNvCxnSpPr>
              <a:cxnSpLocks noChangeShapeType="1"/>
            </p:cNvCxnSpPr>
            <p:nvPr/>
          </p:nvCxnSpPr>
          <p:spPr bwMode="auto">
            <a:xfrm>
              <a:off x="1661" y="4688"/>
              <a:ext cx="11" cy="705"/>
            </a:xfrm>
            <a:prstGeom prst="straightConnector1">
              <a:avLst/>
            </a:prstGeom>
            <a:noFill/>
            <a:ln w="9525">
              <a:solidFill>
                <a:srgbClr val="000000"/>
              </a:solidFill>
              <a:round/>
              <a:headEnd/>
              <a:tailEnd/>
            </a:ln>
          </p:spPr>
        </p:cxnSp>
        <p:sp>
          <p:nvSpPr>
            <p:cNvPr id="23" name="Line 23"/>
            <p:cNvSpPr>
              <a:spLocks noChangeShapeType="1"/>
            </p:cNvSpPr>
            <p:nvPr/>
          </p:nvSpPr>
          <p:spPr bwMode="auto">
            <a:xfrm>
              <a:off x="1661" y="5393"/>
              <a:ext cx="1110" cy="0"/>
            </a:xfrm>
            <a:prstGeom prst="line">
              <a:avLst/>
            </a:prstGeom>
            <a:noFill/>
            <a:ln w="1584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MODULES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500" dirty="0" smtClean="0">
                <a:latin typeface="Times New Roman" pitchFamily="18" charset="0"/>
                <a:cs typeface="Times New Roman" pitchFamily="18" charset="0"/>
              </a:rPr>
              <a:t>Design and development of social media website.</a:t>
            </a:r>
          </a:p>
          <a:p>
            <a:pPr>
              <a:buNone/>
            </a:pPr>
            <a:endParaRPr lang="en-US" sz="2500" dirty="0" smtClean="0">
              <a:latin typeface="Times New Roman" pitchFamily="18" charset="0"/>
              <a:cs typeface="Times New Roman" pitchFamily="18" charset="0"/>
            </a:endParaRPr>
          </a:p>
          <a:p>
            <a:pPr lvl="0"/>
            <a:r>
              <a:rPr lang="en-US" sz="2500" dirty="0" smtClean="0">
                <a:latin typeface="Times New Roman" pitchFamily="18" charset="0"/>
                <a:cs typeface="Times New Roman" pitchFamily="18" charset="0"/>
              </a:rPr>
              <a:t>Fetching and extracting data from social  sites using API’s </a:t>
            </a:r>
          </a:p>
          <a:p>
            <a:pPr lvl="0"/>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Storage of Raw data and Report:</a:t>
            </a:r>
          </a:p>
          <a:p>
            <a:endParaRPr lang="en-US" sz="2500" dirty="0" smtClean="0">
              <a:latin typeface="Times New Roman" pitchFamily="18" charset="0"/>
              <a:cs typeface="Times New Roman" pitchFamily="18" charset="0"/>
            </a:endParaRPr>
          </a:p>
          <a:p>
            <a:pPr lvl="0"/>
            <a:r>
              <a:rPr lang="en-US" sz="2500" dirty="0" smtClean="0">
                <a:latin typeface="Times New Roman" pitchFamily="18" charset="0"/>
                <a:cs typeface="Times New Roman" pitchFamily="18" charset="0"/>
              </a:rPr>
              <a:t>Data Processing</a:t>
            </a:r>
          </a:p>
          <a:p>
            <a:endParaRPr lang="en-US" sz="2800" dirty="0" smtClean="0"/>
          </a:p>
          <a:p>
            <a:pPr lvl="0"/>
            <a:endParaRPr lang="en-US" sz="2500" dirty="0" smtClean="0">
              <a:latin typeface="Times New Roman" pitchFamily="18" charset="0"/>
              <a:cs typeface="Times New Roman" pitchFamily="18" charset="0"/>
            </a:endParaRPr>
          </a:p>
          <a:p>
            <a:endParaRPr lang="en-US" sz="36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824</Words>
  <Application>Microsoft Office PowerPoint</Application>
  <PresentationFormat>On-screen Show (4:3)</PresentationFormat>
  <Paragraphs>190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SOCIAL MEDIA  ANALYTICS</vt:lpstr>
      <vt:lpstr>  D. Y. PATIL COLLEGE OF  ENGG. AND TECHNOLOGY,  KOLHAPUR (Dept. of Computer Science &amp; Technology) </vt:lpstr>
      <vt:lpstr>INTRODUCTION</vt:lpstr>
      <vt:lpstr>  LITERATURE SURVEY</vt:lpstr>
      <vt:lpstr>PowerPoint Presentation</vt:lpstr>
      <vt:lpstr>NEED OF WORK </vt:lpstr>
      <vt:lpstr>PROBLEM STATEMENT</vt:lpstr>
      <vt:lpstr>PROPOSED SYSTEM Architecture  Diagram</vt:lpstr>
      <vt:lpstr>MODULES</vt:lpstr>
      <vt:lpstr>DESIGN OF ALGORITHM Algorithm based on topic modeling </vt:lpstr>
      <vt:lpstr>Data  Flow Diagram</vt:lpstr>
      <vt:lpstr>IMPLEMENTATION</vt:lpstr>
      <vt:lpstr>HARDWARE SPECIFICATION</vt:lpstr>
      <vt:lpstr>SOFTWARE SPECIFICATION</vt:lpstr>
      <vt:lpstr>CLASSES and FUNCTIONS USED</vt:lpstr>
      <vt:lpstr>PowerPoint Presentation</vt:lpstr>
      <vt:lpstr>PowerPoint Presentation</vt:lpstr>
      <vt:lpstr>Functions</vt:lpstr>
      <vt:lpstr>PowerPoint Presentation</vt:lpstr>
      <vt:lpstr>RESULTS</vt:lpstr>
      <vt:lpstr>Homepage for social media site</vt:lpstr>
      <vt:lpstr>RESULT ANALYSIS Topic models</vt:lpstr>
      <vt:lpstr>Post topics modeling graph</vt:lpstr>
      <vt:lpstr>Network graph</vt:lpstr>
      <vt:lpstr>   Word cloud</vt:lpstr>
      <vt:lpstr>CONCLUSION</vt:lpstr>
      <vt:lpstr>FUTURE WORK</vt:lpstr>
      <vt:lpstr>REFERENCES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admin</dc:creator>
  <cp:lastModifiedBy>RIMMON BHOSALE</cp:lastModifiedBy>
  <cp:revision>149</cp:revision>
  <dcterms:created xsi:type="dcterms:W3CDTF">2018-04-05T01:50:50Z</dcterms:created>
  <dcterms:modified xsi:type="dcterms:W3CDTF">2018-04-10T20:15:33Z</dcterms:modified>
</cp:coreProperties>
</file>