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6" r:id="rId2"/>
    <p:sldId id="258" r:id="rId3"/>
    <p:sldId id="315" r:id="rId4"/>
    <p:sldId id="314" r:id="rId5"/>
    <p:sldId id="290" r:id="rId6"/>
    <p:sldId id="262" r:id="rId7"/>
    <p:sldId id="309" r:id="rId8"/>
    <p:sldId id="310" r:id="rId9"/>
    <p:sldId id="263" r:id="rId10"/>
    <p:sldId id="264" r:id="rId11"/>
    <p:sldId id="276" r:id="rId12"/>
    <p:sldId id="316" r:id="rId13"/>
    <p:sldId id="317" r:id="rId14"/>
    <p:sldId id="318" r:id="rId15"/>
    <p:sldId id="291" r:id="rId16"/>
    <p:sldId id="319" r:id="rId17"/>
    <p:sldId id="320" r:id="rId18"/>
    <p:sldId id="321" r:id="rId19"/>
    <p:sldId id="322" r:id="rId20"/>
    <p:sldId id="323" r:id="rId21"/>
    <p:sldId id="324" r:id="rId22"/>
    <p:sldId id="325" r:id="rId23"/>
    <p:sldId id="328" r:id="rId24"/>
    <p:sldId id="326" r:id="rId25"/>
    <p:sldId id="327" r:id="rId26"/>
    <p:sldId id="292" r:id="rId27"/>
    <p:sldId id="305" r:id="rId28"/>
    <p:sldId id="329" r:id="rId29"/>
    <p:sldId id="330" r:id="rId30"/>
    <p:sldId id="331" r:id="rId31"/>
    <p:sldId id="332" r:id="rId32"/>
    <p:sldId id="294" r:id="rId33"/>
    <p:sldId id="299" r:id="rId34"/>
    <p:sldId id="295" r:id="rId35"/>
    <p:sldId id="300" r:id="rId36"/>
    <p:sldId id="288" r:id="rId37"/>
    <p:sldId id="267" r:id="rId38"/>
    <p:sldId id="29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EA38837-D34B-449D-857A-6DB8F9A72577}">
          <p14:sldIdLst>
            <p14:sldId id="256"/>
            <p14:sldId id="258"/>
            <p14:sldId id="315"/>
            <p14:sldId id="314"/>
            <p14:sldId id="290"/>
          </p14:sldIdLst>
        </p14:section>
        <p14:section name="Untitled Section" id="{FBFF589E-C190-49FE-BE81-66F3289CA78F}">
          <p14:sldIdLst>
            <p14:sldId id="262"/>
            <p14:sldId id="309"/>
            <p14:sldId id="310"/>
            <p14:sldId id="263"/>
            <p14:sldId id="264"/>
            <p14:sldId id="276"/>
            <p14:sldId id="316"/>
            <p14:sldId id="317"/>
            <p14:sldId id="318"/>
            <p14:sldId id="291"/>
            <p14:sldId id="319"/>
            <p14:sldId id="320"/>
            <p14:sldId id="321"/>
            <p14:sldId id="322"/>
            <p14:sldId id="323"/>
            <p14:sldId id="324"/>
            <p14:sldId id="325"/>
            <p14:sldId id="328"/>
            <p14:sldId id="326"/>
            <p14:sldId id="327"/>
            <p14:sldId id="292"/>
            <p14:sldId id="305"/>
            <p14:sldId id="329"/>
            <p14:sldId id="330"/>
            <p14:sldId id="331"/>
            <p14:sldId id="332"/>
            <p14:sldId id="294"/>
            <p14:sldId id="299"/>
            <p14:sldId id="295"/>
            <p14:sldId id="300"/>
            <p14:sldId id="288"/>
            <p14:sldId id="267"/>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E150F5-B761-4B2A-BFAC-C3213E0660CE}" type="datetimeFigureOut">
              <a:rPr lang="en-US" smtClean="0"/>
              <a:t>17-Feb-18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A4EDFC-6DC9-403A-9B2F-E4E73DFA7A40}" type="slidenum">
              <a:rPr lang="en-US" smtClean="0"/>
              <a:t>‹#›</a:t>
            </a:fld>
            <a:endParaRPr lang="en-US"/>
          </a:p>
        </p:txBody>
      </p:sp>
    </p:spTree>
    <p:extLst>
      <p:ext uri="{BB962C8B-B14F-4D97-AF65-F5344CB8AC3E}">
        <p14:creationId xmlns:p14="http://schemas.microsoft.com/office/powerpoint/2010/main" val="21380885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325A91-A860-4ECC-84EB-8308373F994F}" type="datetimeFigureOut">
              <a:rPr lang="en-US" smtClean="0"/>
              <a:t>17-Feb-18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D12F80-A994-4D65-B2E7-9BCCF1D61DA3}" type="slidenum">
              <a:rPr lang="en-US" smtClean="0"/>
              <a:t>‹#›</a:t>
            </a:fld>
            <a:endParaRPr lang="en-US"/>
          </a:p>
        </p:txBody>
      </p:sp>
    </p:spTree>
    <p:extLst>
      <p:ext uri="{BB962C8B-B14F-4D97-AF65-F5344CB8AC3E}">
        <p14:creationId xmlns:p14="http://schemas.microsoft.com/office/powerpoint/2010/main" val="213830116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12F80-A994-4D65-B2E7-9BCCF1D61DA3}" type="slidenum">
              <a:rPr lang="en-US" smtClean="0"/>
              <a:t>1</a:t>
            </a:fld>
            <a:endParaRPr lang="en-US"/>
          </a:p>
        </p:txBody>
      </p:sp>
    </p:spTree>
    <p:extLst>
      <p:ext uri="{BB962C8B-B14F-4D97-AF65-F5344CB8AC3E}">
        <p14:creationId xmlns:p14="http://schemas.microsoft.com/office/powerpoint/2010/main" val="570034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7A756BA-8111-451A-B48F-17EF7BC31BE5}" type="datetime1">
              <a:rPr lang="en-US" smtClean="0"/>
              <a:t>17-Feb-18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998AD-86E3-4CCB-BE5A-839F90633A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89A068-642F-4BDC-A4E1-9FFBFA20B20F}" type="datetime1">
              <a:rPr lang="en-US" smtClean="0"/>
              <a:t>17-Feb-18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998AD-86E3-4CCB-BE5A-839F90633AB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857ED4-4E90-49D6-95C9-71C9D1942743}" type="datetime1">
              <a:rPr lang="en-US" smtClean="0"/>
              <a:t>17-Feb-18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998AD-86E3-4CCB-BE5A-839F90633A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F1EADB-82E9-4F35-97FA-F6BA3A4B0F73}" type="datetime1">
              <a:rPr lang="en-US" smtClean="0"/>
              <a:t>17-Feb-18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998AD-86E3-4CCB-BE5A-839F90633A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F4B55F-2959-4E77-B326-2633ECCE1506}" type="datetime1">
              <a:rPr lang="en-US" smtClean="0"/>
              <a:t>17-Feb-18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998AD-86E3-4CCB-BE5A-839F90633AB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6EE642-5F33-44D3-ADDD-95309BE1EB42}" type="datetime1">
              <a:rPr lang="en-US" smtClean="0"/>
              <a:t>17-Feb-18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6998AD-86E3-4CCB-BE5A-839F90633A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239767-DACD-4440-B326-5562F492215E}" type="datetime1">
              <a:rPr lang="en-US" smtClean="0"/>
              <a:t>17-Feb-18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6998AD-86E3-4CCB-BE5A-839F90633A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CC1C1D4-8F42-48CA-962A-2E7AAB71C380}" type="datetime1">
              <a:rPr lang="en-US" smtClean="0"/>
              <a:t>17-Feb-18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6998AD-86E3-4CCB-BE5A-839F90633A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C68A63-80D1-4420-A852-4E6E83F652E7}" type="datetime1">
              <a:rPr lang="en-US" smtClean="0"/>
              <a:t>17-Feb-18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6998AD-86E3-4CCB-BE5A-839F90633A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C1B06E-AA6C-47E9-BEC4-013323C6D9B7}" type="datetime1">
              <a:rPr lang="en-US" smtClean="0"/>
              <a:t>17-Feb-18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6998AD-86E3-4CCB-BE5A-839F90633A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CFD435-5D85-43F9-9951-2B5232A590E1}" type="datetime1">
              <a:rPr lang="en-US" smtClean="0"/>
              <a:t>17-Feb-18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6998AD-86E3-4CCB-BE5A-839F90633A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8A86CD-3544-42F5-8539-624A927DC1E4}" type="datetime1">
              <a:rPr lang="en-US" smtClean="0"/>
              <a:t>17-Feb-18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6998AD-86E3-4CCB-BE5A-839F90633A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6.emf"/></Relationships>
</file>

<file path=ppt/slides/_rels/slide2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7622"/>
            <a:ext cx="11397048" cy="1818304"/>
          </a:xfrm>
        </p:spPr>
        <p:txBody>
          <a:bodyPr>
            <a:normAutofit/>
          </a:bodyPr>
          <a:lstStyle/>
          <a:p>
            <a:r>
              <a:rPr lang="en-US" b="1" dirty="0">
                <a:latin typeface="Times New Roman" pitchFamily="18" charset="0"/>
                <a:cs typeface="Times New Roman" pitchFamily="18" charset="0"/>
              </a:rPr>
              <a:t>              </a:t>
            </a:r>
            <a:r>
              <a:rPr lang="en-US" b="1" dirty="0"/>
              <a:t>Medical Image Classification using</a:t>
            </a:r>
            <a:br>
              <a:rPr lang="en-US" b="1" dirty="0"/>
            </a:br>
            <a:r>
              <a:rPr lang="en-US" b="1" dirty="0"/>
              <a:t>                                 Deep Learning</a:t>
            </a:r>
            <a:endParaRPr lang="en-US" b="1" dirty="0">
              <a:latin typeface="Times New Roman" pitchFamily="18" charset="0"/>
              <a:cs typeface="Times New Roman" pitchFamily="18" charset="0"/>
            </a:endParaRPr>
          </a:p>
        </p:txBody>
      </p:sp>
      <p:sp>
        <p:nvSpPr>
          <p:cNvPr id="5" name="Rectangle 4"/>
          <p:cNvSpPr/>
          <p:nvPr/>
        </p:nvSpPr>
        <p:spPr>
          <a:xfrm>
            <a:off x="415636" y="3044030"/>
            <a:ext cx="4271854" cy="2246769"/>
          </a:xfrm>
          <a:prstGeom prst="rect">
            <a:avLst/>
          </a:prstGeom>
        </p:spPr>
        <p:txBody>
          <a:bodyPr wrap="square">
            <a:spAutoFit/>
          </a:bodyPr>
          <a:lstStyle/>
          <a:p>
            <a:pPr algn="ctr"/>
            <a:r>
              <a:rPr lang="en-US" sz="2800" b="1" u="sng" dirty="0">
                <a:latin typeface="Times New Roman" pitchFamily="18" charset="0"/>
                <a:cs typeface="Times New Roman" pitchFamily="18" charset="0"/>
              </a:rPr>
              <a:t>Presented by</a:t>
            </a:r>
            <a:endParaRPr lang="en-US" sz="2800" dirty="0"/>
          </a:p>
          <a:p>
            <a:pPr algn="ctr"/>
            <a:r>
              <a:rPr lang="en-US" sz="2400" dirty="0">
                <a:cs typeface="Times New Roman" pitchFamily="18" charset="0"/>
              </a:rPr>
              <a:t>Tanmoy Tapos Datta</a:t>
            </a:r>
          </a:p>
          <a:p>
            <a:pPr algn="ctr"/>
            <a:r>
              <a:rPr lang="en-US" sz="2000" dirty="0">
                <a:cs typeface="Times New Roman" pitchFamily="18" charset="0"/>
              </a:rPr>
              <a:t>Roll - 1307006</a:t>
            </a:r>
          </a:p>
          <a:p>
            <a:pPr algn="ctr"/>
            <a:r>
              <a:rPr lang="en-US" sz="2000" dirty="0">
                <a:cs typeface="Times New Roman" pitchFamily="18" charset="0"/>
              </a:rPr>
              <a:t>&amp;</a:t>
            </a:r>
            <a:r>
              <a:rPr lang="en-US" sz="2400" dirty="0">
                <a:cs typeface="Times New Roman" pitchFamily="18" charset="0"/>
              </a:rPr>
              <a:t> </a:t>
            </a:r>
          </a:p>
          <a:p>
            <a:pPr algn="ctr"/>
            <a:r>
              <a:rPr lang="en-US" sz="2400" dirty="0">
                <a:cs typeface="Times New Roman" pitchFamily="18" charset="0"/>
              </a:rPr>
              <a:t>Arunima Mandal</a:t>
            </a:r>
          </a:p>
          <a:p>
            <a:pPr algn="ctr"/>
            <a:r>
              <a:rPr lang="en-US" sz="2000" dirty="0">
                <a:cs typeface="Times New Roman" pitchFamily="18" charset="0"/>
              </a:rPr>
              <a:t>Roll - 1307018</a:t>
            </a:r>
          </a:p>
        </p:txBody>
      </p:sp>
      <p:sp>
        <p:nvSpPr>
          <p:cNvPr id="6" name="Rectangle 5"/>
          <p:cNvSpPr/>
          <p:nvPr/>
        </p:nvSpPr>
        <p:spPr>
          <a:xfrm>
            <a:off x="5786651" y="3044030"/>
            <a:ext cx="5705401" cy="2123658"/>
          </a:xfrm>
          <a:prstGeom prst="rect">
            <a:avLst/>
          </a:prstGeom>
        </p:spPr>
        <p:txBody>
          <a:bodyPr wrap="square">
            <a:spAutoFit/>
          </a:bodyPr>
          <a:lstStyle/>
          <a:p>
            <a:pPr algn="ctr"/>
            <a:r>
              <a:rPr lang="en-US" sz="2800" b="1" u="sng" dirty="0">
                <a:latin typeface="Times New Roman" pitchFamily="18" charset="0"/>
                <a:cs typeface="Times New Roman" pitchFamily="18" charset="0"/>
              </a:rPr>
              <a:t>Supervised by</a:t>
            </a:r>
          </a:p>
          <a:p>
            <a:pPr algn="ctr"/>
            <a:r>
              <a:rPr lang="en-US" sz="2400" dirty="0"/>
              <a:t>Dr. Pintu Chandra Shill</a:t>
            </a:r>
          </a:p>
          <a:p>
            <a:pPr algn="ctr"/>
            <a:r>
              <a:rPr lang="en-US" sz="2000" dirty="0"/>
              <a:t>Professor</a:t>
            </a:r>
            <a:br>
              <a:rPr lang="en-US" sz="2000" dirty="0"/>
            </a:br>
            <a:r>
              <a:rPr lang="en-US" sz="2000" dirty="0"/>
              <a:t>Department of Computer Science and Engineering, </a:t>
            </a:r>
            <a:br>
              <a:rPr lang="en-US" sz="2000" dirty="0"/>
            </a:br>
            <a:r>
              <a:rPr lang="en-US" sz="2000" dirty="0"/>
              <a:t>Khulna University of Engineering  &amp; Technology</a:t>
            </a:r>
            <a:br>
              <a:rPr lang="en-US" sz="2000" dirty="0"/>
            </a:br>
            <a:r>
              <a:rPr lang="en-US" sz="2000" dirty="0"/>
              <a:t>Khulna, Bangladesh.</a:t>
            </a:r>
          </a:p>
        </p:txBody>
      </p:sp>
      <p:sp>
        <p:nvSpPr>
          <p:cNvPr id="7" name="Slide Number Placeholder 6"/>
          <p:cNvSpPr>
            <a:spLocks noGrp="1"/>
          </p:cNvSpPr>
          <p:nvPr>
            <p:ph type="sldNum" sz="quarter" idx="12"/>
          </p:nvPr>
        </p:nvSpPr>
        <p:spPr>
          <a:xfrm>
            <a:off x="8646225" y="6115792"/>
            <a:ext cx="2743200" cy="605683"/>
          </a:xfrm>
        </p:spPr>
        <p:txBody>
          <a:bodyPr/>
          <a:lstStyle/>
          <a:p>
            <a:fld id="{D86998AD-86E3-4CCB-BE5A-839F90633AB2}" type="slidenum">
              <a:rPr lang="en-US" smtClean="0">
                <a:ln w="0"/>
                <a:solidFill>
                  <a:schemeClr val="accent1"/>
                </a:solidFill>
                <a:effectLst>
                  <a:outerShdw blurRad="38100" dist="25400" dir="5400000" algn="ctr" rotWithShape="0">
                    <a:srgbClr val="6E747A">
                      <a:alpha val="43000"/>
                    </a:srgbClr>
                  </a:outerShdw>
                </a:effectLst>
              </a:rPr>
              <a:t>1</a:t>
            </a:fld>
            <a:endParaRPr lang="en-US" dirty="0">
              <a:ln w="0"/>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advTm="18481"/>
    </mc:Choice>
    <mc:Fallback>
      <p:transition spd="slow" advTm="1848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31304"/>
            <a:ext cx="10515600" cy="1325563"/>
          </a:xfrm>
        </p:spPr>
        <p:txBody>
          <a:bodyPr>
            <a:normAutofit/>
          </a:bodyPr>
          <a:lstStyle/>
          <a:p>
            <a:r>
              <a:rPr lang="en-US" dirty="0">
                <a:latin typeface="Times New Roman" pitchFamily="18" charset="0"/>
                <a:cs typeface="Times New Roman" pitchFamily="18" charset="0"/>
              </a:rPr>
              <a:t>PCANet</a:t>
            </a:r>
          </a:p>
        </p:txBody>
      </p:sp>
      <p:sp>
        <p:nvSpPr>
          <p:cNvPr id="6" name="object 2"/>
          <p:cNvSpPr/>
          <p:nvPr/>
        </p:nvSpPr>
        <p:spPr>
          <a:xfrm>
            <a:off x="838199" y="914462"/>
            <a:ext cx="8073788" cy="45719"/>
          </a:xfrm>
          <a:prstGeom prst="rect">
            <a:avLst/>
          </a:prstGeom>
          <a:blipFill>
            <a:blip r:embed="rId2" cstate="print"/>
            <a:stretch>
              <a:fillRect/>
            </a:stretch>
          </a:blipFill>
        </p:spPr>
        <p:txBody>
          <a:bodyPr wrap="square" lIns="0" tIns="0" rIns="0" bIns="0" rtlCol="0"/>
          <a:lstStyle/>
          <a:p>
            <a:endParaRPr/>
          </a:p>
        </p:txBody>
      </p:sp>
      <p:sp>
        <p:nvSpPr>
          <p:cNvPr id="3" name="Content Placeholder 2"/>
          <p:cNvSpPr>
            <a:spLocks noGrp="1"/>
          </p:cNvSpPr>
          <p:nvPr>
            <p:ph sz="half" idx="1"/>
          </p:nvPr>
        </p:nvSpPr>
        <p:spPr>
          <a:xfrm>
            <a:off x="838199" y="1194259"/>
            <a:ext cx="11171299" cy="5360920"/>
          </a:xfrm>
        </p:spPr>
        <p:txBody>
          <a:bodyPr>
            <a:normAutofit/>
          </a:bodyPr>
          <a:lstStyle/>
          <a:p>
            <a:r>
              <a:rPr lang="en-US" sz="3200" dirty="0"/>
              <a:t>A novel deep learning algorithm for feature learning.</a:t>
            </a:r>
          </a:p>
          <a:p>
            <a:pPr marL="0" indent="0">
              <a:buNone/>
            </a:pPr>
            <a:endParaRPr lang="en-US" sz="3200" dirty="0"/>
          </a:p>
          <a:p>
            <a:pPr>
              <a:buFont typeface="Wingdings" charset="2"/>
              <a:buChar char="Ø"/>
            </a:pPr>
            <a:r>
              <a:rPr lang="en-US" sz="3200" dirty="0"/>
              <a:t> The PCA is employed to learn multistage filter banks.</a:t>
            </a:r>
          </a:p>
          <a:p>
            <a:pPr>
              <a:buFont typeface="Wingdings" charset="2"/>
              <a:buChar char="Ø"/>
            </a:pPr>
            <a:r>
              <a:rPr lang="en-US" sz="3200" dirty="0"/>
              <a:t>This is followed by simple binary hashing and block histograms for indexing and pooling.</a:t>
            </a:r>
          </a:p>
          <a:p>
            <a:pPr marL="0" indent="0">
              <a:buNone/>
            </a:pPr>
            <a:endParaRPr lang="en-US" sz="3200" dirty="0"/>
          </a:p>
          <a:p>
            <a:r>
              <a:rPr lang="en-US" sz="3200" dirty="0"/>
              <a:t>This architecture is thus called the PCA network or PCANet.</a:t>
            </a:r>
          </a:p>
        </p:txBody>
      </p:sp>
      <p:sp>
        <p:nvSpPr>
          <p:cNvPr id="4" name="Slide Number Placeholder 3"/>
          <p:cNvSpPr>
            <a:spLocks noGrp="1"/>
          </p:cNvSpPr>
          <p:nvPr>
            <p:ph type="sldNum" sz="quarter" idx="12"/>
          </p:nvPr>
        </p:nvSpPr>
        <p:spPr>
          <a:xfrm>
            <a:off x="8622475" y="5747658"/>
            <a:ext cx="2743200" cy="973818"/>
          </a:xfrm>
        </p:spPr>
        <p:txBody>
          <a:bodyPr/>
          <a:lstStyle/>
          <a:p>
            <a:fld id="{D86998AD-86E3-4CCB-BE5A-839F90633AB2}" type="slidenum">
              <a:rPr lang="en-US" smtClean="0">
                <a:ln w="0"/>
                <a:solidFill>
                  <a:schemeClr val="accent1"/>
                </a:solidFill>
                <a:effectLst>
                  <a:outerShdw blurRad="38100" dist="25400" dir="5400000" algn="ctr" rotWithShape="0">
                    <a:srgbClr val="6E747A">
                      <a:alpha val="43000"/>
                    </a:srgbClr>
                  </a:outerShdw>
                </a:effectLst>
              </a:rPr>
              <a:t>10</a:t>
            </a:fld>
            <a:endParaRPr lang="en-US">
              <a:ln w="0"/>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advTm="44911"/>
    </mc:Choice>
    <mc:Fallback>
      <p:transition spd="slow" advTm="44911"/>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319" y="109631"/>
            <a:ext cx="10515600" cy="1325563"/>
          </a:xfrm>
        </p:spPr>
        <p:txBody>
          <a:bodyPr>
            <a:normAutofit fontScale="90000"/>
          </a:bodyPr>
          <a:lstStyle/>
          <a:p>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b="1" dirty="0"/>
              <a:t>Difference between PCANet and regular neural</a:t>
            </a:r>
            <a:br>
              <a:rPr lang="en-US" b="1" dirty="0"/>
            </a:br>
            <a:r>
              <a:rPr lang="en-US" b="1" dirty="0"/>
              <a:t>network</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6" name="object 2"/>
          <p:cNvSpPr/>
          <p:nvPr/>
        </p:nvSpPr>
        <p:spPr>
          <a:xfrm>
            <a:off x="636319" y="1371175"/>
            <a:ext cx="8073788" cy="45719"/>
          </a:xfrm>
          <a:prstGeom prst="rect">
            <a:avLst/>
          </a:prstGeom>
          <a:blipFill>
            <a:blip r:embed="rId2" cstate="print"/>
            <a:stretch>
              <a:fillRect/>
            </a:stretch>
          </a:blipFill>
        </p:spPr>
        <p:txBody>
          <a:bodyPr wrap="square" lIns="0" tIns="0" rIns="0" bIns="0" rtlCol="0"/>
          <a:lstStyle/>
          <a:p>
            <a:endParaRPr/>
          </a:p>
        </p:txBody>
      </p:sp>
      <p:sp>
        <p:nvSpPr>
          <p:cNvPr id="8" name="Slide Number Placeholder 3"/>
          <p:cNvSpPr txBox="1"/>
          <p:nvPr/>
        </p:nvSpPr>
        <p:spPr>
          <a:xfrm>
            <a:off x="8763000" y="5995060"/>
            <a:ext cx="2743200" cy="87881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6998AD-86E3-4CCB-BE5A-839F90633AB2}" type="slidenum">
              <a:rPr lang="en-US" smtClean="0">
                <a:ln w="0"/>
                <a:solidFill>
                  <a:schemeClr val="accent1"/>
                </a:solidFill>
                <a:effectLst>
                  <a:outerShdw blurRad="38100" dist="25400" dir="5400000" algn="ctr" rotWithShape="0">
                    <a:srgbClr val="6E747A">
                      <a:alpha val="43000"/>
                    </a:srgbClr>
                  </a:outerShdw>
                </a:effectLst>
              </a:rPr>
              <a:t>11</a:t>
            </a:fld>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199" y="1555844"/>
            <a:ext cx="11089943" cy="5063319"/>
          </a:xfrm>
        </p:spPr>
        <p:txBody>
          <a:bodyPr>
            <a:normAutofit/>
          </a:bodyPr>
          <a:lstStyle/>
          <a:p>
            <a:pPr marL="0" indent="0">
              <a:buNone/>
            </a:pPr>
            <a:r>
              <a:rPr lang="en-US" sz="3200" dirty="0"/>
              <a:t>3 major differences from the most fashionable deep Neural Network techniques these days are:</a:t>
            </a:r>
          </a:p>
          <a:p>
            <a:pPr marL="0" indent="0">
              <a:buNone/>
            </a:pPr>
            <a:endParaRPr lang="en-US" sz="3200" dirty="0"/>
          </a:p>
          <a:p>
            <a:pPr>
              <a:buFont typeface="Wingdings" charset="2"/>
              <a:buChar char="Ø"/>
            </a:pPr>
            <a:r>
              <a:rPr lang="en-US" sz="3200" dirty="0"/>
              <a:t> PCANet does not use back propagation for training.</a:t>
            </a:r>
          </a:p>
          <a:p>
            <a:pPr marL="0" indent="0">
              <a:buNone/>
            </a:pPr>
            <a:endParaRPr lang="en-US" sz="3200" dirty="0"/>
          </a:p>
          <a:p>
            <a:pPr>
              <a:buFont typeface="Wingdings" charset="2"/>
              <a:buChar char="Ø"/>
            </a:pPr>
            <a:r>
              <a:rPr lang="en-US" sz="3200" dirty="0"/>
              <a:t> PCANet is trained by stacking. The layers are not trained jointly.</a:t>
            </a:r>
          </a:p>
          <a:p>
            <a:pPr marL="0" indent="0">
              <a:buNone/>
            </a:pPr>
            <a:endParaRPr lang="en-US" sz="3200" dirty="0"/>
          </a:p>
          <a:p>
            <a:pPr>
              <a:buFont typeface="Wingdings" charset="2"/>
              <a:buChar char="Ø"/>
            </a:pPr>
            <a:r>
              <a:rPr lang="en-US" sz="3200" dirty="0"/>
              <a:t> The layers are trained unsupervised. </a:t>
            </a:r>
            <a:endParaRPr lang="en-US" dirty="0"/>
          </a:p>
          <a:p>
            <a:pPr marL="0" indent="0">
              <a:buNone/>
            </a:pP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Tm="1022"/>
    </mc:Choice>
    <mc:Fallback>
      <p:transition spd="slow" advTm="1022"/>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r>
              <a:rPr lang="en-US" sz="5400" dirty="0">
                <a:latin typeface="Times New Roman" pitchFamily="18" charset="0"/>
                <a:cs typeface="Times New Roman" pitchFamily="18" charset="0"/>
              </a:rPr>
              <a:t>Why PCANet</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a:xfrm>
            <a:off x="8610600" y="5949538"/>
            <a:ext cx="2743200" cy="771937"/>
          </a:xfrm>
        </p:spPr>
        <p:txBody>
          <a:bodyPr/>
          <a:lstStyle/>
          <a:p>
            <a:fld id="{D86998AD-86E3-4CCB-BE5A-839F90633AB2}" type="slidenum">
              <a:rPr lang="en-US" smtClean="0">
                <a:ln w="0"/>
                <a:solidFill>
                  <a:schemeClr val="accent1"/>
                </a:solidFill>
                <a:effectLst>
                  <a:outerShdw blurRad="38100" dist="25400" dir="5400000" algn="ctr" rotWithShape="0">
                    <a:srgbClr val="6E747A">
                      <a:alpha val="43000"/>
                    </a:srgbClr>
                  </a:outerShdw>
                </a:effectLst>
              </a:rPr>
              <a:t>12</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Tm="1024"/>
    </mc:Choice>
    <mc:Fallback>
      <p:transition spd="slow" advTm="1024"/>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31304"/>
            <a:ext cx="10515600" cy="1325563"/>
          </a:xfrm>
        </p:spPr>
        <p:txBody>
          <a:bodyPr>
            <a:normAutofit/>
          </a:bodyPr>
          <a:lstStyle/>
          <a:p>
            <a:r>
              <a:rPr lang="en-US" dirty="0">
                <a:latin typeface="Times New Roman" pitchFamily="18" charset="0"/>
                <a:cs typeface="Times New Roman" pitchFamily="18" charset="0"/>
              </a:rPr>
              <a:t>Why PCANet</a:t>
            </a:r>
          </a:p>
        </p:txBody>
      </p:sp>
      <p:sp>
        <p:nvSpPr>
          <p:cNvPr id="6" name="object 2"/>
          <p:cNvSpPr/>
          <p:nvPr/>
        </p:nvSpPr>
        <p:spPr>
          <a:xfrm>
            <a:off x="838199" y="914462"/>
            <a:ext cx="8073788" cy="45719"/>
          </a:xfrm>
          <a:prstGeom prst="rect">
            <a:avLst/>
          </a:prstGeom>
          <a:blipFill>
            <a:blip r:embed="rId2" cstate="print"/>
            <a:stretch>
              <a:fillRect/>
            </a:stretch>
          </a:blipFill>
        </p:spPr>
        <p:txBody>
          <a:bodyPr wrap="square" lIns="0" tIns="0" rIns="0" bIns="0" rtlCol="0"/>
          <a:lstStyle/>
          <a:p>
            <a:endParaRPr/>
          </a:p>
        </p:txBody>
      </p:sp>
      <p:sp>
        <p:nvSpPr>
          <p:cNvPr id="3" name="Content Placeholder 2"/>
          <p:cNvSpPr>
            <a:spLocks noGrp="1"/>
          </p:cNvSpPr>
          <p:nvPr>
            <p:ph sz="half" idx="1"/>
          </p:nvPr>
        </p:nvSpPr>
        <p:spPr>
          <a:xfrm>
            <a:off x="838199" y="1194259"/>
            <a:ext cx="11171299" cy="5360920"/>
          </a:xfrm>
        </p:spPr>
        <p:txBody>
          <a:bodyPr>
            <a:normAutofit/>
          </a:bodyPr>
          <a:lstStyle/>
          <a:p>
            <a:r>
              <a:rPr lang="en-US" sz="3200" dirty="0"/>
              <a:t>Usual DL algorithms: </a:t>
            </a:r>
          </a:p>
          <a:p>
            <a:pPr marL="0" indent="0">
              <a:buNone/>
            </a:pPr>
            <a:endParaRPr lang="en-US" sz="3200" dirty="0"/>
          </a:p>
          <a:p>
            <a:pPr>
              <a:buFont typeface="Wingdings" charset="2"/>
              <a:buChar char="Ø"/>
            </a:pPr>
            <a:r>
              <a:rPr lang="en-US" sz="3200" dirty="0"/>
              <a:t>Parameter tuning</a:t>
            </a:r>
          </a:p>
          <a:p>
            <a:pPr>
              <a:buFont typeface="Wingdings" charset="2"/>
              <a:buChar char="Ø"/>
            </a:pPr>
            <a:r>
              <a:rPr lang="en-US" sz="3200" dirty="0"/>
              <a:t>Time-costing</a:t>
            </a:r>
          </a:p>
          <a:p>
            <a:pPr>
              <a:buFont typeface="Wingdings" charset="2"/>
              <a:buChar char="Ø"/>
            </a:pPr>
            <a:r>
              <a:rPr lang="en-US" sz="3200" dirty="0"/>
              <a:t>Need of much expertise knowledge</a:t>
            </a:r>
          </a:p>
          <a:p>
            <a:pPr marL="0" indent="0">
              <a:buNone/>
            </a:pPr>
            <a:endParaRPr lang="en-US" dirty="0"/>
          </a:p>
        </p:txBody>
      </p:sp>
      <p:sp>
        <p:nvSpPr>
          <p:cNvPr id="4" name="Slide Number Placeholder 3"/>
          <p:cNvSpPr>
            <a:spLocks noGrp="1"/>
          </p:cNvSpPr>
          <p:nvPr>
            <p:ph type="sldNum" sz="quarter" idx="12"/>
          </p:nvPr>
        </p:nvSpPr>
        <p:spPr>
          <a:xfrm>
            <a:off x="8622475" y="5747658"/>
            <a:ext cx="2743200" cy="973818"/>
          </a:xfrm>
        </p:spPr>
        <p:txBody>
          <a:bodyPr/>
          <a:lstStyle/>
          <a:p>
            <a:fld id="{D86998AD-86E3-4CCB-BE5A-839F90633AB2}" type="slidenum">
              <a:rPr lang="en-US" smtClean="0">
                <a:ln w="0"/>
                <a:solidFill>
                  <a:schemeClr val="accent1"/>
                </a:solidFill>
                <a:effectLst>
                  <a:outerShdw blurRad="38100" dist="25400" dir="5400000" algn="ctr" rotWithShape="0">
                    <a:srgbClr val="6E747A">
                      <a:alpha val="43000"/>
                    </a:srgbClr>
                  </a:outerShdw>
                </a:effectLst>
              </a:rPr>
              <a:t>13</a:t>
            </a:fld>
            <a:endParaRPr lang="en-US">
              <a:ln w="0"/>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advTm="19945"/>
    </mc:Choice>
    <mc:Fallback>
      <p:transition spd="slow" advTm="19945"/>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31304"/>
            <a:ext cx="10515600" cy="1325563"/>
          </a:xfrm>
        </p:spPr>
        <p:txBody>
          <a:bodyPr>
            <a:normAutofit/>
          </a:bodyPr>
          <a:lstStyle/>
          <a:p>
            <a:r>
              <a:rPr lang="en-US" dirty="0">
                <a:latin typeface="Times New Roman" pitchFamily="18" charset="0"/>
                <a:cs typeface="Times New Roman" pitchFamily="18" charset="0"/>
              </a:rPr>
              <a:t>Why PCANet (2)</a:t>
            </a:r>
          </a:p>
        </p:txBody>
      </p:sp>
      <p:sp>
        <p:nvSpPr>
          <p:cNvPr id="6" name="object 2"/>
          <p:cNvSpPr/>
          <p:nvPr/>
        </p:nvSpPr>
        <p:spPr>
          <a:xfrm>
            <a:off x="838199" y="914462"/>
            <a:ext cx="8073788" cy="45719"/>
          </a:xfrm>
          <a:prstGeom prst="rect">
            <a:avLst/>
          </a:prstGeom>
          <a:blipFill>
            <a:blip r:embed="rId2" cstate="print"/>
            <a:stretch>
              <a:fillRect/>
            </a:stretch>
          </a:blipFill>
        </p:spPr>
        <p:txBody>
          <a:bodyPr wrap="square" lIns="0" tIns="0" rIns="0" bIns="0" rtlCol="0"/>
          <a:lstStyle/>
          <a:p>
            <a:endParaRPr/>
          </a:p>
        </p:txBody>
      </p:sp>
      <p:sp>
        <p:nvSpPr>
          <p:cNvPr id="3" name="Content Placeholder 2"/>
          <p:cNvSpPr>
            <a:spLocks noGrp="1"/>
          </p:cNvSpPr>
          <p:nvPr>
            <p:ph sz="half" idx="1"/>
          </p:nvPr>
        </p:nvSpPr>
        <p:spPr>
          <a:xfrm>
            <a:off x="838199" y="1194259"/>
            <a:ext cx="11171299" cy="5360920"/>
          </a:xfrm>
        </p:spPr>
        <p:txBody>
          <a:bodyPr>
            <a:normAutofit/>
          </a:bodyPr>
          <a:lstStyle/>
          <a:p>
            <a:pPr marL="0" indent="0">
              <a:buNone/>
            </a:pPr>
            <a:r>
              <a:rPr lang="en-US" sz="3200" dirty="0"/>
              <a:t>On the other hand, PCANet:</a:t>
            </a:r>
          </a:p>
          <a:p>
            <a:pPr marL="0" indent="0">
              <a:buNone/>
            </a:pPr>
            <a:endParaRPr lang="en-US" sz="3200" dirty="0"/>
          </a:p>
          <a:p>
            <a:pPr>
              <a:buFont typeface="Wingdings" charset="2"/>
              <a:buChar char="Ø"/>
            </a:pPr>
            <a:r>
              <a:rPr lang="en-US" sz="3200" dirty="0"/>
              <a:t> Consists of only three simple basic components.</a:t>
            </a:r>
          </a:p>
          <a:p>
            <a:pPr marL="0" indent="0">
              <a:buNone/>
            </a:pPr>
            <a:endParaRPr lang="en-US" sz="3200" dirty="0"/>
          </a:p>
          <a:p>
            <a:pPr>
              <a:buFont typeface="Wingdings" charset="2"/>
              <a:buChar char="Ø"/>
            </a:pPr>
            <a:r>
              <a:rPr lang="en-US" sz="3200" dirty="0"/>
              <a:t> Very simple with few parameters.</a:t>
            </a:r>
          </a:p>
          <a:p>
            <a:pPr marL="0" indent="0">
              <a:buNone/>
            </a:pPr>
            <a:endParaRPr lang="en-US" sz="3200" dirty="0"/>
          </a:p>
          <a:p>
            <a:pPr>
              <a:buFont typeface="Wingdings" charset="2"/>
              <a:buChar char="Ø"/>
            </a:pPr>
            <a:r>
              <a:rPr lang="en-US" sz="3200" dirty="0"/>
              <a:t> Competitive and even better performance for image classification        compared with other DL algorithms.</a:t>
            </a:r>
          </a:p>
          <a:p>
            <a:pPr marL="0" indent="0">
              <a:buNone/>
            </a:pPr>
            <a:endParaRPr lang="en-US" sz="3200" dirty="0"/>
          </a:p>
        </p:txBody>
      </p:sp>
      <p:sp>
        <p:nvSpPr>
          <p:cNvPr id="4" name="Slide Number Placeholder 3"/>
          <p:cNvSpPr>
            <a:spLocks noGrp="1"/>
          </p:cNvSpPr>
          <p:nvPr>
            <p:ph type="sldNum" sz="quarter" idx="12"/>
          </p:nvPr>
        </p:nvSpPr>
        <p:spPr>
          <a:xfrm>
            <a:off x="8622475" y="5747658"/>
            <a:ext cx="2743200" cy="973818"/>
          </a:xfrm>
        </p:spPr>
        <p:txBody>
          <a:bodyPr/>
          <a:lstStyle/>
          <a:p>
            <a:fld id="{D86998AD-86E3-4CCB-BE5A-839F90633AB2}" type="slidenum">
              <a:rPr lang="en-US" smtClean="0">
                <a:ln w="0"/>
                <a:solidFill>
                  <a:schemeClr val="accent1"/>
                </a:solidFill>
                <a:effectLst>
                  <a:outerShdw blurRad="38100" dist="25400" dir="5400000" algn="ctr" rotWithShape="0">
                    <a:srgbClr val="6E747A">
                      <a:alpha val="43000"/>
                    </a:srgbClr>
                  </a:outerShdw>
                </a:effectLst>
              </a:rPr>
              <a:t>14</a:t>
            </a:fld>
            <a:endParaRPr lang="en-US">
              <a:ln w="0"/>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advTm="1032"/>
    </mc:Choice>
    <mc:Fallback>
      <p:transition spd="slow" advTm="1032"/>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Medical Image Classification Using PCANet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a:xfrm>
            <a:off x="8610600" y="5949538"/>
            <a:ext cx="2743200" cy="771937"/>
          </a:xfrm>
        </p:spPr>
        <p:txBody>
          <a:bodyPr/>
          <a:lstStyle/>
          <a:p>
            <a:fld id="{D86998AD-86E3-4CCB-BE5A-839F90633AB2}" type="slidenum">
              <a:rPr lang="en-US" smtClean="0">
                <a:ln w="0"/>
                <a:solidFill>
                  <a:schemeClr val="accent1"/>
                </a:solidFill>
                <a:effectLst>
                  <a:outerShdw blurRad="38100" dist="25400" dir="5400000" algn="ctr" rotWithShape="0">
                    <a:srgbClr val="6E747A">
                      <a:alpha val="43000"/>
                    </a:srgbClr>
                  </a:outerShdw>
                </a:effectLst>
              </a:rPr>
              <a:t>15</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Tm="1997"/>
    </mc:Choice>
    <mc:Fallback>
      <p:transition spd="slow" advTm="1997"/>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31304"/>
            <a:ext cx="10515600" cy="1325563"/>
          </a:xfrm>
        </p:spPr>
        <p:txBody>
          <a:bodyPr>
            <a:normAutofit/>
          </a:bodyPr>
          <a:lstStyle/>
          <a:p>
            <a:r>
              <a:rPr lang="en-US" dirty="0">
                <a:latin typeface="Times New Roman" pitchFamily="18" charset="0"/>
                <a:cs typeface="Times New Roman" pitchFamily="18" charset="0"/>
              </a:rPr>
              <a:t>Working Procedure</a:t>
            </a:r>
          </a:p>
        </p:txBody>
      </p:sp>
      <p:sp>
        <p:nvSpPr>
          <p:cNvPr id="6" name="object 2"/>
          <p:cNvSpPr/>
          <p:nvPr/>
        </p:nvSpPr>
        <p:spPr>
          <a:xfrm>
            <a:off x="838199" y="914462"/>
            <a:ext cx="8073788" cy="45719"/>
          </a:xfrm>
          <a:prstGeom prst="rect">
            <a:avLst/>
          </a:prstGeom>
          <a:blipFill>
            <a:blip r:embed="rId2" cstate="print"/>
            <a:stretch>
              <a:fillRect/>
            </a:stretch>
          </a:blipFill>
        </p:spPr>
        <p:txBody>
          <a:bodyPr wrap="square" lIns="0" tIns="0" rIns="0" bIns="0" rtlCol="0"/>
          <a:lstStyle/>
          <a:p>
            <a:endParaRPr/>
          </a:p>
        </p:txBody>
      </p:sp>
      <p:sp>
        <p:nvSpPr>
          <p:cNvPr id="3" name="Content Placeholder 2"/>
          <p:cNvSpPr>
            <a:spLocks noGrp="1"/>
          </p:cNvSpPr>
          <p:nvPr>
            <p:ph sz="half" idx="1"/>
          </p:nvPr>
        </p:nvSpPr>
        <p:spPr>
          <a:xfrm>
            <a:off x="838199" y="1194259"/>
            <a:ext cx="11171299" cy="5360920"/>
          </a:xfrm>
        </p:spPr>
        <p:txBody>
          <a:bodyPr>
            <a:normAutofit/>
          </a:bodyPr>
          <a:lstStyle/>
          <a:p>
            <a:r>
              <a:rPr lang="en-US" sz="3200" dirty="0"/>
              <a:t>In medical science PCANet has not been used widely so far.</a:t>
            </a:r>
          </a:p>
          <a:p>
            <a:pPr marL="0" indent="0">
              <a:buNone/>
            </a:pPr>
            <a:endParaRPr lang="en-US" sz="3200" dirty="0"/>
          </a:p>
          <a:p>
            <a:r>
              <a:rPr lang="en-US" sz="3200" dirty="0"/>
              <a:t> In our work, we used a method to use PCANet for image classification that is based on very basic data processing components:</a:t>
            </a:r>
          </a:p>
          <a:p>
            <a:pPr marL="0" indent="0">
              <a:buNone/>
            </a:pPr>
            <a:endParaRPr lang="en-US" sz="3200" dirty="0"/>
          </a:p>
          <a:p>
            <a:pPr>
              <a:buFont typeface="Wingdings" charset="2"/>
              <a:buChar char="Ø"/>
            </a:pPr>
            <a:r>
              <a:rPr lang="en-US" sz="3200" dirty="0"/>
              <a:t>Kernel Generation using PCA</a:t>
            </a:r>
          </a:p>
          <a:p>
            <a:pPr>
              <a:buFont typeface="Wingdings" charset="2"/>
              <a:buChar char="Ø"/>
            </a:pPr>
            <a:r>
              <a:rPr lang="en-US" sz="3200" dirty="0"/>
              <a:t> Hashing and Histogram</a:t>
            </a:r>
          </a:p>
          <a:p>
            <a:pPr>
              <a:buFont typeface="Wingdings" charset="2"/>
              <a:buChar char="Ø"/>
            </a:pPr>
            <a:r>
              <a:rPr lang="en-US" sz="3200" dirty="0"/>
              <a:t>Classification using SVM</a:t>
            </a:r>
          </a:p>
          <a:p>
            <a:pPr marL="0" indent="0">
              <a:buNone/>
            </a:pPr>
            <a:endParaRPr lang="en-US" sz="3200" dirty="0"/>
          </a:p>
        </p:txBody>
      </p:sp>
      <p:sp>
        <p:nvSpPr>
          <p:cNvPr id="4" name="Slide Number Placeholder 3"/>
          <p:cNvSpPr>
            <a:spLocks noGrp="1"/>
          </p:cNvSpPr>
          <p:nvPr>
            <p:ph type="sldNum" sz="quarter" idx="12"/>
          </p:nvPr>
        </p:nvSpPr>
        <p:spPr>
          <a:xfrm>
            <a:off x="8622475" y="5747658"/>
            <a:ext cx="2743200" cy="973818"/>
          </a:xfrm>
        </p:spPr>
        <p:txBody>
          <a:bodyPr/>
          <a:lstStyle/>
          <a:p>
            <a:fld id="{D86998AD-86E3-4CCB-BE5A-839F90633AB2}" type="slidenum">
              <a:rPr lang="en-US" smtClean="0">
                <a:ln w="0"/>
                <a:solidFill>
                  <a:schemeClr val="accent1"/>
                </a:solidFill>
                <a:effectLst>
                  <a:outerShdw blurRad="38100" dist="25400" dir="5400000" algn="ctr" rotWithShape="0">
                    <a:srgbClr val="6E747A">
                      <a:alpha val="43000"/>
                    </a:srgbClr>
                  </a:outerShdw>
                </a:effectLst>
              </a:rPr>
              <a:t>16</a:t>
            </a:fld>
            <a:endParaRPr lang="en-US">
              <a:ln w="0"/>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advTm="4096"/>
    </mc:Choice>
    <mc:Fallback>
      <p:transition spd="slow" advTm="4096"/>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201884"/>
            <a:ext cx="10515600" cy="1092529"/>
          </a:xfrm>
        </p:spPr>
        <p:txBody>
          <a:bodyPr/>
          <a:lstStyle/>
          <a:p>
            <a:pPr marL="12700" defTabSz="-635">
              <a:lnSpc>
                <a:spcPct val="100000"/>
              </a:lnSpc>
              <a:spcBef>
                <a:spcPts val="640"/>
              </a:spcBef>
              <a:tabLst>
                <a:tab pos="355600" algn="l"/>
                <a:tab pos="356235" algn="l"/>
              </a:tabLst>
            </a:pPr>
            <a:r>
              <a:rPr lang="en-US" b="1" dirty="0">
                <a:cs typeface="Calibri"/>
              </a:rPr>
              <a:t>PCANet stages</a:t>
            </a:r>
          </a:p>
        </p:txBody>
      </p:sp>
      <p:sp>
        <p:nvSpPr>
          <p:cNvPr id="9" name="object 2"/>
          <p:cNvSpPr/>
          <p:nvPr/>
        </p:nvSpPr>
        <p:spPr>
          <a:xfrm>
            <a:off x="838200" y="739284"/>
            <a:ext cx="7609764" cy="59194"/>
          </a:xfrm>
          <a:prstGeom prst="rect">
            <a:avLst/>
          </a:prstGeom>
          <a:blipFill>
            <a:blip r:embed="rId2" cstate="print"/>
            <a:stretch>
              <a:fillRect/>
            </a:stretch>
          </a:blipFill>
        </p:spPr>
        <p:txBody>
          <a:bodyPr wrap="square" lIns="0" tIns="0" rIns="0" bIns="0" rtlCol="0"/>
          <a:lstStyle/>
          <a:p>
            <a:endParaRPr/>
          </a:p>
        </p:txBody>
      </p:sp>
      <p:sp>
        <p:nvSpPr>
          <p:cNvPr id="2" name="Slide Number Placeholder 1"/>
          <p:cNvSpPr>
            <a:spLocks noGrp="1"/>
          </p:cNvSpPr>
          <p:nvPr>
            <p:ph type="sldNum" sz="quarter" idx="12"/>
          </p:nvPr>
        </p:nvSpPr>
        <p:spPr>
          <a:xfrm>
            <a:off x="8610600" y="6020790"/>
            <a:ext cx="2743200" cy="700685"/>
          </a:xfrm>
        </p:spPr>
        <p:txBody>
          <a:bodyPr/>
          <a:lstStyle/>
          <a:p>
            <a:fld id="{D86998AD-86E3-4CCB-BE5A-839F90633AB2}" type="slidenum">
              <a:rPr lang="en-US" smtClean="0">
                <a:ln w="0"/>
                <a:solidFill>
                  <a:schemeClr val="accent1"/>
                </a:solidFill>
                <a:effectLst>
                  <a:outerShdw blurRad="38100" dist="25400" dir="5400000" algn="ctr" rotWithShape="0">
                    <a:srgbClr val="6E747A">
                      <a:alpha val="43000"/>
                    </a:srgbClr>
                  </a:outerShdw>
                </a:effectLst>
              </a:rPr>
              <a:t>17</a:t>
            </a:fld>
            <a:endParaRPr lang="en-US" dirty="0">
              <a:ln w="0"/>
              <a:solidFill>
                <a:schemeClr val="accent1"/>
              </a:solidFill>
              <a:effectLst>
                <a:outerShdw blurRad="38100" dist="25400" dir="5400000" algn="ctr" rotWithShape="0">
                  <a:srgbClr val="6E747A">
                    <a:alpha val="43000"/>
                  </a:srgbClr>
                </a:outerShdw>
              </a:effectLst>
            </a:endParaRPr>
          </a:p>
        </p:txBody>
      </p:sp>
      <p:sp>
        <p:nvSpPr>
          <p:cNvPr id="13" name="Slide Number Placeholder 3"/>
          <p:cNvSpPr txBox="1"/>
          <p:nvPr/>
        </p:nvSpPr>
        <p:spPr>
          <a:xfrm>
            <a:off x="-117143" y="5944731"/>
            <a:ext cx="10099343" cy="732533"/>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tx1"/>
                </a:solidFill>
              </a:rPr>
              <a:t>Figure:  </a:t>
            </a:r>
            <a:r>
              <a:rPr lang="en-US" sz="2000" dirty="0"/>
              <a:t>Illustration of how PCANet extracts features from an image through the</a:t>
            </a:r>
          </a:p>
          <a:p>
            <a:r>
              <a:rPr lang="en-US" sz="2000" dirty="0"/>
              <a:t>three simplest processing components: PCA filters, binary hashing, and histograms.</a:t>
            </a:r>
            <a:endParaRPr lang="en-US" sz="2000" dirty="0">
              <a:ln w="0"/>
              <a:solidFill>
                <a:schemeClr val="tx1"/>
              </a:solidFill>
              <a:effectLst>
                <a:outerShdw blurRad="38100" dist="25400" dir="5400000" algn="ctr" rotWithShape="0">
                  <a:srgbClr val="6E747A">
                    <a:alpha val="43000"/>
                  </a:srgbClr>
                </a:outerShdw>
              </a:effectLst>
            </a:endParaRPr>
          </a:p>
        </p:txBody>
      </p:sp>
      <p:pic>
        <p:nvPicPr>
          <p:cNvPr id="4" name="Picture 3"/>
          <p:cNvPicPr>
            <a:picLocks noChangeAspect="1"/>
          </p:cNvPicPr>
          <p:nvPr/>
        </p:nvPicPr>
        <p:blipFill>
          <a:blip r:embed="rId3"/>
          <a:stretch>
            <a:fillRect/>
          </a:stretch>
        </p:blipFill>
        <p:spPr>
          <a:xfrm>
            <a:off x="2129050" y="814218"/>
            <a:ext cx="6769290" cy="51305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930"/>
    </mc:Choice>
    <mc:Fallback>
      <p:transition spd="slow" advTm="93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201884"/>
            <a:ext cx="10515600" cy="1092529"/>
          </a:xfrm>
        </p:spPr>
        <p:txBody>
          <a:bodyPr/>
          <a:lstStyle/>
          <a:p>
            <a:pPr marL="12700" defTabSz="-635">
              <a:lnSpc>
                <a:spcPct val="100000"/>
              </a:lnSpc>
              <a:spcBef>
                <a:spcPts val="640"/>
              </a:spcBef>
              <a:tabLst>
                <a:tab pos="355600" algn="l"/>
                <a:tab pos="356235" algn="l"/>
              </a:tabLst>
            </a:pPr>
            <a:r>
              <a:rPr lang="en-US" b="1" dirty="0">
                <a:cs typeface="Calibri"/>
              </a:rPr>
              <a:t>PCANet stages (2)</a:t>
            </a:r>
          </a:p>
        </p:txBody>
      </p:sp>
      <p:sp>
        <p:nvSpPr>
          <p:cNvPr id="9" name="object 2"/>
          <p:cNvSpPr/>
          <p:nvPr/>
        </p:nvSpPr>
        <p:spPr>
          <a:xfrm>
            <a:off x="838200" y="739284"/>
            <a:ext cx="7609764" cy="59194"/>
          </a:xfrm>
          <a:prstGeom prst="rect">
            <a:avLst/>
          </a:prstGeom>
          <a:blipFill>
            <a:blip r:embed="rId2" cstate="print"/>
            <a:stretch>
              <a:fillRect/>
            </a:stretch>
          </a:blipFill>
        </p:spPr>
        <p:txBody>
          <a:bodyPr wrap="square" lIns="0" tIns="0" rIns="0" bIns="0" rtlCol="0"/>
          <a:lstStyle/>
          <a:p>
            <a:endParaRPr/>
          </a:p>
        </p:txBody>
      </p:sp>
      <p:sp>
        <p:nvSpPr>
          <p:cNvPr id="2" name="Slide Number Placeholder 1"/>
          <p:cNvSpPr>
            <a:spLocks noGrp="1"/>
          </p:cNvSpPr>
          <p:nvPr>
            <p:ph type="sldNum" sz="quarter" idx="12"/>
          </p:nvPr>
        </p:nvSpPr>
        <p:spPr>
          <a:xfrm>
            <a:off x="8610600" y="6020790"/>
            <a:ext cx="2743200" cy="700685"/>
          </a:xfrm>
        </p:spPr>
        <p:txBody>
          <a:bodyPr/>
          <a:lstStyle/>
          <a:p>
            <a:fld id="{D86998AD-86E3-4CCB-BE5A-839F90633AB2}" type="slidenum">
              <a:rPr lang="en-US" smtClean="0">
                <a:ln w="0"/>
                <a:solidFill>
                  <a:schemeClr val="accent1"/>
                </a:solidFill>
                <a:effectLst>
                  <a:outerShdw blurRad="38100" dist="25400" dir="5400000" algn="ctr" rotWithShape="0">
                    <a:srgbClr val="6E747A">
                      <a:alpha val="43000"/>
                    </a:srgbClr>
                  </a:outerShdw>
                </a:effectLst>
              </a:rPr>
              <a:t>18</a:t>
            </a:fld>
            <a:endParaRPr lang="en-US" dirty="0">
              <a:ln w="0"/>
              <a:solidFill>
                <a:schemeClr val="accent1"/>
              </a:solidFill>
              <a:effectLst>
                <a:outerShdw blurRad="38100" dist="25400" dir="5400000" algn="ctr" rotWithShape="0">
                  <a:srgbClr val="6E747A">
                    <a:alpha val="43000"/>
                  </a:srgbClr>
                </a:outerShdw>
              </a:effectLst>
            </a:endParaRPr>
          </a:p>
        </p:txBody>
      </p:sp>
      <p:sp>
        <p:nvSpPr>
          <p:cNvPr id="13" name="Slide Number Placeholder 3"/>
          <p:cNvSpPr txBox="1"/>
          <p:nvPr/>
        </p:nvSpPr>
        <p:spPr>
          <a:xfrm>
            <a:off x="838200" y="5403793"/>
            <a:ext cx="8011235" cy="732533"/>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tx1"/>
                </a:solidFill>
              </a:rPr>
              <a:t>Figure</a:t>
            </a:r>
            <a:r>
              <a:rPr lang="en-US" sz="2000" dirty="0"/>
              <a:t>: A detailed block diagram of the two-stage PCANet</a:t>
            </a:r>
            <a:endParaRPr lang="en-US" sz="2000" dirty="0">
              <a:ln w="0"/>
              <a:solidFill>
                <a:schemeClr val="tx1"/>
              </a:solidFill>
              <a:effectLst>
                <a:outerShdw blurRad="38100" dist="25400" dir="5400000" algn="ctr" rotWithShape="0">
                  <a:srgbClr val="6E747A">
                    <a:alpha val="43000"/>
                  </a:srgbClr>
                </a:outerShdw>
              </a:effectLst>
            </a:endParaRPr>
          </a:p>
        </p:txBody>
      </p:sp>
      <p:pic>
        <p:nvPicPr>
          <p:cNvPr id="3" name="Picture 2"/>
          <p:cNvPicPr>
            <a:picLocks noChangeAspect="1"/>
          </p:cNvPicPr>
          <p:nvPr/>
        </p:nvPicPr>
        <p:blipFill>
          <a:blip r:embed="rId3"/>
          <a:stretch>
            <a:fillRect/>
          </a:stretch>
        </p:blipFill>
        <p:spPr>
          <a:xfrm>
            <a:off x="1201003" y="1320079"/>
            <a:ext cx="9840036" cy="3784184"/>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r>
              <a:rPr lang="en-US" sz="5400" dirty="0">
                <a:latin typeface="Times New Roman" pitchFamily="18" charset="0"/>
                <a:cs typeface="Times New Roman" pitchFamily="18" charset="0"/>
              </a:rPr>
              <a:t>Implementation</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a:xfrm>
            <a:off x="8610600" y="5949538"/>
            <a:ext cx="2743200" cy="771937"/>
          </a:xfrm>
        </p:spPr>
        <p:txBody>
          <a:bodyPr/>
          <a:lstStyle/>
          <a:p>
            <a:fld id="{D86998AD-86E3-4CCB-BE5A-839F90633AB2}" type="slidenum">
              <a:rPr lang="en-US" smtClean="0">
                <a:ln w="0"/>
                <a:solidFill>
                  <a:schemeClr val="accent1"/>
                </a:solidFill>
                <a:effectLst>
                  <a:outerShdw blurRad="38100" dist="25400" dir="5400000" algn="ctr" rotWithShape="0">
                    <a:srgbClr val="6E747A">
                      <a:alpha val="43000"/>
                    </a:srgbClr>
                  </a:outerShdw>
                </a:effectLst>
              </a:r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447" y="304846"/>
            <a:ext cx="10515600" cy="1325563"/>
          </a:xfrm>
        </p:spPr>
        <p:txBody>
          <a:bodyPr/>
          <a:lstStyle/>
          <a:p>
            <a:r>
              <a:rPr lang="en-US" dirty="0">
                <a:latin typeface="Times New Roman" pitchFamily="18" charset="0"/>
                <a:cs typeface="Times New Roman" pitchFamily="18" charset="0"/>
              </a:rPr>
              <a:t>Outline</a:t>
            </a:r>
          </a:p>
        </p:txBody>
      </p:sp>
      <p:sp>
        <p:nvSpPr>
          <p:cNvPr id="3" name="Content Placeholder 2"/>
          <p:cNvSpPr>
            <a:spLocks noGrp="1"/>
          </p:cNvSpPr>
          <p:nvPr>
            <p:ph idx="1"/>
          </p:nvPr>
        </p:nvSpPr>
        <p:spPr>
          <a:xfrm>
            <a:off x="838200" y="1630409"/>
            <a:ext cx="10515600" cy="4972272"/>
          </a:xfrm>
        </p:spPr>
        <p:txBody>
          <a:bodyPr>
            <a:normAutofit fontScale="92500" lnSpcReduction="20000"/>
          </a:bodyPr>
          <a:lstStyle/>
          <a:p>
            <a:r>
              <a:rPr lang="en-US" sz="3000" dirty="0">
                <a:cs typeface="Times New Roman" pitchFamily="18" charset="0"/>
              </a:rPr>
              <a:t>Problem statement</a:t>
            </a:r>
          </a:p>
          <a:p>
            <a:r>
              <a:rPr lang="en-US" sz="3000" dirty="0">
                <a:cs typeface="Times New Roman" pitchFamily="18" charset="0"/>
              </a:rPr>
              <a:t>Motivation</a:t>
            </a:r>
          </a:p>
          <a:p>
            <a:r>
              <a:rPr lang="en-US" sz="3000" dirty="0">
                <a:cs typeface="Times New Roman" pitchFamily="18" charset="0"/>
              </a:rPr>
              <a:t>What is PCA</a:t>
            </a:r>
          </a:p>
          <a:p>
            <a:r>
              <a:rPr lang="en-US" sz="3000" dirty="0">
                <a:cs typeface="Times New Roman" pitchFamily="18" charset="0"/>
              </a:rPr>
              <a:t>What is PCANet</a:t>
            </a:r>
          </a:p>
          <a:p>
            <a:r>
              <a:rPr lang="en-US" sz="3000" dirty="0"/>
              <a:t>Why PCANet ?</a:t>
            </a:r>
            <a:endParaRPr lang="en-US" sz="3000" dirty="0">
              <a:cs typeface="Times New Roman" pitchFamily="18" charset="0"/>
            </a:endParaRPr>
          </a:p>
          <a:p>
            <a:r>
              <a:rPr lang="en-US" sz="3000" dirty="0">
                <a:cs typeface="Times New Roman" pitchFamily="18" charset="0"/>
              </a:rPr>
              <a:t>Medical Image Classification Using </a:t>
            </a:r>
            <a:r>
              <a:rPr lang="en-US" sz="3000" dirty="0" smtClean="0">
                <a:cs typeface="Times New Roman" pitchFamily="18" charset="0"/>
              </a:rPr>
              <a:t>PCANet</a:t>
            </a:r>
          </a:p>
          <a:p>
            <a:r>
              <a:rPr lang="en-US" sz="3000" dirty="0" smtClean="0">
                <a:cs typeface="Times New Roman" pitchFamily="18" charset="0"/>
              </a:rPr>
              <a:t>Implementation</a:t>
            </a:r>
            <a:endParaRPr lang="en-US" sz="3000" dirty="0">
              <a:cs typeface="Times New Roman" pitchFamily="18" charset="0"/>
            </a:endParaRPr>
          </a:p>
          <a:p>
            <a:r>
              <a:rPr lang="en-US" sz="3000" dirty="0">
                <a:cs typeface="Times New Roman" pitchFamily="18" charset="0"/>
              </a:rPr>
              <a:t>Simulated Result</a:t>
            </a:r>
          </a:p>
          <a:p>
            <a:r>
              <a:rPr lang="en-US" sz="3000" dirty="0">
                <a:cs typeface="Times New Roman" pitchFamily="18" charset="0"/>
              </a:rPr>
              <a:t>Limitation</a:t>
            </a:r>
          </a:p>
          <a:p>
            <a:r>
              <a:rPr lang="en-US" sz="3000" dirty="0">
                <a:cs typeface="Times New Roman" pitchFamily="18" charset="0"/>
              </a:rPr>
              <a:t>Future Work</a:t>
            </a:r>
          </a:p>
          <a:p>
            <a:r>
              <a:rPr lang="en-US" sz="3000" dirty="0">
                <a:cs typeface="Times New Roman" pitchFamily="18" charset="0"/>
              </a:rPr>
              <a:t>Summary</a:t>
            </a:r>
          </a:p>
          <a:p>
            <a:endParaRPr lang="en-US" sz="3200" dirty="0">
              <a:latin typeface="Times New Roman" pitchFamily="18" charset="0"/>
              <a:cs typeface="Times New Roman" pitchFamily="18" charset="0"/>
            </a:endParaRPr>
          </a:p>
        </p:txBody>
      </p:sp>
      <p:sp>
        <p:nvSpPr>
          <p:cNvPr id="6" name="object 2"/>
          <p:cNvSpPr/>
          <p:nvPr/>
        </p:nvSpPr>
        <p:spPr>
          <a:xfrm>
            <a:off x="838200" y="1389475"/>
            <a:ext cx="8073788" cy="45719"/>
          </a:xfrm>
          <a:prstGeom prst="rect">
            <a:avLst/>
          </a:prstGeom>
          <a:blipFill>
            <a:blip r:embed="rId2" cstate="print"/>
            <a:stretch>
              <a:fillRect/>
            </a:stretch>
          </a:blipFill>
        </p:spPr>
        <p:txBody>
          <a:bodyPr wrap="square" lIns="0" tIns="0" rIns="0" bIns="0" rtlCol="0"/>
          <a:lstStyle/>
          <a:p>
            <a:endParaRPr/>
          </a:p>
        </p:txBody>
      </p:sp>
      <p:sp>
        <p:nvSpPr>
          <p:cNvPr id="4" name="Slide Number Placeholder 3"/>
          <p:cNvSpPr>
            <a:spLocks noGrp="1"/>
          </p:cNvSpPr>
          <p:nvPr>
            <p:ph type="sldNum" sz="quarter" idx="12"/>
          </p:nvPr>
        </p:nvSpPr>
        <p:spPr>
          <a:xfrm>
            <a:off x="8610600" y="5878286"/>
            <a:ext cx="2743200" cy="843189"/>
          </a:xfrm>
        </p:spPr>
        <p:txBody>
          <a:bodyPr/>
          <a:lstStyle/>
          <a:p>
            <a:fld id="{D86998AD-86E3-4CCB-BE5A-839F90633AB2}" type="slidenum">
              <a:rPr lang="en-US" smtClean="0">
                <a:ln w="0"/>
                <a:solidFill>
                  <a:schemeClr val="accent1"/>
                </a:solidFill>
                <a:effectLst>
                  <a:outerShdw blurRad="38100" dist="25400" dir="5400000" algn="ctr" rotWithShape="0">
                    <a:srgbClr val="6E747A">
                      <a:alpha val="43000"/>
                    </a:srgbClr>
                  </a:outerShdw>
                </a:effectLst>
              </a:rPr>
              <a:t>2</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Tm="3851"/>
    </mc:Choice>
    <mc:Fallback>
      <p:transition spd="slow" advTm="3851"/>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075" y="-60532"/>
            <a:ext cx="10515600" cy="1098725"/>
          </a:xfrm>
        </p:spPr>
        <p:txBody>
          <a:bodyPr>
            <a:normAutofit/>
          </a:bodyPr>
          <a:lstStyle/>
          <a:p>
            <a:r>
              <a:rPr lang="en-US" dirty="0">
                <a:latin typeface="Times New Roman" pitchFamily="18" charset="0"/>
                <a:cs typeface="Times New Roman" pitchFamily="18" charset="0"/>
              </a:rPr>
              <a:t>Dataset</a:t>
            </a:r>
          </a:p>
        </p:txBody>
      </p:sp>
      <p:sp>
        <p:nvSpPr>
          <p:cNvPr id="6" name="object 2"/>
          <p:cNvSpPr/>
          <p:nvPr/>
        </p:nvSpPr>
        <p:spPr>
          <a:xfrm>
            <a:off x="838199" y="791632"/>
            <a:ext cx="8073788" cy="45719"/>
          </a:xfrm>
          <a:prstGeom prst="rect">
            <a:avLst/>
          </a:prstGeom>
          <a:blipFill>
            <a:blip r:embed="rId2" cstate="print"/>
            <a:stretch>
              <a:fillRect/>
            </a:stretch>
          </a:blipFill>
        </p:spPr>
        <p:txBody>
          <a:bodyPr wrap="square" lIns="0" tIns="0" rIns="0" bIns="0" rtlCol="0"/>
          <a:lstStyle/>
          <a:p>
            <a:endParaRPr/>
          </a:p>
        </p:txBody>
      </p:sp>
      <p:sp>
        <p:nvSpPr>
          <p:cNvPr id="3" name="Content Placeholder 2"/>
          <p:cNvSpPr>
            <a:spLocks noGrp="1"/>
          </p:cNvSpPr>
          <p:nvPr>
            <p:ph sz="half" idx="1"/>
          </p:nvPr>
        </p:nvSpPr>
        <p:spPr>
          <a:xfrm>
            <a:off x="838199" y="791632"/>
            <a:ext cx="11171299" cy="5763547"/>
          </a:xfrm>
        </p:spPr>
        <p:txBody>
          <a:bodyPr>
            <a:normAutofit/>
          </a:bodyPr>
          <a:lstStyle/>
          <a:p>
            <a:r>
              <a:rPr lang="en-US" sz="3200" dirty="0"/>
              <a:t>Breast histology images of size 50 x 50</a:t>
            </a:r>
          </a:p>
          <a:p>
            <a:r>
              <a:rPr lang="en-US" sz="3200" dirty="0"/>
              <a:t>Goal: To classify cancerous images (IDC : invasive ductal</a:t>
            </a:r>
          </a:p>
          <a:p>
            <a:pPr marL="0" indent="0">
              <a:buNone/>
            </a:pPr>
            <a:r>
              <a:rPr lang="en-US" sz="3200" dirty="0"/>
              <a:t> carcinoma) </a:t>
            </a:r>
            <a:r>
              <a:rPr lang="en-US" sz="3200" dirty="0" smtClean="0"/>
              <a:t>vs. </a:t>
            </a:r>
            <a:r>
              <a:rPr lang="en-US" sz="3200" dirty="0"/>
              <a:t>non-IDC images.</a:t>
            </a:r>
          </a:p>
        </p:txBody>
      </p:sp>
      <p:sp>
        <p:nvSpPr>
          <p:cNvPr id="4" name="Slide Number Placeholder 3"/>
          <p:cNvSpPr>
            <a:spLocks noGrp="1"/>
          </p:cNvSpPr>
          <p:nvPr>
            <p:ph type="sldNum" sz="quarter" idx="12"/>
          </p:nvPr>
        </p:nvSpPr>
        <p:spPr>
          <a:xfrm>
            <a:off x="8622475" y="5747658"/>
            <a:ext cx="2743200" cy="973818"/>
          </a:xfrm>
        </p:spPr>
        <p:txBody>
          <a:bodyPr/>
          <a:lstStyle/>
          <a:p>
            <a:fld id="{D86998AD-86E3-4CCB-BE5A-839F90633AB2}" type="slidenum">
              <a:rPr lang="en-US" smtClean="0">
                <a:ln w="0"/>
                <a:solidFill>
                  <a:schemeClr val="accent1"/>
                </a:solidFill>
                <a:effectLst>
                  <a:outerShdw blurRad="38100" dist="25400" dir="5400000" algn="ctr" rotWithShape="0">
                    <a:srgbClr val="6E747A">
                      <a:alpha val="43000"/>
                    </a:srgbClr>
                  </a:outerShdw>
                </a:effectLst>
              </a:rPr>
              <a:t>20</a:t>
            </a:fld>
            <a:endParaRPr lang="en-US">
              <a:ln w="0"/>
              <a:solidFill>
                <a:schemeClr val="accent1"/>
              </a:solidFill>
              <a:effectLst>
                <a:outerShdw blurRad="38100" dist="25400" dir="5400000" algn="ctr" rotWithShape="0">
                  <a:srgbClr val="6E747A">
                    <a:alpha val="43000"/>
                  </a:srgbClr>
                </a:outerShdw>
              </a:effectLst>
            </a:endParaRPr>
          </a:p>
        </p:txBody>
      </p:sp>
      <p:pic>
        <p:nvPicPr>
          <p:cNvPr id="7" name="Picture 6"/>
          <p:cNvPicPr>
            <a:picLocks noChangeAspect="1"/>
          </p:cNvPicPr>
          <p:nvPr/>
        </p:nvPicPr>
        <p:blipFill>
          <a:blip r:embed="rId3"/>
          <a:stretch>
            <a:fillRect/>
          </a:stretch>
        </p:blipFill>
        <p:spPr>
          <a:xfrm>
            <a:off x="1249711" y="2475744"/>
            <a:ext cx="2664949" cy="3532500"/>
          </a:xfrm>
          <a:prstGeom prst="rect">
            <a:avLst/>
          </a:prstGeom>
        </p:spPr>
      </p:pic>
      <p:pic>
        <p:nvPicPr>
          <p:cNvPr id="8" name="Picture 7"/>
          <p:cNvPicPr>
            <a:picLocks noChangeAspect="1"/>
          </p:cNvPicPr>
          <p:nvPr/>
        </p:nvPicPr>
        <p:blipFill>
          <a:blip r:embed="rId4"/>
          <a:stretch>
            <a:fillRect/>
          </a:stretch>
        </p:blipFill>
        <p:spPr>
          <a:xfrm>
            <a:off x="6200806" y="2436055"/>
            <a:ext cx="2664949" cy="3532500"/>
          </a:xfrm>
          <a:prstGeom prst="rect">
            <a:avLst/>
          </a:prstGeom>
        </p:spPr>
      </p:pic>
      <p:sp>
        <p:nvSpPr>
          <p:cNvPr id="9" name="Slide Number Placeholder 3"/>
          <p:cNvSpPr txBox="1"/>
          <p:nvPr/>
        </p:nvSpPr>
        <p:spPr>
          <a:xfrm>
            <a:off x="-844705" y="6096113"/>
            <a:ext cx="5131557" cy="732533"/>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tx1"/>
                </a:solidFill>
              </a:rPr>
              <a:t>Figure</a:t>
            </a:r>
            <a:r>
              <a:rPr lang="en-US" sz="2000" dirty="0"/>
              <a:t>: </a:t>
            </a:r>
            <a:r>
              <a:rPr lang="it-IT" sz="2000" dirty="0"/>
              <a:t>Class 0 (non-invasive ductal </a:t>
            </a:r>
          </a:p>
          <a:p>
            <a:r>
              <a:rPr lang="it-IT" sz="2000" dirty="0"/>
              <a:t>carcinoma) image dataset.</a:t>
            </a:r>
            <a:endParaRPr lang="en-US" sz="2000" dirty="0">
              <a:ln w="0"/>
              <a:solidFill>
                <a:schemeClr val="tx1"/>
              </a:solidFill>
              <a:effectLst>
                <a:outerShdw blurRad="38100" dist="25400" dir="5400000" algn="ctr" rotWithShape="0">
                  <a:srgbClr val="6E747A">
                    <a:alpha val="43000"/>
                  </a:srgbClr>
                </a:outerShdw>
              </a:effectLst>
            </a:endParaRPr>
          </a:p>
        </p:txBody>
      </p:sp>
      <p:sp>
        <p:nvSpPr>
          <p:cNvPr id="10" name="Slide Number Placeholder 3"/>
          <p:cNvSpPr txBox="1"/>
          <p:nvPr/>
        </p:nvSpPr>
        <p:spPr>
          <a:xfrm>
            <a:off x="5716767" y="5959379"/>
            <a:ext cx="3389748" cy="732533"/>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tx1"/>
                </a:solidFill>
              </a:rPr>
              <a:t>Figure</a:t>
            </a:r>
            <a:r>
              <a:rPr lang="en-US" sz="2000" dirty="0"/>
              <a:t>: Class 1 (invasive ductal </a:t>
            </a:r>
          </a:p>
          <a:p>
            <a:r>
              <a:rPr lang="en-US" sz="2000" dirty="0"/>
              <a:t>carcinoma) image dataset.</a:t>
            </a:r>
            <a:endParaRPr lang="en-US" sz="2000" dirty="0">
              <a:ln w="0"/>
              <a:solidFill>
                <a:schemeClr val="tx1"/>
              </a:solidFill>
              <a:effectLst>
                <a:outerShdw blurRad="38100" dist="25400" dir="5400000" algn="ctr" rotWithShape="0">
                  <a:srgbClr val="6E747A">
                    <a:alpha val="43000"/>
                  </a:srgbClr>
                </a:outerShdw>
              </a:effectLs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075" y="117004"/>
            <a:ext cx="10515600" cy="1098725"/>
          </a:xfrm>
        </p:spPr>
        <p:txBody>
          <a:bodyPr>
            <a:normAutofit fontScale="90000"/>
          </a:bodyPr>
          <a:lstStyle/>
          <a:p>
            <a:r>
              <a:rPr lang="en-US" b="1" dirty="0"/>
              <a:t>Training PCANet model with train </a:t>
            </a:r>
            <a:br>
              <a:rPr lang="en-US" b="1" dirty="0"/>
            </a:br>
            <a:r>
              <a:rPr lang="en-US" b="1" dirty="0"/>
              <a:t>dataset</a:t>
            </a:r>
            <a:endParaRPr lang="en-US" b="1" dirty="0">
              <a:latin typeface="Times New Roman" pitchFamily="18" charset="0"/>
              <a:cs typeface="Times New Roman" pitchFamily="18" charset="0"/>
            </a:endParaRPr>
          </a:p>
        </p:txBody>
      </p:sp>
      <p:sp>
        <p:nvSpPr>
          <p:cNvPr id="6" name="object 2"/>
          <p:cNvSpPr/>
          <p:nvPr/>
        </p:nvSpPr>
        <p:spPr>
          <a:xfrm>
            <a:off x="850075" y="1274050"/>
            <a:ext cx="8073788" cy="45719"/>
          </a:xfrm>
          <a:prstGeom prst="rect">
            <a:avLst/>
          </a:prstGeom>
          <a:blipFill>
            <a:blip r:embed="rId2" cstate="print"/>
            <a:stretch>
              <a:fillRect/>
            </a:stretch>
          </a:blipFill>
        </p:spPr>
        <p:txBody>
          <a:bodyPr wrap="square" lIns="0" tIns="0" rIns="0" bIns="0" rtlCol="0"/>
          <a:lstStyle/>
          <a:p>
            <a:endParaRPr/>
          </a:p>
        </p:txBody>
      </p:sp>
      <p:sp>
        <p:nvSpPr>
          <p:cNvPr id="4" name="Slide Number Placeholder 3"/>
          <p:cNvSpPr>
            <a:spLocks noGrp="1"/>
          </p:cNvSpPr>
          <p:nvPr>
            <p:ph type="sldNum" sz="quarter" idx="12"/>
          </p:nvPr>
        </p:nvSpPr>
        <p:spPr>
          <a:xfrm>
            <a:off x="8622475" y="5747658"/>
            <a:ext cx="2743200" cy="973818"/>
          </a:xfrm>
        </p:spPr>
        <p:txBody>
          <a:bodyPr/>
          <a:lstStyle/>
          <a:p>
            <a:fld id="{D86998AD-86E3-4CCB-BE5A-839F90633AB2}" type="slidenum">
              <a:rPr lang="en-US" smtClean="0">
                <a:ln w="0"/>
                <a:solidFill>
                  <a:schemeClr val="accent1"/>
                </a:solidFill>
                <a:effectLst>
                  <a:outerShdw blurRad="38100" dist="25400" dir="5400000" algn="ctr" rotWithShape="0">
                    <a:srgbClr val="6E747A">
                      <a:alpha val="43000"/>
                    </a:srgbClr>
                  </a:outerShdw>
                </a:effectLst>
              </a:rPr>
              <a:t>21</a:t>
            </a:fld>
            <a:endParaRPr lang="en-US">
              <a:ln w="0"/>
              <a:solidFill>
                <a:schemeClr val="accent1"/>
              </a:solidFill>
              <a:effectLst>
                <a:outerShdw blurRad="38100" dist="25400" dir="5400000" algn="ctr" rotWithShape="0">
                  <a:srgbClr val="6E747A">
                    <a:alpha val="43000"/>
                  </a:srgbClr>
                </a:outerShdw>
              </a:effectLst>
            </a:endParaRPr>
          </a:p>
        </p:txBody>
      </p:sp>
      <p:pic>
        <p:nvPicPr>
          <p:cNvPr id="5" name="Picture 4"/>
          <p:cNvPicPr>
            <a:picLocks noChangeAspect="1"/>
          </p:cNvPicPr>
          <p:nvPr/>
        </p:nvPicPr>
        <p:blipFill>
          <a:blip r:embed="rId3"/>
          <a:stretch>
            <a:fillRect/>
          </a:stretch>
        </p:blipFill>
        <p:spPr>
          <a:xfrm>
            <a:off x="2673698" y="1729878"/>
            <a:ext cx="5397365" cy="4365000"/>
          </a:xfrm>
          <a:prstGeom prst="rect">
            <a:avLst/>
          </a:prstGeom>
        </p:spPr>
      </p:pic>
      <p:sp>
        <p:nvSpPr>
          <p:cNvPr id="11" name="Slide Number Placeholder 3"/>
          <p:cNvSpPr txBox="1"/>
          <p:nvPr/>
        </p:nvSpPr>
        <p:spPr>
          <a:xfrm>
            <a:off x="3225170" y="6089207"/>
            <a:ext cx="3912282" cy="37967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tx1"/>
                </a:solidFill>
              </a:rPr>
              <a:t>Figure</a:t>
            </a:r>
            <a:r>
              <a:rPr lang="en-US" sz="2000" dirty="0"/>
              <a:t>: Training PCANet model</a:t>
            </a:r>
          </a:p>
          <a:p>
            <a:endParaRPr lang="en-US" sz="2000" dirty="0">
              <a:ln w="0"/>
              <a:solidFill>
                <a:schemeClr val="tx1"/>
              </a:solidFill>
              <a:effectLst>
                <a:outerShdw blurRad="38100" dist="25400" dir="5400000" algn="ctr" rotWithShape="0">
                  <a:srgbClr val="6E747A">
                    <a:alpha val="43000"/>
                  </a:srgbClr>
                </a:outerShdw>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075" y="117004"/>
            <a:ext cx="10515600" cy="1098725"/>
          </a:xfrm>
        </p:spPr>
        <p:txBody>
          <a:bodyPr>
            <a:normAutofit fontScale="90000"/>
          </a:bodyPr>
          <a:lstStyle/>
          <a:p>
            <a:r>
              <a:rPr lang="en-US" b="1" dirty="0"/>
              <a:t>Taking PCANet output corresponding to </a:t>
            </a:r>
            <a:br>
              <a:rPr lang="en-US" b="1" dirty="0"/>
            </a:br>
            <a:r>
              <a:rPr lang="en-US" b="1" dirty="0"/>
              <a:t>train dataset</a:t>
            </a:r>
            <a:endParaRPr lang="en-US" b="1" dirty="0">
              <a:latin typeface="Times New Roman" pitchFamily="18" charset="0"/>
              <a:cs typeface="Times New Roman" pitchFamily="18" charset="0"/>
            </a:endParaRPr>
          </a:p>
        </p:txBody>
      </p:sp>
      <p:sp>
        <p:nvSpPr>
          <p:cNvPr id="6" name="object 2"/>
          <p:cNvSpPr/>
          <p:nvPr/>
        </p:nvSpPr>
        <p:spPr>
          <a:xfrm>
            <a:off x="850075" y="1274050"/>
            <a:ext cx="8073788" cy="45719"/>
          </a:xfrm>
          <a:prstGeom prst="rect">
            <a:avLst/>
          </a:prstGeom>
          <a:blipFill>
            <a:blip r:embed="rId2" cstate="print"/>
            <a:stretch>
              <a:fillRect/>
            </a:stretch>
          </a:blipFill>
        </p:spPr>
        <p:txBody>
          <a:bodyPr wrap="square" lIns="0" tIns="0" rIns="0" bIns="0" rtlCol="0"/>
          <a:lstStyle/>
          <a:p>
            <a:endParaRPr/>
          </a:p>
        </p:txBody>
      </p:sp>
      <p:sp>
        <p:nvSpPr>
          <p:cNvPr id="4" name="Slide Number Placeholder 3"/>
          <p:cNvSpPr>
            <a:spLocks noGrp="1"/>
          </p:cNvSpPr>
          <p:nvPr>
            <p:ph type="sldNum" sz="quarter" idx="12"/>
          </p:nvPr>
        </p:nvSpPr>
        <p:spPr>
          <a:xfrm>
            <a:off x="8622475" y="5747658"/>
            <a:ext cx="2743200" cy="973818"/>
          </a:xfrm>
        </p:spPr>
        <p:txBody>
          <a:bodyPr/>
          <a:lstStyle/>
          <a:p>
            <a:fld id="{D86998AD-86E3-4CCB-BE5A-839F90633AB2}" type="slidenum">
              <a:rPr lang="en-US" smtClean="0">
                <a:ln w="0"/>
                <a:solidFill>
                  <a:schemeClr val="accent1"/>
                </a:solidFill>
                <a:effectLst>
                  <a:outerShdw blurRad="38100" dist="25400" dir="5400000" algn="ctr" rotWithShape="0">
                    <a:srgbClr val="6E747A">
                      <a:alpha val="43000"/>
                    </a:srgbClr>
                  </a:outerShdw>
                </a:effectLst>
              </a:rPr>
              <a:t>22</a:t>
            </a:fld>
            <a:endParaRPr lang="en-US">
              <a:ln w="0"/>
              <a:solidFill>
                <a:schemeClr val="accent1"/>
              </a:solidFill>
              <a:effectLst>
                <a:outerShdw blurRad="38100" dist="25400" dir="5400000" algn="ctr" rotWithShape="0">
                  <a:srgbClr val="6E747A">
                    <a:alpha val="43000"/>
                  </a:srgbClr>
                </a:outerShdw>
              </a:effectLst>
            </a:endParaRPr>
          </a:p>
        </p:txBody>
      </p:sp>
      <p:sp>
        <p:nvSpPr>
          <p:cNvPr id="11" name="Slide Number Placeholder 3"/>
          <p:cNvSpPr txBox="1"/>
          <p:nvPr/>
        </p:nvSpPr>
        <p:spPr>
          <a:xfrm>
            <a:off x="1883393" y="5350014"/>
            <a:ext cx="6878470" cy="37967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tx1"/>
                </a:solidFill>
              </a:rPr>
              <a:t>Figure</a:t>
            </a:r>
            <a:r>
              <a:rPr lang="en-US" sz="2000" dirty="0"/>
              <a:t>: Taking PCANet output corresponding to train dataset</a:t>
            </a:r>
            <a:endParaRPr lang="en-US" sz="2000" dirty="0">
              <a:ln w="0"/>
              <a:solidFill>
                <a:schemeClr val="tx1"/>
              </a:solidFill>
              <a:effectLst>
                <a:outerShdw blurRad="38100" dist="25400" dir="5400000" algn="ctr" rotWithShape="0">
                  <a:srgbClr val="6E747A">
                    <a:alpha val="43000"/>
                  </a:srgbClr>
                </a:outerShdw>
              </a:effectLst>
            </a:endParaRPr>
          </a:p>
        </p:txBody>
      </p:sp>
      <p:pic>
        <p:nvPicPr>
          <p:cNvPr id="7" name="Picture 6"/>
          <p:cNvPicPr>
            <a:picLocks noChangeAspect="1"/>
          </p:cNvPicPr>
          <p:nvPr/>
        </p:nvPicPr>
        <p:blipFill>
          <a:blip r:embed="rId3"/>
          <a:stretch>
            <a:fillRect/>
          </a:stretch>
        </p:blipFill>
        <p:spPr>
          <a:xfrm>
            <a:off x="2628289" y="2341824"/>
            <a:ext cx="4891362" cy="2520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075" y="117004"/>
            <a:ext cx="10515600" cy="1098725"/>
          </a:xfrm>
        </p:spPr>
        <p:txBody>
          <a:bodyPr>
            <a:normAutofit/>
          </a:bodyPr>
          <a:lstStyle/>
          <a:p>
            <a:r>
              <a:rPr lang="en-US" b="1" dirty="0"/>
              <a:t>Training SVM for Classification purpose</a:t>
            </a:r>
            <a:endParaRPr lang="en-US" b="1" dirty="0">
              <a:latin typeface="Times New Roman" pitchFamily="18" charset="0"/>
              <a:cs typeface="Times New Roman" pitchFamily="18" charset="0"/>
            </a:endParaRPr>
          </a:p>
        </p:txBody>
      </p:sp>
      <p:sp>
        <p:nvSpPr>
          <p:cNvPr id="6" name="object 2"/>
          <p:cNvSpPr/>
          <p:nvPr/>
        </p:nvSpPr>
        <p:spPr>
          <a:xfrm>
            <a:off x="850075" y="1274050"/>
            <a:ext cx="8073788" cy="45719"/>
          </a:xfrm>
          <a:prstGeom prst="rect">
            <a:avLst/>
          </a:prstGeom>
          <a:blipFill>
            <a:blip r:embed="rId2" cstate="print"/>
            <a:stretch>
              <a:fillRect/>
            </a:stretch>
          </a:blipFill>
        </p:spPr>
        <p:txBody>
          <a:bodyPr wrap="square" lIns="0" tIns="0" rIns="0" bIns="0" rtlCol="0"/>
          <a:lstStyle/>
          <a:p>
            <a:endParaRPr/>
          </a:p>
        </p:txBody>
      </p:sp>
      <p:sp>
        <p:nvSpPr>
          <p:cNvPr id="4" name="Slide Number Placeholder 3"/>
          <p:cNvSpPr>
            <a:spLocks noGrp="1"/>
          </p:cNvSpPr>
          <p:nvPr>
            <p:ph type="sldNum" sz="quarter" idx="12"/>
          </p:nvPr>
        </p:nvSpPr>
        <p:spPr>
          <a:xfrm>
            <a:off x="8622475" y="5747658"/>
            <a:ext cx="2743200" cy="973818"/>
          </a:xfrm>
        </p:spPr>
        <p:txBody>
          <a:bodyPr/>
          <a:lstStyle/>
          <a:p>
            <a:fld id="{D86998AD-86E3-4CCB-BE5A-839F90633AB2}" type="slidenum">
              <a:rPr lang="en-US" smtClean="0">
                <a:ln w="0"/>
                <a:solidFill>
                  <a:schemeClr val="accent1"/>
                </a:solidFill>
                <a:effectLst>
                  <a:outerShdw blurRad="38100" dist="25400" dir="5400000" algn="ctr" rotWithShape="0">
                    <a:srgbClr val="6E747A">
                      <a:alpha val="43000"/>
                    </a:srgbClr>
                  </a:outerShdw>
                </a:effectLst>
              </a:rPr>
              <a:t>23</a:t>
            </a:fld>
            <a:endParaRPr lang="en-US">
              <a:ln w="0"/>
              <a:solidFill>
                <a:schemeClr val="accent1"/>
              </a:solidFill>
              <a:effectLst>
                <a:outerShdw blurRad="38100" dist="25400" dir="5400000" algn="ctr" rotWithShape="0">
                  <a:srgbClr val="6E747A">
                    <a:alpha val="43000"/>
                  </a:srgbClr>
                </a:outerShdw>
              </a:effectLst>
            </a:endParaRPr>
          </a:p>
        </p:txBody>
      </p:sp>
      <p:sp>
        <p:nvSpPr>
          <p:cNvPr id="11" name="Slide Number Placeholder 3"/>
          <p:cNvSpPr txBox="1"/>
          <p:nvPr/>
        </p:nvSpPr>
        <p:spPr>
          <a:xfrm>
            <a:off x="2673698" y="6206077"/>
            <a:ext cx="5076702" cy="37967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tx1"/>
                </a:solidFill>
              </a:rPr>
              <a:t>Figure</a:t>
            </a:r>
            <a:r>
              <a:rPr lang="en-US" sz="2000" dirty="0"/>
              <a:t>: Training SVM for Classification purpose</a:t>
            </a:r>
            <a:endParaRPr lang="en-US" sz="2000" dirty="0">
              <a:ln w="0"/>
              <a:solidFill>
                <a:schemeClr val="tx1"/>
              </a:solidFill>
              <a:effectLst>
                <a:outerShdw blurRad="38100" dist="25400" dir="5400000" algn="ctr" rotWithShape="0">
                  <a:srgbClr val="6E747A">
                    <a:alpha val="43000"/>
                  </a:srgbClr>
                </a:outerShdw>
              </a:effectLst>
            </a:endParaRPr>
          </a:p>
        </p:txBody>
      </p:sp>
      <p:pic>
        <p:nvPicPr>
          <p:cNvPr id="7" name="Picture 6"/>
          <p:cNvPicPr>
            <a:picLocks noChangeAspect="1"/>
          </p:cNvPicPr>
          <p:nvPr/>
        </p:nvPicPr>
        <p:blipFill>
          <a:blip r:embed="rId3"/>
          <a:stretch>
            <a:fillRect/>
          </a:stretch>
        </p:blipFill>
        <p:spPr>
          <a:xfrm>
            <a:off x="2673698" y="1504878"/>
            <a:ext cx="5397365" cy="4590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075" y="117004"/>
            <a:ext cx="10515600" cy="1098725"/>
          </a:xfrm>
        </p:spPr>
        <p:txBody>
          <a:bodyPr>
            <a:normAutofit fontScale="90000"/>
          </a:bodyPr>
          <a:lstStyle/>
          <a:p>
            <a:r>
              <a:rPr lang="en-US" b="1" dirty="0"/>
              <a:t>Predicting results from SVM trained </a:t>
            </a:r>
            <a:br>
              <a:rPr lang="en-US" b="1" dirty="0"/>
            </a:br>
            <a:r>
              <a:rPr lang="en-US" b="1" dirty="0"/>
              <a:t>model</a:t>
            </a:r>
            <a:endParaRPr lang="en-US" b="1" dirty="0">
              <a:latin typeface="Times New Roman" pitchFamily="18" charset="0"/>
              <a:cs typeface="Times New Roman" pitchFamily="18" charset="0"/>
            </a:endParaRPr>
          </a:p>
        </p:txBody>
      </p:sp>
      <p:sp>
        <p:nvSpPr>
          <p:cNvPr id="6" name="object 2"/>
          <p:cNvSpPr/>
          <p:nvPr/>
        </p:nvSpPr>
        <p:spPr>
          <a:xfrm>
            <a:off x="850075" y="1274050"/>
            <a:ext cx="8073788" cy="45719"/>
          </a:xfrm>
          <a:prstGeom prst="rect">
            <a:avLst/>
          </a:prstGeom>
          <a:blipFill>
            <a:blip r:embed="rId2" cstate="print"/>
            <a:stretch>
              <a:fillRect/>
            </a:stretch>
          </a:blipFill>
        </p:spPr>
        <p:txBody>
          <a:bodyPr wrap="square" lIns="0" tIns="0" rIns="0" bIns="0" rtlCol="0"/>
          <a:lstStyle/>
          <a:p>
            <a:endParaRPr/>
          </a:p>
        </p:txBody>
      </p:sp>
      <p:sp>
        <p:nvSpPr>
          <p:cNvPr id="4" name="Slide Number Placeholder 3"/>
          <p:cNvSpPr>
            <a:spLocks noGrp="1"/>
          </p:cNvSpPr>
          <p:nvPr>
            <p:ph type="sldNum" sz="quarter" idx="12"/>
          </p:nvPr>
        </p:nvSpPr>
        <p:spPr>
          <a:xfrm>
            <a:off x="8622475" y="5747658"/>
            <a:ext cx="2743200" cy="973818"/>
          </a:xfrm>
        </p:spPr>
        <p:txBody>
          <a:bodyPr/>
          <a:lstStyle/>
          <a:p>
            <a:fld id="{D86998AD-86E3-4CCB-BE5A-839F90633AB2}" type="slidenum">
              <a:rPr lang="en-US" smtClean="0">
                <a:ln w="0"/>
                <a:solidFill>
                  <a:schemeClr val="accent1"/>
                </a:solidFill>
                <a:effectLst>
                  <a:outerShdw blurRad="38100" dist="25400" dir="5400000" algn="ctr" rotWithShape="0">
                    <a:srgbClr val="6E747A">
                      <a:alpha val="43000"/>
                    </a:srgbClr>
                  </a:outerShdw>
                </a:effectLst>
              </a:rPr>
              <a:t>24</a:t>
            </a:fld>
            <a:endParaRPr lang="en-US">
              <a:ln w="0"/>
              <a:solidFill>
                <a:schemeClr val="accent1"/>
              </a:solidFill>
              <a:effectLst>
                <a:outerShdw blurRad="38100" dist="25400" dir="5400000" algn="ctr" rotWithShape="0">
                  <a:srgbClr val="6E747A">
                    <a:alpha val="43000"/>
                  </a:srgbClr>
                </a:outerShdw>
              </a:effectLst>
            </a:endParaRPr>
          </a:p>
        </p:txBody>
      </p:sp>
      <p:sp>
        <p:nvSpPr>
          <p:cNvPr id="11" name="Slide Number Placeholder 3"/>
          <p:cNvSpPr txBox="1"/>
          <p:nvPr/>
        </p:nvSpPr>
        <p:spPr>
          <a:xfrm>
            <a:off x="2708590" y="5210683"/>
            <a:ext cx="5486135" cy="37967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tx1"/>
                </a:solidFill>
              </a:rPr>
              <a:t>Figure</a:t>
            </a:r>
            <a:r>
              <a:rPr lang="en-US" sz="2000" dirty="0"/>
              <a:t>: Predicting results from SVM trained model</a:t>
            </a:r>
            <a:endParaRPr lang="en-US" sz="2000" dirty="0">
              <a:ln w="0"/>
              <a:solidFill>
                <a:schemeClr val="tx1"/>
              </a:solidFill>
              <a:effectLst>
                <a:outerShdw blurRad="38100" dist="25400" dir="5400000" algn="ctr" rotWithShape="0">
                  <a:srgbClr val="6E747A">
                    <a:alpha val="43000"/>
                  </a:srgbClr>
                </a:outerShdw>
              </a:effectLst>
            </a:endParaRPr>
          </a:p>
        </p:txBody>
      </p:sp>
      <p:pic>
        <p:nvPicPr>
          <p:cNvPr id="8" name="Picture 7"/>
          <p:cNvPicPr>
            <a:picLocks noChangeAspect="1"/>
          </p:cNvPicPr>
          <p:nvPr/>
        </p:nvPicPr>
        <p:blipFill>
          <a:blip r:embed="rId3"/>
          <a:stretch>
            <a:fillRect/>
          </a:stretch>
        </p:blipFill>
        <p:spPr>
          <a:xfrm>
            <a:off x="2932294" y="2010851"/>
            <a:ext cx="5262431" cy="25087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075" y="117004"/>
            <a:ext cx="10515600" cy="1098725"/>
          </a:xfrm>
        </p:spPr>
        <p:txBody>
          <a:bodyPr>
            <a:normAutofit/>
          </a:bodyPr>
          <a:lstStyle/>
          <a:p>
            <a:r>
              <a:rPr lang="en-US" b="1" dirty="0"/>
              <a:t>Overall Prediction step</a:t>
            </a:r>
            <a:endParaRPr lang="en-US" b="1" dirty="0">
              <a:latin typeface="Times New Roman" pitchFamily="18" charset="0"/>
              <a:cs typeface="Times New Roman" pitchFamily="18" charset="0"/>
            </a:endParaRPr>
          </a:p>
        </p:txBody>
      </p:sp>
      <p:sp>
        <p:nvSpPr>
          <p:cNvPr id="6" name="object 2"/>
          <p:cNvSpPr/>
          <p:nvPr/>
        </p:nvSpPr>
        <p:spPr>
          <a:xfrm>
            <a:off x="850075" y="1274050"/>
            <a:ext cx="8073788" cy="45719"/>
          </a:xfrm>
          <a:prstGeom prst="rect">
            <a:avLst/>
          </a:prstGeom>
          <a:blipFill>
            <a:blip r:embed="rId2" cstate="print"/>
            <a:stretch>
              <a:fillRect/>
            </a:stretch>
          </a:blipFill>
        </p:spPr>
        <p:txBody>
          <a:bodyPr wrap="square" lIns="0" tIns="0" rIns="0" bIns="0" rtlCol="0"/>
          <a:lstStyle/>
          <a:p>
            <a:endParaRPr/>
          </a:p>
        </p:txBody>
      </p:sp>
      <p:sp>
        <p:nvSpPr>
          <p:cNvPr id="4" name="Slide Number Placeholder 3"/>
          <p:cNvSpPr>
            <a:spLocks noGrp="1"/>
          </p:cNvSpPr>
          <p:nvPr>
            <p:ph type="sldNum" sz="quarter" idx="12"/>
          </p:nvPr>
        </p:nvSpPr>
        <p:spPr>
          <a:xfrm>
            <a:off x="8622475" y="5747658"/>
            <a:ext cx="2743200" cy="973818"/>
          </a:xfrm>
        </p:spPr>
        <p:txBody>
          <a:bodyPr/>
          <a:lstStyle/>
          <a:p>
            <a:fld id="{D86998AD-86E3-4CCB-BE5A-839F90633AB2}" type="slidenum">
              <a:rPr lang="en-US" smtClean="0">
                <a:ln w="0"/>
                <a:solidFill>
                  <a:schemeClr val="accent1"/>
                </a:solidFill>
                <a:effectLst>
                  <a:outerShdw blurRad="38100" dist="25400" dir="5400000" algn="ctr" rotWithShape="0">
                    <a:srgbClr val="6E747A">
                      <a:alpha val="43000"/>
                    </a:srgbClr>
                  </a:outerShdw>
                </a:effectLst>
              </a:rPr>
              <a:t>25</a:t>
            </a:fld>
            <a:endParaRPr lang="en-US">
              <a:ln w="0"/>
              <a:solidFill>
                <a:schemeClr val="accent1"/>
              </a:solidFill>
              <a:effectLst>
                <a:outerShdw blurRad="38100" dist="25400" dir="5400000" algn="ctr" rotWithShape="0">
                  <a:srgbClr val="6E747A">
                    <a:alpha val="43000"/>
                  </a:srgbClr>
                </a:outerShdw>
              </a:effectLst>
            </a:endParaRPr>
          </a:p>
        </p:txBody>
      </p:sp>
      <p:sp>
        <p:nvSpPr>
          <p:cNvPr id="11" name="Slide Number Placeholder 3"/>
          <p:cNvSpPr txBox="1"/>
          <p:nvPr/>
        </p:nvSpPr>
        <p:spPr>
          <a:xfrm>
            <a:off x="2129051" y="4970620"/>
            <a:ext cx="4694564" cy="37967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tx1"/>
                </a:solidFill>
              </a:rPr>
              <a:t>Figure</a:t>
            </a:r>
            <a:r>
              <a:rPr lang="en-US" sz="2000" dirty="0"/>
              <a:t>: Overall Prediction step</a:t>
            </a:r>
            <a:endParaRPr lang="en-US" sz="2000" dirty="0">
              <a:ln w="0"/>
              <a:solidFill>
                <a:schemeClr val="tx1"/>
              </a:solidFill>
              <a:effectLst>
                <a:outerShdw blurRad="38100" dist="25400" dir="5400000" algn="ctr" rotWithShape="0">
                  <a:srgbClr val="6E747A">
                    <a:alpha val="43000"/>
                  </a:srgbClr>
                </a:outerShdw>
              </a:effectLst>
            </a:endParaRPr>
          </a:p>
        </p:txBody>
      </p:sp>
      <p:pic>
        <p:nvPicPr>
          <p:cNvPr id="8" name="Picture 7"/>
          <p:cNvPicPr>
            <a:picLocks noChangeAspect="1"/>
          </p:cNvPicPr>
          <p:nvPr/>
        </p:nvPicPr>
        <p:blipFill>
          <a:blip r:embed="rId3"/>
          <a:stretch>
            <a:fillRect/>
          </a:stretch>
        </p:blipFill>
        <p:spPr>
          <a:xfrm>
            <a:off x="2010648" y="2175298"/>
            <a:ext cx="6341904" cy="25087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r>
              <a:rPr lang="en-US" sz="4800" dirty="0">
                <a:latin typeface="Times New Roman" pitchFamily="18" charset="0"/>
                <a:cs typeface="Times New Roman" pitchFamily="18" charset="0"/>
              </a:rPr>
              <a:t>Simulated Result</a:t>
            </a:r>
            <a:br>
              <a:rPr lang="en-US" sz="4800" dirty="0">
                <a:latin typeface="Times New Roman" pitchFamily="18" charset="0"/>
                <a:cs typeface="Times New Roman" pitchFamily="18" charset="0"/>
              </a:rPr>
            </a:br>
            <a:r>
              <a:rPr lang="en-US" sz="4800" dirty="0">
                <a:latin typeface="Times New Roman" pitchFamily="18" charset="0"/>
                <a:cs typeface="Times New Roman" pitchFamily="18" charset="0"/>
              </a:rPr>
              <a:t/>
            </a:r>
            <a:br>
              <a:rPr lang="en-US" sz="4800" dirty="0">
                <a:latin typeface="Times New Roman" pitchFamily="18" charset="0"/>
                <a:cs typeface="Times New Roman" pitchFamily="18" charset="0"/>
              </a:rPr>
            </a:br>
            <a:endParaRPr lang="en-US" sz="48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a:xfrm>
            <a:off x="8610600" y="5949538"/>
            <a:ext cx="2743200" cy="771937"/>
          </a:xfrm>
        </p:spPr>
        <p:txBody>
          <a:bodyPr/>
          <a:lstStyle/>
          <a:p>
            <a:fld id="{D86998AD-86E3-4CCB-BE5A-839F90633AB2}" type="slidenum">
              <a:rPr lang="en-US" smtClean="0">
                <a:ln w="0"/>
                <a:solidFill>
                  <a:schemeClr val="accent1"/>
                </a:solidFill>
                <a:effectLst>
                  <a:outerShdw blurRad="38100" dist="25400" dir="5400000" algn="ctr" rotWithShape="0">
                    <a:srgbClr val="6E747A">
                      <a:alpha val="43000"/>
                    </a:srgbClr>
                  </a:outerShdw>
                </a:effectLst>
              </a:r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166255"/>
            <a:ext cx="10515600" cy="1092529"/>
          </a:xfrm>
        </p:spPr>
        <p:txBody>
          <a:bodyPr/>
          <a:lstStyle/>
          <a:p>
            <a:r>
              <a:rPr lang="en-US" b="1" dirty="0"/>
              <a:t>Result</a:t>
            </a:r>
          </a:p>
        </p:txBody>
      </p:sp>
      <p:sp>
        <p:nvSpPr>
          <p:cNvPr id="8" name="Content Placeholder 7"/>
          <p:cNvSpPr>
            <a:spLocks noGrp="1"/>
          </p:cNvSpPr>
          <p:nvPr>
            <p:ph idx="1"/>
          </p:nvPr>
        </p:nvSpPr>
        <p:spPr>
          <a:xfrm>
            <a:off x="688590" y="1258784"/>
            <a:ext cx="10830119" cy="5599216"/>
          </a:xfrm>
        </p:spPr>
        <p:txBody>
          <a:bodyPr>
            <a:normAutofit/>
          </a:bodyPr>
          <a:lstStyle/>
          <a:p>
            <a:r>
              <a:rPr lang="en-US" sz="3200" dirty="0"/>
              <a:t>12,000 random images to train PCANet and SVM.</a:t>
            </a:r>
          </a:p>
          <a:p>
            <a:pPr marL="0" indent="0">
              <a:buNone/>
            </a:pPr>
            <a:endParaRPr lang="en-US" sz="3200" dirty="0"/>
          </a:p>
          <a:p>
            <a:r>
              <a:rPr lang="en-US" sz="3200" dirty="0"/>
              <a:t> 4,474 images was checked as test data corresponding to the train dataset.</a:t>
            </a:r>
          </a:p>
          <a:p>
            <a:pPr marL="0" indent="0">
              <a:buNone/>
            </a:pPr>
            <a:endParaRPr lang="en-US" sz="3200" dirty="0"/>
          </a:p>
          <a:p>
            <a:r>
              <a:rPr lang="en-US" sz="3200" dirty="0"/>
              <a:t> We get about 82% accuracy.</a:t>
            </a:r>
          </a:p>
          <a:p>
            <a:pPr marL="0" indent="0">
              <a:buNone/>
            </a:pPr>
            <a:endParaRPr lang="en-US" sz="3200" dirty="0"/>
          </a:p>
          <a:p>
            <a:r>
              <a:rPr lang="en-US" sz="3200" dirty="0"/>
              <a:t>We have simulated the result for small dataset because of computation limitation. If it can be simulated for large dataset, then the accuracy result will be better.</a:t>
            </a:r>
          </a:p>
          <a:p>
            <a:pPr marL="0" indent="0">
              <a:buNone/>
            </a:pPr>
            <a:endParaRPr lang="en-US" sz="3200" dirty="0">
              <a:cs typeface="Calibri"/>
            </a:endParaRPr>
          </a:p>
        </p:txBody>
      </p:sp>
      <p:sp>
        <p:nvSpPr>
          <p:cNvPr id="9" name="object 2"/>
          <p:cNvSpPr/>
          <p:nvPr/>
        </p:nvSpPr>
        <p:spPr>
          <a:xfrm>
            <a:off x="838200" y="1106054"/>
            <a:ext cx="7609764" cy="45719"/>
          </a:xfrm>
          <a:prstGeom prst="rect">
            <a:avLst/>
          </a:prstGeom>
          <a:blipFill>
            <a:blip r:embed="rId2" cstate="print"/>
            <a:stretch>
              <a:fillRect/>
            </a:stretch>
          </a:blipFill>
        </p:spPr>
        <p:txBody>
          <a:bodyPr wrap="square" lIns="0" tIns="0" rIns="0" bIns="0" rtlCol="0"/>
          <a:lstStyle/>
          <a:p>
            <a:endParaRPr/>
          </a:p>
        </p:txBody>
      </p:sp>
      <p:sp>
        <p:nvSpPr>
          <p:cNvPr id="2" name="Slide Number Placeholder 1"/>
          <p:cNvSpPr>
            <a:spLocks noGrp="1"/>
          </p:cNvSpPr>
          <p:nvPr>
            <p:ph type="sldNum" sz="quarter" idx="12"/>
          </p:nvPr>
        </p:nvSpPr>
        <p:spPr>
          <a:xfrm>
            <a:off x="8610600" y="6068292"/>
            <a:ext cx="2743200" cy="653184"/>
          </a:xfrm>
        </p:spPr>
        <p:txBody>
          <a:bodyPr/>
          <a:lstStyle/>
          <a:p>
            <a:fld id="{D86998AD-86E3-4CCB-BE5A-839F90633AB2}" type="slidenum">
              <a:rPr lang="en-US" smtClean="0">
                <a:ln w="0"/>
                <a:solidFill>
                  <a:schemeClr val="accent1"/>
                </a:solidFill>
                <a:effectLst>
                  <a:outerShdw blurRad="38100" dist="25400" dir="5400000" algn="ctr" rotWithShape="0">
                    <a:srgbClr val="6E747A">
                      <a:alpha val="43000"/>
                    </a:srgbClr>
                  </a:outerShdw>
                </a:effectLst>
              </a:rPr>
              <a:t>27</a:t>
            </a:fld>
            <a:endParaRPr lang="en-US" dirty="0">
              <a:ln w="0"/>
              <a:solidFill>
                <a:schemeClr val="accent1"/>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5609" y="1078"/>
            <a:ext cx="10515600" cy="1098725"/>
          </a:xfrm>
        </p:spPr>
        <p:txBody>
          <a:bodyPr>
            <a:normAutofit/>
          </a:bodyPr>
          <a:lstStyle/>
          <a:p>
            <a:r>
              <a:rPr lang="en-US" b="1" dirty="0"/>
              <a:t>Accuracy Curve</a:t>
            </a:r>
            <a:endParaRPr lang="en-US" b="1" dirty="0">
              <a:latin typeface="Times New Roman" pitchFamily="18" charset="0"/>
              <a:cs typeface="Times New Roman" pitchFamily="18" charset="0"/>
            </a:endParaRPr>
          </a:p>
        </p:txBody>
      </p:sp>
      <p:sp>
        <p:nvSpPr>
          <p:cNvPr id="6" name="object 2"/>
          <p:cNvSpPr/>
          <p:nvPr/>
        </p:nvSpPr>
        <p:spPr>
          <a:xfrm>
            <a:off x="850075" y="891913"/>
            <a:ext cx="8073788" cy="45719"/>
          </a:xfrm>
          <a:prstGeom prst="rect">
            <a:avLst/>
          </a:prstGeom>
          <a:blipFill>
            <a:blip r:embed="rId2" cstate="print"/>
            <a:stretch>
              <a:fillRect/>
            </a:stretch>
          </a:blipFill>
        </p:spPr>
        <p:txBody>
          <a:bodyPr wrap="square" lIns="0" tIns="0" rIns="0" bIns="0" rtlCol="0"/>
          <a:lstStyle/>
          <a:p>
            <a:endParaRPr/>
          </a:p>
        </p:txBody>
      </p:sp>
      <p:sp>
        <p:nvSpPr>
          <p:cNvPr id="4" name="Slide Number Placeholder 3"/>
          <p:cNvSpPr>
            <a:spLocks noGrp="1"/>
          </p:cNvSpPr>
          <p:nvPr>
            <p:ph type="sldNum" sz="quarter" idx="12"/>
          </p:nvPr>
        </p:nvSpPr>
        <p:spPr>
          <a:xfrm>
            <a:off x="8622475" y="5747658"/>
            <a:ext cx="2743200" cy="973818"/>
          </a:xfrm>
        </p:spPr>
        <p:txBody>
          <a:bodyPr/>
          <a:lstStyle/>
          <a:p>
            <a:fld id="{D86998AD-86E3-4CCB-BE5A-839F90633AB2}" type="slidenum">
              <a:rPr lang="en-US" smtClean="0">
                <a:ln w="0"/>
                <a:solidFill>
                  <a:schemeClr val="accent1"/>
                </a:solidFill>
                <a:effectLst>
                  <a:outerShdw blurRad="38100" dist="25400" dir="5400000" algn="ctr" rotWithShape="0">
                    <a:srgbClr val="6E747A">
                      <a:alpha val="43000"/>
                    </a:srgbClr>
                  </a:outerShdw>
                </a:effectLst>
              </a:rPr>
              <a:t>28</a:t>
            </a:fld>
            <a:endParaRPr lang="en-US">
              <a:ln w="0"/>
              <a:solidFill>
                <a:schemeClr val="accent1"/>
              </a:solidFill>
              <a:effectLst>
                <a:outerShdw blurRad="38100" dist="25400" dir="5400000" algn="ctr" rotWithShape="0">
                  <a:srgbClr val="6E747A">
                    <a:alpha val="43000"/>
                  </a:srgbClr>
                </a:outerShdw>
              </a:effectLst>
            </a:endParaRPr>
          </a:p>
        </p:txBody>
      </p:sp>
      <p:sp>
        <p:nvSpPr>
          <p:cNvPr id="11" name="Slide Number Placeholder 3"/>
          <p:cNvSpPr txBox="1"/>
          <p:nvPr/>
        </p:nvSpPr>
        <p:spPr>
          <a:xfrm>
            <a:off x="2579426" y="6341800"/>
            <a:ext cx="5418161" cy="37967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tx1"/>
                </a:solidFill>
              </a:rPr>
              <a:t>Figure: </a:t>
            </a:r>
            <a:r>
              <a:rPr lang="en-US" sz="2000" dirty="0"/>
              <a:t>Accuracy curve over all the test dataset</a:t>
            </a:r>
            <a:endParaRPr lang="en-US" sz="2000" dirty="0">
              <a:ln w="0"/>
              <a:solidFill>
                <a:schemeClr val="tx1"/>
              </a:solidFill>
              <a:effectLst>
                <a:outerShdw blurRad="38100" dist="25400" dir="5400000" algn="ctr" rotWithShape="0">
                  <a:srgbClr val="6E747A">
                    <a:alpha val="43000"/>
                  </a:srgbClr>
                </a:outerShdw>
              </a:effectLst>
            </a:endParaRPr>
          </a:p>
        </p:txBody>
      </p:sp>
      <p:pic>
        <p:nvPicPr>
          <p:cNvPr id="3" name="Picture 2"/>
          <p:cNvPicPr>
            <a:picLocks noChangeAspect="1"/>
          </p:cNvPicPr>
          <p:nvPr/>
        </p:nvPicPr>
        <p:blipFill>
          <a:blip r:embed="rId3"/>
          <a:stretch>
            <a:fillRect/>
          </a:stretch>
        </p:blipFill>
        <p:spPr>
          <a:xfrm>
            <a:off x="1378425" y="1099803"/>
            <a:ext cx="8202304" cy="4955268"/>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5609" y="1078"/>
            <a:ext cx="10515600" cy="1098725"/>
          </a:xfrm>
        </p:spPr>
        <p:txBody>
          <a:bodyPr>
            <a:normAutofit/>
          </a:bodyPr>
          <a:lstStyle/>
          <a:p>
            <a:r>
              <a:rPr lang="en-US" b="1" dirty="0"/>
              <a:t>Confusion Matrix</a:t>
            </a:r>
            <a:endParaRPr lang="en-US" b="1" dirty="0">
              <a:latin typeface="Times New Roman" pitchFamily="18" charset="0"/>
              <a:cs typeface="Times New Roman" pitchFamily="18" charset="0"/>
            </a:endParaRPr>
          </a:p>
        </p:txBody>
      </p:sp>
      <p:sp>
        <p:nvSpPr>
          <p:cNvPr id="6" name="object 2"/>
          <p:cNvSpPr/>
          <p:nvPr/>
        </p:nvSpPr>
        <p:spPr>
          <a:xfrm>
            <a:off x="850075" y="891913"/>
            <a:ext cx="8073788" cy="45719"/>
          </a:xfrm>
          <a:prstGeom prst="rect">
            <a:avLst/>
          </a:prstGeom>
          <a:blipFill>
            <a:blip r:embed="rId2" cstate="print"/>
            <a:stretch>
              <a:fillRect/>
            </a:stretch>
          </a:blipFill>
        </p:spPr>
        <p:txBody>
          <a:bodyPr wrap="square" lIns="0" tIns="0" rIns="0" bIns="0" rtlCol="0"/>
          <a:lstStyle/>
          <a:p>
            <a:endParaRPr/>
          </a:p>
        </p:txBody>
      </p:sp>
      <p:sp>
        <p:nvSpPr>
          <p:cNvPr id="4" name="Slide Number Placeholder 3"/>
          <p:cNvSpPr>
            <a:spLocks noGrp="1"/>
          </p:cNvSpPr>
          <p:nvPr>
            <p:ph type="sldNum" sz="quarter" idx="12"/>
          </p:nvPr>
        </p:nvSpPr>
        <p:spPr>
          <a:xfrm>
            <a:off x="8622475" y="5747658"/>
            <a:ext cx="2743200" cy="973818"/>
          </a:xfrm>
        </p:spPr>
        <p:txBody>
          <a:bodyPr/>
          <a:lstStyle/>
          <a:p>
            <a:fld id="{D86998AD-86E3-4CCB-BE5A-839F90633AB2}" type="slidenum">
              <a:rPr lang="en-US" smtClean="0">
                <a:ln w="0"/>
                <a:solidFill>
                  <a:schemeClr val="accent1"/>
                </a:solidFill>
                <a:effectLst>
                  <a:outerShdw blurRad="38100" dist="25400" dir="5400000" algn="ctr" rotWithShape="0">
                    <a:srgbClr val="6E747A">
                      <a:alpha val="43000"/>
                    </a:srgbClr>
                  </a:outerShdw>
                </a:effectLst>
              </a:rPr>
              <a:t>29</a:t>
            </a:fld>
            <a:endParaRPr lang="en-US">
              <a:ln w="0"/>
              <a:solidFill>
                <a:schemeClr val="accent1"/>
              </a:solidFill>
              <a:effectLst>
                <a:outerShdw blurRad="38100" dist="25400" dir="5400000" algn="ctr" rotWithShape="0">
                  <a:srgbClr val="6E747A">
                    <a:alpha val="43000"/>
                  </a:srgbClr>
                </a:outerShdw>
              </a:effectLst>
            </a:endParaRPr>
          </a:p>
        </p:txBody>
      </p:sp>
      <p:sp>
        <p:nvSpPr>
          <p:cNvPr id="11" name="Slide Number Placeholder 3"/>
          <p:cNvSpPr txBox="1"/>
          <p:nvPr/>
        </p:nvSpPr>
        <p:spPr>
          <a:xfrm>
            <a:off x="3548418" y="6044729"/>
            <a:ext cx="3243817" cy="37967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tx1"/>
                </a:solidFill>
              </a:rPr>
              <a:t>Figure: </a:t>
            </a:r>
            <a:r>
              <a:rPr lang="en-US" sz="2000" dirty="0"/>
              <a:t>Confusion Matrix</a:t>
            </a:r>
            <a:endParaRPr lang="en-US" sz="2000" dirty="0">
              <a:ln w="0"/>
              <a:solidFill>
                <a:schemeClr val="tx1"/>
              </a:solidFill>
              <a:effectLst>
                <a:outerShdw blurRad="38100" dist="25400" dir="5400000" algn="ctr" rotWithShape="0">
                  <a:srgbClr val="6E747A">
                    <a:alpha val="43000"/>
                  </a:srgbClr>
                </a:outerShdw>
              </a:effectLst>
            </a:endParaRPr>
          </a:p>
        </p:txBody>
      </p:sp>
      <p:pic>
        <p:nvPicPr>
          <p:cNvPr id="5" name="Picture 4" descr="/home/tanmoy/Desktop/Selection_019.jpgSelection_019"/>
          <p:cNvPicPr>
            <a:picLocks noChangeAspect="1"/>
          </p:cNvPicPr>
          <p:nvPr/>
        </p:nvPicPr>
        <p:blipFill>
          <a:blip r:embed="rId3"/>
          <a:srcRect/>
          <a:stretch>
            <a:fillRect/>
          </a:stretch>
        </p:blipFill>
        <p:spPr>
          <a:xfrm>
            <a:off x="2259400" y="1354655"/>
            <a:ext cx="5546090" cy="4230832"/>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r>
              <a:rPr lang="en-US" sz="5400" dirty="0">
                <a:latin typeface="Times New Roman" pitchFamily="18" charset="0"/>
                <a:cs typeface="Times New Roman" pitchFamily="18" charset="0"/>
              </a:rPr>
              <a:t>Problem Statement</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a:xfrm>
            <a:off x="8610600" y="5949538"/>
            <a:ext cx="2743200" cy="771937"/>
          </a:xfrm>
        </p:spPr>
        <p:txBody>
          <a:bodyPr/>
          <a:lstStyle/>
          <a:p>
            <a:fld id="{D86998AD-86E3-4CCB-BE5A-839F90633AB2}" type="slidenum">
              <a:rPr lang="en-US" smtClean="0">
                <a:ln w="0"/>
                <a:solidFill>
                  <a:schemeClr val="accent1"/>
                </a:solidFill>
                <a:effectLst>
                  <a:outerShdw blurRad="38100" dist="25400" dir="5400000" algn="ctr" rotWithShape="0">
                    <a:srgbClr val="6E747A">
                      <a:alpha val="43000"/>
                    </a:srgbClr>
                  </a:outerShdw>
                </a:effectLst>
              </a:rPr>
              <a:t>3</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Tm="1648"/>
    </mc:Choice>
    <mc:Fallback>
      <p:transition spd="slow" advTm="1648"/>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r>
              <a:rPr lang="en-US" b="1" dirty="0"/>
              <a:t>Limitation</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a:xfrm>
            <a:off x="8610600" y="5949538"/>
            <a:ext cx="2743200" cy="771937"/>
          </a:xfrm>
        </p:spPr>
        <p:txBody>
          <a:bodyPr/>
          <a:lstStyle/>
          <a:p>
            <a:fld id="{D86998AD-86E3-4CCB-BE5A-839F90633AB2}" type="slidenum">
              <a:rPr lang="en-US" smtClean="0">
                <a:ln w="0"/>
                <a:solidFill>
                  <a:schemeClr val="accent1"/>
                </a:solidFill>
                <a:effectLst>
                  <a:outerShdw blurRad="38100" dist="25400" dir="5400000" algn="ctr" rotWithShape="0">
                    <a:srgbClr val="6E747A">
                      <a:alpha val="43000"/>
                    </a:srgbClr>
                  </a:outerShdw>
                </a:effectLst>
              </a:r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31304"/>
            <a:ext cx="10515600" cy="1325563"/>
          </a:xfrm>
        </p:spPr>
        <p:txBody>
          <a:bodyPr>
            <a:normAutofit/>
          </a:bodyPr>
          <a:lstStyle/>
          <a:p>
            <a:r>
              <a:rPr lang="en-US" dirty="0">
                <a:latin typeface="Times New Roman" pitchFamily="18" charset="0"/>
                <a:cs typeface="Times New Roman" pitchFamily="18" charset="0"/>
              </a:rPr>
              <a:t>Limitation</a:t>
            </a:r>
          </a:p>
        </p:txBody>
      </p:sp>
      <p:sp>
        <p:nvSpPr>
          <p:cNvPr id="6" name="object 2"/>
          <p:cNvSpPr/>
          <p:nvPr/>
        </p:nvSpPr>
        <p:spPr>
          <a:xfrm>
            <a:off x="838199" y="914462"/>
            <a:ext cx="8073788" cy="45719"/>
          </a:xfrm>
          <a:prstGeom prst="rect">
            <a:avLst/>
          </a:prstGeom>
          <a:blipFill>
            <a:blip r:embed="rId2" cstate="print"/>
            <a:stretch>
              <a:fillRect/>
            </a:stretch>
          </a:blipFill>
        </p:spPr>
        <p:txBody>
          <a:bodyPr wrap="square" lIns="0" tIns="0" rIns="0" bIns="0" rtlCol="0"/>
          <a:lstStyle/>
          <a:p>
            <a:endParaRPr/>
          </a:p>
        </p:txBody>
      </p:sp>
      <p:sp>
        <p:nvSpPr>
          <p:cNvPr id="3" name="Content Placeholder 2"/>
          <p:cNvSpPr>
            <a:spLocks noGrp="1"/>
          </p:cNvSpPr>
          <p:nvPr>
            <p:ph sz="half" idx="1"/>
          </p:nvPr>
        </p:nvSpPr>
        <p:spPr>
          <a:xfrm>
            <a:off x="838199" y="1194259"/>
            <a:ext cx="11171299" cy="5360920"/>
          </a:xfrm>
        </p:spPr>
        <p:txBody>
          <a:bodyPr>
            <a:normAutofit/>
          </a:bodyPr>
          <a:lstStyle/>
          <a:p>
            <a:endParaRPr lang="en-US" sz="3200" dirty="0" smtClean="0"/>
          </a:p>
          <a:p>
            <a:r>
              <a:rPr lang="en-US" sz="3200" dirty="0" smtClean="0"/>
              <a:t>It </a:t>
            </a:r>
            <a:r>
              <a:rPr lang="en-US" sz="3200" dirty="0"/>
              <a:t>is tested over only grey-scale images not original color images</a:t>
            </a:r>
            <a:r>
              <a:rPr lang="en-US" sz="3200" dirty="0" smtClean="0"/>
              <a:t>.</a:t>
            </a:r>
          </a:p>
          <a:p>
            <a:pPr marL="0" indent="0">
              <a:buNone/>
            </a:pPr>
            <a:endParaRPr lang="en-US" sz="3200" dirty="0"/>
          </a:p>
          <a:p>
            <a:r>
              <a:rPr lang="en-US" sz="3200" dirty="0"/>
              <a:t>Traditional PCANet works good for classifying </a:t>
            </a:r>
            <a:r>
              <a:rPr lang="en-US" sz="3200" dirty="0" smtClean="0"/>
              <a:t>structured </a:t>
            </a:r>
            <a:r>
              <a:rPr lang="en-US" sz="3200" dirty="0"/>
              <a:t>objects from images. It’s performance degrades when it is tested with abstract images.  </a:t>
            </a:r>
          </a:p>
        </p:txBody>
      </p:sp>
      <p:sp>
        <p:nvSpPr>
          <p:cNvPr id="4" name="Slide Number Placeholder 3"/>
          <p:cNvSpPr>
            <a:spLocks noGrp="1"/>
          </p:cNvSpPr>
          <p:nvPr>
            <p:ph type="sldNum" sz="quarter" idx="12"/>
          </p:nvPr>
        </p:nvSpPr>
        <p:spPr>
          <a:xfrm>
            <a:off x="8622475" y="5747658"/>
            <a:ext cx="2743200" cy="973818"/>
          </a:xfrm>
        </p:spPr>
        <p:txBody>
          <a:bodyPr/>
          <a:lstStyle/>
          <a:p>
            <a:fld id="{D86998AD-86E3-4CCB-BE5A-839F90633AB2}" type="slidenum">
              <a:rPr lang="en-US" smtClean="0">
                <a:ln w="0"/>
                <a:solidFill>
                  <a:schemeClr val="accent1"/>
                </a:solidFill>
                <a:effectLst>
                  <a:outerShdw blurRad="38100" dist="25400" dir="5400000" algn="ctr" rotWithShape="0">
                    <a:srgbClr val="6E747A">
                      <a:alpha val="43000"/>
                    </a:srgbClr>
                  </a:outerShdw>
                </a:effectLst>
              </a:rPr>
              <a:t>31</a:t>
            </a:fld>
            <a:endParaRPr lang="en-US">
              <a:ln w="0"/>
              <a:solidFill>
                <a:schemeClr val="accent1"/>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r>
              <a:rPr lang="en-US" b="1" dirty="0"/>
              <a:t>Future Work</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a:xfrm>
            <a:off x="8610600" y="5949538"/>
            <a:ext cx="2743200" cy="771937"/>
          </a:xfrm>
        </p:spPr>
        <p:txBody>
          <a:bodyPr/>
          <a:lstStyle/>
          <a:p>
            <a:fld id="{D86998AD-86E3-4CCB-BE5A-839F90633AB2}" type="slidenum">
              <a:rPr lang="en-US" smtClean="0">
                <a:ln w="0"/>
                <a:solidFill>
                  <a:schemeClr val="accent1"/>
                </a:solidFill>
                <a:effectLst>
                  <a:outerShdw blurRad="38100" dist="25400" dir="5400000" algn="ctr" rotWithShape="0">
                    <a:srgbClr val="6E747A">
                      <a:alpha val="43000"/>
                    </a:srgbClr>
                  </a:outerShdw>
                </a:effectLst>
              </a:r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166255"/>
            <a:ext cx="10515600" cy="1092529"/>
          </a:xfrm>
        </p:spPr>
        <p:txBody>
          <a:bodyPr/>
          <a:lstStyle/>
          <a:p>
            <a:r>
              <a:rPr lang="en-US" dirty="0">
                <a:latin typeface="Times New Roman" pitchFamily="18" charset="0"/>
                <a:cs typeface="Times New Roman" pitchFamily="18" charset="0"/>
              </a:rPr>
              <a:t>Future Work</a:t>
            </a:r>
          </a:p>
        </p:txBody>
      </p:sp>
      <p:sp>
        <p:nvSpPr>
          <p:cNvPr id="9" name="object 2"/>
          <p:cNvSpPr/>
          <p:nvPr/>
        </p:nvSpPr>
        <p:spPr>
          <a:xfrm>
            <a:off x="838200" y="1106054"/>
            <a:ext cx="7609764" cy="45719"/>
          </a:xfrm>
          <a:prstGeom prst="rect">
            <a:avLst/>
          </a:prstGeom>
          <a:blipFill>
            <a:blip r:embed="rId2" cstate="print"/>
            <a:stretch>
              <a:fillRect/>
            </a:stretch>
          </a:blipFill>
        </p:spPr>
        <p:txBody>
          <a:bodyPr wrap="square" lIns="0" tIns="0" rIns="0" bIns="0" rtlCol="0"/>
          <a:lstStyle/>
          <a:p>
            <a:endParaRPr/>
          </a:p>
        </p:txBody>
      </p:sp>
      <p:sp>
        <p:nvSpPr>
          <p:cNvPr id="2" name="Slide Number Placeholder 1"/>
          <p:cNvSpPr>
            <a:spLocks noGrp="1"/>
          </p:cNvSpPr>
          <p:nvPr>
            <p:ph type="sldNum" sz="quarter" idx="12"/>
          </p:nvPr>
        </p:nvSpPr>
        <p:spPr/>
        <p:txBody>
          <a:bodyPr/>
          <a:lstStyle/>
          <a:p>
            <a:fld id="{D86998AD-86E3-4CCB-BE5A-839F90633AB2}" type="slidenum">
              <a:rPr lang="en-US" smtClean="0">
                <a:ln w="0"/>
                <a:solidFill>
                  <a:schemeClr val="accent1"/>
                </a:solidFill>
                <a:effectLst>
                  <a:outerShdw blurRad="38100" dist="25400" dir="5400000" algn="ctr" rotWithShape="0">
                    <a:srgbClr val="6E747A">
                      <a:alpha val="43000"/>
                    </a:srgbClr>
                  </a:outerShdw>
                </a:effectLst>
              </a:rPr>
              <a:t>33</a:t>
            </a:fld>
            <a:endParaRPr lang="en-US" dirty="0"/>
          </a:p>
        </p:txBody>
      </p:sp>
      <p:sp>
        <p:nvSpPr>
          <p:cNvPr id="3" name="Rectangle 2"/>
          <p:cNvSpPr/>
          <p:nvPr/>
        </p:nvSpPr>
        <p:spPr>
          <a:xfrm>
            <a:off x="838199" y="1917113"/>
            <a:ext cx="10748749" cy="4593309"/>
          </a:xfrm>
          <a:prstGeom prst="rect">
            <a:avLst/>
          </a:prstGeom>
        </p:spPr>
        <p:txBody>
          <a:bodyPr wrap="square">
            <a:spAutoFit/>
          </a:bodyPr>
          <a:lstStyle/>
          <a:p>
            <a:pPr marL="457200" indent="-457200" algn="just">
              <a:buFont typeface="Arial" charset="0"/>
              <a:buChar char="•"/>
            </a:pPr>
            <a:r>
              <a:rPr lang="en-US" sz="3200" dirty="0"/>
              <a:t>We will try to modify the architecture of PCANet so make it better suited for classifying abstract images.</a:t>
            </a:r>
          </a:p>
          <a:p>
            <a:pPr algn="just"/>
            <a:endParaRPr lang="en-US" sz="3200" dirty="0"/>
          </a:p>
          <a:p>
            <a:pPr marL="457200" indent="-457200" algn="just">
              <a:buFont typeface="Arial" charset="0"/>
              <a:buChar char="•"/>
            </a:pPr>
            <a:r>
              <a:rPr lang="en-US" sz="3200" dirty="0"/>
              <a:t>Due to limited computational resources we couldn’t make more deep architecture of this model. In future, we will try to implement more hidden layers and check the performance of the model.</a:t>
            </a:r>
          </a:p>
          <a:p>
            <a:pPr algn="just">
              <a:lnSpc>
                <a:spcPct val="107000"/>
              </a:lnSpc>
            </a:pPr>
            <a:endParaRPr lang="en-US" sz="3200" dirty="0">
              <a:latin typeface="Cambria" pitchFamily="18" charset="0"/>
              <a:ea typeface="Calibri"/>
              <a:cs typeface="CMR12"/>
            </a:endParaRPr>
          </a:p>
          <a:p>
            <a:pPr marL="457200" indent="-457200" algn="just">
              <a:lnSpc>
                <a:spcPct val="107000"/>
              </a:lnSpc>
              <a:buFont typeface="Arial" charset="0"/>
              <a:buChar char="•"/>
            </a:pPr>
            <a:endParaRPr lang="en-US" sz="3200" dirty="0">
              <a:effectLst/>
              <a:latin typeface="Cambria" pitchFamily="18" charset="0"/>
              <a:ea typeface="Calibri"/>
              <a:cs typeface="Vrind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r>
              <a:rPr lang="en-US" b="1" dirty="0"/>
              <a:t>Summary</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a:xfrm>
            <a:off x="8610600" y="5949538"/>
            <a:ext cx="2743200" cy="771937"/>
          </a:xfrm>
        </p:spPr>
        <p:txBody>
          <a:bodyPr/>
          <a:lstStyle/>
          <a:p>
            <a:fld id="{D86998AD-86E3-4CCB-BE5A-839F90633AB2}" type="slidenum">
              <a:rPr lang="en-US" smtClean="0">
                <a:ln w="0"/>
                <a:solidFill>
                  <a:schemeClr val="accent1"/>
                </a:solidFill>
                <a:effectLst>
                  <a:outerShdw blurRad="38100" dist="25400" dir="5400000" algn="ctr" rotWithShape="0">
                    <a:srgbClr val="6E747A">
                      <a:alpha val="43000"/>
                    </a:srgbClr>
                  </a:outerShdw>
                </a:effectLst>
              </a:r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166255"/>
            <a:ext cx="10515600" cy="1092529"/>
          </a:xfrm>
        </p:spPr>
        <p:txBody>
          <a:bodyPr/>
          <a:lstStyle/>
          <a:p>
            <a:r>
              <a:rPr lang="en-US" dirty="0">
                <a:latin typeface="Times New Roman" pitchFamily="18" charset="0"/>
                <a:cs typeface="Times New Roman" pitchFamily="18" charset="0"/>
              </a:rPr>
              <a:t>Summary</a:t>
            </a:r>
          </a:p>
        </p:txBody>
      </p:sp>
      <p:sp>
        <p:nvSpPr>
          <p:cNvPr id="9" name="object 2"/>
          <p:cNvSpPr/>
          <p:nvPr/>
        </p:nvSpPr>
        <p:spPr>
          <a:xfrm>
            <a:off x="838200" y="1106054"/>
            <a:ext cx="7609764" cy="45719"/>
          </a:xfrm>
          <a:prstGeom prst="rect">
            <a:avLst/>
          </a:prstGeom>
          <a:blipFill>
            <a:blip r:embed="rId2" cstate="print"/>
            <a:stretch>
              <a:fillRect/>
            </a:stretch>
          </a:blipFill>
        </p:spPr>
        <p:txBody>
          <a:bodyPr wrap="square" lIns="0" tIns="0" rIns="0" bIns="0" rtlCol="0"/>
          <a:lstStyle/>
          <a:p>
            <a:endParaRPr/>
          </a:p>
        </p:txBody>
      </p:sp>
      <p:sp>
        <p:nvSpPr>
          <p:cNvPr id="2" name="Slide Number Placeholder 1"/>
          <p:cNvSpPr>
            <a:spLocks noGrp="1"/>
          </p:cNvSpPr>
          <p:nvPr>
            <p:ph type="sldNum" sz="quarter" idx="12"/>
          </p:nvPr>
        </p:nvSpPr>
        <p:spPr/>
        <p:txBody>
          <a:bodyPr/>
          <a:lstStyle/>
          <a:p>
            <a:fld id="{D86998AD-86E3-4CCB-BE5A-839F90633AB2}" type="slidenum">
              <a:rPr lang="en-US" smtClean="0">
                <a:ln w="0"/>
                <a:solidFill>
                  <a:schemeClr val="accent1"/>
                </a:solidFill>
                <a:effectLst>
                  <a:outerShdw blurRad="38100" dist="25400" dir="5400000" algn="ctr" rotWithShape="0">
                    <a:srgbClr val="6E747A">
                      <a:alpha val="43000"/>
                    </a:srgbClr>
                  </a:outerShdw>
                </a:effectLst>
              </a:rPr>
              <a:t>35</a:t>
            </a:fld>
            <a:endParaRPr lang="en-US" dirty="0"/>
          </a:p>
        </p:txBody>
      </p:sp>
      <p:sp>
        <p:nvSpPr>
          <p:cNvPr id="3" name="Rectangle 2"/>
          <p:cNvSpPr/>
          <p:nvPr/>
        </p:nvSpPr>
        <p:spPr>
          <a:xfrm>
            <a:off x="271818" y="1248326"/>
            <a:ext cx="11081982" cy="4000454"/>
          </a:xfrm>
          <a:prstGeom prst="rect">
            <a:avLst/>
          </a:prstGeom>
        </p:spPr>
        <p:txBody>
          <a:bodyPr wrap="square">
            <a:spAutoFit/>
          </a:bodyPr>
          <a:lstStyle/>
          <a:p>
            <a:pPr algn="just">
              <a:lnSpc>
                <a:spcPct val="107000"/>
              </a:lnSpc>
            </a:pPr>
            <a:endParaRPr lang="en-US" sz="2800" dirty="0"/>
          </a:p>
          <a:p>
            <a:pPr marL="457200" indent="-457200">
              <a:buFont typeface="Arial" charset="0"/>
              <a:buChar char="•"/>
            </a:pPr>
            <a:r>
              <a:rPr lang="en-US" sz="3200" dirty="0"/>
              <a:t>Because the PCANet consists of only a (cascaded) linear map followed by binary hashing and block histograms, it is amenable to mathematical analysis and justification of its effectiveness.</a:t>
            </a:r>
          </a:p>
          <a:p>
            <a:pPr marL="457200" indent="-457200">
              <a:buFont typeface="Arial" charset="0"/>
              <a:buChar char="•"/>
            </a:pPr>
            <a:endParaRPr lang="en-US" sz="3200" dirty="0">
              <a:effectLst/>
              <a:ea typeface="Calibri"/>
              <a:cs typeface="Vrinda"/>
            </a:endParaRPr>
          </a:p>
          <a:p>
            <a:pPr marL="457200" indent="-457200">
              <a:buFont typeface="Arial" charset="0"/>
              <a:buChar char="•"/>
            </a:pPr>
            <a:r>
              <a:rPr lang="en-US" sz="3200" dirty="0"/>
              <a:t>There are unlimited opportunities to improve healthcare</a:t>
            </a:r>
          </a:p>
          <a:p>
            <a:r>
              <a:rPr lang="en-US" sz="3200" dirty="0"/>
              <a:t>      system.</a:t>
            </a:r>
            <a:endParaRPr lang="en-US" sz="3200" dirty="0">
              <a:effectLst/>
              <a:ea typeface="Calibri"/>
              <a:cs typeface="Vrinda"/>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166255"/>
            <a:ext cx="10515600" cy="1092529"/>
          </a:xfrm>
        </p:spPr>
        <p:txBody>
          <a:bodyPr/>
          <a:lstStyle/>
          <a:p>
            <a:r>
              <a:rPr lang="en-US" b="1" dirty="0"/>
              <a:t>References</a:t>
            </a:r>
          </a:p>
        </p:txBody>
      </p:sp>
      <p:sp>
        <p:nvSpPr>
          <p:cNvPr id="8" name="Content Placeholder 7"/>
          <p:cNvSpPr>
            <a:spLocks noGrp="1"/>
          </p:cNvSpPr>
          <p:nvPr>
            <p:ph idx="1"/>
          </p:nvPr>
        </p:nvSpPr>
        <p:spPr>
          <a:xfrm>
            <a:off x="634000" y="1650670"/>
            <a:ext cx="10980068" cy="4393869"/>
          </a:xfrm>
        </p:spPr>
        <p:txBody>
          <a:bodyPr>
            <a:normAutofit fontScale="70000" lnSpcReduction="20000"/>
          </a:bodyPr>
          <a:lstStyle/>
          <a:p>
            <a:pPr marL="0" indent="0">
              <a:buNone/>
            </a:pPr>
            <a:r>
              <a:rPr lang="en-US" dirty="0"/>
              <a:t>[1] T. H. Chan, K. Jia, S. Gao, J. Lu, Z. Zeng and Y. Ma, “PCANet: A Simple Deep Learning Baseline for Image Classification”, </a:t>
            </a:r>
            <a:r>
              <a:rPr lang="en-US" i="1" dirty="0"/>
              <a:t>IEEE Transaction on Image Processing</a:t>
            </a:r>
            <a:r>
              <a:rPr lang="en-US" dirty="0"/>
              <a:t>, vol. 24, issue. 12, pp. 5017-5033, 2015. </a:t>
            </a:r>
          </a:p>
          <a:p>
            <a:pPr marL="0" indent="0">
              <a:buNone/>
            </a:pPr>
            <a:endParaRPr lang="en-US" dirty="0"/>
          </a:p>
          <a:p>
            <a:pPr marL="0" indent="0">
              <a:buNone/>
            </a:pPr>
            <a:r>
              <a:rPr lang="en-US" dirty="0"/>
              <a:t>[2] G. E. Hinton, S. </a:t>
            </a:r>
            <a:r>
              <a:rPr lang="en-US" dirty="0" err="1"/>
              <a:t>Osindero</a:t>
            </a:r>
            <a:r>
              <a:rPr lang="en-US" dirty="0"/>
              <a:t>, and Y.-W. </a:t>
            </a:r>
            <a:r>
              <a:rPr lang="en-US" dirty="0" err="1"/>
              <a:t>Teh</a:t>
            </a:r>
            <a:r>
              <a:rPr lang="en-US" dirty="0"/>
              <a:t>, "A fast learning algorithm for deep belief </a:t>
            </a:r>
            <a:r>
              <a:rPr lang="en-US" dirty="0" err="1"/>
              <a:t>nets,"</a:t>
            </a:r>
            <a:r>
              <a:rPr lang="en-US" i="1" dirty="0" err="1"/>
              <a:t>Neural</a:t>
            </a:r>
            <a:r>
              <a:rPr lang="en-US" i="1" dirty="0"/>
              <a:t> Computing</a:t>
            </a:r>
            <a:r>
              <a:rPr lang="en-US" dirty="0"/>
              <a:t>, vol. 18, no. 7, pp. 1527-1554, 2006.</a:t>
            </a:r>
          </a:p>
          <a:p>
            <a:pPr marL="0" indent="0">
              <a:buNone/>
            </a:pPr>
            <a:endParaRPr lang="en-US" dirty="0"/>
          </a:p>
          <a:p>
            <a:pPr marL="0" indent="0">
              <a:buNone/>
            </a:pPr>
            <a:r>
              <a:rPr lang="en-US" dirty="0"/>
              <a:t>[3] Y. </a:t>
            </a:r>
            <a:r>
              <a:rPr lang="en-US" dirty="0" err="1"/>
              <a:t>Bengio</a:t>
            </a:r>
            <a:r>
              <a:rPr lang="en-US" dirty="0"/>
              <a:t>, A. </a:t>
            </a:r>
            <a:r>
              <a:rPr lang="en-US" dirty="0" err="1"/>
              <a:t>Courville</a:t>
            </a:r>
            <a:r>
              <a:rPr lang="en-US" dirty="0"/>
              <a:t>, and P. Vincent, “Representation learning: A review and new perspectives," </a:t>
            </a:r>
            <a:r>
              <a:rPr lang="en-US" i="1" dirty="0"/>
              <a:t>IEEE Transaction Pattern Analysis</a:t>
            </a:r>
            <a:r>
              <a:rPr lang="en-US" dirty="0"/>
              <a:t>, vol. 35, issue. 8, pp. 1798-1828, Aug. 2013.</a:t>
            </a:r>
          </a:p>
          <a:p>
            <a:pPr marL="0" indent="0">
              <a:buNone/>
            </a:pPr>
            <a:endParaRPr lang="en-US" dirty="0"/>
          </a:p>
          <a:p>
            <a:pPr marL="0" indent="0">
              <a:buNone/>
            </a:pPr>
            <a:r>
              <a:rPr lang="en-US" dirty="0"/>
              <a:t>[4] I. J. </a:t>
            </a:r>
            <a:r>
              <a:rPr lang="en-US" dirty="0" err="1"/>
              <a:t>Goodfellow</a:t>
            </a:r>
            <a:r>
              <a:rPr lang="en-US" dirty="0"/>
              <a:t>, D. </a:t>
            </a:r>
            <a:r>
              <a:rPr lang="en-US" dirty="0" err="1"/>
              <a:t>Warde</a:t>
            </a:r>
            <a:r>
              <a:rPr lang="en-US" dirty="0"/>
              <a:t>-Farley, M. </a:t>
            </a:r>
            <a:r>
              <a:rPr lang="en-US" dirty="0" err="1"/>
              <a:t>Mirza</a:t>
            </a:r>
            <a:r>
              <a:rPr lang="en-US" dirty="0"/>
              <a:t>, A. </a:t>
            </a:r>
            <a:r>
              <a:rPr lang="en-US" dirty="0" err="1"/>
              <a:t>Courville</a:t>
            </a:r>
            <a:r>
              <a:rPr lang="en-US" dirty="0"/>
              <a:t>, and Y. </a:t>
            </a:r>
            <a:r>
              <a:rPr lang="en-US" dirty="0" err="1"/>
              <a:t>Bengio</a:t>
            </a:r>
            <a:r>
              <a:rPr lang="en-US" dirty="0"/>
              <a:t>, \</a:t>
            </a:r>
            <a:r>
              <a:rPr lang="en-US" dirty="0" err="1"/>
              <a:t>Maxout</a:t>
            </a:r>
            <a:r>
              <a:rPr lang="en-US" dirty="0"/>
              <a:t> networks," </a:t>
            </a:r>
            <a:r>
              <a:rPr lang="en-US" i="1" dirty="0"/>
              <a:t>in Proc. 30th ICML</a:t>
            </a:r>
            <a:r>
              <a:rPr lang="en-US" dirty="0"/>
              <a:t>, pp. 1-9, 2013.</a:t>
            </a:r>
          </a:p>
          <a:p>
            <a:pPr marL="0" indent="0">
              <a:buNone/>
            </a:pPr>
            <a:endParaRPr lang="en-US" dirty="0"/>
          </a:p>
          <a:p>
            <a:r>
              <a:rPr lang="en-US" dirty="0"/>
              <a:t>And more…</a:t>
            </a:r>
          </a:p>
          <a:p>
            <a:pPr marL="0" indent="0">
              <a:buNone/>
            </a:pPr>
            <a:r>
              <a:rPr lang="en-US" dirty="0">
                <a:cs typeface="Calibri"/>
              </a:rPr>
              <a:t> </a:t>
            </a:r>
          </a:p>
        </p:txBody>
      </p:sp>
      <p:sp>
        <p:nvSpPr>
          <p:cNvPr id="9" name="object 2"/>
          <p:cNvSpPr/>
          <p:nvPr/>
        </p:nvSpPr>
        <p:spPr>
          <a:xfrm>
            <a:off x="838200" y="1106054"/>
            <a:ext cx="7609764" cy="45719"/>
          </a:xfrm>
          <a:prstGeom prst="rect">
            <a:avLst/>
          </a:prstGeom>
          <a:blipFill>
            <a:blip r:embed="rId2" cstate="print"/>
            <a:stretch>
              <a:fillRect/>
            </a:stretch>
          </a:blipFill>
        </p:spPr>
        <p:txBody>
          <a:bodyPr wrap="square" lIns="0" tIns="0" rIns="0" bIns="0" rtlCol="0"/>
          <a:lstStyle/>
          <a:p>
            <a:endParaRPr/>
          </a:p>
        </p:txBody>
      </p:sp>
      <p:sp>
        <p:nvSpPr>
          <p:cNvPr id="2" name="Slide Number Placeholder 1"/>
          <p:cNvSpPr>
            <a:spLocks noGrp="1"/>
          </p:cNvSpPr>
          <p:nvPr>
            <p:ph type="sldNum" sz="quarter" idx="12"/>
          </p:nvPr>
        </p:nvSpPr>
        <p:spPr>
          <a:xfrm>
            <a:off x="8610600" y="6044540"/>
            <a:ext cx="2743200" cy="676936"/>
          </a:xfrm>
        </p:spPr>
        <p:txBody>
          <a:bodyPr/>
          <a:lstStyle/>
          <a:p>
            <a:fld id="{D86998AD-86E3-4CCB-BE5A-839F90633AB2}" type="slidenum">
              <a:rPr lang="en-US" smtClean="0">
                <a:ln w="0"/>
                <a:solidFill>
                  <a:schemeClr val="accent1"/>
                </a:solidFill>
                <a:effectLst>
                  <a:outerShdw blurRad="38100" dist="25400" dir="5400000" algn="ctr" rotWithShape="0">
                    <a:srgbClr val="6E747A">
                      <a:alpha val="43000"/>
                    </a:srgbClr>
                  </a:outerShdw>
                </a:effectLst>
              </a:r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7350" y="2647665"/>
            <a:ext cx="5854890" cy="1446550"/>
          </a:xfrm>
          <a:prstGeom prst="rect">
            <a:avLst/>
          </a:prstGeom>
        </p:spPr>
        <p:txBody>
          <a:bodyPr wrap="square">
            <a:spAutoFit/>
          </a:bodyPr>
          <a:lstStyle/>
          <a:p>
            <a:pPr algn="ctr"/>
            <a:r>
              <a:rPr lang="en-US" sz="8800" dirty="0">
                <a:latin typeface="Times New Roman" pitchFamily="18" charset="0"/>
                <a:cs typeface="Times New Roman" pitchFamily="18" charset="0"/>
              </a:rPr>
              <a:t>Thank You</a:t>
            </a:r>
            <a:endParaRPr lang="en-US" sz="8800" dirty="0"/>
          </a:p>
        </p:txBody>
      </p:sp>
      <p:sp>
        <p:nvSpPr>
          <p:cNvPr id="3" name="Slide Number Placeholder 2"/>
          <p:cNvSpPr>
            <a:spLocks noGrp="1"/>
          </p:cNvSpPr>
          <p:nvPr>
            <p:ph type="sldNum" sz="quarter" idx="12"/>
          </p:nvPr>
        </p:nvSpPr>
        <p:spPr>
          <a:xfrm>
            <a:off x="8610600" y="6068292"/>
            <a:ext cx="2743200" cy="653184"/>
          </a:xfrm>
        </p:spPr>
        <p:txBody>
          <a:bodyPr/>
          <a:lstStyle/>
          <a:p>
            <a:fld id="{D86998AD-86E3-4CCB-BE5A-839F90633AB2}" type="slidenum">
              <a:rPr lang="en-US" smtClean="0">
                <a:ln w="0"/>
                <a:solidFill>
                  <a:schemeClr val="accent1"/>
                </a:solidFill>
                <a:effectLst>
                  <a:outerShdw blurRad="38100" dist="25400" dir="5400000" algn="ctr" rotWithShape="0">
                    <a:srgbClr val="6E747A">
                      <a:alpha val="43000"/>
                    </a:srgbClr>
                  </a:outerShdw>
                </a:effectLst>
              </a:r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05265" y="1924599"/>
            <a:ext cx="3738294" cy="3115245"/>
          </a:xfrm>
        </p:spPr>
      </p:pic>
      <p:sp>
        <p:nvSpPr>
          <p:cNvPr id="2" name="Rectangle 1"/>
          <p:cNvSpPr/>
          <p:nvPr/>
        </p:nvSpPr>
        <p:spPr>
          <a:xfrm>
            <a:off x="2872875" y="2981457"/>
            <a:ext cx="5251088" cy="923330"/>
          </a:xfrm>
          <a:prstGeom prst="rect">
            <a:avLst/>
          </a:prstGeom>
        </p:spPr>
        <p:txBody>
          <a:bodyPr wrap="square">
            <a:spAutoFit/>
          </a:bodyPr>
          <a:lstStyle/>
          <a:p>
            <a:r>
              <a:rPr lang="en-US" sz="5400" b="1" dirty="0">
                <a:latin typeface="Times New Roman" pitchFamily="18" charset="0"/>
                <a:cs typeface="Times New Roman" pitchFamily="18" charset="0"/>
              </a:rPr>
              <a:t>Any Question</a:t>
            </a:r>
            <a:endParaRPr lang="en-US" sz="5400" b="1" dirty="0"/>
          </a:p>
        </p:txBody>
      </p:sp>
      <p:sp>
        <p:nvSpPr>
          <p:cNvPr id="3" name="Slide Number Placeholder 2"/>
          <p:cNvSpPr>
            <a:spLocks noGrp="1"/>
          </p:cNvSpPr>
          <p:nvPr>
            <p:ph type="sldNum" sz="quarter" idx="12"/>
          </p:nvPr>
        </p:nvSpPr>
        <p:spPr>
          <a:xfrm>
            <a:off x="8610600" y="6068292"/>
            <a:ext cx="2743200" cy="653184"/>
          </a:xfrm>
        </p:spPr>
        <p:txBody>
          <a:bodyPr/>
          <a:lstStyle/>
          <a:p>
            <a:fld id="{D86998AD-86E3-4CCB-BE5A-839F90633AB2}" type="slidenum">
              <a:rPr lang="en-US" smtClean="0">
                <a:ln w="0"/>
                <a:solidFill>
                  <a:schemeClr val="accent1"/>
                </a:solidFill>
                <a:effectLst>
                  <a:outerShdw blurRad="38100" dist="25400" dir="5400000" algn="ctr" rotWithShape="0">
                    <a:srgbClr val="6E747A">
                      <a:alpha val="43000"/>
                    </a:srgbClr>
                  </a:outerShdw>
                </a:effectLst>
              </a:rPr>
              <a:t>38</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Statement</a:t>
            </a:r>
          </a:p>
        </p:txBody>
      </p:sp>
      <p:sp>
        <p:nvSpPr>
          <p:cNvPr id="3" name="Content Placeholder 2"/>
          <p:cNvSpPr>
            <a:spLocks noGrp="1"/>
          </p:cNvSpPr>
          <p:nvPr>
            <p:ph idx="1"/>
          </p:nvPr>
        </p:nvSpPr>
        <p:spPr/>
        <p:txBody>
          <a:bodyPr>
            <a:noAutofit/>
          </a:bodyPr>
          <a:lstStyle/>
          <a:p>
            <a:r>
              <a:rPr lang="en-US" sz="3200" dirty="0"/>
              <a:t>Image classification based on visual content is a very challenging task.</a:t>
            </a:r>
          </a:p>
          <a:p>
            <a:pPr marL="0" indent="0">
              <a:buNone/>
            </a:pPr>
            <a:endParaRPr lang="en-US" sz="3200" dirty="0"/>
          </a:p>
          <a:p>
            <a:r>
              <a:rPr lang="en-US" sz="3200" dirty="0"/>
              <a:t>Large amount of intra-class variability, arising from-</a:t>
            </a:r>
          </a:p>
          <a:p>
            <a:pPr>
              <a:buFont typeface="Wingdings" charset="2"/>
              <a:buChar char="Ø"/>
            </a:pPr>
            <a:r>
              <a:rPr lang="en-US" sz="3200" dirty="0"/>
              <a:t> </a:t>
            </a:r>
            <a:r>
              <a:rPr lang="en-US" sz="3200" dirty="0" smtClean="0"/>
              <a:t>Different </a:t>
            </a:r>
            <a:r>
              <a:rPr lang="en-US" sz="3200" dirty="0"/>
              <a:t>lighting conditions</a:t>
            </a:r>
          </a:p>
          <a:p>
            <a:pPr>
              <a:buFont typeface="Wingdings" charset="2"/>
              <a:buChar char="Ø"/>
            </a:pPr>
            <a:r>
              <a:rPr lang="en-US" sz="3200" dirty="0"/>
              <a:t>Misalignment</a:t>
            </a:r>
          </a:p>
          <a:p>
            <a:pPr>
              <a:buFont typeface="Wingdings" charset="2"/>
              <a:buChar char="Ø"/>
            </a:pPr>
            <a:r>
              <a:rPr lang="en-US" sz="3200" dirty="0" smtClean="0"/>
              <a:t>O</a:t>
            </a:r>
            <a:r>
              <a:rPr lang="en-US" sz="3200" dirty="0" smtClean="0"/>
              <a:t>cclusion </a:t>
            </a:r>
            <a:r>
              <a:rPr lang="en-US" sz="3200" dirty="0"/>
              <a:t>and corruptions.</a:t>
            </a:r>
          </a:p>
        </p:txBody>
      </p:sp>
      <p:sp>
        <p:nvSpPr>
          <p:cNvPr id="4" name="Slide Number Placeholder 3"/>
          <p:cNvSpPr>
            <a:spLocks noGrp="1"/>
          </p:cNvSpPr>
          <p:nvPr>
            <p:ph type="sldNum" sz="quarter" idx="12"/>
          </p:nvPr>
        </p:nvSpPr>
        <p:spPr/>
        <p:txBody>
          <a:bodyPr/>
          <a:lstStyle/>
          <a:p>
            <a:fld id="{D86998AD-86E3-4CCB-BE5A-839F90633AB2}" type="slidenum">
              <a:rPr lang="en-US" smtClean="0"/>
              <a:t>4</a:t>
            </a:fld>
            <a:endParaRPr lang="en-US"/>
          </a:p>
        </p:txBody>
      </p:sp>
      <p:sp>
        <p:nvSpPr>
          <p:cNvPr id="5" name="object 2"/>
          <p:cNvSpPr/>
          <p:nvPr/>
        </p:nvSpPr>
        <p:spPr>
          <a:xfrm>
            <a:off x="838200" y="1317336"/>
            <a:ext cx="8073788" cy="4571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mc:AlternateContent xmlns:mc="http://schemas.openxmlformats.org/markup-compatibility/2006">
    <mc:Choice xmlns:p14="http://schemas.microsoft.com/office/powerpoint/2010/main" Requires="p14">
      <p:transition spd="slow" p14:dur="2000" advTm="27945"/>
    </mc:Choice>
    <mc:Fallback>
      <p:transition spd="slow" advTm="27945"/>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r>
              <a:rPr lang="en-US" sz="5400" dirty="0">
                <a:latin typeface="Times New Roman" pitchFamily="18" charset="0"/>
                <a:cs typeface="Times New Roman" pitchFamily="18" charset="0"/>
              </a:rPr>
              <a:t>Motivation</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a:xfrm>
            <a:off x="8610600" y="5949538"/>
            <a:ext cx="2743200" cy="771937"/>
          </a:xfrm>
        </p:spPr>
        <p:txBody>
          <a:bodyPr/>
          <a:lstStyle/>
          <a:p>
            <a:fld id="{D86998AD-86E3-4CCB-BE5A-839F90633AB2}" type="slidenum">
              <a:rPr lang="en-US" smtClean="0">
                <a:ln w="0"/>
                <a:solidFill>
                  <a:schemeClr val="accent1"/>
                </a:solidFill>
                <a:effectLst>
                  <a:outerShdw blurRad="38100" dist="25400" dir="5400000" algn="ctr" rotWithShape="0">
                    <a:srgbClr val="6E747A">
                      <a:alpha val="43000"/>
                    </a:srgbClr>
                  </a:outerShdw>
                </a:effectLst>
              </a:rPr>
              <a:t>5</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Tm="877"/>
    </mc:Choice>
    <mc:Fallback>
      <p:transition spd="slow" advTm="877"/>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190" y="-63836"/>
            <a:ext cx="10515600" cy="1325563"/>
          </a:xfrm>
        </p:spPr>
        <p:txBody>
          <a:bodyPr/>
          <a:lstStyle/>
          <a:p>
            <a:r>
              <a:rPr lang="en-US" dirty="0">
                <a:latin typeface="Times New Roman" pitchFamily="18" charset="0"/>
                <a:cs typeface="Times New Roman" pitchFamily="18" charset="0"/>
              </a:rPr>
              <a:t>Motivation</a:t>
            </a:r>
          </a:p>
        </p:txBody>
      </p:sp>
      <p:sp>
        <p:nvSpPr>
          <p:cNvPr id="3" name="Content Placeholder 2"/>
          <p:cNvSpPr>
            <a:spLocks noGrp="1"/>
          </p:cNvSpPr>
          <p:nvPr>
            <p:ph idx="1"/>
          </p:nvPr>
        </p:nvSpPr>
        <p:spPr>
          <a:xfrm>
            <a:off x="539937" y="1058028"/>
            <a:ext cx="10186120" cy="5683966"/>
          </a:xfrm>
        </p:spPr>
        <p:txBody>
          <a:bodyPr>
            <a:noAutofit/>
          </a:bodyPr>
          <a:lstStyle/>
          <a:p>
            <a:pPr marL="0" indent="0">
              <a:buNone/>
            </a:pPr>
            <a:endParaRPr lang="en-US" sz="3200" dirty="0"/>
          </a:p>
          <a:p>
            <a:pPr marL="0" indent="0">
              <a:buNone/>
            </a:pPr>
            <a:r>
              <a:rPr lang="en-US" sz="3200" dirty="0"/>
              <a:t>Two simple goals:</a:t>
            </a:r>
          </a:p>
          <a:p>
            <a:pPr marL="0" indent="0">
              <a:buNone/>
            </a:pPr>
            <a:endParaRPr lang="en-US" sz="3200" dirty="0"/>
          </a:p>
          <a:p>
            <a:r>
              <a:rPr lang="en-US" sz="3200" dirty="0"/>
              <a:t>To design a simple deep learning network.</a:t>
            </a:r>
          </a:p>
          <a:p>
            <a:pPr marL="914400" lvl="2" indent="0">
              <a:buNone/>
            </a:pPr>
            <a:endParaRPr lang="en-US" sz="3200" dirty="0"/>
          </a:p>
          <a:p>
            <a:r>
              <a:rPr lang="en-US" sz="3200" dirty="0"/>
              <a:t>Such a basic network could serve as a good baseline for more advanced processing components of deep</a:t>
            </a:r>
          </a:p>
          <a:p>
            <a:pPr marL="0" indent="0">
              <a:buNone/>
            </a:pPr>
            <a:r>
              <a:rPr lang="en-US" sz="3200" dirty="0"/>
              <a:t>   learning networks.</a:t>
            </a:r>
          </a:p>
        </p:txBody>
      </p:sp>
      <p:sp>
        <p:nvSpPr>
          <p:cNvPr id="5" name="object 2"/>
          <p:cNvSpPr/>
          <p:nvPr/>
        </p:nvSpPr>
        <p:spPr>
          <a:xfrm>
            <a:off x="838200" y="866960"/>
            <a:ext cx="8073788" cy="45719"/>
          </a:xfrm>
          <a:prstGeom prst="rect">
            <a:avLst/>
          </a:prstGeom>
          <a:blipFill>
            <a:blip r:embed="rId2" cstate="print"/>
            <a:stretch>
              <a:fillRect/>
            </a:stretch>
          </a:blipFill>
        </p:spPr>
        <p:txBody>
          <a:bodyPr wrap="square" lIns="0" tIns="0" rIns="0" bIns="0" rtlCol="0"/>
          <a:lstStyle/>
          <a:p>
            <a:endParaRPr/>
          </a:p>
        </p:txBody>
      </p:sp>
      <p:sp>
        <p:nvSpPr>
          <p:cNvPr id="4" name="Slide Number Placeholder 3"/>
          <p:cNvSpPr>
            <a:spLocks noGrp="1"/>
          </p:cNvSpPr>
          <p:nvPr>
            <p:ph type="sldNum" sz="quarter" idx="12"/>
          </p:nvPr>
        </p:nvSpPr>
        <p:spPr>
          <a:xfrm>
            <a:off x="8611590" y="6212190"/>
            <a:ext cx="2743200" cy="760062"/>
          </a:xfrm>
        </p:spPr>
        <p:txBody>
          <a:bodyPr/>
          <a:lstStyle/>
          <a:p>
            <a:fld id="{D86998AD-86E3-4CCB-BE5A-839F90633AB2}" type="slidenum">
              <a:rPr lang="en-US" smtClean="0">
                <a:ln w="0"/>
                <a:solidFill>
                  <a:schemeClr val="accent1"/>
                </a:solidFill>
                <a:effectLst>
                  <a:outerShdw blurRad="38100" dist="25400" dir="5400000" algn="ctr" rotWithShape="0">
                    <a:srgbClr val="6E747A">
                      <a:alpha val="43000"/>
                    </a:srgbClr>
                  </a:outerShdw>
                </a:effectLst>
              </a:rPr>
              <a:t>6</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Tm="20909"/>
    </mc:Choice>
    <mc:Fallback>
      <p:transition spd="slow" advTm="20909"/>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r>
              <a:rPr lang="en-US" sz="5400" dirty="0">
                <a:latin typeface="Times New Roman" pitchFamily="18" charset="0"/>
                <a:cs typeface="Times New Roman" pitchFamily="18" charset="0"/>
              </a:rPr>
              <a:t>What is PCA ?</a:t>
            </a:r>
            <a:br>
              <a:rPr lang="en-US" sz="5400"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a:xfrm>
            <a:off x="8610600" y="5949538"/>
            <a:ext cx="2743200" cy="771937"/>
          </a:xfrm>
        </p:spPr>
        <p:txBody>
          <a:bodyPr/>
          <a:lstStyle/>
          <a:p>
            <a:fld id="{D86998AD-86E3-4CCB-BE5A-839F90633AB2}" type="slidenum">
              <a:rPr lang="en-US" smtClean="0">
                <a:ln w="0"/>
                <a:solidFill>
                  <a:schemeClr val="accent1"/>
                </a:solidFill>
                <a:effectLst>
                  <a:outerShdw blurRad="38100" dist="25400" dir="5400000" algn="ctr" rotWithShape="0">
                    <a:srgbClr val="6E747A">
                      <a:alpha val="43000"/>
                    </a:srgbClr>
                  </a:outerShdw>
                </a:effectLst>
              </a:rPr>
              <a:t>7</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Tm="1662"/>
    </mc:Choice>
    <mc:Fallback>
      <p:transition spd="slow" advTm="1662"/>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166255"/>
            <a:ext cx="10515600" cy="1092529"/>
          </a:xfrm>
        </p:spPr>
        <p:txBody>
          <a:bodyPr/>
          <a:lstStyle/>
          <a:p>
            <a:r>
              <a:rPr lang="en-US" b="1" dirty="0"/>
              <a:t>PCA</a:t>
            </a:r>
          </a:p>
        </p:txBody>
      </p:sp>
      <p:sp>
        <p:nvSpPr>
          <p:cNvPr id="8" name="Content Placeholder 7"/>
          <p:cNvSpPr>
            <a:spLocks noGrp="1"/>
          </p:cNvSpPr>
          <p:nvPr>
            <p:ph idx="1"/>
          </p:nvPr>
        </p:nvSpPr>
        <p:spPr>
          <a:xfrm>
            <a:off x="382137" y="1650670"/>
            <a:ext cx="6209732" cy="4859312"/>
          </a:xfrm>
        </p:spPr>
        <p:txBody>
          <a:bodyPr>
            <a:normAutofit/>
          </a:bodyPr>
          <a:lstStyle/>
          <a:p>
            <a:pPr marL="355600" indent="-342900" defTabSz="-635">
              <a:lnSpc>
                <a:spcPct val="100000"/>
              </a:lnSpc>
              <a:spcBef>
                <a:spcPts val="640"/>
              </a:spcBef>
              <a:tabLst>
                <a:tab pos="355600" algn="l"/>
                <a:tab pos="356235" algn="l"/>
              </a:tabLst>
            </a:pPr>
            <a:r>
              <a:rPr lang="en-US" sz="3200" dirty="0"/>
              <a:t>A statistical procedure that uses an orthogonal transformation to convert a set of observations of possibly </a:t>
            </a:r>
            <a:r>
              <a:rPr lang="en-US" sz="3200" b="1" dirty="0"/>
              <a:t>correlated variables </a:t>
            </a:r>
            <a:r>
              <a:rPr lang="en-US" sz="3200" dirty="0"/>
              <a:t>into a set of values of </a:t>
            </a:r>
            <a:r>
              <a:rPr lang="en-US" sz="3200" b="1" dirty="0"/>
              <a:t>linearly uncorrelated variables</a:t>
            </a:r>
            <a:r>
              <a:rPr lang="en-US" sz="3200" dirty="0"/>
              <a:t> called </a:t>
            </a:r>
            <a:r>
              <a:rPr lang="en-US" sz="3200" b="1" dirty="0"/>
              <a:t>principal components</a:t>
            </a:r>
            <a:r>
              <a:rPr lang="en-US" sz="3200" dirty="0"/>
              <a:t>. </a:t>
            </a:r>
          </a:p>
          <a:p>
            <a:pPr marL="355600" indent="-342900" defTabSz="-635">
              <a:lnSpc>
                <a:spcPct val="100000"/>
              </a:lnSpc>
              <a:spcBef>
                <a:spcPts val="640"/>
              </a:spcBef>
              <a:tabLst>
                <a:tab pos="355600" algn="l"/>
                <a:tab pos="356235" algn="l"/>
              </a:tabLst>
            </a:pPr>
            <a:endParaRPr lang="en-US" sz="3200" dirty="0"/>
          </a:p>
          <a:p>
            <a:pPr marL="355600" indent="-342900" defTabSz="-635">
              <a:lnSpc>
                <a:spcPct val="100000"/>
              </a:lnSpc>
              <a:spcBef>
                <a:spcPts val="640"/>
              </a:spcBef>
              <a:tabLst>
                <a:tab pos="355600" algn="l"/>
                <a:tab pos="356235" algn="l"/>
              </a:tabLst>
            </a:pPr>
            <a:r>
              <a:rPr lang="en-US" sz="3200" dirty="0"/>
              <a:t>Useful for eliminating dimensions.</a:t>
            </a:r>
            <a:endParaRPr lang="en-US" sz="3200" dirty="0">
              <a:cs typeface="Calibri"/>
            </a:endParaRPr>
          </a:p>
        </p:txBody>
      </p:sp>
      <p:sp>
        <p:nvSpPr>
          <p:cNvPr id="9" name="object 2"/>
          <p:cNvSpPr/>
          <p:nvPr/>
        </p:nvSpPr>
        <p:spPr>
          <a:xfrm>
            <a:off x="838200" y="1106054"/>
            <a:ext cx="7609764" cy="45719"/>
          </a:xfrm>
          <a:prstGeom prst="rect">
            <a:avLst/>
          </a:prstGeom>
          <a:blipFill>
            <a:blip r:embed="rId2" cstate="print"/>
            <a:stretch>
              <a:fillRect/>
            </a:stretch>
          </a:blipFill>
        </p:spPr>
        <p:txBody>
          <a:bodyPr wrap="square" lIns="0" tIns="0" rIns="0" bIns="0" rtlCol="0"/>
          <a:lstStyle/>
          <a:p>
            <a:endParaRPr/>
          </a:p>
        </p:txBody>
      </p:sp>
      <p:sp>
        <p:nvSpPr>
          <p:cNvPr id="2" name="Slide Number Placeholder 1"/>
          <p:cNvSpPr>
            <a:spLocks noGrp="1"/>
          </p:cNvSpPr>
          <p:nvPr>
            <p:ph type="sldNum" sz="quarter" idx="12"/>
          </p:nvPr>
        </p:nvSpPr>
        <p:spPr>
          <a:xfrm>
            <a:off x="8610600" y="6020790"/>
            <a:ext cx="2743200" cy="700685"/>
          </a:xfrm>
        </p:spPr>
        <p:txBody>
          <a:bodyPr/>
          <a:lstStyle/>
          <a:p>
            <a:fld id="{D86998AD-86E3-4CCB-BE5A-839F90633AB2}" type="slidenum">
              <a:rPr lang="en-US" smtClean="0">
                <a:ln w="0"/>
                <a:solidFill>
                  <a:schemeClr val="accent1"/>
                </a:solidFill>
                <a:effectLst>
                  <a:outerShdw blurRad="38100" dist="25400" dir="5400000" algn="ctr" rotWithShape="0">
                    <a:srgbClr val="6E747A">
                      <a:alpha val="43000"/>
                    </a:srgbClr>
                  </a:outerShdw>
                </a:effectLst>
              </a:rPr>
              <a:t>8</a:t>
            </a:fld>
            <a:endParaRPr lang="en-US" dirty="0">
              <a:ln w="0"/>
              <a:solidFill>
                <a:schemeClr val="accent1"/>
              </a:solidFill>
              <a:effectLst>
                <a:outerShdw blurRad="38100" dist="25400" dir="5400000" algn="ctr" rotWithShape="0">
                  <a:srgbClr val="6E747A">
                    <a:alpha val="43000"/>
                  </a:srgbClr>
                </a:outerShdw>
              </a:effectLst>
            </a:endParaRPr>
          </a:p>
        </p:txBody>
      </p:sp>
      <p:sp>
        <p:nvSpPr>
          <p:cNvPr id="6" name="Rounded Rectangle 5"/>
          <p:cNvSpPr/>
          <p:nvPr/>
        </p:nvSpPr>
        <p:spPr>
          <a:xfrm>
            <a:off x="11230970" y="2651219"/>
            <a:ext cx="245660" cy="165355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3"/>
          <p:cNvSpPr txBox="1"/>
          <p:nvPr/>
        </p:nvSpPr>
        <p:spPr>
          <a:xfrm>
            <a:off x="6216393" y="5650991"/>
            <a:ext cx="5665616" cy="63631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solidFill>
                  <a:schemeClr val="tx1"/>
                </a:solidFill>
              </a:rPr>
              <a:t>Figure: PCA</a:t>
            </a:r>
            <a:endParaRPr lang="en-US" sz="2000" dirty="0">
              <a:ln w="0"/>
              <a:solidFill>
                <a:schemeClr val="tx1"/>
              </a:solidFill>
              <a:effectLst>
                <a:outerShdw blurRad="38100" dist="25400" dir="5400000" algn="ctr" rotWithShape="0">
                  <a:srgbClr val="6E747A">
                    <a:alpha val="43000"/>
                  </a:srgbClr>
                </a:outerShdw>
              </a:effectLs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1869" y="1406826"/>
            <a:ext cx="5445456" cy="41371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41944"/>
    </mc:Choice>
    <mc:Fallback>
      <p:transition spd="slow" advTm="4194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5400" dirty="0">
                <a:latin typeface="Times New Roman" pitchFamily="18" charset="0"/>
                <a:cs typeface="Times New Roman" pitchFamily="18" charset="0"/>
              </a:rPr>
              <a:t/>
            </a:r>
            <a:br>
              <a:rPr lang="en-US" sz="5400" dirty="0">
                <a:latin typeface="Times New Roman" pitchFamily="18" charset="0"/>
                <a:cs typeface="Times New Roman" pitchFamily="18" charset="0"/>
              </a:rPr>
            </a:br>
            <a:r>
              <a:rPr lang="en-US" sz="5400" dirty="0">
                <a:latin typeface="Times New Roman" pitchFamily="18" charset="0"/>
                <a:cs typeface="Times New Roman" pitchFamily="18" charset="0"/>
              </a:rPr>
              <a:t/>
            </a:r>
            <a:br>
              <a:rPr lang="en-US" sz="5400" dirty="0">
                <a:latin typeface="Times New Roman" pitchFamily="18" charset="0"/>
                <a:cs typeface="Times New Roman" pitchFamily="18" charset="0"/>
              </a:rPr>
            </a:br>
            <a:r>
              <a:rPr lang="en-US" sz="5400" dirty="0">
                <a:latin typeface="Times New Roman" pitchFamily="18" charset="0"/>
                <a:cs typeface="Times New Roman" pitchFamily="18" charset="0"/>
              </a:rPr>
              <a:t>	</a:t>
            </a:r>
            <a:br>
              <a:rPr lang="en-US" sz="5400" dirty="0">
                <a:latin typeface="Times New Roman" pitchFamily="18" charset="0"/>
                <a:cs typeface="Times New Roman" pitchFamily="18" charset="0"/>
              </a:rPr>
            </a:br>
            <a:r>
              <a:rPr lang="en-US" sz="5400" dirty="0">
                <a:latin typeface="Times New Roman" pitchFamily="18" charset="0"/>
                <a:cs typeface="Times New Roman" pitchFamily="18" charset="0"/>
              </a:rPr>
              <a:t/>
            </a:r>
            <a:br>
              <a:rPr lang="en-US" sz="5400" dirty="0">
                <a:latin typeface="Times New Roman" pitchFamily="18" charset="0"/>
                <a:cs typeface="Times New Roman" pitchFamily="18" charset="0"/>
              </a:rPr>
            </a:br>
            <a:r>
              <a:rPr lang="en-US" sz="5400" dirty="0">
                <a:latin typeface="Times New Roman" pitchFamily="18" charset="0"/>
                <a:cs typeface="Times New Roman" pitchFamily="18" charset="0"/>
              </a:rPr>
              <a:t/>
            </a:r>
            <a:br>
              <a:rPr lang="en-US" sz="5400" dirty="0">
                <a:latin typeface="Times New Roman" pitchFamily="18" charset="0"/>
                <a:cs typeface="Times New Roman" pitchFamily="18" charset="0"/>
              </a:rPr>
            </a:br>
            <a:r>
              <a:rPr lang="en-US" sz="5400" dirty="0">
                <a:latin typeface="Times New Roman" pitchFamily="18" charset="0"/>
                <a:cs typeface="Times New Roman" pitchFamily="18" charset="0"/>
              </a:rPr>
              <a:t/>
            </a:r>
            <a:br>
              <a:rPr lang="en-US" sz="5400" dirty="0">
                <a:latin typeface="Times New Roman" pitchFamily="18" charset="0"/>
                <a:cs typeface="Times New Roman" pitchFamily="18" charset="0"/>
              </a:rPr>
            </a:br>
            <a:r>
              <a:rPr lang="en-US" sz="5400" dirty="0">
                <a:latin typeface="Times New Roman" pitchFamily="18" charset="0"/>
                <a:cs typeface="Times New Roman" pitchFamily="18" charset="0"/>
              </a:rPr>
              <a:t/>
            </a:r>
            <a:br>
              <a:rPr lang="en-US" sz="5400" dirty="0">
                <a:latin typeface="Times New Roman" pitchFamily="18" charset="0"/>
                <a:cs typeface="Times New Roman" pitchFamily="18" charset="0"/>
              </a:rPr>
            </a:br>
            <a:r>
              <a:rPr lang="en-US" sz="5400" dirty="0">
                <a:latin typeface="Times New Roman" pitchFamily="18" charset="0"/>
                <a:cs typeface="Times New Roman" pitchFamily="18" charset="0"/>
              </a:rPr>
              <a:t>	            </a:t>
            </a:r>
            <a:br>
              <a:rPr lang="en-US" sz="5400" dirty="0">
                <a:latin typeface="Times New Roman" pitchFamily="18" charset="0"/>
                <a:cs typeface="Times New Roman" pitchFamily="18" charset="0"/>
              </a:rPr>
            </a:br>
            <a:r>
              <a:rPr lang="en-US" sz="5400" dirty="0">
                <a:latin typeface="Times New Roman" pitchFamily="18" charset="0"/>
                <a:cs typeface="Times New Roman" pitchFamily="18" charset="0"/>
              </a:rPr>
              <a:t>What is PCANet ?</a:t>
            </a:r>
            <a:br>
              <a:rPr lang="en-US" sz="5400" dirty="0">
                <a:latin typeface="Times New Roman" pitchFamily="18" charset="0"/>
                <a:cs typeface="Times New Roman" pitchFamily="18" charset="0"/>
              </a:rPr>
            </a:br>
            <a:r>
              <a:rPr lang="en-US" sz="5400" dirty="0">
                <a:latin typeface="Times New Roman" pitchFamily="18" charset="0"/>
                <a:cs typeface="Times New Roman" pitchFamily="18" charset="0"/>
              </a:rPr>
              <a:t/>
            </a:r>
            <a:br>
              <a:rPr lang="en-US" sz="5400" dirty="0">
                <a:latin typeface="Times New Roman" pitchFamily="18" charset="0"/>
                <a:cs typeface="Times New Roman" pitchFamily="18" charset="0"/>
              </a:rPr>
            </a:br>
            <a:endParaRPr lang="en-US" sz="54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a:xfrm>
            <a:off x="8610600" y="5949538"/>
            <a:ext cx="2743200" cy="771937"/>
          </a:xfrm>
        </p:spPr>
        <p:txBody>
          <a:bodyPr/>
          <a:lstStyle/>
          <a:p>
            <a:fld id="{D86998AD-86E3-4CCB-BE5A-839F90633AB2}" type="slidenum">
              <a:rPr lang="en-US" smtClean="0">
                <a:ln w="0"/>
                <a:solidFill>
                  <a:schemeClr val="accent1"/>
                </a:solidFill>
                <a:effectLst>
                  <a:outerShdw blurRad="38100" dist="25400" dir="5400000" algn="ctr" rotWithShape="0">
                    <a:srgbClr val="6E747A">
                      <a:alpha val="43000"/>
                    </a:srgbClr>
                  </a:outerShdw>
                </a:effectLst>
              </a:rPr>
              <a:t>9</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Tm="468"/>
    </mc:Choice>
    <mc:Fallback>
      <p:transition spd="slow" advTm="468"/>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937</Words>
  <Application>Microsoft Office PowerPoint</Application>
  <PresentationFormat>Widescreen</PresentationFormat>
  <Paragraphs>192</Paragraphs>
  <Slides>38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Calibri Light</vt:lpstr>
      <vt:lpstr>Cambria</vt:lpstr>
      <vt:lpstr>CMR12</vt:lpstr>
      <vt:lpstr>Times New Roman</vt:lpstr>
      <vt:lpstr>Vrinda</vt:lpstr>
      <vt:lpstr>Wingdings</vt:lpstr>
      <vt:lpstr>Office Theme</vt:lpstr>
      <vt:lpstr>              Medical Image Classification using                                  Deep Learning</vt:lpstr>
      <vt:lpstr>Outline</vt:lpstr>
      <vt:lpstr>                      Problem Statement  </vt:lpstr>
      <vt:lpstr>Problem Statement</vt:lpstr>
      <vt:lpstr>                      Motivation  </vt:lpstr>
      <vt:lpstr>Motivation</vt:lpstr>
      <vt:lpstr>                      What is PCA ?  </vt:lpstr>
      <vt:lpstr>PCA</vt:lpstr>
      <vt:lpstr>                      What is PCANet ?  </vt:lpstr>
      <vt:lpstr>PCANet</vt:lpstr>
      <vt:lpstr> Difference between PCANet and regular neural network </vt:lpstr>
      <vt:lpstr>                      Why PCANet  </vt:lpstr>
      <vt:lpstr>Why PCANet</vt:lpstr>
      <vt:lpstr>Why PCANet (2)</vt:lpstr>
      <vt:lpstr>                      Medical Image Classification Using PCANet  </vt:lpstr>
      <vt:lpstr>Working Procedure</vt:lpstr>
      <vt:lpstr>PCANet stages</vt:lpstr>
      <vt:lpstr>PCANet stages (2)</vt:lpstr>
      <vt:lpstr>                      Implementation  </vt:lpstr>
      <vt:lpstr>Dataset</vt:lpstr>
      <vt:lpstr>Training PCANet model with train  dataset</vt:lpstr>
      <vt:lpstr>Taking PCANet output corresponding to  train dataset</vt:lpstr>
      <vt:lpstr>Training SVM for Classification purpose</vt:lpstr>
      <vt:lpstr>Predicting results from SVM trained  model</vt:lpstr>
      <vt:lpstr>Overall Prediction step</vt:lpstr>
      <vt:lpstr>                      Simulated Result  </vt:lpstr>
      <vt:lpstr>Result</vt:lpstr>
      <vt:lpstr>Accuracy Curve</vt:lpstr>
      <vt:lpstr>Confusion Matrix</vt:lpstr>
      <vt:lpstr>                  Limitation  </vt:lpstr>
      <vt:lpstr>Limitation</vt:lpstr>
      <vt:lpstr>                  Future Work  </vt:lpstr>
      <vt:lpstr>Future Work</vt:lpstr>
      <vt:lpstr>                  Summary  </vt:lpstr>
      <vt:lpstr>Summary</vt:lpstr>
      <vt:lpstr>References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Importance of Technical Writing and Seminar</dc:title>
  <dc:creator>Musa</dc:creator>
  <cp:lastModifiedBy>parthi</cp:lastModifiedBy>
  <cp:revision>497</cp:revision>
  <dcterms:created xsi:type="dcterms:W3CDTF">2018-02-16T21:41:25Z</dcterms:created>
  <dcterms:modified xsi:type="dcterms:W3CDTF">2018-02-17T08:21:57Z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2117-10.1.0.5707</vt:lpwstr>
  </property>
</Properties>
</file>