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0c659ad2e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c0c659ad2e_2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0c659ad2e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c0c659ad2e_2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0c659ad2e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c0c659ad2e_5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0c659ad2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c0c659ad2e_2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c0c659ad2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2c0c659ad2e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0c659ad2e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c0c659ad2e_5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c0c659ad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c0c659ad2e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0c659ad2e_1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c0c659ad2e_1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0c659ad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c0c659ad2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0c659ad2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c0c659ad2e_2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Relationship Id="rId7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353773" y="701469"/>
            <a:ext cx="15587626" cy="2324857"/>
            <a:chOff x="0" y="-47625"/>
            <a:chExt cx="2268578" cy="338353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2268578" cy="290728"/>
            </a:xfrm>
            <a:custGeom>
              <a:rect b="b" l="l" r="r" t="t"/>
              <a:pathLst>
                <a:path extrusionOk="0" h="290728" w="2268578">
                  <a:moveTo>
                    <a:pt x="36754" y="0"/>
                  </a:moveTo>
                  <a:lnTo>
                    <a:pt x="2231824" y="0"/>
                  </a:lnTo>
                  <a:cubicBezTo>
                    <a:pt x="2241572" y="0"/>
                    <a:pt x="2250921" y="3872"/>
                    <a:pt x="2257813" y="10765"/>
                  </a:cubicBezTo>
                  <a:cubicBezTo>
                    <a:pt x="2264706" y="17658"/>
                    <a:pt x="2268578" y="27006"/>
                    <a:pt x="2268578" y="36754"/>
                  </a:cubicBezTo>
                  <a:lnTo>
                    <a:pt x="2268578" y="253974"/>
                  </a:lnTo>
                  <a:cubicBezTo>
                    <a:pt x="2268578" y="263722"/>
                    <a:pt x="2264706" y="273070"/>
                    <a:pt x="2257813" y="279963"/>
                  </a:cubicBezTo>
                  <a:cubicBezTo>
                    <a:pt x="2250921" y="286856"/>
                    <a:pt x="2241572" y="290728"/>
                    <a:pt x="2231824" y="290728"/>
                  </a:cubicBezTo>
                  <a:lnTo>
                    <a:pt x="36754" y="290728"/>
                  </a:lnTo>
                  <a:cubicBezTo>
                    <a:pt x="27006" y="290728"/>
                    <a:pt x="17658" y="286856"/>
                    <a:pt x="10765" y="279963"/>
                  </a:cubicBezTo>
                  <a:cubicBezTo>
                    <a:pt x="3872" y="273070"/>
                    <a:pt x="0" y="263722"/>
                    <a:pt x="0" y="253974"/>
                  </a:cubicBezTo>
                  <a:lnTo>
                    <a:pt x="0" y="36754"/>
                  </a:lnTo>
                  <a:cubicBezTo>
                    <a:pt x="0" y="27006"/>
                    <a:pt x="3872" y="17658"/>
                    <a:pt x="10765" y="10765"/>
                  </a:cubicBezTo>
                  <a:cubicBezTo>
                    <a:pt x="17658" y="3872"/>
                    <a:pt x="27006" y="0"/>
                    <a:pt x="3675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2268578" cy="338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525" lIns="62525" spcFirstLastPara="1" rIns="62525" wrap="square" tIns="625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 rot="441">
            <a:off x="2132503" y="1208081"/>
            <a:ext cx="140226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1EB"/>
                </a:solidFill>
              </a:rPr>
              <a:t>Covid-19’s Impact on Global Trade</a:t>
            </a:r>
            <a:endParaRPr sz="6000">
              <a:solidFill>
                <a:srgbClr val="F2F1EB"/>
              </a:solidFill>
            </a:endParaRPr>
          </a:p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2F1EB"/>
                </a:solidFill>
              </a:rPr>
              <a:t>V-Shaped Recovery</a:t>
            </a:r>
            <a:endParaRPr sz="4500">
              <a:solidFill>
                <a:srgbClr val="F2F1EB"/>
              </a:solidFill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2916075" y="4231924"/>
            <a:ext cx="7211438" cy="4122192"/>
            <a:chOff x="0" y="-47625"/>
            <a:chExt cx="2196600" cy="1219800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196531" cy="1172081"/>
            </a:xfrm>
            <a:custGeom>
              <a:rect b="b" l="l" r="r" t="t"/>
              <a:pathLst>
                <a:path extrusionOk="0" h="1172081" w="2196531">
                  <a:moveTo>
                    <a:pt x="39438" y="0"/>
                  </a:moveTo>
                  <a:lnTo>
                    <a:pt x="2157093" y="0"/>
                  </a:lnTo>
                  <a:cubicBezTo>
                    <a:pt x="2167553" y="0"/>
                    <a:pt x="2177584" y="4155"/>
                    <a:pt x="2184980" y="11551"/>
                  </a:cubicBezTo>
                  <a:cubicBezTo>
                    <a:pt x="2192376" y="18947"/>
                    <a:pt x="2196531" y="28978"/>
                    <a:pt x="2196531" y="39438"/>
                  </a:cubicBezTo>
                  <a:lnTo>
                    <a:pt x="2196531" y="1132642"/>
                  </a:lnTo>
                  <a:cubicBezTo>
                    <a:pt x="2196531" y="1154424"/>
                    <a:pt x="2178874" y="1172081"/>
                    <a:pt x="2157093" y="1172081"/>
                  </a:cubicBezTo>
                  <a:lnTo>
                    <a:pt x="39438" y="1172081"/>
                  </a:lnTo>
                  <a:cubicBezTo>
                    <a:pt x="17657" y="1172081"/>
                    <a:pt x="0" y="1154424"/>
                    <a:pt x="0" y="1132642"/>
                  </a:cubicBezTo>
                  <a:lnTo>
                    <a:pt x="0" y="39438"/>
                  </a:lnTo>
                  <a:cubicBezTo>
                    <a:pt x="0" y="17657"/>
                    <a:pt x="17657" y="0"/>
                    <a:pt x="39438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21966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2708242" y="3920796"/>
            <a:ext cx="3727509" cy="812391"/>
            <a:chOff x="0" y="-47625"/>
            <a:chExt cx="1551448" cy="338130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1821102" y="3841655"/>
            <a:ext cx="970646" cy="970646"/>
            <a:chOff x="0" y="0"/>
            <a:chExt cx="812800" cy="812800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2916074" y="4111438"/>
            <a:ext cx="27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Team</a:t>
            </a:r>
            <a:endParaRPr sz="2800"/>
          </a:p>
        </p:txBody>
      </p:sp>
      <p:sp>
        <p:nvSpPr>
          <p:cNvPr id="99" name="Google Shape;99;p13"/>
          <p:cNvSpPr txBox="1"/>
          <p:nvPr/>
        </p:nvSpPr>
        <p:spPr>
          <a:xfrm>
            <a:off x="3372250" y="5354475"/>
            <a:ext cx="56910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5E55"/>
                </a:solidFill>
              </a:rPr>
              <a:t>1. Harsha Vardhan Reddy</a:t>
            </a:r>
            <a:endParaRPr sz="26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5E55"/>
                </a:solidFill>
              </a:rPr>
              <a:t>2. </a:t>
            </a:r>
            <a:r>
              <a:rPr lang="en-US" sz="2600">
                <a:solidFill>
                  <a:srgbClr val="205E55"/>
                </a:solidFill>
              </a:rPr>
              <a:t>Heamesh Choudhary Nettem</a:t>
            </a:r>
            <a:endParaRPr sz="26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5E55"/>
                </a:solidFill>
              </a:rPr>
              <a:t>3. </a:t>
            </a:r>
            <a:r>
              <a:rPr lang="en-US" sz="2600">
                <a:solidFill>
                  <a:srgbClr val="205E55"/>
                </a:solidFill>
              </a:rPr>
              <a:t>Sajeev Singh</a:t>
            </a:r>
            <a:endParaRPr sz="26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5E55"/>
                </a:solidFill>
              </a:rPr>
              <a:t>4. </a:t>
            </a:r>
            <a:r>
              <a:rPr lang="en-US" sz="2600">
                <a:solidFill>
                  <a:srgbClr val="205E55"/>
                </a:solidFill>
              </a:rPr>
              <a:t>Ajinkya Phanse</a:t>
            </a:r>
            <a:endParaRPr sz="2600">
              <a:solidFill>
                <a:srgbClr val="205E5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417" name="Google Shape;417;p22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418" name="Google Shape;418;p22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421" name="Google Shape;421;p22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424" name="Google Shape;424;p22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2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427" name="Google Shape;427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22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430" name="Google Shape;430;p22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22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433" name="Google Shape;433;p22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436" name="Google Shape;436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2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439" name="Google Shape;439;p22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2"/>
          <p:cNvGrpSpPr/>
          <p:nvPr/>
        </p:nvGrpSpPr>
        <p:grpSpPr>
          <a:xfrm>
            <a:off x="11275455" y="6025050"/>
            <a:ext cx="3727509" cy="812391"/>
            <a:chOff x="0" y="-47625"/>
            <a:chExt cx="1551448" cy="33813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2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445" name="Google Shape;445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2"/>
          <p:cNvGrpSpPr/>
          <p:nvPr/>
        </p:nvGrpSpPr>
        <p:grpSpPr>
          <a:xfrm>
            <a:off x="11694558" y="8150721"/>
            <a:ext cx="5127336" cy="1349244"/>
            <a:chOff x="0" y="-47625"/>
            <a:chExt cx="1434300" cy="377432"/>
          </a:xfrm>
        </p:grpSpPr>
        <p:sp>
          <p:nvSpPr>
            <p:cNvPr id="448" name="Google Shape;448;p22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11275455" y="7857564"/>
            <a:ext cx="3727509" cy="812391"/>
            <a:chOff x="0" y="-47625"/>
            <a:chExt cx="1551448" cy="338130"/>
          </a:xfrm>
        </p:grpSpPr>
        <p:sp>
          <p:nvSpPr>
            <p:cNvPr id="451" name="Google Shape;451;p22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454" name="Google Shape;454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2"/>
          <p:cNvSpPr txBox="1"/>
          <p:nvPr/>
        </p:nvSpPr>
        <p:spPr>
          <a:xfrm>
            <a:off x="10884804" y="881573"/>
            <a:ext cx="5936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F2F1EB"/>
                </a:solidFill>
              </a:rPr>
              <a:t>Tourism</a:t>
            </a:r>
            <a:endParaRPr sz="4450">
              <a:solidFill>
                <a:srgbClr val="F2F1EB"/>
              </a:solidFill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Impact</a:t>
            </a:r>
            <a:endParaRPr/>
          </a:p>
        </p:txBody>
      </p:sp>
      <p:sp>
        <p:nvSpPr>
          <p:cNvPr id="458" name="Google Shape;458;p22"/>
          <p:cNvSpPr txBox="1"/>
          <p:nvPr/>
        </p:nvSpPr>
        <p:spPr>
          <a:xfrm>
            <a:off x="12138555" y="3280258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Significant Impact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460" name="Google Shape;460;p22"/>
          <p:cNvSpPr txBox="1"/>
          <p:nvPr/>
        </p:nvSpPr>
        <p:spPr>
          <a:xfrm>
            <a:off x="12138555" y="5112772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Significant drop as expected and didn’t recover to pre-covid levels.</a:t>
            </a:r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12138555" y="619536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Counter</a:t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What did the countries do to counter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A good example would be Europe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12138555" y="8027875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How</a:t>
            </a:r>
            <a:endParaRPr/>
          </a:p>
        </p:txBody>
      </p:sp>
      <p:sp>
        <p:nvSpPr>
          <p:cNvPr id="464" name="Google Shape;464;p22"/>
          <p:cNvSpPr txBox="1"/>
          <p:nvPr/>
        </p:nvSpPr>
        <p:spPr>
          <a:xfrm>
            <a:off x="12138555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The </a:t>
            </a:r>
            <a:r>
              <a:rPr lang="en-US" sz="1873">
                <a:solidFill>
                  <a:srgbClr val="205E55"/>
                </a:solidFill>
              </a:rPr>
              <a:t>countered the deficit from Agro, Medical and IT exports.</a:t>
            </a:r>
            <a:endParaRPr/>
          </a:p>
        </p:txBody>
      </p:sp>
      <p:pic>
        <p:nvPicPr>
          <p:cNvPr id="465" name="Google Shape;4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175"/>
            <a:ext cx="10884800" cy="7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471" name="Google Shape;471;p23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472" name="Google Shape;472;p23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11694550" y="2653175"/>
            <a:ext cx="5127336" cy="1942001"/>
            <a:chOff x="0" y="-47625"/>
            <a:chExt cx="1434300" cy="377432"/>
          </a:xfrm>
        </p:grpSpPr>
        <p:sp>
          <p:nvSpPr>
            <p:cNvPr id="475" name="Google Shape;475;p23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478" name="Google Shape;478;p23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23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481" name="Google Shape;481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23"/>
          <p:cNvGrpSpPr/>
          <p:nvPr/>
        </p:nvGrpSpPr>
        <p:grpSpPr>
          <a:xfrm>
            <a:off x="11598850" y="5683225"/>
            <a:ext cx="5127336" cy="1979178"/>
            <a:chOff x="0" y="-47625"/>
            <a:chExt cx="1434300" cy="377432"/>
          </a:xfrm>
        </p:grpSpPr>
        <p:sp>
          <p:nvSpPr>
            <p:cNvPr id="484" name="Google Shape;484;p23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23"/>
          <p:cNvGrpSpPr/>
          <p:nvPr/>
        </p:nvGrpSpPr>
        <p:grpSpPr>
          <a:xfrm>
            <a:off x="11179755" y="5390060"/>
            <a:ext cx="3727509" cy="812391"/>
            <a:chOff x="0" y="-47625"/>
            <a:chExt cx="1551448" cy="338130"/>
          </a:xfrm>
        </p:grpSpPr>
        <p:sp>
          <p:nvSpPr>
            <p:cNvPr id="487" name="Google Shape;487;p23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10789104" y="5358707"/>
            <a:ext cx="970646" cy="970646"/>
            <a:chOff x="0" y="0"/>
            <a:chExt cx="812800" cy="812800"/>
          </a:xfrm>
        </p:grpSpPr>
        <p:sp>
          <p:nvSpPr>
            <p:cNvPr id="490" name="Google Shape;490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23"/>
          <p:cNvSpPr txBox="1"/>
          <p:nvPr/>
        </p:nvSpPr>
        <p:spPr>
          <a:xfrm>
            <a:off x="10884854" y="926398"/>
            <a:ext cx="5936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F2F1EB"/>
                </a:solidFill>
              </a:rPr>
              <a:t>Agri Exports of Europe</a:t>
            </a:r>
            <a:endParaRPr sz="4450"/>
          </a:p>
        </p:txBody>
      </p:sp>
      <p:sp>
        <p:nvSpPr>
          <p:cNvPr id="493" name="Google Shape;493;p23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Cont..</a:t>
            </a:r>
            <a:endParaRPr/>
          </a:p>
        </p:txBody>
      </p:sp>
      <p:sp>
        <p:nvSpPr>
          <p:cNvPr id="494" name="Google Shape;494;p23"/>
          <p:cNvSpPr txBox="1"/>
          <p:nvPr/>
        </p:nvSpPr>
        <p:spPr>
          <a:xfrm>
            <a:off x="12138555" y="3280258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We can see that the agri exports of </a:t>
            </a:r>
            <a:r>
              <a:rPr lang="en-US" sz="1873">
                <a:solidFill>
                  <a:srgbClr val="205E55"/>
                </a:solidFill>
              </a:rPr>
              <a:t>europe</a:t>
            </a:r>
            <a:r>
              <a:rPr lang="en-US" sz="1873">
                <a:solidFill>
                  <a:srgbClr val="205E55"/>
                </a:solidFill>
              </a:rPr>
              <a:t> has increased in value during and after covid</a:t>
            </a:r>
            <a:endParaRPr/>
          </a:p>
        </p:txBody>
      </p:sp>
      <p:sp>
        <p:nvSpPr>
          <p:cNvPr id="495" name="Google Shape;495;p23"/>
          <p:cNvSpPr txBox="1"/>
          <p:nvPr/>
        </p:nvSpPr>
        <p:spPr>
          <a:xfrm>
            <a:off x="12042855" y="556037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Others?</a:t>
            </a:r>
            <a:endParaRPr/>
          </a:p>
        </p:txBody>
      </p:sp>
      <p:sp>
        <p:nvSpPr>
          <p:cNvPr id="496" name="Google Shape;496;p23"/>
          <p:cNvSpPr txBox="1"/>
          <p:nvPr/>
        </p:nvSpPr>
        <p:spPr>
          <a:xfrm>
            <a:off x="12042855" y="6310297"/>
            <a:ext cx="42390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Some countries which are too dependent on tourism and didn’t adapt had struggled to recover like </a:t>
            </a:r>
            <a:r>
              <a:rPr lang="en-US" sz="1873">
                <a:solidFill>
                  <a:srgbClr val="205E55"/>
                </a:solidFill>
              </a:rPr>
              <a:t>Sri lanka</a:t>
            </a:r>
            <a:r>
              <a:rPr lang="en-US" sz="1873">
                <a:solidFill>
                  <a:srgbClr val="205E55"/>
                </a:solidFill>
              </a:rPr>
              <a:t>, Maldives, etc..</a:t>
            </a:r>
            <a:endParaRPr/>
          </a:p>
        </p:txBody>
      </p:sp>
      <p:sp>
        <p:nvSpPr>
          <p:cNvPr id="497" name="Google Shape;497;p23"/>
          <p:cNvSpPr txBox="1"/>
          <p:nvPr/>
        </p:nvSpPr>
        <p:spPr>
          <a:xfrm>
            <a:off x="7497430" y="9847661"/>
            <a:ext cx="22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75" y="1939425"/>
            <a:ext cx="9232276" cy="68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504" name="Google Shape;504;p24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505" name="Google Shape;505;p24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508" name="Google Shape;508;p2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4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511" name="Google Shape;511;p2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4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514" name="Google Shape;514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24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517" name="Google Shape;517;p2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24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520" name="Google Shape;520;p2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p24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523" name="Google Shape;523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24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526" name="Google Shape;526;p2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24"/>
          <p:cNvGrpSpPr/>
          <p:nvPr/>
        </p:nvGrpSpPr>
        <p:grpSpPr>
          <a:xfrm>
            <a:off x="11275450" y="6025051"/>
            <a:ext cx="4570721" cy="812391"/>
            <a:chOff x="0" y="-47625"/>
            <a:chExt cx="1551448" cy="338130"/>
          </a:xfrm>
        </p:grpSpPr>
        <p:sp>
          <p:nvSpPr>
            <p:cNvPr id="529" name="Google Shape;529;p2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24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532" name="Google Shape;532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11694558" y="8150721"/>
            <a:ext cx="5127336" cy="1349244"/>
            <a:chOff x="0" y="-47625"/>
            <a:chExt cx="1434300" cy="377432"/>
          </a:xfrm>
        </p:grpSpPr>
        <p:sp>
          <p:nvSpPr>
            <p:cNvPr id="535" name="Google Shape;535;p2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24"/>
          <p:cNvGrpSpPr/>
          <p:nvPr/>
        </p:nvGrpSpPr>
        <p:grpSpPr>
          <a:xfrm>
            <a:off x="11275448" y="7857573"/>
            <a:ext cx="5127380" cy="812391"/>
            <a:chOff x="0" y="-47625"/>
            <a:chExt cx="1551448" cy="338130"/>
          </a:xfrm>
        </p:grpSpPr>
        <p:sp>
          <p:nvSpPr>
            <p:cNvPr id="538" name="Google Shape;538;p2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541" name="Google Shape;541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24"/>
          <p:cNvSpPr txBox="1"/>
          <p:nvPr/>
        </p:nvSpPr>
        <p:spPr>
          <a:xfrm>
            <a:off x="10884804" y="881573"/>
            <a:ext cx="59367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344">
                <a:solidFill>
                  <a:srgbClr val="F2F1EB"/>
                </a:solidFill>
              </a:rPr>
              <a:t>Medical Essentials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solidFill>
                <a:srgbClr val="F2F1EB"/>
              </a:solidFill>
            </a:endParaRPr>
          </a:p>
        </p:txBody>
      </p:sp>
      <p:sp>
        <p:nvSpPr>
          <p:cNvPr id="544" name="Google Shape;544;p24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Countries</a:t>
            </a:r>
            <a:endParaRPr/>
          </a:p>
        </p:txBody>
      </p:sp>
      <p:sp>
        <p:nvSpPr>
          <p:cNvPr id="545" name="Google Shape;545;p24"/>
          <p:cNvSpPr txBox="1"/>
          <p:nvPr/>
        </p:nvSpPr>
        <p:spPr>
          <a:xfrm>
            <a:off x="12138555" y="3280258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China, Europe, USA and other countries</a:t>
            </a:r>
            <a:endParaRPr/>
          </a:p>
        </p:txBody>
      </p:sp>
      <p:sp>
        <p:nvSpPr>
          <p:cNvPr id="546" name="Google Shape;546;p24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547" name="Google Shape;547;p24"/>
          <p:cNvSpPr txBox="1"/>
          <p:nvPr/>
        </p:nvSpPr>
        <p:spPr>
          <a:xfrm>
            <a:off x="12138555" y="5112772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73">
                <a:solidFill>
                  <a:srgbClr val="205E55"/>
                </a:solidFill>
              </a:rPr>
              <a:t>Noticeable increasing </a:t>
            </a:r>
            <a:r>
              <a:rPr lang="en-US" sz="1873">
                <a:solidFill>
                  <a:srgbClr val="205E55"/>
                </a:solidFill>
              </a:rPr>
              <a:t>trend for countries with good medical exports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548" name="Google Shape;548;p24"/>
          <p:cNvSpPr txBox="1"/>
          <p:nvPr/>
        </p:nvSpPr>
        <p:spPr>
          <a:xfrm>
            <a:off x="12138551" y="6195350"/>
            <a:ext cx="4790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Noteworthy </a:t>
            </a: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549" name="Google Shape;549;p24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High percentage </a:t>
            </a:r>
            <a:r>
              <a:rPr lang="en-US" sz="1873">
                <a:solidFill>
                  <a:srgbClr val="205E55"/>
                </a:solidFill>
              </a:rPr>
              <a:t>increase</a:t>
            </a:r>
            <a:r>
              <a:rPr lang="en-US" sz="1873">
                <a:solidFill>
                  <a:srgbClr val="205E55"/>
                </a:solidFill>
              </a:rPr>
              <a:t> for China Belgium</a:t>
            </a:r>
            <a:endParaRPr/>
          </a:p>
        </p:txBody>
      </p:sp>
      <p:sp>
        <p:nvSpPr>
          <p:cNvPr id="550" name="Google Shape;550;p24"/>
          <p:cNvSpPr txBox="1"/>
          <p:nvPr/>
        </p:nvSpPr>
        <p:spPr>
          <a:xfrm>
            <a:off x="12138546" y="8027875"/>
            <a:ext cx="423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Noteworthy Trend</a:t>
            </a:r>
            <a:endParaRPr/>
          </a:p>
        </p:txBody>
      </p:sp>
      <p:sp>
        <p:nvSpPr>
          <p:cNvPr id="551" name="Google Shape;551;p24"/>
          <p:cNvSpPr txBox="1"/>
          <p:nvPr/>
        </p:nvSpPr>
        <p:spPr>
          <a:xfrm>
            <a:off x="12138555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USA being in top exporters list saw overall negative % change during covid</a:t>
            </a:r>
            <a:endParaRPr/>
          </a:p>
        </p:txBody>
      </p:sp>
      <p:pic>
        <p:nvPicPr>
          <p:cNvPr id="552" name="Google Shape;552;p24"/>
          <p:cNvPicPr preferRelativeResize="0"/>
          <p:nvPr/>
        </p:nvPicPr>
        <p:blipFill rotWithShape="1">
          <a:blip r:embed="rId3">
            <a:alphaModFix/>
          </a:blip>
          <a:srcRect b="0" l="890" r="-889" t="0"/>
          <a:stretch/>
        </p:blipFill>
        <p:spPr>
          <a:xfrm>
            <a:off x="352849" y="1503025"/>
            <a:ext cx="10531951" cy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5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558" name="Google Shape;558;p25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559" name="Google Shape;559;p25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562" name="Google Shape;562;p25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565" name="Google Shape;565;p2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568" name="Google Shape;56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25"/>
          <p:cNvSpPr/>
          <p:nvPr/>
        </p:nvSpPr>
        <p:spPr>
          <a:xfrm>
            <a:off x="11021463" y="2535060"/>
            <a:ext cx="697320" cy="557856"/>
          </a:xfrm>
          <a:custGeom>
            <a:rect b="b" l="l" r="r" t="t"/>
            <a:pathLst>
              <a:path extrusionOk="0" h="557856" w="697320">
                <a:moveTo>
                  <a:pt x="0" y="0"/>
                </a:moveTo>
                <a:lnTo>
                  <a:pt x="697321" y="0"/>
                </a:lnTo>
                <a:lnTo>
                  <a:pt x="697321" y="557856"/>
                </a:lnTo>
                <a:lnTo>
                  <a:pt x="0" y="557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71" name="Google Shape;571;p25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572" name="Google Shape;572;p25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575" name="Google Shape;575;p2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25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578" name="Google Shape;57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25"/>
          <p:cNvSpPr/>
          <p:nvPr/>
        </p:nvSpPr>
        <p:spPr>
          <a:xfrm>
            <a:off x="11062170" y="4293743"/>
            <a:ext cx="615908" cy="705518"/>
          </a:xfrm>
          <a:custGeom>
            <a:rect b="b" l="l" r="r" t="t"/>
            <a:pathLst>
              <a:path extrusionOk="0" h="705518" w="615908">
                <a:moveTo>
                  <a:pt x="0" y="0"/>
                </a:moveTo>
                <a:lnTo>
                  <a:pt x="615907" y="0"/>
                </a:lnTo>
                <a:lnTo>
                  <a:pt x="615907" y="705518"/>
                </a:lnTo>
                <a:lnTo>
                  <a:pt x="0" y="7055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81" name="Google Shape;581;p25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582" name="Google Shape;582;p25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11275449" y="6025051"/>
            <a:ext cx="4596630" cy="812391"/>
            <a:chOff x="0" y="-47625"/>
            <a:chExt cx="1551448" cy="338130"/>
          </a:xfrm>
        </p:grpSpPr>
        <p:sp>
          <p:nvSpPr>
            <p:cNvPr id="585" name="Google Shape;585;p2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25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588" name="Google Shape;58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25"/>
          <p:cNvSpPr/>
          <p:nvPr/>
        </p:nvSpPr>
        <p:spPr>
          <a:xfrm>
            <a:off x="11043051" y="6191230"/>
            <a:ext cx="654145" cy="594454"/>
          </a:xfrm>
          <a:custGeom>
            <a:rect b="b" l="l" r="r" t="t"/>
            <a:pathLst>
              <a:path extrusionOk="0" h="594454" w="654145">
                <a:moveTo>
                  <a:pt x="0" y="0"/>
                </a:moveTo>
                <a:lnTo>
                  <a:pt x="654145" y="0"/>
                </a:lnTo>
                <a:lnTo>
                  <a:pt x="654145" y="594454"/>
                </a:lnTo>
                <a:lnTo>
                  <a:pt x="0" y="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91" name="Google Shape;591;p25"/>
          <p:cNvGrpSpPr/>
          <p:nvPr/>
        </p:nvGrpSpPr>
        <p:grpSpPr>
          <a:xfrm>
            <a:off x="11694558" y="8150721"/>
            <a:ext cx="5127336" cy="1349244"/>
            <a:chOff x="0" y="-47625"/>
            <a:chExt cx="1434300" cy="377432"/>
          </a:xfrm>
        </p:grpSpPr>
        <p:sp>
          <p:nvSpPr>
            <p:cNvPr id="592" name="Google Shape;592;p25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25"/>
          <p:cNvGrpSpPr/>
          <p:nvPr/>
        </p:nvGrpSpPr>
        <p:grpSpPr>
          <a:xfrm>
            <a:off x="11275455" y="7857564"/>
            <a:ext cx="3727509" cy="812391"/>
            <a:chOff x="0" y="-47625"/>
            <a:chExt cx="1551448" cy="338130"/>
          </a:xfrm>
        </p:grpSpPr>
        <p:sp>
          <p:nvSpPr>
            <p:cNvPr id="595" name="Google Shape;595;p2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25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598" name="Google Shape;59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25"/>
          <p:cNvSpPr/>
          <p:nvPr/>
        </p:nvSpPr>
        <p:spPr>
          <a:xfrm>
            <a:off x="11016094" y="7932213"/>
            <a:ext cx="708059" cy="758635"/>
          </a:xfrm>
          <a:custGeom>
            <a:rect b="b" l="l" r="r" t="t"/>
            <a:pathLst>
              <a:path extrusionOk="0" h="758635" w="708059">
                <a:moveTo>
                  <a:pt x="0" y="0"/>
                </a:moveTo>
                <a:lnTo>
                  <a:pt x="708059" y="0"/>
                </a:lnTo>
                <a:lnTo>
                  <a:pt x="708059" y="758635"/>
                </a:lnTo>
                <a:lnTo>
                  <a:pt x="0" y="758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1" name="Google Shape;601;p25"/>
          <p:cNvSpPr txBox="1"/>
          <p:nvPr/>
        </p:nvSpPr>
        <p:spPr>
          <a:xfrm>
            <a:off x="10884804" y="881573"/>
            <a:ext cx="5936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44">
                <a:solidFill>
                  <a:srgbClr val="F2F1EB"/>
                </a:solidFill>
              </a:rPr>
              <a:t>USA- Trend</a:t>
            </a:r>
            <a:endParaRPr/>
          </a:p>
        </p:txBody>
      </p:sp>
      <p:sp>
        <p:nvSpPr>
          <p:cNvPr id="602" name="Google Shape;602;p25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Context</a:t>
            </a:r>
            <a:endParaRPr/>
          </a:p>
        </p:txBody>
      </p:sp>
      <p:sp>
        <p:nvSpPr>
          <p:cNvPr id="603" name="Google Shape;603;p25"/>
          <p:cNvSpPr txBox="1"/>
          <p:nvPr/>
        </p:nvSpPr>
        <p:spPr>
          <a:xfrm>
            <a:off x="12138555" y="3280258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USA saw a </a:t>
            </a:r>
            <a:r>
              <a:rPr lang="en-US" sz="1873">
                <a:solidFill>
                  <a:srgbClr val="205E55"/>
                </a:solidFill>
              </a:rPr>
              <a:t>substantial</a:t>
            </a:r>
            <a:r>
              <a:rPr lang="en-US" sz="1873">
                <a:solidFill>
                  <a:srgbClr val="205E55"/>
                </a:solidFill>
              </a:rPr>
              <a:t> negative percentage change in exports</a:t>
            </a: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04" name="Google Shape;604;p25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605" name="Google Shape;605;p25"/>
          <p:cNvSpPr txBox="1"/>
          <p:nvPr/>
        </p:nvSpPr>
        <p:spPr>
          <a:xfrm>
            <a:off x="12138555" y="5112772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Approximately linear increase in import values from 2019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12138548" y="6195350"/>
            <a:ext cx="3162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Reason ?</a:t>
            </a:r>
            <a:endParaRPr/>
          </a:p>
        </p:txBody>
      </p:sp>
      <p:sp>
        <p:nvSpPr>
          <p:cNvPr id="607" name="Google Shape;607;p25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Supply chain disruption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Surge in demand of medical supplies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608" name="Google Shape;608;p25"/>
          <p:cNvSpPr txBox="1"/>
          <p:nvPr/>
        </p:nvSpPr>
        <p:spPr>
          <a:xfrm>
            <a:off x="12138555" y="8027875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Conclusion</a:t>
            </a:r>
            <a:endParaRPr/>
          </a:p>
        </p:txBody>
      </p:sp>
      <p:sp>
        <p:nvSpPr>
          <p:cNvPr id="609" name="Google Shape;609;p25"/>
          <p:cNvSpPr txBox="1"/>
          <p:nvPr/>
        </p:nvSpPr>
        <p:spPr>
          <a:xfrm>
            <a:off x="12138555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USA saw a substantial increase in imports from years 2017-2022</a:t>
            </a:r>
            <a:endParaRPr/>
          </a:p>
        </p:txBody>
      </p:sp>
      <p:pic>
        <p:nvPicPr>
          <p:cNvPr id="610" name="Google Shape;61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849" y="1381125"/>
            <a:ext cx="10052775" cy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616" name="Google Shape;616;p26"/>
          <p:cNvGrpSpPr/>
          <p:nvPr/>
        </p:nvGrpSpPr>
        <p:grpSpPr>
          <a:xfrm>
            <a:off x="11289829" y="749478"/>
            <a:ext cx="5936790" cy="1341147"/>
            <a:chOff x="0" y="-47625"/>
            <a:chExt cx="1497979" cy="338400"/>
          </a:xfrm>
        </p:grpSpPr>
        <p:sp>
          <p:nvSpPr>
            <p:cNvPr id="617" name="Google Shape;617;p26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620" name="Google Shape;620;p26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26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623" name="Google Shape;623;p26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26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626" name="Google Shape;626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11694558" y="5400093"/>
            <a:ext cx="5127336" cy="1349244"/>
            <a:chOff x="0" y="-47625"/>
            <a:chExt cx="1434300" cy="377432"/>
          </a:xfrm>
        </p:grpSpPr>
        <p:sp>
          <p:nvSpPr>
            <p:cNvPr id="629" name="Google Shape;629;p26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11417042" y="5011285"/>
            <a:ext cx="3727509" cy="812391"/>
            <a:chOff x="0" y="-47625"/>
            <a:chExt cx="1551448" cy="338130"/>
          </a:xfrm>
        </p:grpSpPr>
        <p:sp>
          <p:nvSpPr>
            <p:cNvPr id="632" name="Google Shape;632;p26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10884804" y="5011094"/>
            <a:ext cx="970646" cy="970646"/>
            <a:chOff x="0" y="0"/>
            <a:chExt cx="812800" cy="812800"/>
          </a:xfrm>
        </p:grpSpPr>
        <p:sp>
          <p:nvSpPr>
            <p:cNvPr id="635" name="Google Shape;635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11728100" y="7991703"/>
            <a:ext cx="5127336" cy="1583818"/>
            <a:chOff x="0" y="-47625"/>
            <a:chExt cx="1434300" cy="377432"/>
          </a:xfrm>
        </p:grpSpPr>
        <p:sp>
          <p:nvSpPr>
            <p:cNvPr id="638" name="Google Shape;638;p26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6"/>
          <p:cNvGrpSpPr/>
          <p:nvPr/>
        </p:nvGrpSpPr>
        <p:grpSpPr>
          <a:xfrm>
            <a:off x="11275455" y="7628964"/>
            <a:ext cx="3727509" cy="812391"/>
            <a:chOff x="0" y="-47625"/>
            <a:chExt cx="1551448" cy="338130"/>
          </a:xfrm>
        </p:grpSpPr>
        <p:sp>
          <p:nvSpPr>
            <p:cNvPr id="641" name="Google Shape;641;p26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Google Shape;643;p26"/>
          <p:cNvSpPr txBox="1"/>
          <p:nvPr/>
        </p:nvSpPr>
        <p:spPr>
          <a:xfrm>
            <a:off x="11213625" y="1143300"/>
            <a:ext cx="6156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44">
                <a:solidFill>
                  <a:srgbClr val="F2F1EB"/>
                </a:solidFill>
              </a:rPr>
              <a:t>Medical Essentials </a:t>
            </a:r>
            <a:endParaRPr/>
          </a:p>
        </p:txBody>
      </p:sp>
      <p:sp>
        <p:nvSpPr>
          <p:cNvPr id="644" name="Google Shape;644;p26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grpSp>
        <p:nvGrpSpPr>
          <p:cNvPr id="645" name="Google Shape;645;p26"/>
          <p:cNvGrpSpPr/>
          <p:nvPr/>
        </p:nvGrpSpPr>
        <p:grpSpPr>
          <a:xfrm>
            <a:off x="10884804" y="7597611"/>
            <a:ext cx="970646" cy="970646"/>
            <a:chOff x="0" y="0"/>
            <a:chExt cx="812800" cy="812800"/>
          </a:xfrm>
        </p:grpSpPr>
        <p:sp>
          <p:nvSpPr>
            <p:cNvPr id="646" name="Google Shape;646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26"/>
          <p:cNvSpPr txBox="1"/>
          <p:nvPr/>
        </p:nvSpPr>
        <p:spPr>
          <a:xfrm>
            <a:off x="12138555" y="3280258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Top 5 countries with highest percentage change in imports</a:t>
            </a:r>
            <a:endParaRPr/>
          </a:p>
        </p:txBody>
      </p:sp>
      <p:sp>
        <p:nvSpPr>
          <p:cNvPr id="649" name="Google Shape;649;p26"/>
          <p:cNvSpPr txBox="1"/>
          <p:nvPr/>
        </p:nvSpPr>
        <p:spPr>
          <a:xfrm>
            <a:off x="11996967" y="517092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Reason</a:t>
            </a:r>
            <a:endParaRPr/>
          </a:p>
        </p:txBody>
      </p:sp>
      <p:sp>
        <p:nvSpPr>
          <p:cNvPr id="650" name="Google Shape;650;p26"/>
          <p:cNvSpPr txBox="1"/>
          <p:nvPr/>
        </p:nvSpPr>
        <p:spPr>
          <a:xfrm>
            <a:off x="12138555" y="5950972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73">
                <a:solidFill>
                  <a:srgbClr val="205E55"/>
                </a:solidFill>
              </a:rPr>
              <a:t>increase in demand for medical supplies during covid.</a:t>
            </a:r>
            <a:endParaRPr sz="1800"/>
          </a:p>
        </p:txBody>
      </p:sp>
      <p:sp>
        <p:nvSpPr>
          <p:cNvPr id="651" name="Google Shape;651;p26"/>
          <p:cNvSpPr txBox="1"/>
          <p:nvPr/>
        </p:nvSpPr>
        <p:spPr>
          <a:xfrm>
            <a:off x="12062355" y="7875475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Conclusion</a:t>
            </a:r>
            <a:endParaRPr/>
          </a:p>
        </p:txBody>
      </p:sp>
      <p:sp>
        <p:nvSpPr>
          <p:cNvPr id="652" name="Google Shape;652;p26"/>
          <p:cNvSpPr txBox="1"/>
          <p:nvPr/>
        </p:nvSpPr>
        <p:spPr>
          <a:xfrm>
            <a:off x="12138555" y="8466226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Countries with strong medical supplies saw an increase in exports except (USA and Singapore)</a:t>
            </a:r>
            <a:endParaRPr/>
          </a:p>
        </p:txBody>
      </p:sp>
      <p:pic>
        <p:nvPicPr>
          <p:cNvPr id="653" name="Google Shape;6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4" y="1614925"/>
            <a:ext cx="10515474" cy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659" name="Google Shape;659;p27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660" name="Google Shape;660;p27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27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663" name="Google Shape;663;p27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5" name="Google Shape;665;p27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666" name="Google Shape;666;p27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669" name="Google Shape;66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27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672" name="Google Shape;672;p27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675" name="Google Shape;675;p27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27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678" name="Google Shape;678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27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681" name="Google Shape;681;p27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27"/>
          <p:cNvGrpSpPr/>
          <p:nvPr/>
        </p:nvGrpSpPr>
        <p:grpSpPr>
          <a:xfrm>
            <a:off x="11275455" y="6025050"/>
            <a:ext cx="3727509" cy="812391"/>
            <a:chOff x="0" y="-47625"/>
            <a:chExt cx="1551448" cy="338130"/>
          </a:xfrm>
        </p:grpSpPr>
        <p:sp>
          <p:nvSpPr>
            <p:cNvPr id="684" name="Google Shape;684;p27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7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687" name="Google Shape;687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27"/>
          <p:cNvGrpSpPr/>
          <p:nvPr/>
        </p:nvGrpSpPr>
        <p:grpSpPr>
          <a:xfrm>
            <a:off x="11694558" y="8150721"/>
            <a:ext cx="5127336" cy="1349244"/>
            <a:chOff x="0" y="-47625"/>
            <a:chExt cx="1434300" cy="377432"/>
          </a:xfrm>
        </p:grpSpPr>
        <p:sp>
          <p:nvSpPr>
            <p:cNvPr id="690" name="Google Shape;690;p27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27"/>
          <p:cNvGrpSpPr/>
          <p:nvPr/>
        </p:nvGrpSpPr>
        <p:grpSpPr>
          <a:xfrm>
            <a:off x="11275455" y="7857564"/>
            <a:ext cx="3727509" cy="812391"/>
            <a:chOff x="0" y="-47625"/>
            <a:chExt cx="1551448" cy="338130"/>
          </a:xfrm>
        </p:grpSpPr>
        <p:sp>
          <p:nvSpPr>
            <p:cNvPr id="693" name="Google Shape;693;p27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rtl="0" algn="l">
                <a:lnSpc>
                  <a:spcPct val="10299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240">
                  <a:solidFill>
                    <a:srgbClr val="F2F1EB"/>
                  </a:solidFill>
                </a:rPr>
                <a:t>       Conclusion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27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696" name="Google Shape;696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8" name="Google Shape;698;p27"/>
          <p:cNvSpPr txBox="1"/>
          <p:nvPr/>
        </p:nvSpPr>
        <p:spPr>
          <a:xfrm>
            <a:off x="10884804" y="881573"/>
            <a:ext cx="5936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344">
                <a:solidFill>
                  <a:srgbClr val="F2F1EB"/>
                </a:solidFill>
              </a:rPr>
              <a:t>IT Industry Trend</a:t>
            </a:r>
            <a:endParaRPr/>
          </a:p>
        </p:txBody>
      </p:sp>
      <p:sp>
        <p:nvSpPr>
          <p:cNvPr id="699" name="Google Shape;699;p27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Objective</a:t>
            </a:r>
            <a:endParaRPr/>
          </a:p>
        </p:txBody>
      </p:sp>
      <p:sp>
        <p:nvSpPr>
          <p:cNvPr id="700" name="Google Shape;700;p27"/>
          <p:cNvSpPr txBox="1"/>
          <p:nvPr/>
        </p:nvSpPr>
        <p:spPr>
          <a:xfrm>
            <a:off x="12138555" y="3280258"/>
            <a:ext cx="4239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205E55"/>
                </a:solidFill>
                <a:highlight>
                  <a:srgbClr val="93D8BA"/>
                </a:highlight>
              </a:rPr>
              <a:t>Find Impact of COVID-19 on IT Industry Trends Across Major Global Economies</a:t>
            </a:r>
            <a:endParaRPr sz="1850">
              <a:solidFill>
                <a:srgbClr val="205E55"/>
              </a:solidFill>
              <a:highlight>
                <a:srgbClr val="93D8BA"/>
              </a:highlight>
            </a:endParaRPr>
          </a:p>
        </p:txBody>
      </p:sp>
      <p:sp>
        <p:nvSpPr>
          <p:cNvPr id="701" name="Google Shape;701;p27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Dataset</a:t>
            </a:r>
            <a:endParaRPr/>
          </a:p>
        </p:txBody>
      </p:sp>
      <p:sp>
        <p:nvSpPr>
          <p:cNvPr id="702" name="Google Shape;702;p27"/>
          <p:cNvSpPr txBox="1"/>
          <p:nvPr/>
        </p:nvSpPr>
        <p:spPr>
          <a:xfrm>
            <a:off x="12138555" y="5112772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lang="en-US" sz="1873">
                <a:solidFill>
                  <a:srgbClr val="205E55"/>
                </a:solidFill>
              </a:rPr>
              <a:t>trade values of all the countries from 2016 to 2022</a:t>
            </a:r>
            <a:endParaRPr/>
          </a:p>
        </p:txBody>
      </p:sp>
      <p:sp>
        <p:nvSpPr>
          <p:cNvPr id="703" name="Google Shape;703;p27"/>
          <p:cNvSpPr txBox="1"/>
          <p:nvPr/>
        </p:nvSpPr>
        <p:spPr>
          <a:xfrm>
            <a:off x="12138555" y="619536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Analysis</a:t>
            </a:r>
            <a:endParaRPr/>
          </a:p>
        </p:txBody>
      </p:sp>
      <p:sp>
        <p:nvSpPr>
          <p:cNvPr id="704" name="Google Shape;704;p27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Plot depicts overall trend of IT trades over years 2016 to 2022</a:t>
            </a:r>
            <a:endParaRPr/>
          </a:p>
        </p:txBody>
      </p:sp>
      <p:sp>
        <p:nvSpPr>
          <p:cNvPr id="705" name="Google Shape;705;p27"/>
          <p:cNvSpPr txBox="1"/>
          <p:nvPr/>
        </p:nvSpPr>
        <p:spPr>
          <a:xfrm>
            <a:off x="12138555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The IT Industry experienced a major boom in trade values due to COVID</a:t>
            </a: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06" name="Google Shape;7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0" y="2291700"/>
            <a:ext cx="9822483" cy="62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712" name="Google Shape;712;p28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713" name="Google Shape;713;p28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28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716" name="Google Shape;716;p28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28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719" name="Google Shape;719;p28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28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722" name="Google Shape;722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28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725" name="Google Shape;725;p28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28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728" name="Google Shape;728;p28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28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731" name="Google Shape;731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28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734" name="Google Shape;734;p28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11275455" y="6025050"/>
            <a:ext cx="3727509" cy="812391"/>
            <a:chOff x="0" y="-47625"/>
            <a:chExt cx="1551448" cy="338130"/>
          </a:xfrm>
        </p:grpSpPr>
        <p:sp>
          <p:nvSpPr>
            <p:cNvPr id="737" name="Google Shape;737;p28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740" name="Google Shape;740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8"/>
          <p:cNvGrpSpPr/>
          <p:nvPr/>
        </p:nvGrpSpPr>
        <p:grpSpPr>
          <a:xfrm>
            <a:off x="11694550" y="8150724"/>
            <a:ext cx="5127336" cy="1843755"/>
            <a:chOff x="0" y="-47625"/>
            <a:chExt cx="1434300" cy="377432"/>
          </a:xfrm>
        </p:grpSpPr>
        <p:sp>
          <p:nvSpPr>
            <p:cNvPr id="743" name="Google Shape;743;p28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28"/>
          <p:cNvGrpSpPr/>
          <p:nvPr/>
        </p:nvGrpSpPr>
        <p:grpSpPr>
          <a:xfrm>
            <a:off x="11275455" y="7857564"/>
            <a:ext cx="3727509" cy="812391"/>
            <a:chOff x="0" y="-47625"/>
            <a:chExt cx="1551448" cy="338130"/>
          </a:xfrm>
        </p:grpSpPr>
        <p:sp>
          <p:nvSpPr>
            <p:cNvPr id="746" name="Google Shape;746;p28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rtl="0" algn="l">
                <a:lnSpc>
                  <a:spcPct val="102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2F1EB"/>
                  </a:solidFill>
                </a:rPr>
                <a:t>       Conclusion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28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749" name="Google Shape;749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28"/>
          <p:cNvSpPr txBox="1"/>
          <p:nvPr/>
        </p:nvSpPr>
        <p:spPr>
          <a:xfrm>
            <a:off x="10884804" y="881573"/>
            <a:ext cx="5936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44">
                <a:solidFill>
                  <a:srgbClr val="F2F1EB"/>
                </a:solidFill>
              </a:rPr>
              <a:t>Top Gainers</a:t>
            </a:r>
            <a:endParaRPr/>
          </a:p>
        </p:txBody>
      </p:sp>
      <p:sp>
        <p:nvSpPr>
          <p:cNvPr id="752" name="Google Shape;752;p28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Objective</a:t>
            </a:r>
            <a:endParaRPr/>
          </a:p>
        </p:txBody>
      </p:sp>
      <p:sp>
        <p:nvSpPr>
          <p:cNvPr id="753" name="Google Shape;753;p28"/>
          <p:cNvSpPr txBox="1"/>
          <p:nvPr/>
        </p:nvSpPr>
        <p:spPr>
          <a:xfrm>
            <a:off x="12138555" y="3280258"/>
            <a:ext cx="4239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205E55"/>
                </a:solidFill>
                <a:highlight>
                  <a:srgbClr val="93D8BA"/>
                </a:highlight>
              </a:rPr>
              <a:t>Find countries that gained the most due to the impact of COVID on IT trade</a:t>
            </a:r>
            <a:endParaRPr sz="1850">
              <a:solidFill>
                <a:srgbClr val="205E55"/>
              </a:solidFill>
              <a:highlight>
                <a:srgbClr val="93D8BA"/>
              </a:highlight>
            </a:endParaRPr>
          </a:p>
        </p:txBody>
      </p:sp>
      <p:sp>
        <p:nvSpPr>
          <p:cNvPr id="754" name="Google Shape;754;p28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Dataset</a:t>
            </a:r>
            <a:endParaRPr/>
          </a:p>
        </p:txBody>
      </p:sp>
      <p:sp>
        <p:nvSpPr>
          <p:cNvPr id="755" name="Google Shape;755;p28"/>
          <p:cNvSpPr txBox="1"/>
          <p:nvPr/>
        </p:nvSpPr>
        <p:spPr>
          <a:xfrm>
            <a:off x="12138555" y="5112772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lang="en-US" sz="1873">
                <a:solidFill>
                  <a:srgbClr val="205E55"/>
                </a:solidFill>
              </a:rPr>
              <a:t>trade values of all the countries from 2016 to 2022</a:t>
            </a:r>
            <a:endParaRPr/>
          </a:p>
        </p:txBody>
      </p:sp>
      <p:sp>
        <p:nvSpPr>
          <p:cNvPr id="756" name="Google Shape;756;p28"/>
          <p:cNvSpPr txBox="1"/>
          <p:nvPr/>
        </p:nvSpPr>
        <p:spPr>
          <a:xfrm>
            <a:off x="12138555" y="619536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Analysis</a:t>
            </a:r>
            <a:endParaRPr/>
          </a:p>
        </p:txBody>
      </p:sp>
      <p:sp>
        <p:nvSpPr>
          <p:cNvPr id="757" name="Google Shape;757;p28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Plot depicts top 10 major gainers and their increase in trade</a:t>
            </a:r>
            <a:endParaRPr/>
          </a:p>
        </p:txBody>
      </p:sp>
      <p:sp>
        <p:nvSpPr>
          <p:cNvPr id="758" name="Google Shape;758;p28"/>
          <p:cNvSpPr txBox="1"/>
          <p:nvPr/>
        </p:nvSpPr>
        <p:spPr>
          <a:xfrm>
            <a:off x="12138555" y="8777801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While some economies did not fare well due to poor IT infrastructure, many gained a lot</a:t>
            </a:r>
            <a:endParaRPr/>
          </a:p>
        </p:txBody>
      </p:sp>
      <p:pic>
        <p:nvPicPr>
          <p:cNvPr id="759" name="Google Shape;7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75" y="2235525"/>
            <a:ext cx="10211927" cy="63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sp>
        <p:nvSpPr>
          <p:cNvPr id="765" name="Google Shape;765;p29"/>
          <p:cNvSpPr txBox="1"/>
          <p:nvPr/>
        </p:nvSpPr>
        <p:spPr>
          <a:xfrm rot="441">
            <a:off x="2132703" y="1456218"/>
            <a:ext cx="1402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F2F1EB"/>
                </a:solidFill>
              </a:rPr>
              <a:t>Conclusion</a:t>
            </a:r>
            <a:endParaRPr sz="5300">
              <a:solidFill>
                <a:srgbClr val="F2F1EB"/>
              </a:solidFill>
            </a:endParaRPr>
          </a:p>
        </p:txBody>
      </p:sp>
      <p:sp>
        <p:nvSpPr>
          <p:cNvPr id="766" name="Google Shape;766;p29"/>
          <p:cNvSpPr txBox="1"/>
          <p:nvPr/>
        </p:nvSpPr>
        <p:spPr>
          <a:xfrm>
            <a:off x="2916074" y="4111438"/>
            <a:ext cx="27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767" name="Google Shape;767;p29"/>
          <p:cNvSpPr txBox="1"/>
          <p:nvPr/>
        </p:nvSpPr>
        <p:spPr>
          <a:xfrm>
            <a:off x="3602800" y="3690588"/>
            <a:ext cx="114906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05E55"/>
              </a:solidFill>
            </a:endParaRPr>
          </a:p>
          <a:p>
            <a:pPr indent="0" lvl="0" marL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05E55"/>
              </a:solidFill>
            </a:endParaRPr>
          </a:p>
        </p:txBody>
      </p:sp>
      <p:grpSp>
        <p:nvGrpSpPr>
          <p:cNvPr id="768" name="Google Shape;768;p29"/>
          <p:cNvGrpSpPr/>
          <p:nvPr/>
        </p:nvGrpSpPr>
        <p:grpSpPr>
          <a:xfrm>
            <a:off x="4026125" y="3149043"/>
            <a:ext cx="12259225" cy="4048882"/>
            <a:chOff x="0" y="-47625"/>
            <a:chExt cx="2196600" cy="1219800"/>
          </a:xfrm>
        </p:grpSpPr>
        <p:sp>
          <p:nvSpPr>
            <p:cNvPr id="769" name="Google Shape;769;p29"/>
            <p:cNvSpPr/>
            <p:nvPr/>
          </p:nvSpPr>
          <p:spPr>
            <a:xfrm>
              <a:off x="0" y="0"/>
              <a:ext cx="2196531" cy="1172081"/>
            </a:xfrm>
            <a:custGeom>
              <a:rect b="b" l="l" r="r" t="t"/>
              <a:pathLst>
                <a:path extrusionOk="0" h="1172081" w="2196531">
                  <a:moveTo>
                    <a:pt x="39438" y="0"/>
                  </a:moveTo>
                  <a:lnTo>
                    <a:pt x="2157093" y="0"/>
                  </a:lnTo>
                  <a:cubicBezTo>
                    <a:pt x="2167553" y="0"/>
                    <a:pt x="2177584" y="4155"/>
                    <a:pt x="2184980" y="11551"/>
                  </a:cubicBezTo>
                  <a:cubicBezTo>
                    <a:pt x="2192376" y="18947"/>
                    <a:pt x="2196531" y="28978"/>
                    <a:pt x="2196531" y="39438"/>
                  </a:cubicBezTo>
                  <a:lnTo>
                    <a:pt x="2196531" y="1132642"/>
                  </a:lnTo>
                  <a:cubicBezTo>
                    <a:pt x="2196531" y="1154424"/>
                    <a:pt x="2178874" y="1172081"/>
                    <a:pt x="2157093" y="1172081"/>
                  </a:cubicBezTo>
                  <a:lnTo>
                    <a:pt x="39438" y="1172081"/>
                  </a:lnTo>
                  <a:cubicBezTo>
                    <a:pt x="17657" y="1172081"/>
                    <a:pt x="0" y="1154424"/>
                    <a:pt x="0" y="1132642"/>
                  </a:cubicBezTo>
                  <a:lnTo>
                    <a:pt x="0" y="39438"/>
                  </a:lnTo>
                  <a:cubicBezTo>
                    <a:pt x="0" y="17657"/>
                    <a:pt x="17657" y="0"/>
                    <a:pt x="39438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 txBox="1"/>
            <p:nvPr/>
          </p:nvSpPr>
          <p:spPr>
            <a:xfrm>
              <a:off x="0" y="-47625"/>
              <a:ext cx="21966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l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1" name="Google Shape;771;p29"/>
          <p:cNvSpPr txBox="1"/>
          <p:nvPr/>
        </p:nvSpPr>
        <p:spPr>
          <a:xfrm>
            <a:off x="4441325" y="4835688"/>
            <a:ext cx="1149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05E55"/>
                </a:solidFill>
              </a:rPr>
              <a:t>Thank you</a:t>
            </a:r>
            <a:endParaRPr sz="4000">
              <a:solidFill>
                <a:srgbClr val="205E5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105" name="Google Shape;105;p14"/>
          <p:cNvGrpSpPr/>
          <p:nvPr/>
        </p:nvGrpSpPr>
        <p:grpSpPr>
          <a:xfrm>
            <a:off x="1739016" y="609818"/>
            <a:ext cx="5936819" cy="1341152"/>
            <a:chOff x="0" y="-251664"/>
            <a:chExt cx="7915759" cy="1788202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0" y="-251664"/>
              <a:ext cx="7915759" cy="1788202"/>
              <a:chOff x="0" y="-47625"/>
              <a:chExt cx="1497979" cy="338400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0" y="0"/>
                <a:ext cx="1497979" cy="290728"/>
              </a:xfrm>
              <a:custGeom>
                <a:rect b="b" l="l" r="r" t="t"/>
                <a:pathLst>
                  <a:path extrusionOk="0" h="290728" w="1497979">
                    <a:moveTo>
                      <a:pt x="45642" y="0"/>
                    </a:moveTo>
                    <a:lnTo>
                      <a:pt x="1452338" y="0"/>
                    </a:lnTo>
                    <a:cubicBezTo>
                      <a:pt x="1477545" y="0"/>
                      <a:pt x="1497979" y="20435"/>
                      <a:pt x="1497979" y="45642"/>
                    </a:cubicBezTo>
                    <a:lnTo>
                      <a:pt x="1497979" y="245086"/>
                    </a:lnTo>
                    <a:cubicBezTo>
                      <a:pt x="1497979" y="270293"/>
                      <a:pt x="1477545" y="290728"/>
                      <a:pt x="1452338" y="290728"/>
                    </a:cubicBezTo>
                    <a:lnTo>
                      <a:pt x="45642" y="290728"/>
                    </a:lnTo>
                    <a:cubicBezTo>
                      <a:pt x="20435" y="290728"/>
                      <a:pt x="0" y="270293"/>
                      <a:pt x="0" y="245086"/>
                    </a:cubicBezTo>
                    <a:lnTo>
                      <a:pt x="0" y="45642"/>
                    </a:lnTo>
                    <a:cubicBezTo>
                      <a:pt x="0" y="20435"/>
                      <a:pt x="20435" y="0"/>
                      <a:pt x="45642" y="0"/>
                    </a:cubicBezTo>
                    <a:close/>
                  </a:path>
                </a:pathLst>
              </a:custGeom>
              <a:solidFill>
                <a:srgbClr val="205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 txBox="1"/>
              <p:nvPr/>
            </p:nvSpPr>
            <p:spPr>
              <a:xfrm>
                <a:off x="0" y="-47625"/>
                <a:ext cx="1497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6075" lIns="36075" spcFirstLastPara="1" rIns="36075" wrap="square" tIns="36075">
                <a:noAutofit/>
              </a:bodyPr>
              <a:lstStyle/>
              <a:p>
                <a:pPr indent="0" lvl="0" marL="0" marR="0" rtl="0" algn="ctr">
                  <a:lnSpc>
                    <a:spcPct val="214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14"/>
            <p:cNvSpPr txBox="1"/>
            <p:nvPr/>
          </p:nvSpPr>
          <p:spPr>
            <a:xfrm>
              <a:off x="430795" y="378145"/>
              <a:ext cx="70542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F2F1EB"/>
                  </a:solidFill>
                </a:rPr>
                <a:t>Global Trade</a:t>
              </a:r>
              <a:endParaRPr sz="3800"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276131" y="2653177"/>
            <a:ext cx="5127065" cy="1349255"/>
            <a:chOff x="0" y="-47625"/>
            <a:chExt cx="1434211" cy="377432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1857029" y="2360021"/>
            <a:ext cx="3727506" cy="812390"/>
            <a:chOff x="0" y="-47625"/>
            <a:chExt cx="1551448" cy="338130"/>
          </a:xfrm>
        </p:grpSpPr>
        <p:sp>
          <p:nvSpPr>
            <p:cNvPr id="114" name="Google Shape;114;p1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1466377" y="2328668"/>
            <a:ext cx="970640" cy="970640"/>
            <a:chOff x="0" y="0"/>
            <a:chExt cx="812800" cy="812800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2276131" y="4485692"/>
            <a:ext cx="5127065" cy="1349255"/>
            <a:chOff x="0" y="-47625"/>
            <a:chExt cx="1434211" cy="377432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1857029" y="4192535"/>
            <a:ext cx="3727506" cy="812390"/>
            <a:chOff x="0" y="-47625"/>
            <a:chExt cx="1551448" cy="338130"/>
          </a:xfrm>
        </p:grpSpPr>
        <p:sp>
          <p:nvSpPr>
            <p:cNvPr id="123" name="Google Shape;123;p1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466377" y="4161182"/>
            <a:ext cx="970640" cy="970640"/>
            <a:chOff x="0" y="0"/>
            <a:chExt cx="812800" cy="812800"/>
          </a:xfrm>
        </p:grpSpPr>
        <p:sp>
          <p:nvSpPr>
            <p:cNvPr id="126" name="Google Shape;126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2276131" y="6318206"/>
            <a:ext cx="5127065" cy="1349255"/>
            <a:chOff x="0" y="-47625"/>
            <a:chExt cx="1434211" cy="377432"/>
          </a:xfrm>
        </p:grpSpPr>
        <p:sp>
          <p:nvSpPr>
            <p:cNvPr id="129" name="Google Shape;129;p1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1857029" y="6025050"/>
            <a:ext cx="3727506" cy="812390"/>
            <a:chOff x="0" y="-47625"/>
            <a:chExt cx="1551448" cy="338130"/>
          </a:xfrm>
        </p:grpSpPr>
        <p:sp>
          <p:nvSpPr>
            <p:cNvPr id="132" name="Google Shape;132;p1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>
            <a:off x="1466377" y="5993697"/>
            <a:ext cx="970640" cy="970640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2276131" y="8150720"/>
            <a:ext cx="5127065" cy="1349255"/>
            <a:chOff x="0" y="-47625"/>
            <a:chExt cx="1434211" cy="377432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1857029" y="7857564"/>
            <a:ext cx="3727506" cy="812390"/>
            <a:chOff x="0" y="-47625"/>
            <a:chExt cx="1551448" cy="33813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1466377" y="7826211"/>
            <a:ext cx="970640" cy="970640"/>
            <a:chOff x="0" y="0"/>
            <a:chExt cx="812800" cy="812800"/>
          </a:xfrm>
        </p:grpSpPr>
        <p:sp>
          <p:nvSpPr>
            <p:cNvPr id="144" name="Google Shape;14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4"/>
          <p:cNvSpPr/>
          <p:nvPr/>
        </p:nvSpPr>
        <p:spPr>
          <a:xfrm>
            <a:off x="7675852" y="1423383"/>
            <a:ext cx="10803453" cy="7473864"/>
          </a:xfrm>
          <a:custGeom>
            <a:rect b="b" l="l" r="r" t="t"/>
            <a:pathLst>
              <a:path extrusionOk="0" h="7473864" w="10803453">
                <a:moveTo>
                  <a:pt x="0" y="0"/>
                </a:moveTo>
                <a:lnTo>
                  <a:pt x="10803453" y="0"/>
                </a:lnTo>
                <a:lnTo>
                  <a:pt x="10803453" y="7473864"/>
                </a:lnTo>
                <a:lnTo>
                  <a:pt x="0" y="7473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4"/>
          <p:cNvSpPr txBox="1"/>
          <p:nvPr/>
        </p:nvSpPr>
        <p:spPr>
          <a:xfrm>
            <a:off x="2720124" y="2530325"/>
            <a:ext cx="27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Covid’s Impact</a:t>
            </a:r>
            <a:endParaRPr sz="2800"/>
          </a:p>
        </p:txBody>
      </p:sp>
      <p:sp>
        <p:nvSpPr>
          <p:cNvPr id="148" name="Google Shape;148;p14"/>
          <p:cNvSpPr txBox="1"/>
          <p:nvPr/>
        </p:nvSpPr>
        <p:spPr>
          <a:xfrm>
            <a:off x="2720128" y="3280258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Impact on Economy, </a:t>
            </a:r>
            <a:r>
              <a:rPr b="1" lang="en-US" sz="1873">
                <a:solidFill>
                  <a:srgbClr val="205E55"/>
                </a:solidFill>
              </a:rPr>
              <a:t>Global Trade, </a:t>
            </a:r>
            <a:r>
              <a:rPr lang="en-US" sz="1873">
                <a:solidFill>
                  <a:srgbClr val="205E55"/>
                </a:solidFill>
              </a:rPr>
              <a:t> ,Health, personal lives…. 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2720125" y="4362850"/>
            <a:ext cx="26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Profound Effect</a:t>
            </a:r>
            <a:endParaRPr sz="2800"/>
          </a:p>
        </p:txBody>
      </p:sp>
      <p:sp>
        <p:nvSpPr>
          <p:cNvPr id="150" name="Google Shape;150;p14"/>
          <p:cNvSpPr txBox="1"/>
          <p:nvPr/>
        </p:nvSpPr>
        <p:spPr>
          <a:xfrm>
            <a:off x="2720128" y="5112772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2-3% change in global trade is huge.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2720128" y="6195361"/>
            <a:ext cx="228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Time Period</a:t>
            </a:r>
            <a:endParaRPr sz="2800"/>
          </a:p>
        </p:txBody>
      </p:sp>
      <p:sp>
        <p:nvSpPr>
          <p:cNvPr id="152" name="Google Shape;152;p14"/>
          <p:cNvSpPr txBox="1"/>
          <p:nvPr/>
        </p:nvSpPr>
        <p:spPr>
          <a:xfrm>
            <a:off x="2720128" y="6945286"/>
            <a:ext cx="4381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Only 2020!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2720124" y="8027875"/>
            <a:ext cx="27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V-Shaped Trend</a:t>
            </a:r>
            <a:endParaRPr sz="2800"/>
          </a:p>
        </p:txBody>
      </p:sp>
      <p:sp>
        <p:nvSpPr>
          <p:cNvPr id="154" name="Google Shape;154;p14"/>
          <p:cNvSpPr txBox="1"/>
          <p:nvPr/>
        </p:nvSpPr>
        <p:spPr>
          <a:xfrm>
            <a:off x="2720128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2019-2020 -&gt; 10% decline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2020-2021 -&gt; 24% Increased</a:t>
            </a:r>
            <a:endParaRPr sz="1873">
              <a:solidFill>
                <a:srgbClr val="205E55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160" name="Google Shape;160;p15"/>
          <p:cNvGrpSpPr/>
          <p:nvPr/>
        </p:nvGrpSpPr>
        <p:grpSpPr>
          <a:xfrm>
            <a:off x="619414" y="1115259"/>
            <a:ext cx="7565144" cy="1128322"/>
            <a:chOff x="0" y="-211757"/>
            <a:chExt cx="10086859" cy="1504430"/>
          </a:xfrm>
        </p:grpSpPr>
        <p:grpSp>
          <p:nvGrpSpPr>
            <p:cNvPr id="161" name="Google Shape;161;p15"/>
            <p:cNvGrpSpPr/>
            <p:nvPr/>
          </p:nvGrpSpPr>
          <p:grpSpPr>
            <a:xfrm>
              <a:off x="0" y="-211757"/>
              <a:ext cx="10086859" cy="1504430"/>
              <a:chOff x="0" y="-47625"/>
              <a:chExt cx="2268578" cy="338353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0" y="0"/>
                <a:ext cx="2268578" cy="290728"/>
              </a:xfrm>
              <a:custGeom>
                <a:rect b="b" l="l" r="r" t="t"/>
                <a:pathLst>
                  <a:path extrusionOk="0" h="290728" w="2268578">
                    <a:moveTo>
                      <a:pt x="45252" y="0"/>
                    </a:moveTo>
                    <a:lnTo>
                      <a:pt x="2223326" y="0"/>
                    </a:lnTo>
                    <a:cubicBezTo>
                      <a:pt x="2235328" y="0"/>
                      <a:pt x="2246838" y="4768"/>
                      <a:pt x="2255324" y="13254"/>
                    </a:cubicBezTo>
                    <a:cubicBezTo>
                      <a:pt x="2263811" y="21740"/>
                      <a:pt x="2268578" y="33250"/>
                      <a:pt x="2268578" y="45252"/>
                    </a:cubicBezTo>
                    <a:lnTo>
                      <a:pt x="2268578" y="245476"/>
                    </a:lnTo>
                    <a:cubicBezTo>
                      <a:pt x="2268578" y="257477"/>
                      <a:pt x="2263811" y="268987"/>
                      <a:pt x="2255324" y="277474"/>
                    </a:cubicBezTo>
                    <a:cubicBezTo>
                      <a:pt x="2246838" y="285960"/>
                      <a:pt x="2235328" y="290728"/>
                      <a:pt x="2223326" y="290728"/>
                    </a:cubicBezTo>
                    <a:lnTo>
                      <a:pt x="45252" y="290728"/>
                    </a:lnTo>
                    <a:cubicBezTo>
                      <a:pt x="33250" y="290728"/>
                      <a:pt x="21740" y="285960"/>
                      <a:pt x="13254" y="277474"/>
                    </a:cubicBezTo>
                    <a:cubicBezTo>
                      <a:pt x="4768" y="268987"/>
                      <a:pt x="0" y="257477"/>
                      <a:pt x="0" y="245476"/>
                    </a:cubicBezTo>
                    <a:lnTo>
                      <a:pt x="0" y="45252"/>
                    </a:lnTo>
                    <a:cubicBezTo>
                      <a:pt x="0" y="33250"/>
                      <a:pt x="4768" y="21740"/>
                      <a:pt x="13254" y="13254"/>
                    </a:cubicBezTo>
                    <a:cubicBezTo>
                      <a:pt x="21740" y="4768"/>
                      <a:pt x="33250" y="0"/>
                      <a:pt x="45252" y="0"/>
                    </a:cubicBezTo>
                    <a:close/>
                  </a:path>
                </a:pathLst>
              </a:custGeom>
              <a:solidFill>
                <a:srgbClr val="205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 txBox="1"/>
              <p:nvPr/>
            </p:nvSpPr>
            <p:spPr>
              <a:xfrm>
                <a:off x="0" y="-47625"/>
                <a:ext cx="2268578" cy="338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14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5"/>
            <p:cNvSpPr txBox="1"/>
            <p:nvPr/>
          </p:nvSpPr>
          <p:spPr>
            <a:xfrm>
              <a:off x="506322" y="123325"/>
              <a:ext cx="9074100" cy="9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97">
                  <a:solidFill>
                    <a:srgbClr val="F2F1EB"/>
                  </a:solidFill>
                </a:rPr>
                <a:t>V-Shaped</a:t>
              </a:r>
              <a:r>
                <a:rPr b="0" i="0" lang="en-US" sz="4497" u="none" cap="none" strike="noStrike">
                  <a:solidFill>
                    <a:srgbClr val="F2F1E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4497">
                  <a:solidFill>
                    <a:srgbClr val="F2F1EB"/>
                  </a:solidFill>
                </a:rPr>
                <a:t>Trend</a:t>
              </a: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1838450" y="2939573"/>
            <a:ext cx="5256096" cy="1951210"/>
            <a:chOff x="0" y="-47625"/>
            <a:chExt cx="1434211" cy="377432"/>
          </a:xfrm>
        </p:grpSpPr>
        <p:sp>
          <p:nvSpPr>
            <p:cNvPr id="166" name="Google Shape;166;p15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1419351" y="2646409"/>
            <a:ext cx="3727506" cy="812390"/>
            <a:chOff x="0" y="-47625"/>
            <a:chExt cx="1551448" cy="338130"/>
          </a:xfrm>
        </p:grpSpPr>
        <p:sp>
          <p:nvSpPr>
            <p:cNvPr id="169" name="Google Shape;169;p1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1853788" y="5606609"/>
            <a:ext cx="5096355" cy="2463772"/>
            <a:chOff x="0" y="-47625"/>
            <a:chExt cx="1434300" cy="545819"/>
          </a:xfrm>
        </p:grpSpPr>
        <p:sp>
          <p:nvSpPr>
            <p:cNvPr id="172" name="Google Shape;172;p15"/>
            <p:cNvSpPr/>
            <p:nvPr/>
          </p:nvSpPr>
          <p:spPr>
            <a:xfrm>
              <a:off x="0" y="0"/>
              <a:ext cx="1434211" cy="498194"/>
            </a:xfrm>
            <a:custGeom>
              <a:rect b="b" l="l" r="r" t="t"/>
              <a:pathLst>
                <a:path extrusionOk="0" h="498194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437793"/>
                  </a:lnTo>
                  <a:cubicBezTo>
                    <a:pt x="1434211" y="471151"/>
                    <a:pt x="1407169" y="498194"/>
                    <a:pt x="1373811" y="498194"/>
                  </a:cubicBezTo>
                  <a:lnTo>
                    <a:pt x="60400" y="498194"/>
                  </a:lnTo>
                  <a:cubicBezTo>
                    <a:pt x="27042" y="498194"/>
                    <a:pt x="0" y="471151"/>
                    <a:pt x="0" y="437793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0" y="-47625"/>
              <a:ext cx="14343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1348401" y="5142748"/>
            <a:ext cx="3727509" cy="812391"/>
            <a:chOff x="0" y="-47625"/>
            <a:chExt cx="1551448" cy="338130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028700" y="2615056"/>
            <a:ext cx="970666" cy="970666"/>
            <a:chOff x="0" y="0"/>
            <a:chExt cx="1294221" cy="1294221"/>
          </a:xfrm>
        </p:grpSpPr>
        <p:grpSp>
          <p:nvGrpSpPr>
            <p:cNvPr id="178" name="Google Shape;178;p15"/>
            <p:cNvGrpSpPr/>
            <p:nvPr/>
          </p:nvGrpSpPr>
          <p:grpSpPr>
            <a:xfrm>
              <a:off x="0" y="0"/>
              <a:ext cx="1294221" cy="1294221"/>
              <a:chOff x="0" y="0"/>
              <a:chExt cx="812800" cy="812800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F1EB"/>
              </a:solidFill>
              <a:ln cap="sq" cmpd="sng" w="28575">
                <a:solidFill>
                  <a:srgbClr val="205E5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 txBox="1"/>
              <p:nvPr/>
            </p:nvSpPr>
            <p:spPr>
              <a:xfrm>
                <a:off x="76200" y="95250"/>
                <a:ext cx="6603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800" lIns="45800" spcFirstLastPara="1" rIns="45800" wrap="square" tIns="45800">
                <a:noAutofit/>
              </a:bodyPr>
              <a:lstStyle/>
              <a:p>
                <a:pPr indent="0" lvl="0" marL="0" marR="0" rtl="0" algn="ctr">
                  <a:lnSpc>
                    <a:spcPct val="112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15"/>
            <p:cNvSpPr/>
            <p:nvPr/>
          </p:nvSpPr>
          <p:spPr>
            <a:xfrm>
              <a:off x="182213" y="275189"/>
              <a:ext cx="929760" cy="743808"/>
            </a:xfrm>
            <a:custGeom>
              <a:rect b="b" l="l" r="r" t="t"/>
              <a:pathLst>
                <a:path extrusionOk="0" h="743808" w="929760">
                  <a:moveTo>
                    <a:pt x="0" y="0"/>
                  </a:moveTo>
                  <a:lnTo>
                    <a:pt x="929760" y="0"/>
                  </a:lnTo>
                  <a:lnTo>
                    <a:pt x="929760" y="743808"/>
                  </a:lnTo>
                  <a:lnTo>
                    <a:pt x="0" y="7438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82" name="Google Shape;182;p15"/>
          <p:cNvSpPr/>
          <p:nvPr/>
        </p:nvSpPr>
        <p:spPr>
          <a:xfrm>
            <a:off x="7953925" y="2573932"/>
            <a:ext cx="10246824" cy="6277633"/>
          </a:xfrm>
          <a:custGeom>
            <a:rect b="b" l="l" r="r" t="t"/>
            <a:pathLst>
              <a:path extrusionOk="0" h="6277633" w="10246824">
                <a:moveTo>
                  <a:pt x="0" y="0"/>
                </a:moveTo>
                <a:lnTo>
                  <a:pt x="10246824" y="0"/>
                </a:lnTo>
                <a:lnTo>
                  <a:pt x="10246824" y="6277632"/>
                </a:lnTo>
                <a:lnTo>
                  <a:pt x="0" y="6277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15"/>
          <p:cNvGrpSpPr/>
          <p:nvPr/>
        </p:nvGrpSpPr>
        <p:grpSpPr>
          <a:xfrm>
            <a:off x="883125" y="5063620"/>
            <a:ext cx="970666" cy="970666"/>
            <a:chOff x="0" y="0"/>
            <a:chExt cx="1294221" cy="1294221"/>
          </a:xfrm>
        </p:grpSpPr>
        <p:grpSp>
          <p:nvGrpSpPr>
            <p:cNvPr id="184" name="Google Shape;184;p15"/>
            <p:cNvGrpSpPr/>
            <p:nvPr/>
          </p:nvGrpSpPr>
          <p:grpSpPr>
            <a:xfrm>
              <a:off x="0" y="0"/>
              <a:ext cx="1294221" cy="1294221"/>
              <a:chOff x="0" y="0"/>
              <a:chExt cx="812800" cy="8128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F1EB"/>
              </a:solidFill>
              <a:ln cap="sq" cmpd="sng" w="28575">
                <a:solidFill>
                  <a:srgbClr val="205E5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 txBox="1"/>
              <p:nvPr/>
            </p:nvSpPr>
            <p:spPr>
              <a:xfrm>
                <a:off x="76200" y="95250"/>
                <a:ext cx="6603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800" lIns="45800" spcFirstLastPara="1" rIns="45800" wrap="square" tIns="45800">
                <a:noAutofit/>
              </a:bodyPr>
              <a:lstStyle/>
              <a:p>
                <a:pPr indent="0" lvl="0" marL="0" marR="0" rtl="0" algn="ctr">
                  <a:lnSpc>
                    <a:spcPct val="112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5"/>
            <p:cNvSpPr/>
            <p:nvPr/>
          </p:nvSpPr>
          <p:spPr>
            <a:xfrm>
              <a:off x="192590" y="192590"/>
              <a:ext cx="909006" cy="909006"/>
            </a:xfrm>
            <a:custGeom>
              <a:rect b="b" l="l" r="r" t="t"/>
              <a:pathLst>
                <a:path extrusionOk="0" h="909006" w="909006">
                  <a:moveTo>
                    <a:pt x="0" y="0"/>
                  </a:moveTo>
                  <a:lnTo>
                    <a:pt x="909006" y="0"/>
                  </a:lnTo>
                  <a:lnTo>
                    <a:pt x="909006" y="909006"/>
                  </a:lnTo>
                  <a:lnTo>
                    <a:pt x="0" y="90900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88" name="Google Shape;188;p15"/>
          <p:cNvSpPr txBox="1"/>
          <p:nvPr/>
        </p:nvSpPr>
        <p:spPr>
          <a:xfrm>
            <a:off x="2282450" y="2816725"/>
            <a:ext cx="268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Why? </a:t>
            </a:r>
            <a:r>
              <a:rPr lang="en-US">
                <a:solidFill>
                  <a:srgbClr val="F2F1EB"/>
                </a:solidFill>
              </a:rPr>
              <a:t>(Limited Reasoning)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2282451" y="3566645"/>
            <a:ext cx="4529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From</a:t>
            </a:r>
            <a:r>
              <a:rPr lang="en-US" sz="1873">
                <a:solidFill>
                  <a:srgbClr val="205E55"/>
                </a:solidFill>
              </a:rPr>
              <a:t> Restocking warehouses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Change in User patterns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Countries Policies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2069901" y="5299659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Analysis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2201651" y="5985010"/>
            <a:ext cx="45297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1. Agri &amp; Food trade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2. Crude Oil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3. Tourism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4. Medical Supplies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5. IT Services</a:t>
            </a:r>
            <a:endParaRPr sz="1873">
              <a:solidFill>
                <a:srgbClr val="205E55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197" name="Google Shape;197;p16"/>
          <p:cNvGrpSpPr/>
          <p:nvPr/>
        </p:nvGrpSpPr>
        <p:grpSpPr>
          <a:xfrm>
            <a:off x="128065" y="-26412"/>
            <a:ext cx="11312731" cy="1687266"/>
            <a:chOff x="0" y="-316656"/>
            <a:chExt cx="15083642" cy="2249688"/>
          </a:xfrm>
        </p:grpSpPr>
        <p:grpSp>
          <p:nvGrpSpPr>
            <p:cNvPr id="198" name="Google Shape;198;p16"/>
            <p:cNvGrpSpPr/>
            <p:nvPr/>
          </p:nvGrpSpPr>
          <p:grpSpPr>
            <a:xfrm>
              <a:off x="0" y="-316656"/>
              <a:ext cx="15083642" cy="2249688"/>
              <a:chOff x="0" y="-47625"/>
              <a:chExt cx="2268578" cy="338353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0" y="0"/>
                <a:ext cx="2268578" cy="290728"/>
              </a:xfrm>
              <a:custGeom>
                <a:rect b="b" l="l" r="r" t="t"/>
                <a:pathLst>
                  <a:path extrusionOk="0" h="290728" w="2268578">
                    <a:moveTo>
                      <a:pt x="45252" y="0"/>
                    </a:moveTo>
                    <a:lnTo>
                      <a:pt x="2223326" y="0"/>
                    </a:lnTo>
                    <a:cubicBezTo>
                      <a:pt x="2235328" y="0"/>
                      <a:pt x="2246838" y="4768"/>
                      <a:pt x="2255324" y="13254"/>
                    </a:cubicBezTo>
                    <a:cubicBezTo>
                      <a:pt x="2263811" y="21740"/>
                      <a:pt x="2268578" y="33250"/>
                      <a:pt x="2268578" y="45252"/>
                    </a:cubicBezTo>
                    <a:lnTo>
                      <a:pt x="2268578" y="245476"/>
                    </a:lnTo>
                    <a:cubicBezTo>
                      <a:pt x="2268578" y="257477"/>
                      <a:pt x="2263811" y="268987"/>
                      <a:pt x="2255324" y="277474"/>
                    </a:cubicBezTo>
                    <a:cubicBezTo>
                      <a:pt x="2246838" y="285960"/>
                      <a:pt x="2235328" y="290728"/>
                      <a:pt x="2223326" y="290728"/>
                    </a:cubicBezTo>
                    <a:lnTo>
                      <a:pt x="45252" y="290728"/>
                    </a:lnTo>
                    <a:cubicBezTo>
                      <a:pt x="33250" y="290728"/>
                      <a:pt x="21740" y="285960"/>
                      <a:pt x="13254" y="277474"/>
                    </a:cubicBezTo>
                    <a:cubicBezTo>
                      <a:pt x="4768" y="268987"/>
                      <a:pt x="0" y="257477"/>
                      <a:pt x="0" y="245476"/>
                    </a:cubicBezTo>
                    <a:lnTo>
                      <a:pt x="0" y="45252"/>
                    </a:lnTo>
                    <a:cubicBezTo>
                      <a:pt x="0" y="33250"/>
                      <a:pt x="4768" y="21740"/>
                      <a:pt x="13254" y="13254"/>
                    </a:cubicBezTo>
                    <a:cubicBezTo>
                      <a:pt x="21740" y="4768"/>
                      <a:pt x="33250" y="0"/>
                      <a:pt x="45252" y="0"/>
                    </a:cubicBezTo>
                    <a:close/>
                  </a:path>
                </a:pathLst>
              </a:custGeom>
              <a:solidFill>
                <a:srgbClr val="205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 txBox="1"/>
              <p:nvPr/>
            </p:nvSpPr>
            <p:spPr>
              <a:xfrm>
                <a:off x="0" y="-47625"/>
                <a:ext cx="2268578" cy="338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14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p16"/>
            <p:cNvSpPr txBox="1"/>
            <p:nvPr/>
          </p:nvSpPr>
          <p:spPr>
            <a:xfrm>
              <a:off x="757124" y="336413"/>
              <a:ext cx="135693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50">
                  <a:solidFill>
                    <a:srgbClr val="F2F1EB"/>
                  </a:solidFill>
                </a:rPr>
                <a:t>Negative Impact</a:t>
              </a:r>
              <a:endParaRPr sz="4450"/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876425" y="2192249"/>
            <a:ext cx="7211211" cy="4121874"/>
            <a:chOff x="0" y="-47625"/>
            <a:chExt cx="2196531" cy="1219706"/>
          </a:xfrm>
        </p:grpSpPr>
        <p:sp>
          <p:nvSpPr>
            <p:cNvPr id="203" name="Google Shape;203;p16"/>
            <p:cNvSpPr/>
            <p:nvPr/>
          </p:nvSpPr>
          <p:spPr>
            <a:xfrm>
              <a:off x="0" y="0"/>
              <a:ext cx="2196531" cy="1172081"/>
            </a:xfrm>
            <a:custGeom>
              <a:rect b="b" l="l" r="r" t="t"/>
              <a:pathLst>
                <a:path extrusionOk="0" h="1172081" w="2196531">
                  <a:moveTo>
                    <a:pt x="39438" y="0"/>
                  </a:moveTo>
                  <a:lnTo>
                    <a:pt x="2157093" y="0"/>
                  </a:lnTo>
                  <a:cubicBezTo>
                    <a:pt x="2167553" y="0"/>
                    <a:pt x="2177584" y="4155"/>
                    <a:pt x="2184980" y="11551"/>
                  </a:cubicBezTo>
                  <a:cubicBezTo>
                    <a:pt x="2192376" y="18947"/>
                    <a:pt x="2196531" y="28978"/>
                    <a:pt x="2196531" y="39438"/>
                  </a:cubicBezTo>
                  <a:lnTo>
                    <a:pt x="2196531" y="1132642"/>
                  </a:lnTo>
                  <a:cubicBezTo>
                    <a:pt x="2196531" y="1154424"/>
                    <a:pt x="2178874" y="1172081"/>
                    <a:pt x="2157093" y="1172081"/>
                  </a:cubicBezTo>
                  <a:lnTo>
                    <a:pt x="39438" y="1172081"/>
                  </a:lnTo>
                  <a:cubicBezTo>
                    <a:pt x="17657" y="1172081"/>
                    <a:pt x="0" y="1154424"/>
                    <a:pt x="0" y="1132642"/>
                  </a:cubicBezTo>
                  <a:lnTo>
                    <a:pt x="0" y="39438"/>
                  </a:lnTo>
                  <a:cubicBezTo>
                    <a:pt x="0" y="17657"/>
                    <a:pt x="17657" y="0"/>
                    <a:pt x="39438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0" y="-47625"/>
              <a:ext cx="2196531" cy="121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28065" y="7092104"/>
            <a:ext cx="1503473" cy="1503473"/>
            <a:chOff x="0" y="0"/>
            <a:chExt cx="812800" cy="812800"/>
          </a:xfrm>
        </p:grpSpPr>
        <p:sp>
          <p:nvSpPr>
            <p:cNvPr id="206" name="Google Shape;206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2033650" y="7092104"/>
            <a:ext cx="1503473" cy="1503473"/>
            <a:chOff x="0" y="0"/>
            <a:chExt cx="812800" cy="812800"/>
          </a:xfrm>
        </p:grpSpPr>
        <p:sp>
          <p:nvSpPr>
            <p:cNvPr id="209" name="Google Shape;209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3851448" y="7092104"/>
            <a:ext cx="1503473" cy="1503473"/>
            <a:chOff x="0" y="0"/>
            <a:chExt cx="812800" cy="812800"/>
          </a:xfrm>
        </p:grpSpPr>
        <p:sp>
          <p:nvSpPr>
            <p:cNvPr id="212" name="Google Shape;21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5665734" y="7050314"/>
            <a:ext cx="1503473" cy="1503473"/>
            <a:chOff x="0" y="0"/>
            <a:chExt cx="812800" cy="812800"/>
          </a:xfrm>
        </p:grpSpPr>
        <p:sp>
          <p:nvSpPr>
            <p:cNvPr id="215" name="Google Shape;215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6"/>
          <p:cNvSpPr/>
          <p:nvPr/>
        </p:nvSpPr>
        <p:spPr>
          <a:xfrm>
            <a:off x="368268" y="7358082"/>
            <a:ext cx="1023067" cy="972291"/>
          </a:xfrm>
          <a:custGeom>
            <a:rect b="b" l="l" r="r" t="t"/>
            <a:pathLst>
              <a:path extrusionOk="0" h="972291" w="1023067">
                <a:moveTo>
                  <a:pt x="0" y="0"/>
                </a:moveTo>
                <a:lnTo>
                  <a:pt x="1023068" y="0"/>
                </a:lnTo>
                <a:lnTo>
                  <a:pt x="1023068" y="972291"/>
                </a:lnTo>
                <a:lnTo>
                  <a:pt x="0" y="9722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6"/>
          <p:cNvSpPr/>
          <p:nvPr/>
        </p:nvSpPr>
        <p:spPr>
          <a:xfrm>
            <a:off x="2227681" y="7576727"/>
            <a:ext cx="1027625" cy="630705"/>
          </a:xfrm>
          <a:custGeom>
            <a:rect b="b" l="l" r="r" t="t"/>
            <a:pathLst>
              <a:path extrusionOk="0" h="630705" w="1027625">
                <a:moveTo>
                  <a:pt x="0" y="0"/>
                </a:moveTo>
                <a:lnTo>
                  <a:pt x="1027625" y="0"/>
                </a:lnTo>
                <a:lnTo>
                  <a:pt x="1027625" y="630705"/>
                </a:lnTo>
                <a:lnTo>
                  <a:pt x="0" y="630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6"/>
          <p:cNvSpPr/>
          <p:nvPr/>
        </p:nvSpPr>
        <p:spPr>
          <a:xfrm>
            <a:off x="4207386" y="7396670"/>
            <a:ext cx="791598" cy="810762"/>
          </a:xfrm>
          <a:custGeom>
            <a:rect b="b" l="l" r="r" t="t"/>
            <a:pathLst>
              <a:path extrusionOk="0" h="810762" w="791598">
                <a:moveTo>
                  <a:pt x="0" y="0"/>
                </a:moveTo>
                <a:lnTo>
                  <a:pt x="791598" y="0"/>
                </a:lnTo>
                <a:lnTo>
                  <a:pt x="791598" y="810762"/>
                </a:lnTo>
                <a:lnTo>
                  <a:pt x="0" y="810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6"/>
          <p:cNvSpPr/>
          <p:nvPr/>
        </p:nvSpPr>
        <p:spPr>
          <a:xfrm>
            <a:off x="5981561" y="7483112"/>
            <a:ext cx="871820" cy="722232"/>
          </a:xfrm>
          <a:custGeom>
            <a:rect b="b" l="l" r="r" t="t"/>
            <a:pathLst>
              <a:path extrusionOk="0" h="722232" w="871820">
                <a:moveTo>
                  <a:pt x="0" y="0"/>
                </a:moveTo>
                <a:lnTo>
                  <a:pt x="871820" y="0"/>
                </a:lnTo>
                <a:lnTo>
                  <a:pt x="871820" y="722231"/>
                </a:lnTo>
                <a:lnTo>
                  <a:pt x="0" y="722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16"/>
          <p:cNvSpPr txBox="1"/>
          <p:nvPr/>
        </p:nvSpPr>
        <p:spPr>
          <a:xfrm>
            <a:off x="1194120" y="3079848"/>
            <a:ext cx="63588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5E55"/>
                </a:solidFill>
              </a:rPr>
              <a:t>1</a:t>
            </a:r>
            <a:r>
              <a:rPr lang="en-US" sz="2800">
                <a:solidFill>
                  <a:srgbClr val="205E55"/>
                </a:solidFill>
              </a:rPr>
              <a:t>.  Saudi Arabia</a:t>
            </a:r>
            <a:endParaRPr sz="28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5E55"/>
                </a:solidFill>
              </a:rPr>
              <a:t>2. United Arab Emirates</a:t>
            </a:r>
            <a:endParaRPr sz="28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5E55"/>
                </a:solidFill>
              </a:rPr>
              <a:t>3. Japan</a:t>
            </a:r>
            <a:endParaRPr sz="28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5E55"/>
                </a:solidFill>
              </a:rPr>
              <a:t>4. United States </a:t>
            </a:r>
            <a:endParaRPr sz="2800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5E55"/>
                </a:solidFill>
              </a:rPr>
              <a:t>5. France</a:t>
            </a:r>
            <a:endParaRPr sz="2800">
              <a:solidFill>
                <a:srgbClr val="205E55"/>
              </a:solidFill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1100" y="8595559"/>
            <a:ext cx="1639000" cy="14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7475" y="2444325"/>
            <a:ext cx="9858876" cy="62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229" name="Google Shape;229;p17"/>
          <p:cNvGrpSpPr/>
          <p:nvPr/>
        </p:nvGrpSpPr>
        <p:grpSpPr>
          <a:xfrm>
            <a:off x="128065" y="-26412"/>
            <a:ext cx="11312731" cy="1687266"/>
            <a:chOff x="0" y="-316656"/>
            <a:chExt cx="15083642" cy="2249688"/>
          </a:xfrm>
        </p:grpSpPr>
        <p:grpSp>
          <p:nvGrpSpPr>
            <p:cNvPr id="230" name="Google Shape;230;p17"/>
            <p:cNvGrpSpPr/>
            <p:nvPr/>
          </p:nvGrpSpPr>
          <p:grpSpPr>
            <a:xfrm>
              <a:off x="0" y="-316656"/>
              <a:ext cx="15083642" cy="2249688"/>
              <a:chOff x="0" y="-47625"/>
              <a:chExt cx="2268578" cy="338353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0" y="0"/>
                <a:ext cx="2268578" cy="290728"/>
              </a:xfrm>
              <a:custGeom>
                <a:rect b="b" l="l" r="r" t="t"/>
                <a:pathLst>
                  <a:path extrusionOk="0" h="290728" w="2268578">
                    <a:moveTo>
                      <a:pt x="45252" y="0"/>
                    </a:moveTo>
                    <a:lnTo>
                      <a:pt x="2223326" y="0"/>
                    </a:lnTo>
                    <a:cubicBezTo>
                      <a:pt x="2235328" y="0"/>
                      <a:pt x="2246838" y="4768"/>
                      <a:pt x="2255324" y="13254"/>
                    </a:cubicBezTo>
                    <a:cubicBezTo>
                      <a:pt x="2263811" y="21740"/>
                      <a:pt x="2268578" y="33250"/>
                      <a:pt x="2268578" y="45252"/>
                    </a:cubicBezTo>
                    <a:lnTo>
                      <a:pt x="2268578" y="245476"/>
                    </a:lnTo>
                    <a:cubicBezTo>
                      <a:pt x="2268578" y="257477"/>
                      <a:pt x="2263811" y="268987"/>
                      <a:pt x="2255324" y="277474"/>
                    </a:cubicBezTo>
                    <a:cubicBezTo>
                      <a:pt x="2246838" y="285960"/>
                      <a:pt x="2235328" y="290728"/>
                      <a:pt x="2223326" y="290728"/>
                    </a:cubicBezTo>
                    <a:lnTo>
                      <a:pt x="45252" y="290728"/>
                    </a:lnTo>
                    <a:cubicBezTo>
                      <a:pt x="33250" y="290728"/>
                      <a:pt x="21740" y="285960"/>
                      <a:pt x="13254" y="277474"/>
                    </a:cubicBezTo>
                    <a:cubicBezTo>
                      <a:pt x="4768" y="268987"/>
                      <a:pt x="0" y="257477"/>
                      <a:pt x="0" y="245476"/>
                    </a:cubicBezTo>
                    <a:lnTo>
                      <a:pt x="0" y="45252"/>
                    </a:lnTo>
                    <a:cubicBezTo>
                      <a:pt x="0" y="33250"/>
                      <a:pt x="4768" y="21740"/>
                      <a:pt x="13254" y="13254"/>
                    </a:cubicBezTo>
                    <a:cubicBezTo>
                      <a:pt x="21740" y="4768"/>
                      <a:pt x="33250" y="0"/>
                      <a:pt x="45252" y="0"/>
                    </a:cubicBezTo>
                    <a:close/>
                  </a:path>
                </a:pathLst>
              </a:custGeom>
              <a:solidFill>
                <a:srgbClr val="205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 txBox="1"/>
              <p:nvPr/>
            </p:nvSpPr>
            <p:spPr>
              <a:xfrm>
                <a:off x="0" y="-47625"/>
                <a:ext cx="2268578" cy="338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14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757124" y="346846"/>
              <a:ext cx="135693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50">
                  <a:solidFill>
                    <a:srgbClr val="F2F1EB"/>
                  </a:solidFill>
                </a:rPr>
                <a:t>Positive Impact</a:t>
              </a:r>
              <a:endParaRPr sz="4450">
                <a:solidFill>
                  <a:srgbClr val="F2F1EB"/>
                </a:solidFill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876425" y="2192252"/>
            <a:ext cx="7601535" cy="4157246"/>
            <a:chOff x="0" y="-47625"/>
            <a:chExt cx="2196531" cy="1219706"/>
          </a:xfrm>
        </p:grpSpPr>
        <p:sp>
          <p:nvSpPr>
            <p:cNvPr id="235" name="Google Shape;235;p17"/>
            <p:cNvSpPr/>
            <p:nvPr/>
          </p:nvSpPr>
          <p:spPr>
            <a:xfrm>
              <a:off x="0" y="0"/>
              <a:ext cx="2196531" cy="1172081"/>
            </a:xfrm>
            <a:custGeom>
              <a:rect b="b" l="l" r="r" t="t"/>
              <a:pathLst>
                <a:path extrusionOk="0" h="1172081" w="2196531">
                  <a:moveTo>
                    <a:pt x="39438" y="0"/>
                  </a:moveTo>
                  <a:lnTo>
                    <a:pt x="2157093" y="0"/>
                  </a:lnTo>
                  <a:cubicBezTo>
                    <a:pt x="2167553" y="0"/>
                    <a:pt x="2177584" y="4155"/>
                    <a:pt x="2184980" y="11551"/>
                  </a:cubicBezTo>
                  <a:cubicBezTo>
                    <a:pt x="2192376" y="18947"/>
                    <a:pt x="2196531" y="28978"/>
                    <a:pt x="2196531" y="39438"/>
                  </a:cubicBezTo>
                  <a:lnTo>
                    <a:pt x="2196531" y="1132642"/>
                  </a:lnTo>
                  <a:cubicBezTo>
                    <a:pt x="2196531" y="1154424"/>
                    <a:pt x="2178874" y="1172081"/>
                    <a:pt x="2157093" y="1172081"/>
                  </a:cubicBezTo>
                  <a:lnTo>
                    <a:pt x="39438" y="1172081"/>
                  </a:lnTo>
                  <a:cubicBezTo>
                    <a:pt x="17657" y="1172081"/>
                    <a:pt x="0" y="1154424"/>
                    <a:pt x="0" y="1132642"/>
                  </a:cubicBezTo>
                  <a:lnTo>
                    <a:pt x="0" y="39438"/>
                  </a:lnTo>
                  <a:cubicBezTo>
                    <a:pt x="0" y="17657"/>
                    <a:pt x="17657" y="0"/>
                    <a:pt x="39438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0" y="-47625"/>
              <a:ext cx="2196531" cy="121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128065" y="7092104"/>
            <a:ext cx="1503473" cy="1503473"/>
            <a:chOff x="0" y="0"/>
            <a:chExt cx="812800" cy="812800"/>
          </a:xfrm>
        </p:grpSpPr>
        <p:sp>
          <p:nvSpPr>
            <p:cNvPr id="238" name="Google Shape;238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2033650" y="7092104"/>
            <a:ext cx="1503473" cy="1503473"/>
            <a:chOff x="0" y="0"/>
            <a:chExt cx="812800" cy="812800"/>
          </a:xfrm>
        </p:grpSpPr>
        <p:sp>
          <p:nvSpPr>
            <p:cNvPr id="241" name="Google Shape;241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7"/>
          <p:cNvGrpSpPr/>
          <p:nvPr/>
        </p:nvGrpSpPr>
        <p:grpSpPr>
          <a:xfrm>
            <a:off x="3851448" y="7092104"/>
            <a:ext cx="1461684" cy="1461684"/>
            <a:chOff x="0" y="0"/>
            <a:chExt cx="812800" cy="812800"/>
          </a:xfrm>
        </p:grpSpPr>
        <p:sp>
          <p:nvSpPr>
            <p:cNvPr id="244" name="Google Shape;244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5665734" y="7050314"/>
            <a:ext cx="1503473" cy="1503473"/>
            <a:chOff x="0" y="0"/>
            <a:chExt cx="812800" cy="812800"/>
          </a:xfrm>
        </p:grpSpPr>
        <p:sp>
          <p:nvSpPr>
            <p:cNvPr id="247" name="Google Shape;247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7"/>
          <p:cNvSpPr/>
          <p:nvPr/>
        </p:nvSpPr>
        <p:spPr>
          <a:xfrm>
            <a:off x="467470" y="7385633"/>
            <a:ext cx="762125" cy="943808"/>
          </a:xfrm>
          <a:custGeom>
            <a:rect b="b" l="l" r="r" t="t"/>
            <a:pathLst>
              <a:path extrusionOk="0" h="943808" w="762125">
                <a:moveTo>
                  <a:pt x="0" y="0"/>
                </a:moveTo>
                <a:lnTo>
                  <a:pt x="762125" y="0"/>
                </a:lnTo>
                <a:lnTo>
                  <a:pt x="762125" y="943808"/>
                </a:lnTo>
                <a:lnTo>
                  <a:pt x="0" y="943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7"/>
          <p:cNvSpPr/>
          <p:nvPr/>
        </p:nvSpPr>
        <p:spPr>
          <a:xfrm>
            <a:off x="2341053" y="7257338"/>
            <a:ext cx="1156817" cy="1269484"/>
          </a:xfrm>
          <a:custGeom>
            <a:rect b="b" l="l" r="r" t="t"/>
            <a:pathLst>
              <a:path extrusionOk="0" h="1269484" w="1156817">
                <a:moveTo>
                  <a:pt x="0" y="0"/>
                </a:moveTo>
                <a:lnTo>
                  <a:pt x="1156818" y="0"/>
                </a:lnTo>
                <a:lnTo>
                  <a:pt x="1156818" y="1269484"/>
                </a:lnTo>
                <a:lnTo>
                  <a:pt x="0" y="126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7"/>
          <p:cNvSpPr/>
          <p:nvPr/>
        </p:nvSpPr>
        <p:spPr>
          <a:xfrm>
            <a:off x="4056263" y="7400663"/>
            <a:ext cx="1052054" cy="886356"/>
          </a:xfrm>
          <a:custGeom>
            <a:rect b="b" l="l" r="r" t="t"/>
            <a:pathLst>
              <a:path extrusionOk="0" h="886356" w="1052054">
                <a:moveTo>
                  <a:pt x="0" y="0"/>
                </a:moveTo>
                <a:lnTo>
                  <a:pt x="1052054" y="0"/>
                </a:lnTo>
                <a:lnTo>
                  <a:pt x="1052054" y="886355"/>
                </a:lnTo>
                <a:lnTo>
                  <a:pt x="0" y="886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17"/>
          <p:cNvSpPr/>
          <p:nvPr/>
        </p:nvSpPr>
        <p:spPr>
          <a:xfrm>
            <a:off x="5875107" y="7400663"/>
            <a:ext cx="1132791" cy="722154"/>
          </a:xfrm>
          <a:custGeom>
            <a:rect b="b" l="l" r="r" t="t"/>
            <a:pathLst>
              <a:path extrusionOk="0" h="722154" w="1132791">
                <a:moveTo>
                  <a:pt x="0" y="0"/>
                </a:moveTo>
                <a:lnTo>
                  <a:pt x="1132791" y="0"/>
                </a:lnTo>
                <a:lnTo>
                  <a:pt x="1132791" y="722154"/>
                </a:lnTo>
                <a:lnTo>
                  <a:pt x="0" y="722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3" name="Google Shape;253;p17"/>
          <p:cNvGrpSpPr/>
          <p:nvPr/>
        </p:nvGrpSpPr>
        <p:grpSpPr>
          <a:xfrm>
            <a:off x="2919462" y="8783527"/>
            <a:ext cx="1503473" cy="1503473"/>
            <a:chOff x="0" y="0"/>
            <a:chExt cx="812800" cy="812800"/>
          </a:xfrm>
        </p:grpSpPr>
        <p:sp>
          <p:nvSpPr>
            <p:cNvPr id="254" name="Google Shape;254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666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7"/>
          <p:cNvSpPr/>
          <p:nvPr/>
        </p:nvSpPr>
        <p:spPr>
          <a:xfrm>
            <a:off x="3284521" y="9060611"/>
            <a:ext cx="773357" cy="949306"/>
          </a:xfrm>
          <a:custGeom>
            <a:rect b="b" l="l" r="r" t="t"/>
            <a:pathLst>
              <a:path extrusionOk="0" h="949306" w="773357">
                <a:moveTo>
                  <a:pt x="0" y="0"/>
                </a:moveTo>
                <a:lnTo>
                  <a:pt x="773356" y="0"/>
                </a:lnTo>
                <a:lnTo>
                  <a:pt x="773356" y="949305"/>
                </a:lnTo>
                <a:lnTo>
                  <a:pt x="0" y="9493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17"/>
          <p:cNvSpPr txBox="1"/>
          <p:nvPr/>
        </p:nvSpPr>
        <p:spPr>
          <a:xfrm>
            <a:off x="1229595" y="3277310"/>
            <a:ext cx="63588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9">
                <a:solidFill>
                  <a:srgbClr val="205E55"/>
                </a:solidFill>
              </a:rPr>
              <a:t>1.  China</a:t>
            </a:r>
            <a:endParaRPr sz="2269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9">
                <a:solidFill>
                  <a:srgbClr val="205E55"/>
                </a:solidFill>
              </a:rPr>
              <a:t>2. India</a:t>
            </a:r>
            <a:endParaRPr sz="2269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9">
                <a:solidFill>
                  <a:srgbClr val="205E55"/>
                </a:solidFill>
              </a:rPr>
              <a:t>3. Vietnam</a:t>
            </a:r>
            <a:endParaRPr sz="2269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9">
                <a:solidFill>
                  <a:srgbClr val="205E55"/>
                </a:solidFill>
              </a:rPr>
              <a:t>4. Ireland</a:t>
            </a:r>
            <a:endParaRPr sz="2269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9">
                <a:solidFill>
                  <a:srgbClr val="205E55"/>
                </a:solidFill>
              </a:rPr>
              <a:t>5. Switzerland</a:t>
            </a:r>
            <a:endParaRPr sz="2269">
              <a:solidFill>
                <a:srgbClr val="205E55"/>
              </a:solidFill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07175" y="2364874"/>
            <a:ext cx="9395075" cy="68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264" name="Google Shape;264;p18"/>
          <p:cNvGrpSpPr/>
          <p:nvPr/>
        </p:nvGrpSpPr>
        <p:grpSpPr>
          <a:xfrm>
            <a:off x="1350256" y="-27452"/>
            <a:ext cx="15587487" cy="1732924"/>
            <a:chOff x="0" y="-47625"/>
            <a:chExt cx="2268578" cy="25220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0"/>
              <a:ext cx="2268578" cy="204582"/>
            </a:xfrm>
            <a:custGeom>
              <a:rect b="b" l="l" r="r" t="t"/>
              <a:pathLst>
                <a:path extrusionOk="0" h="204582" w="2268578">
                  <a:moveTo>
                    <a:pt x="36754" y="0"/>
                  </a:moveTo>
                  <a:lnTo>
                    <a:pt x="2231824" y="0"/>
                  </a:lnTo>
                  <a:cubicBezTo>
                    <a:pt x="2241572" y="0"/>
                    <a:pt x="2250921" y="3872"/>
                    <a:pt x="2257813" y="10765"/>
                  </a:cubicBezTo>
                  <a:cubicBezTo>
                    <a:pt x="2264706" y="17658"/>
                    <a:pt x="2268578" y="27006"/>
                    <a:pt x="2268578" y="36754"/>
                  </a:cubicBezTo>
                  <a:lnTo>
                    <a:pt x="2268578" y="167828"/>
                  </a:lnTo>
                  <a:cubicBezTo>
                    <a:pt x="2268578" y="177576"/>
                    <a:pt x="2264706" y="186924"/>
                    <a:pt x="2257813" y="193817"/>
                  </a:cubicBezTo>
                  <a:cubicBezTo>
                    <a:pt x="2250921" y="200710"/>
                    <a:pt x="2241572" y="204582"/>
                    <a:pt x="2231824" y="204582"/>
                  </a:cubicBezTo>
                  <a:lnTo>
                    <a:pt x="36754" y="204582"/>
                  </a:lnTo>
                  <a:cubicBezTo>
                    <a:pt x="16455" y="204582"/>
                    <a:pt x="0" y="188127"/>
                    <a:pt x="0" y="167828"/>
                  </a:cubicBezTo>
                  <a:lnTo>
                    <a:pt x="0" y="36754"/>
                  </a:lnTo>
                  <a:cubicBezTo>
                    <a:pt x="0" y="27006"/>
                    <a:pt x="3872" y="17658"/>
                    <a:pt x="10765" y="10765"/>
                  </a:cubicBezTo>
                  <a:cubicBezTo>
                    <a:pt x="17658" y="3872"/>
                    <a:pt x="27006" y="0"/>
                    <a:pt x="3675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0" y="-47625"/>
              <a:ext cx="2268578" cy="252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525" lIns="62525" spcFirstLastPara="1" rIns="62525" wrap="square" tIns="625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132689" y="649543"/>
            <a:ext cx="14022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50" u="none" cap="none" strike="noStrike">
                <a:solidFill>
                  <a:srgbClr val="F2F1EB"/>
                </a:solidFill>
                <a:latin typeface="Arial"/>
                <a:ea typeface="Arial"/>
                <a:cs typeface="Arial"/>
                <a:sym typeface="Arial"/>
              </a:rPr>
              <a:t>COUNTRY WISE</a:t>
            </a:r>
            <a:endParaRPr sz="4450"/>
          </a:p>
        </p:txBody>
      </p:sp>
      <p:pic>
        <p:nvPicPr>
          <p:cNvPr id="268" name="Google Shape;2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7" y="3004975"/>
            <a:ext cx="17290925" cy="4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/>
          <p:nvPr/>
        </p:nvSpPr>
        <p:spPr>
          <a:xfrm>
            <a:off x="0" y="0"/>
            <a:ext cx="210254320" cy="66525783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4"/>
            </a:srgbClr>
          </a:solidFill>
          <a:ln>
            <a:noFill/>
          </a:ln>
        </p:spPr>
      </p:sp>
      <p:grpSp>
        <p:nvGrpSpPr>
          <p:cNvPr id="274" name="Google Shape;274;p19"/>
          <p:cNvGrpSpPr/>
          <p:nvPr/>
        </p:nvGrpSpPr>
        <p:grpSpPr>
          <a:xfrm>
            <a:off x="10884804" y="598277"/>
            <a:ext cx="5936819" cy="1340966"/>
            <a:chOff x="0" y="-47625"/>
            <a:chExt cx="1497979" cy="338353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0" y="-47625"/>
              <a:ext cx="1497979" cy="338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11694558" y="2653177"/>
            <a:ext cx="5127065" cy="1349255"/>
            <a:chOff x="0" y="-47625"/>
            <a:chExt cx="1434211" cy="377432"/>
          </a:xfrm>
        </p:grpSpPr>
        <p:sp>
          <p:nvSpPr>
            <p:cNvPr id="278" name="Google Shape;278;p19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11275455" y="2360021"/>
            <a:ext cx="3727506" cy="812390"/>
            <a:chOff x="0" y="-47625"/>
            <a:chExt cx="1551448" cy="338130"/>
          </a:xfrm>
        </p:grpSpPr>
        <p:sp>
          <p:nvSpPr>
            <p:cNvPr id="281" name="Google Shape;281;p19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10884804" y="2328668"/>
            <a:ext cx="970640" cy="970640"/>
            <a:chOff x="0" y="0"/>
            <a:chExt cx="812800" cy="812800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11694550" y="4485700"/>
            <a:ext cx="5225835" cy="1705540"/>
            <a:chOff x="0" y="-47625"/>
            <a:chExt cx="1434211" cy="377432"/>
          </a:xfrm>
        </p:grpSpPr>
        <p:sp>
          <p:nvSpPr>
            <p:cNvPr id="287" name="Google Shape;287;p19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11275455" y="4192535"/>
            <a:ext cx="3727506" cy="812390"/>
            <a:chOff x="0" y="-47625"/>
            <a:chExt cx="1551448" cy="338130"/>
          </a:xfrm>
        </p:grpSpPr>
        <p:sp>
          <p:nvSpPr>
            <p:cNvPr id="290" name="Google Shape;290;p19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9"/>
          <p:cNvGrpSpPr/>
          <p:nvPr/>
        </p:nvGrpSpPr>
        <p:grpSpPr>
          <a:xfrm>
            <a:off x="10884804" y="4161182"/>
            <a:ext cx="970640" cy="970640"/>
            <a:chOff x="0" y="0"/>
            <a:chExt cx="812800" cy="812800"/>
          </a:xfrm>
        </p:grpSpPr>
        <p:sp>
          <p:nvSpPr>
            <p:cNvPr id="293" name="Google Shape;293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11694545" y="7377632"/>
            <a:ext cx="5127017" cy="1349244"/>
            <a:chOff x="0" y="-47625"/>
            <a:chExt cx="1434211" cy="377432"/>
          </a:xfrm>
        </p:grpSpPr>
        <p:sp>
          <p:nvSpPr>
            <p:cNvPr id="296" name="Google Shape;296;p19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0" y="-47625"/>
              <a:ext cx="1434211" cy="37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19"/>
          <p:cNvGrpSpPr/>
          <p:nvPr/>
        </p:nvGrpSpPr>
        <p:grpSpPr>
          <a:xfrm>
            <a:off x="11247625" y="6546526"/>
            <a:ext cx="4066345" cy="1045092"/>
            <a:chOff x="0" y="-47625"/>
            <a:chExt cx="1551448" cy="338130"/>
          </a:xfrm>
        </p:grpSpPr>
        <p:sp>
          <p:nvSpPr>
            <p:cNvPr id="299" name="Google Shape;299;p19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 txBox="1"/>
            <p:nvPr/>
          </p:nvSpPr>
          <p:spPr>
            <a:xfrm>
              <a:off x="0" y="-47625"/>
              <a:ext cx="1551448" cy="33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9"/>
          <p:cNvGrpSpPr/>
          <p:nvPr/>
        </p:nvGrpSpPr>
        <p:grpSpPr>
          <a:xfrm>
            <a:off x="10884804" y="6571510"/>
            <a:ext cx="970646" cy="970646"/>
            <a:chOff x="0" y="0"/>
            <a:chExt cx="812800" cy="812800"/>
          </a:xfrm>
        </p:grpSpPr>
        <p:sp>
          <p:nvSpPr>
            <p:cNvPr id="302" name="Google Shape;302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9"/>
          <p:cNvSpPr/>
          <p:nvPr/>
        </p:nvSpPr>
        <p:spPr>
          <a:xfrm>
            <a:off x="673975" y="798125"/>
            <a:ext cx="9936613" cy="4329230"/>
          </a:xfrm>
          <a:custGeom>
            <a:rect b="b" l="l" r="r" t="t"/>
            <a:pathLst>
              <a:path extrusionOk="0" h="4617845" w="10599054">
                <a:moveTo>
                  <a:pt x="0" y="0"/>
                </a:moveTo>
                <a:lnTo>
                  <a:pt x="10599054" y="0"/>
                </a:lnTo>
                <a:lnTo>
                  <a:pt x="10599054" y="4617845"/>
                </a:lnTo>
                <a:lnTo>
                  <a:pt x="0" y="4617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19"/>
          <p:cNvSpPr/>
          <p:nvPr/>
        </p:nvSpPr>
        <p:spPr>
          <a:xfrm>
            <a:off x="662425" y="5427275"/>
            <a:ext cx="9936613" cy="4513943"/>
          </a:xfrm>
          <a:custGeom>
            <a:rect b="b" l="l" r="r" t="t"/>
            <a:pathLst>
              <a:path extrusionOk="0" h="4617845" w="10599054">
                <a:moveTo>
                  <a:pt x="0" y="0"/>
                </a:moveTo>
                <a:lnTo>
                  <a:pt x="10599054" y="0"/>
                </a:lnTo>
                <a:lnTo>
                  <a:pt x="10599054" y="4617845"/>
                </a:lnTo>
                <a:lnTo>
                  <a:pt x="0" y="4617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19"/>
          <p:cNvSpPr txBox="1"/>
          <p:nvPr/>
        </p:nvSpPr>
        <p:spPr>
          <a:xfrm>
            <a:off x="10884804" y="881573"/>
            <a:ext cx="59367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F1EB"/>
                </a:solidFill>
              </a:rPr>
              <a:t>Countries Clustered </a:t>
            </a:r>
            <a:endParaRPr sz="4000">
              <a:solidFill>
                <a:srgbClr val="F2F1EB"/>
              </a:solidFill>
            </a:endParaRPr>
          </a:p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1EB"/>
                </a:solidFill>
              </a:rPr>
              <a:t>(Based on Countries Covid Policies)</a:t>
            </a:r>
            <a:endParaRPr sz="2400">
              <a:solidFill>
                <a:srgbClr val="F2F1EB"/>
              </a:solidFill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12138550" y="2530325"/>
            <a:ext cx="30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Harsh Policy</a:t>
            </a:r>
            <a:endParaRPr sz="2800"/>
          </a:p>
        </p:txBody>
      </p:sp>
      <p:sp>
        <p:nvSpPr>
          <p:cNvPr id="308" name="Google Shape;308;p19"/>
          <p:cNvSpPr txBox="1"/>
          <p:nvPr/>
        </p:nvSpPr>
        <p:spPr>
          <a:xfrm>
            <a:off x="12138555" y="3280258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73">
                <a:solidFill>
                  <a:srgbClr val="205E55"/>
                </a:solidFill>
              </a:rPr>
              <a:t>“China", "India", "Russian Federation", "Iran"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12138555" y="4362846"/>
            <a:ext cx="228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Mild Policy</a:t>
            </a:r>
            <a:endParaRPr sz="2800"/>
          </a:p>
        </p:txBody>
      </p:sp>
      <p:sp>
        <p:nvSpPr>
          <p:cNvPr id="310" name="Google Shape;310;p19"/>
          <p:cNvSpPr txBox="1"/>
          <p:nvPr/>
        </p:nvSpPr>
        <p:spPr>
          <a:xfrm>
            <a:off x="12138555" y="5112772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“United States", "United Kingdom", "France", "Italy", "Canada", "Japan", "Saudi Arabia", "Kuwait"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12141200" y="6631675"/>
            <a:ext cx="3079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1EB"/>
                </a:solidFill>
              </a:rPr>
              <a:t>Very Mild </a:t>
            </a:r>
            <a:r>
              <a:rPr lang="en-US" sz="1800">
                <a:solidFill>
                  <a:srgbClr val="F2F1EB"/>
                </a:solidFill>
              </a:rPr>
              <a:t>(or No)</a:t>
            </a:r>
            <a:r>
              <a:rPr lang="en-US" sz="2800">
                <a:solidFill>
                  <a:srgbClr val="F2F1EB"/>
                </a:solidFill>
              </a:rPr>
              <a:t> Policy</a:t>
            </a:r>
            <a:endParaRPr sz="2800"/>
          </a:p>
        </p:txBody>
      </p:sp>
      <p:sp>
        <p:nvSpPr>
          <p:cNvPr id="312" name="Google Shape;312;p19"/>
          <p:cNvSpPr txBox="1"/>
          <p:nvPr/>
        </p:nvSpPr>
        <p:spPr>
          <a:xfrm>
            <a:off x="12138555" y="7715536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"Qatar", "United Arab Emirates", "Australia", "Switzerland", "New Zealand"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12138555" y="8027875"/>
            <a:ext cx="22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319" name="Google Shape;319;p20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320" name="Google Shape;320;p20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0"/>
          <p:cNvGrpSpPr/>
          <p:nvPr/>
        </p:nvGrpSpPr>
        <p:grpSpPr>
          <a:xfrm>
            <a:off x="11694550" y="2653173"/>
            <a:ext cx="5127336" cy="1174568"/>
            <a:chOff x="0" y="-47625"/>
            <a:chExt cx="1434300" cy="377432"/>
          </a:xfrm>
        </p:grpSpPr>
        <p:sp>
          <p:nvSpPr>
            <p:cNvPr id="323" name="Google Shape;323;p20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326" name="Google Shape;326;p20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329" name="Google Shape;32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11614800" y="4260800"/>
            <a:ext cx="5127336" cy="1754908"/>
            <a:chOff x="0" y="-47625"/>
            <a:chExt cx="1434300" cy="377432"/>
          </a:xfrm>
        </p:grpSpPr>
        <p:sp>
          <p:nvSpPr>
            <p:cNvPr id="332" name="Google Shape;332;p20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11195700" y="3967650"/>
            <a:ext cx="3727509" cy="1012496"/>
            <a:chOff x="0" y="-47625"/>
            <a:chExt cx="1551448" cy="338130"/>
          </a:xfrm>
        </p:grpSpPr>
        <p:sp>
          <p:nvSpPr>
            <p:cNvPr id="335" name="Google Shape;335;p20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0"/>
          <p:cNvGrpSpPr/>
          <p:nvPr/>
        </p:nvGrpSpPr>
        <p:grpSpPr>
          <a:xfrm>
            <a:off x="10805054" y="3936297"/>
            <a:ext cx="970646" cy="970646"/>
            <a:chOff x="0" y="0"/>
            <a:chExt cx="812800" cy="812800"/>
          </a:xfrm>
        </p:grpSpPr>
        <p:sp>
          <p:nvSpPr>
            <p:cNvPr id="338" name="Google Shape;338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11582900" y="6348500"/>
            <a:ext cx="5127336" cy="1913014"/>
            <a:chOff x="0" y="-47625"/>
            <a:chExt cx="1434300" cy="377432"/>
          </a:xfrm>
        </p:grpSpPr>
        <p:sp>
          <p:nvSpPr>
            <p:cNvPr id="341" name="Google Shape;341;p20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11163805" y="6055339"/>
            <a:ext cx="3727509" cy="812391"/>
            <a:chOff x="0" y="-47625"/>
            <a:chExt cx="1551448" cy="338130"/>
          </a:xfrm>
        </p:grpSpPr>
        <p:sp>
          <p:nvSpPr>
            <p:cNvPr id="344" name="Google Shape;344;p20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10773154" y="6023986"/>
            <a:ext cx="970646" cy="970646"/>
            <a:chOff x="0" y="0"/>
            <a:chExt cx="812800" cy="812800"/>
          </a:xfrm>
        </p:grpSpPr>
        <p:sp>
          <p:nvSpPr>
            <p:cNvPr id="347" name="Google Shape;347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0"/>
          <p:cNvSpPr txBox="1"/>
          <p:nvPr/>
        </p:nvSpPr>
        <p:spPr>
          <a:xfrm>
            <a:off x="10884854" y="975448"/>
            <a:ext cx="5936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F2F1EB"/>
                </a:solidFill>
              </a:rPr>
              <a:t>Agriculture &amp; Food</a:t>
            </a:r>
            <a:endParaRPr sz="4450"/>
          </a:p>
        </p:txBody>
      </p:sp>
      <p:sp>
        <p:nvSpPr>
          <p:cNvPr id="350" name="Google Shape;350;p20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Impact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12138555" y="3280258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No major impact of Covid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12058805" y="3055372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\</a:t>
            </a:r>
            <a:endParaRPr sz="1873">
              <a:solidFill>
                <a:srgbClr val="205E55"/>
              </a:solidFill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11996963" y="4221988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12058805" y="5090836"/>
            <a:ext cx="4239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Slight increase during covid.</a:t>
            </a:r>
            <a:endParaRPr sz="1873">
              <a:solidFill>
                <a:srgbClr val="205E55"/>
              </a:solidFill>
            </a:endParaRPr>
          </a:p>
          <a:p>
            <a:pPr indent="0" lvl="0" marL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73">
                <a:solidFill>
                  <a:srgbClr val="205E55"/>
                </a:solidFill>
              </a:rPr>
              <a:t>And significant increase after covid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12026905" y="6225650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Conclusions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12026905" y="6975576"/>
            <a:ext cx="423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Since it is a </a:t>
            </a:r>
            <a:r>
              <a:rPr lang="en-US" sz="1873">
                <a:solidFill>
                  <a:srgbClr val="205E55"/>
                </a:solidFill>
              </a:rPr>
              <a:t>necessary</a:t>
            </a:r>
            <a:r>
              <a:rPr lang="en-US" sz="1873">
                <a:solidFill>
                  <a:srgbClr val="205E55"/>
                </a:solidFill>
              </a:rPr>
              <a:t> commodity the trade of Agri products didn’t stop.</a:t>
            </a:r>
            <a:endParaRPr sz="1873">
              <a:solidFill>
                <a:srgbClr val="205E55"/>
              </a:solidFill>
            </a:endParaRPr>
          </a:p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Only Reallocation </a:t>
            </a:r>
            <a:r>
              <a:rPr lang="en-US" sz="1873">
                <a:solidFill>
                  <a:srgbClr val="205E55"/>
                </a:solidFill>
              </a:rPr>
              <a:t>happened</a:t>
            </a:r>
            <a:r>
              <a:rPr lang="en-US" sz="1873">
                <a:solidFill>
                  <a:srgbClr val="205E55"/>
                </a:solidFill>
              </a:rPr>
              <a:t>.</a:t>
            </a: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25" y="1939425"/>
            <a:ext cx="9236175" cy="6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3EE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>
            <a:off x="0" y="0"/>
            <a:ext cx="210266184" cy="66523730"/>
          </a:xfrm>
          <a:custGeom>
            <a:rect b="b" l="l" r="r" t="t"/>
            <a:pathLst>
              <a:path extrusionOk="0" h="7432819" w="13213900">
                <a:moveTo>
                  <a:pt x="13213900" y="82131"/>
                </a:moveTo>
                <a:lnTo>
                  <a:pt x="13213900" y="0"/>
                </a:lnTo>
                <a:lnTo>
                  <a:pt x="73005" y="0"/>
                </a:lnTo>
                <a:lnTo>
                  <a:pt x="73005" y="41065"/>
                </a:lnTo>
                <a:lnTo>
                  <a:pt x="0" y="41065"/>
                </a:lnTo>
                <a:lnTo>
                  <a:pt x="0" y="7432819"/>
                </a:lnTo>
                <a:lnTo>
                  <a:pt x="146010" y="7432819"/>
                </a:lnTo>
                <a:lnTo>
                  <a:pt x="146010" y="5995533"/>
                </a:lnTo>
                <a:lnTo>
                  <a:pt x="2628179" y="5995533"/>
                </a:lnTo>
                <a:lnTo>
                  <a:pt x="2628179" y="7432819"/>
                </a:lnTo>
                <a:lnTo>
                  <a:pt x="2774189" y="7432819"/>
                </a:lnTo>
                <a:lnTo>
                  <a:pt x="2774189" y="5995533"/>
                </a:lnTo>
                <a:lnTo>
                  <a:pt x="5256358" y="5995533"/>
                </a:lnTo>
                <a:lnTo>
                  <a:pt x="5256358" y="7432819"/>
                </a:lnTo>
                <a:lnTo>
                  <a:pt x="5402368" y="7432819"/>
                </a:lnTo>
                <a:lnTo>
                  <a:pt x="5402368" y="5995533"/>
                </a:lnTo>
                <a:lnTo>
                  <a:pt x="7884537" y="5995533"/>
                </a:lnTo>
                <a:lnTo>
                  <a:pt x="7884537" y="7432819"/>
                </a:lnTo>
                <a:lnTo>
                  <a:pt x="8030547" y="7432819"/>
                </a:lnTo>
                <a:lnTo>
                  <a:pt x="8030547" y="5995533"/>
                </a:lnTo>
                <a:lnTo>
                  <a:pt x="10512716" y="5995533"/>
                </a:lnTo>
                <a:lnTo>
                  <a:pt x="10512716" y="7432819"/>
                </a:lnTo>
                <a:lnTo>
                  <a:pt x="10658726" y="7432819"/>
                </a:lnTo>
                <a:lnTo>
                  <a:pt x="10658726" y="5995533"/>
                </a:lnTo>
                <a:lnTo>
                  <a:pt x="13213900" y="5995533"/>
                </a:lnTo>
                <a:lnTo>
                  <a:pt x="13213900" y="5913403"/>
                </a:lnTo>
                <a:lnTo>
                  <a:pt x="10658726" y="5913403"/>
                </a:lnTo>
                <a:lnTo>
                  <a:pt x="10658726" y="4517183"/>
                </a:lnTo>
                <a:lnTo>
                  <a:pt x="13213900" y="4517183"/>
                </a:lnTo>
                <a:lnTo>
                  <a:pt x="13213900" y="4435052"/>
                </a:lnTo>
                <a:lnTo>
                  <a:pt x="10658726" y="4435052"/>
                </a:lnTo>
                <a:lnTo>
                  <a:pt x="10658726" y="3038832"/>
                </a:lnTo>
                <a:lnTo>
                  <a:pt x="13213900" y="3038832"/>
                </a:lnTo>
                <a:lnTo>
                  <a:pt x="13213900" y="2956702"/>
                </a:lnTo>
                <a:lnTo>
                  <a:pt x="10658726" y="2956702"/>
                </a:lnTo>
                <a:lnTo>
                  <a:pt x="10658726" y="1560481"/>
                </a:lnTo>
                <a:lnTo>
                  <a:pt x="13213900" y="1560481"/>
                </a:lnTo>
                <a:lnTo>
                  <a:pt x="13213900" y="1478351"/>
                </a:lnTo>
                <a:lnTo>
                  <a:pt x="10658726" y="1478351"/>
                </a:lnTo>
                <a:lnTo>
                  <a:pt x="10658726" y="82131"/>
                </a:lnTo>
                <a:lnTo>
                  <a:pt x="13213900" y="82131"/>
                </a:lnTo>
                <a:close/>
                <a:moveTo>
                  <a:pt x="2774189" y="1478351"/>
                </a:moveTo>
                <a:lnTo>
                  <a:pt x="2774189" y="82131"/>
                </a:lnTo>
                <a:lnTo>
                  <a:pt x="5256358" y="82131"/>
                </a:lnTo>
                <a:lnTo>
                  <a:pt x="5256358" y="1478351"/>
                </a:lnTo>
                <a:lnTo>
                  <a:pt x="2774189" y="1478351"/>
                </a:lnTo>
                <a:close/>
                <a:moveTo>
                  <a:pt x="5256358" y="1560481"/>
                </a:moveTo>
                <a:lnTo>
                  <a:pt x="5256358" y="2956702"/>
                </a:lnTo>
                <a:lnTo>
                  <a:pt x="2774189" y="2956702"/>
                </a:lnTo>
                <a:lnTo>
                  <a:pt x="2774189" y="1560481"/>
                </a:lnTo>
                <a:lnTo>
                  <a:pt x="5256358" y="1560481"/>
                </a:lnTo>
                <a:close/>
                <a:moveTo>
                  <a:pt x="2628179" y="1478351"/>
                </a:moveTo>
                <a:lnTo>
                  <a:pt x="146010" y="1478351"/>
                </a:lnTo>
                <a:lnTo>
                  <a:pt x="146010" y="82131"/>
                </a:lnTo>
                <a:lnTo>
                  <a:pt x="2628179" y="82131"/>
                </a:lnTo>
                <a:lnTo>
                  <a:pt x="2628179" y="1478351"/>
                </a:lnTo>
                <a:close/>
                <a:moveTo>
                  <a:pt x="2628179" y="1560481"/>
                </a:moveTo>
                <a:lnTo>
                  <a:pt x="2628179" y="2956702"/>
                </a:lnTo>
                <a:lnTo>
                  <a:pt x="146010" y="2956702"/>
                </a:lnTo>
                <a:lnTo>
                  <a:pt x="146010" y="1560481"/>
                </a:lnTo>
                <a:lnTo>
                  <a:pt x="2628179" y="1560481"/>
                </a:lnTo>
                <a:close/>
                <a:moveTo>
                  <a:pt x="2628179" y="3038832"/>
                </a:moveTo>
                <a:lnTo>
                  <a:pt x="2628179" y="4435052"/>
                </a:lnTo>
                <a:lnTo>
                  <a:pt x="146010" y="4435052"/>
                </a:lnTo>
                <a:lnTo>
                  <a:pt x="146010" y="3038832"/>
                </a:lnTo>
                <a:lnTo>
                  <a:pt x="2628179" y="3038832"/>
                </a:lnTo>
                <a:close/>
                <a:moveTo>
                  <a:pt x="2774189" y="3038832"/>
                </a:moveTo>
                <a:lnTo>
                  <a:pt x="5256358" y="3038832"/>
                </a:lnTo>
                <a:lnTo>
                  <a:pt x="5256358" y="4435052"/>
                </a:lnTo>
                <a:lnTo>
                  <a:pt x="2774189" y="4435052"/>
                </a:lnTo>
                <a:lnTo>
                  <a:pt x="2774189" y="3038832"/>
                </a:lnTo>
                <a:close/>
                <a:moveTo>
                  <a:pt x="5402368" y="3038832"/>
                </a:moveTo>
                <a:lnTo>
                  <a:pt x="7884537" y="3038832"/>
                </a:lnTo>
                <a:lnTo>
                  <a:pt x="7884537" y="4435052"/>
                </a:lnTo>
                <a:lnTo>
                  <a:pt x="5402368" y="4435052"/>
                </a:lnTo>
                <a:lnTo>
                  <a:pt x="5402368" y="3038832"/>
                </a:lnTo>
                <a:close/>
                <a:moveTo>
                  <a:pt x="5402368" y="2956702"/>
                </a:moveTo>
                <a:lnTo>
                  <a:pt x="5402368" y="1560481"/>
                </a:lnTo>
                <a:lnTo>
                  <a:pt x="7884537" y="1560481"/>
                </a:lnTo>
                <a:lnTo>
                  <a:pt x="7884537" y="2956702"/>
                </a:lnTo>
                <a:lnTo>
                  <a:pt x="5402368" y="2956702"/>
                </a:lnTo>
                <a:close/>
                <a:moveTo>
                  <a:pt x="5402368" y="1478351"/>
                </a:moveTo>
                <a:lnTo>
                  <a:pt x="5402368" y="82131"/>
                </a:lnTo>
                <a:lnTo>
                  <a:pt x="7884537" y="82131"/>
                </a:lnTo>
                <a:lnTo>
                  <a:pt x="7884537" y="1478351"/>
                </a:lnTo>
                <a:lnTo>
                  <a:pt x="5402368" y="1478351"/>
                </a:lnTo>
                <a:close/>
                <a:moveTo>
                  <a:pt x="146010" y="5913403"/>
                </a:moveTo>
                <a:lnTo>
                  <a:pt x="146010" y="4517183"/>
                </a:lnTo>
                <a:lnTo>
                  <a:pt x="2628179" y="4517183"/>
                </a:lnTo>
                <a:lnTo>
                  <a:pt x="2628179" y="5913403"/>
                </a:lnTo>
                <a:lnTo>
                  <a:pt x="146010" y="5913403"/>
                </a:lnTo>
                <a:close/>
                <a:moveTo>
                  <a:pt x="2774189" y="5913403"/>
                </a:moveTo>
                <a:lnTo>
                  <a:pt x="2774189" y="4517183"/>
                </a:lnTo>
                <a:lnTo>
                  <a:pt x="5256358" y="4517183"/>
                </a:lnTo>
                <a:lnTo>
                  <a:pt x="5256358" y="5913403"/>
                </a:lnTo>
                <a:lnTo>
                  <a:pt x="2774189" y="5913403"/>
                </a:lnTo>
                <a:close/>
                <a:moveTo>
                  <a:pt x="5402368" y="5913403"/>
                </a:moveTo>
                <a:lnTo>
                  <a:pt x="5402368" y="4517183"/>
                </a:lnTo>
                <a:lnTo>
                  <a:pt x="7884537" y="4517183"/>
                </a:lnTo>
                <a:lnTo>
                  <a:pt x="7884537" y="5913403"/>
                </a:lnTo>
                <a:lnTo>
                  <a:pt x="5402368" y="5913403"/>
                </a:lnTo>
                <a:close/>
                <a:moveTo>
                  <a:pt x="10512716" y="5913403"/>
                </a:moveTo>
                <a:lnTo>
                  <a:pt x="8030547" y="5913403"/>
                </a:lnTo>
                <a:lnTo>
                  <a:pt x="8030547" y="4517183"/>
                </a:lnTo>
                <a:lnTo>
                  <a:pt x="10512716" y="4517183"/>
                </a:lnTo>
                <a:lnTo>
                  <a:pt x="10512716" y="5913403"/>
                </a:lnTo>
                <a:close/>
                <a:moveTo>
                  <a:pt x="10512716" y="4435052"/>
                </a:moveTo>
                <a:lnTo>
                  <a:pt x="8030547" y="4435052"/>
                </a:lnTo>
                <a:lnTo>
                  <a:pt x="8030547" y="3038832"/>
                </a:lnTo>
                <a:lnTo>
                  <a:pt x="10512716" y="3038832"/>
                </a:lnTo>
                <a:lnTo>
                  <a:pt x="10512716" y="4435052"/>
                </a:lnTo>
                <a:close/>
                <a:moveTo>
                  <a:pt x="10512716" y="2956702"/>
                </a:moveTo>
                <a:lnTo>
                  <a:pt x="8030547" y="2956702"/>
                </a:lnTo>
                <a:lnTo>
                  <a:pt x="8030547" y="1560481"/>
                </a:lnTo>
                <a:lnTo>
                  <a:pt x="10512716" y="1560481"/>
                </a:lnTo>
                <a:lnTo>
                  <a:pt x="10512716" y="2956702"/>
                </a:lnTo>
                <a:close/>
                <a:moveTo>
                  <a:pt x="10512716" y="1478351"/>
                </a:moveTo>
                <a:lnTo>
                  <a:pt x="8030547" y="1478351"/>
                </a:lnTo>
                <a:lnTo>
                  <a:pt x="8030547" y="82131"/>
                </a:lnTo>
                <a:lnTo>
                  <a:pt x="10512716" y="82131"/>
                </a:lnTo>
                <a:lnTo>
                  <a:pt x="10512716" y="1478351"/>
                </a:lnTo>
                <a:close/>
              </a:path>
            </a:pathLst>
          </a:custGeom>
          <a:solidFill>
            <a:srgbClr val="93D8BA">
              <a:alpha val="31760"/>
            </a:srgbClr>
          </a:solidFill>
          <a:ln>
            <a:noFill/>
          </a:ln>
        </p:spPr>
      </p:sp>
      <p:grpSp>
        <p:nvGrpSpPr>
          <p:cNvPr id="363" name="Google Shape;363;p21"/>
          <p:cNvGrpSpPr/>
          <p:nvPr/>
        </p:nvGrpSpPr>
        <p:grpSpPr>
          <a:xfrm>
            <a:off x="10884804" y="598278"/>
            <a:ext cx="5936790" cy="1341147"/>
            <a:chOff x="0" y="-47625"/>
            <a:chExt cx="1497979" cy="338400"/>
          </a:xfrm>
        </p:grpSpPr>
        <p:sp>
          <p:nvSpPr>
            <p:cNvPr id="364" name="Google Shape;364;p21"/>
            <p:cNvSpPr/>
            <p:nvPr/>
          </p:nvSpPr>
          <p:spPr>
            <a:xfrm>
              <a:off x="0" y="0"/>
              <a:ext cx="1497979" cy="290728"/>
            </a:xfrm>
            <a:custGeom>
              <a:rect b="b" l="l" r="r" t="t"/>
              <a:pathLst>
                <a:path extrusionOk="0" h="290728" w="1497979">
                  <a:moveTo>
                    <a:pt x="45642" y="0"/>
                  </a:moveTo>
                  <a:lnTo>
                    <a:pt x="1452338" y="0"/>
                  </a:lnTo>
                  <a:cubicBezTo>
                    <a:pt x="1477545" y="0"/>
                    <a:pt x="1497979" y="20435"/>
                    <a:pt x="1497979" y="45642"/>
                  </a:cubicBezTo>
                  <a:lnTo>
                    <a:pt x="1497979" y="245086"/>
                  </a:lnTo>
                  <a:cubicBezTo>
                    <a:pt x="1497979" y="270293"/>
                    <a:pt x="1477545" y="290728"/>
                    <a:pt x="1452338" y="290728"/>
                  </a:cubicBezTo>
                  <a:lnTo>
                    <a:pt x="45642" y="290728"/>
                  </a:lnTo>
                  <a:cubicBezTo>
                    <a:pt x="20435" y="290728"/>
                    <a:pt x="0" y="270293"/>
                    <a:pt x="0" y="245086"/>
                  </a:cubicBezTo>
                  <a:lnTo>
                    <a:pt x="0" y="45642"/>
                  </a:lnTo>
                  <a:cubicBezTo>
                    <a:pt x="0" y="20435"/>
                    <a:pt x="20435" y="0"/>
                    <a:pt x="45642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0" y="-47625"/>
              <a:ext cx="1497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1"/>
          <p:cNvGrpSpPr/>
          <p:nvPr/>
        </p:nvGrpSpPr>
        <p:grpSpPr>
          <a:xfrm>
            <a:off x="11694558" y="2653178"/>
            <a:ext cx="5127336" cy="1349244"/>
            <a:chOff x="0" y="-47625"/>
            <a:chExt cx="1434300" cy="377432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60400" y="0"/>
                  </a:moveTo>
                  <a:lnTo>
                    <a:pt x="1373811" y="0"/>
                  </a:lnTo>
                  <a:cubicBezTo>
                    <a:pt x="1407169" y="0"/>
                    <a:pt x="1434211" y="27042"/>
                    <a:pt x="1434211" y="60400"/>
                  </a:cubicBezTo>
                  <a:lnTo>
                    <a:pt x="1434211" y="269406"/>
                  </a:lnTo>
                  <a:cubicBezTo>
                    <a:pt x="1434211" y="302765"/>
                    <a:pt x="1407169" y="329807"/>
                    <a:pt x="1373811" y="329807"/>
                  </a:cubicBezTo>
                  <a:lnTo>
                    <a:pt x="60400" y="329807"/>
                  </a:lnTo>
                  <a:cubicBezTo>
                    <a:pt x="27042" y="329807"/>
                    <a:pt x="0" y="302765"/>
                    <a:pt x="0" y="26940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11275455" y="2360021"/>
            <a:ext cx="3727509" cy="812391"/>
            <a:chOff x="0" y="-47625"/>
            <a:chExt cx="1551448" cy="338130"/>
          </a:xfrm>
        </p:grpSpPr>
        <p:sp>
          <p:nvSpPr>
            <p:cNvPr id="370" name="Google Shape;370;p21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72694" y="0"/>
                  </a:moveTo>
                  <a:lnTo>
                    <a:pt x="1478754" y="0"/>
                  </a:lnTo>
                  <a:cubicBezTo>
                    <a:pt x="1518902" y="0"/>
                    <a:pt x="1551448" y="32546"/>
                    <a:pt x="1551448" y="72694"/>
                  </a:cubicBezTo>
                  <a:lnTo>
                    <a:pt x="1551448" y="217811"/>
                  </a:lnTo>
                  <a:cubicBezTo>
                    <a:pt x="1551448" y="257959"/>
                    <a:pt x="1518902" y="290505"/>
                    <a:pt x="1478754" y="290505"/>
                  </a:cubicBezTo>
                  <a:lnTo>
                    <a:pt x="72694" y="290505"/>
                  </a:lnTo>
                  <a:cubicBezTo>
                    <a:pt x="32546" y="290505"/>
                    <a:pt x="0" y="257959"/>
                    <a:pt x="0" y="217811"/>
                  </a:cubicBezTo>
                  <a:lnTo>
                    <a:pt x="0" y="72694"/>
                  </a:lnTo>
                  <a:cubicBezTo>
                    <a:pt x="0" y="32546"/>
                    <a:pt x="32546" y="0"/>
                    <a:pt x="72694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10884804" y="2328668"/>
            <a:ext cx="970646" cy="970646"/>
            <a:chOff x="0" y="0"/>
            <a:chExt cx="812800" cy="812800"/>
          </a:xfrm>
        </p:grpSpPr>
        <p:sp>
          <p:nvSpPr>
            <p:cNvPr id="373" name="Google Shape;373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1694558" y="4485693"/>
            <a:ext cx="5127336" cy="1349244"/>
            <a:chOff x="0" y="-47625"/>
            <a:chExt cx="1434300" cy="377432"/>
          </a:xfrm>
        </p:grpSpPr>
        <p:sp>
          <p:nvSpPr>
            <p:cNvPr id="376" name="Google Shape;376;p21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11275455" y="4192535"/>
            <a:ext cx="3727509" cy="812391"/>
            <a:chOff x="0" y="-47625"/>
            <a:chExt cx="1551448" cy="338130"/>
          </a:xfrm>
        </p:grpSpPr>
        <p:sp>
          <p:nvSpPr>
            <p:cNvPr id="379" name="Google Shape;379;p21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10884804" y="4161182"/>
            <a:ext cx="970646" cy="970646"/>
            <a:chOff x="0" y="0"/>
            <a:chExt cx="812800" cy="812800"/>
          </a:xfrm>
        </p:grpSpPr>
        <p:sp>
          <p:nvSpPr>
            <p:cNvPr id="382" name="Google Shape;382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21"/>
          <p:cNvGrpSpPr/>
          <p:nvPr/>
        </p:nvGrpSpPr>
        <p:grpSpPr>
          <a:xfrm>
            <a:off x="11694558" y="6318207"/>
            <a:ext cx="5127336" cy="1349244"/>
            <a:chOff x="0" y="-47625"/>
            <a:chExt cx="1434300" cy="377432"/>
          </a:xfrm>
        </p:grpSpPr>
        <p:sp>
          <p:nvSpPr>
            <p:cNvPr id="385" name="Google Shape;385;p21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21"/>
          <p:cNvGrpSpPr/>
          <p:nvPr/>
        </p:nvGrpSpPr>
        <p:grpSpPr>
          <a:xfrm>
            <a:off x="11275455" y="6025050"/>
            <a:ext cx="3727509" cy="812391"/>
            <a:chOff x="0" y="-47625"/>
            <a:chExt cx="1551448" cy="338130"/>
          </a:xfrm>
        </p:grpSpPr>
        <p:sp>
          <p:nvSpPr>
            <p:cNvPr id="388" name="Google Shape;388;p21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10884804" y="5993697"/>
            <a:ext cx="970646" cy="970646"/>
            <a:chOff x="0" y="0"/>
            <a:chExt cx="812800" cy="8128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21"/>
          <p:cNvGrpSpPr/>
          <p:nvPr/>
        </p:nvGrpSpPr>
        <p:grpSpPr>
          <a:xfrm>
            <a:off x="11694558" y="8150721"/>
            <a:ext cx="5127336" cy="1349244"/>
            <a:chOff x="0" y="-47625"/>
            <a:chExt cx="1434300" cy="377432"/>
          </a:xfrm>
        </p:grpSpPr>
        <p:sp>
          <p:nvSpPr>
            <p:cNvPr id="394" name="Google Shape;394;p21"/>
            <p:cNvSpPr/>
            <p:nvPr/>
          </p:nvSpPr>
          <p:spPr>
            <a:xfrm>
              <a:off x="0" y="0"/>
              <a:ext cx="1434211" cy="329807"/>
            </a:xfrm>
            <a:custGeom>
              <a:rect b="b" l="l" r="r" t="t"/>
              <a:pathLst>
                <a:path extrusionOk="0" h="329807" w="1434211">
                  <a:moveTo>
                    <a:pt x="54360" y="0"/>
                  </a:moveTo>
                  <a:lnTo>
                    <a:pt x="1379851" y="0"/>
                  </a:lnTo>
                  <a:cubicBezTo>
                    <a:pt x="1409873" y="0"/>
                    <a:pt x="1434211" y="24338"/>
                    <a:pt x="1434211" y="54360"/>
                  </a:cubicBezTo>
                  <a:lnTo>
                    <a:pt x="1434211" y="275446"/>
                  </a:lnTo>
                  <a:cubicBezTo>
                    <a:pt x="1434211" y="305469"/>
                    <a:pt x="1409873" y="329807"/>
                    <a:pt x="1379851" y="329807"/>
                  </a:cubicBezTo>
                  <a:lnTo>
                    <a:pt x="54360" y="329807"/>
                  </a:lnTo>
                  <a:cubicBezTo>
                    <a:pt x="24338" y="329807"/>
                    <a:pt x="0" y="305469"/>
                    <a:pt x="0" y="27544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93D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 txBox="1"/>
            <p:nvPr/>
          </p:nvSpPr>
          <p:spPr>
            <a:xfrm>
              <a:off x="0" y="-47625"/>
              <a:ext cx="1434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75" lIns="36075" spcFirstLastPara="1" rIns="36075" wrap="square" tIns="3607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11275455" y="7857564"/>
            <a:ext cx="3727509" cy="812391"/>
            <a:chOff x="0" y="-47625"/>
            <a:chExt cx="1551448" cy="338130"/>
          </a:xfrm>
        </p:grpSpPr>
        <p:sp>
          <p:nvSpPr>
            <p:cNvPr id="397" name="Google Shape;397;p21"/>
            <p:cNvSpPr/>
            <p:nvPr/>
          </p:nvSpPr>
          <p:spPr>
            <a:xfrm>
              <a:off x="0" y="0"/>
              <a:ext cx="1551448" cy="290505"/>
            </a:xfrm>
            <a:custGeom>
              <a:rect b="b" l="l" r="r" t="t"/>
              <a:pathLst>
                <a:path extrusionOk="0" h="290505" w="1551448">
                  <a:moveTo>
                    <a:pt x="66463" y="0"/>
                  </a:moveTo>
                  <a:lnTo>
                    <a:pt x="1484985" y="0"/>
                  </a:lnTo>
                  <a:cubicBezTo>
                    <a:pt x="1502612" y="0"/>
                    <a:pt x="1519518" y="7002"/>
                    <a:pt x="1531982" y="19467"/>
                  </a:cubicBezTo>
                  <a:cubicBezTo>
                    <a:pt x="1544446" y="31931"/>
                    <a:pt x="1551448" y="48836"/>
                    <a:pt x="1551448" y="66463"/>
                  </a:cubicBezTo>
                  <a:lnTo>
                    <a:pt x="1551448" y="224042"/>
                  </a:lnTo>
                  <a:cubicBezTo>
                    <a:pt x="1551448" y="260748"/>
                    <a:pt x="1521692" y="290505"/>
                    <a:pt x="1484985" y="290505"/>
                  </a:cubicBezTo>
                  <a:lnTo>
                    <a:pt x="66463" y="290505"/>
                  </a:lnTo>
                  <a:cubicBezTo>
                    <a:pt x="48836" y="290505"/>
                    <a:pt x="31931" y="283503"/>
                    <a:pt x="19467" y="271038"/>
                  </a:cubicBezTo>
                  <a:cubicBezTo>
                    <a:pt x="7002" y="258574"/>
                    <a:pt x="0" y="241669"/>
                    <a:pt x="0" y="224042"/>
                  </a:cubicBezTo>
                  <a:lnTo>
                    <a:pt x="0" y="66463"/>
                  </a:lnTo>
                  <a:cubicBezTo>
                    <a:pt x="0" y="48836"/>
                    <a:pt x="7002" y="31931"/>
                    <a:pt x="19467" y="19467"/>
                  </a:cubicBezTo>
                  <a:cubicBezTo>
                    <a:pt x="31931" y="7002"/>
                    <a:pt x="48836" y="0"/>
                    <a:pt x="66463" y="0"/>
                  </a:cubicBezTo>
                  <a:close/>
                </a:path>
              </a:pathLst>
            </a:custGeom>
            <a:solidFill>
              <a:srgbClr val="205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0" y="-47625"/>
              <a:ext cx="1551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225" lIns="24225" spcFirstLastPara="1" rIns="24225" wrap="square" tIns="24225">
              <a:noAutofit/>
            </a:bodyPr>
            <a:lstStyle/>
            <a:p>
              <a:pPr indent="0" lvl="0" marL="0" marR="0" rtl="0" algn="ctr">
                <a:lnSpc>
                  <a:spcPct val="214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10884804" y="7826211"/>
            <a:ext cx="970646" cy="970646"/>
            <a:chOff x="0" y="0"/>
            <a:chExt cx="812800" cy="812800"/>
          </a:xfrm>
        </p:grpSpPr>
        <p:sp>
          <p:nvSpPr>
            <p:cNvPr id="400" name="Google Shape;400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1EB"/>
            </a:solidFill>
            <a:ln cap="sq" cmpd="sng" w="28575">
              <a:solidFill>
                <a:srgbClr val="205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00" lIns="45800" spcFirstLastPara="1" rIns="45800" wrap="square" tIns="4580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21"/>
          <p:cNvSpPr txBox="1"/>
          <p:nvPr/>
        </p:nvSpPr>
        <p:spPr>
          <a:xfrm>
            <a:off x="10884854" y="926398"/>
            <a:ext cx="5936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rgbClr val="F2F1EB"/>
                </a:solidFill>
              </a:rPr>
              <a:t>Crude Oil</a:t>
            </a:r>
            <a:endParaRPr sz="4450"/>
          </a:p>
        </p:txBody>
      </p:sp>
      <p:sp>
        <p:nvSpPr>
          <p:cNvPr id="403" name="Google Shape;403;p21"/>
          <p:cNvSpPr txBox="1"/>
          <p:nvPr/>
        </p:nvSpPr>
        <p:spPr>
          <a:xfrm>
            <a:off x="12138555" y="2530332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Countries</a:t>
            </a:r>
            <a:endParaRPr/>
          </a:p>
        </p:txBody>
      </p:sp>
      <p:sp>
        <p:nvSpPr>
          <p:cNvPr id="404" name="Google Shape;404;p21"/>
          <p:cNvSpPr txBox="1"/>
          <p:nvPr/>
        </p:nvSpPr>
        <p:spPr>
          <a:xfrm>
            <a:off x="12138555" y="3280258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OPEC+Russia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12138555" y="4362846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Impact</a:t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12138555" y="5112772"/>
            <a:ext cx="4239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Significant Impact</a:t>
            </a:r>
            <a:r>
              <a:rPr b="0" i="0" lang="en-US" sz="1873" u="none" cap="none" strike="noStrike">
                <a:solidFill>
                  <a:srgbClr val="205E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07" name="Google Shape;407;p21"/>
          <p:cNvSpPr txBox="1"/>
          <p:nvPr/>
        </p:nvSpPr>
        <p:spPr>
          <a:xfrm>
            <a:off x="12138555" y="6195361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Trend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12138555" y="6945286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There is a significant dip during covid and recovered to pre covid levels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12138555" y="8027875"/>
            <a:ext cx="2284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2F1EB"/>
                </a:solidFill>
              </a:rPr>
              <a:t>Conclusion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12138555" y="8777801"/>
            <a:ext cx="42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3">
                <a:solidFill>
                  <a:srgbClr val="205E55"/>
                </a:solidFill>
              </a:rPr>
              <a:t>As Expected there is a huge dip and later balance of trade is not recovered</a:t>
            </a:r>
            <a:endParaRPr/>
          </a:p>
        </p:txBody>
      </p:sp>
      <p:pic>
        <p:nvPicPr>
          <p:cNvPr id="411" name="Google Shape;4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75" y="1100475"/>
            <a:ext cx="10250824" cy="74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