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f5a31349e_0_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f5a31349e_0_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186602fd4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186602fd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186602f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186602f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186602fd4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186602fd4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186602fd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186602fd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f5a31349e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f5a31349e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f5a31349e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f5a31349e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f5a31349e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f5a31349e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f5a31349e_0_5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f5a31349e_0_5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f5a31349e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f5a31349e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8f5a31349e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8f5a31349e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8f5a31349e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8f5a31349e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f5a31349e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f5a31349e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f5a31349e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f5a31349e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Understand</a:t>
            </a:r>
            <a:r>
              <a:rPr lang="en" sz="3800"/>
              <a:t> Pandemic Inflation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15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Team:</a:t>
            </a:r>
            <a:endParaRPr sz="18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Harsha Vardhan - ht394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Ajinkya Phase -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Sajeev Singh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Heamesh 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Tesla Case Study</a:t>
            </a:r>
            <a:endParaRPr/>
          </a:p>
        </p:txBody>
      </p:sp>
      <p:pic>
        <p:nvPicPr>
          <p:cNvPr id="116" name="Google Shape;116;p2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0925"/>
            <a:ext cx="8424300" cy="297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433050" y="1158025"/>
            <a:ext cx="5435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Model S price changes over years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768875" y="1440525"/>
            <a:ext cx="59478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Motor Vehicle </a:t>
            </a:r>
            <a:r>
              <a:rPr lang="en"/>
              <a:t>Industry</a:t>
            </a:r>
            <a:r>
              <a:rPr lang="en"/>
              <a:t> PPI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76" y="1377250"/>
            <a:ext cx="6546452" cy="35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04075"/>
            <a:ext cx="8520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expenses &amp; Revenue percentage change over years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8275" y="1335375"/>
            <a:ext cx="6331624" cy="323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5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Employment in automotive sector over the years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325" y="1446438"/>
            <a:ext cx="6347352" cy="28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Dip In Global Trade, Impact on Inflation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Initial Hypothesis</a:t>
            </a:r>
            <a:r>
              <a:rPr lang="en">
                <a:solidFill>
                  <a:schemeClr val="dk1"/>
                </a:solidFill>
              </a:rPr>
              <a:t>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Due to a significant halt in imports, manufacturing faced substantial disruptions, leading to a widespread increase in prices.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Conclusion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chemeClr val="dk1"/>
                </a:solidFill>
              </a:rPr>
              <a:t>Further investigation revealed that while the halt in imports is just one of the factor, there are other significant factors </a:t>
            </a:r>
            <a:r>
              <a:rPr lang="en" sz="1600">
                <a:solidFill>
                  <a:schemeClr val="dk1"/>
                </a:solidFill>
              </a:rPr>
              <a:t>involved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So what caused Inflation?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7625"/>
            <a:ext cx="4571999" cy="2601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Inflation?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301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Inflation is the increase in the prices of goods and services over time. It is usually measured as an annual percentage increase.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CPI: Consumer Price Index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230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PPI: Producer price 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Causes of Inflation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Core + Headline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Core: Increase in price changes, excluding volatile categories such as food and energy prices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Headline: Increase in price changes, including all goods and services.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Pandemic Inflation 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1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It is believed that inflation is driven by rising prices in energy, housing, and all other goods and services. - </a:t>
            </a:r>
            <a:r>
              <a:rPr lang="en" u="sng">
                <a:solidFill>
                  <a:schemeClr val="dk1"/>
                </a:solidFill>
              </a:rPr>
              <a:t>These are derived but not driving factors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Causal factor for Core Inflation: 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V/U Index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V/U = % of Job vacancies / % of Unemployment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2100" y="1320375"/>
            <a:ext cx="4589500" cy="28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different from 2007 Inflation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725" y="1592225"/>
            <a:ext cx="4275024" cy="265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3324" y="1611775"/>
            <a:ext cx="4199452" cy="2616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Europe’s Inflation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142" y="1152475"/>
            <a:ext cx="5923720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Europe’s Headline Effects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05405"/>
            <a:ext cx="4221001" cy="2445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751" y="1605400"/>
            <a:ext cx="4189737" cy="244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China</a:t>
            </a:r>
            <a:r>
              <a:rPr lang="en"/>
              <a:t>’s Inflation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738" y="1178950"/>
            <a:ext cx="7100536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727" y="1944025"/>
            <a:ext cx="3439775" cy="272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7062" y="1944025"/>
            <a:ext cx="3391588" cy="27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5612050" y="1017725"/>
            <a:ext cx="31266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Inflation forecast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Fixed on V/U index-136 &amp; No further FED actions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816900" y="1061900"/>
            <a:ext cx="3126600" cy="1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V/U</a:t>
            </a:r>
            <a:r>
              <a:rPr lang="en" sz="1600">
                <a:solidFill>
                  <a:schemeClr val="dk1"/>
                </a:solidFill>
              </a:rPr>
              <a:t> forecast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Assuming no further FED actions are taken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