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6" r:id="rId3"/>
    <p:sldId id="299" r:id="rId4"/>
    <p:sldId id="297" r:id="rId5"/>
    <p:sldId id="298" r:id="rId6"/>
    <p:sldId id="263" r:id="rId7"/>
    <p:sldId id="264" r:id="rId8"/>
    <p:sldId id="280" r:id="rId9"/>
    <p:sldId id="268" r:id="rId10"/>
    <p:sldId id="266" r:id="rId11"/>
    <p:sldId id="273" r:id="rId12"/>
    <p:sldId id="281" r:id="rId13"/>
    <p:sldId id="269" r:id="rId14"/>
    <p:sldId id="282" r:id="rId15"/>
    <p:sldId id="270" r:id="rId16"/>
    <p:sldId id="276" r:id="rId17"/>
    <p:sldId id="283" r:id="rId18"/>
    <p:sldId id="284" r:id="rId19"/>
    <p:sldId id="285" r:id="rId20"/>
    <p:sldId id="286" r:id="rId21"/>
    <p:sldId id="287" r:id="rId22"/>
    <p:sldId id="288" r:id="rId23"/>
    <p:sldId id="289" r:id="rId24"/>
    <p:sldId id="290" r:id="rId25"/>
    <p:sldId id="291" r:id="rId26"/>
    <p:sldId id="292" r:id="rId27"/>
    <p:sldId id="293" r:id="rId28"/>
    <p:sldId id="275" r:id="rId29"/>
    <p:sldId id="294" r:id="rId30"/>
    <p:sldId id="295" r:id="rId31"/>
    <p:sldId id="257"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497" autoAdjust="0"/>
  </p:normalViewPr>
  <p:slideViewPr>
    <p:cSldViewPr snapToGrid="0">
      <p:cViewPr varScale="1">
        <p:scale>
          <a:sx n="73" d="100"/>
          <a:sy n="73" d="100"/>
        </p:scale>
        <p:origin x="1070" y="72"/>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23A85-9FAE-4DC7-9132-2A278C885DBE}" type="datetimeFigureOut">
              <a:rPr lang="en-US" smtClean="0"/>
              <a:t>8/17/2024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83168-0239-401F-81DF-C3875156A38D}" type="slidenum">
              <a:rPr lang="en-US" smtClean="0"/>
              <a:t>‹#›</a:t>
            </a:fld>
            <a:endParaRPr lang="en-US"/>
          </a:p>
        </p:txBody>
      </p:sp>
    </p:spTree>
    <p:extLst>
      <p:ext uri="{BB962C8B-B14F-4D97-AF65-F5344CB8AC3E}">
        <p14:creationId xmlns:p14="http://schemas.microsoft.com/office/powerpoint/2010/main" val="3702537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1</a:t>
            </a:fld>
            <a:endParaRPr lang="en-US"/>
          </a:p>
        </p:txBody>
      </p:sp>
    </p:spTree>
    <p:extLst>
      <p:ext uri="{BB962C8B-B14F-4D97-AF65-F5344CB8AC3E}">
        <p14:creationId xmlns:p14="http://schemas.microsoft.com/office/powerpoint/2010/main" val="954390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13</a:t>
            </a:fld>
            <a:endParaRPr lang="en-US"/>
          </a:p>
        </p:txBody>
      </p:sp>
    </p:spTree>
    <p:extLst>
      <p:ext uri="{BB962C8B-B14F-4D97-AF65-F5344CB8AC3E}">
        <p14:creationId xmlns:p14="http://schemas.microsoft.com/office/powerpoint/2010/main" val="2192458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14</a:t>
            </a:fld>
            <a:endParaRPr lang="en-US"/>
          </a:p>
        </p:txBody>
      </p:sp>
    </p:spTree>
    <p:extLst>
      <p:ext uri="{BB962C8B-B14F-4D97-AF65-F5344CB8AC3E}">
        <p14:creationId xmlns:p14="http://schemas.microsoft.com/office/powerpoint/2010/main" val="3101363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15</a:t>
            </a:fld>
            <a:endParaRPr lang="en-US"/>
          </a:p>
        </p:txBody>
      </p:sp>
    </p:spTree>
    <p:extLst>
      <p:ext uri="{BB962C8B-B14F-4D97-AF65-F5344CB8AC3E}">
        <p14:creationId xmlns:p14="http://schemas.microsoft.com/office/powerpoint/2010/main" val="2377786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16</a:t>
            </a:fld>
            <a:endParaRPr lang="en-US"/>
          </a:p>
        </p:txBody>
      </p:sp>
    </p:spTree>
    <p:extLst>
      <p:ext uri="{BB962C8B-B14F-4D97-AF65-F5344CB8AC3E}">
        <p14:creationId xmlns:p14="http://schemas.microsoft.com/office/powerpoint/2010/main" val="1344324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17</a:t>
            </a:fld>
            <a:endParaRPr lang="en-US"/>
          </a:p>
        </p:txBody>
      </p:sp>
    </p:spTree>
    <p:extLst>
      <p:ext uri="{BB962C8B-B14F-4D97-AF65-F5344CB8AC3E}">
        <p14:creationId xmlns:p14="http://schemas.microsoft.com/office/powerpoint/2010/main" val="311290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20</a:t>
            </a:fld>
            <a:endParaRPr lang="en-US"/>
          </a:p>
        </p:txBody>
      </p:sp>
    </p:spTree>
    <p:extLst>
      <p:ext uri="{BB962C8B-B14F-4D97-AF65-F5344CB8AC3E}">
        <p14:creationId xmlns:p14="http://schemas.microsoft.com/office/powerpoint/2010/main" val="4024733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21</a:t>
            </a:fld>
            <a:endParaRPr lang="en-US"/>
          </a:p>
        </p:txBody>
      </p:sp>
    </p:spTree>
    <p:extLst>
      <p:ext uri="{BB962C8B-B14F-4D97-AF65-F5344CB8AC3E}">
        <p14:creationId xmlns:p14="http://schemas.microsoft.com/office/powerpoint/2010/main" val="1392608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22</a:t>
            </a:fld>
            <a:endParaRPr lang="en-US"/>
          </a:p>
        </p:txBody>
      </p:sp>
    </p:spTree>
    <p:extLst>
      <p:ext uri="{BB962C8B-B14F-4D97-AF65-F5344CB8AC3E}">
        <p14:creationId xmlns:p14="http://schemas.microsoft.com/office/powerpoint/2010/main" val="2730711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23</a:t>
            </a:fld>
            <a:endParaRPr lang="en-US"/>
          </a:p>
        </p:txBody>
      </p:sp>
    </p:spTree>
    <p:extLst>
      <p:ext uri="{BB962C8B-B14F-4D97-AF65-F5344CB8AC3E}">
        <p14:creationId xmlns:p14="http://schemas.microsoft.com/office/powerpoint/2010/main" val="2383099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24</a:t>
            </a:fld>
            <a:endParaRPr lang="en-US"/>
          </a:p>
        </p:txBody>
      </p:sp>
    </p:spTree>
    <p:extLst>
      <p:ext uri="{BB962C8B-B14F-4D97-AF65-F5344CB8AC3E}">
        <p14:creationId xmlns:p14="http://schemas.microsoft.com/office/powerpoint/2010/main" val="66516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2</a:t>
            </a:fld>
            <a:endParaRPr lang="en-US"/>
          </a:p>
        </p:txBody>
      </p:sp>
    </p:spTree>
    <p:extLst>
      <p:ext uri="{BB962C8B-B14F-4D97-AF65-F5344CB8AC3E}">
        <p14:creationId xmlns:p14="http://schemas.microsoft.com/office/powerpoint/2010/main" val="658924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25</a:t>
            </a:fld>
            <a:endParaRPr lang="en-US"/>
          </a:p>
        </p:txBody>
      </p:sp>
    </p:spTree>
    <p:extLst>
      <p:ext uri="{BB962C8B-B14F-4D97-AF65-F5344CB8AC3E}">
        <p14:creationId xmlns:p14="http://schemas.microsoft.com/office/powerpoint/2010/main" val="149169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26</a:t>
            </a:fld>
            <a:endParaRPr lang="en-US"/>
          </a:p>
        </p:txBody>
      </p:sp>
    </p:spTree>
    <p:extLst>
      <p:ext uri="{BB962C8B-B14F-4D97-AF65-F5344CB8AC3E}">
        <p14:creationId xmlns:p14="http://schemas.microsoft.com/office/powerpoint/2010/main" val="2413804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27</a:t>
            </a:fld>
            <a:endParaRPr lang="en-US"/>
          </a:p>
        </p:txBody>
      </p:sp>
    </p:spTree>
    <p:extLst>
      <p:ext uri="{BB962C8B-B14F-4D97-AF65-F5344CB8AC3E}">
        <p14:creationId xmlns:p14="http://schemas.microsoft.com/office/powerpoint/2010/main" val="2434896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28</a:t>
            </a:fld>
            <a:endParaRPr lang="en-US"/>
          </a:p>
        </p:txBody>
      </p:sp>
    </p:spTree>
    <p:extLst>
      <p:ext uri="{BB962C8B-B14F-4D97-AF65-F5344CB8AC3E}">
        <p14:creationId xmlns:p14="http://schemas.microsoft.com/office/powerpoint/2010/main" val="602122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29</a:t>
            </a:fld>
            <a:endParaRPr lang="en-US"/>
          </a:p>
        </p:txBody>
      </p:sp>
    </p:spTree>
    <p:extLst>
      <p:ext uri="{BB962C8B-B14F-4D97-AF65-F5344CB8AC3E}">
        <p14:creationId xmlns:p14="http://schemas.microsoft.com/office/powerpoint/2010/main" val="1811580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30</a:t>
            </a:fld>
            <a:endParaRPr lang="en-US"/>
          </a:p>
        </p:txBody>
      </p:sp>
    </p:spTree>
    <p:extLst>
      <p:ext uri="{BB962C8B-B14F-4D97-AF65-F5344CB8AC3E}">
        <p14:creationId xmlns:p14="http://schemas.microsoft.com/office/powerpoint/2010/main" val="503784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32</a:t>
            </a:fld>
            <a:endParaRPr lang="en-US"/>
          </a:p>
        </p:txBody>
      </p:sp>
    </p:spTree>
    <p:extLst>
      <p:ext uri="{BB962C8B-B14F-4D97-AF65-F5344CB8AC3E}">
        <p14:creationId xmlns:p14="http://schemas.microsoft.com/office/powerpoint/2010/main" val="121657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3</a:t>
            </a:fld>
            <a:endParaRPr lang="en-US"/>
          </a:p>
        </p:txBody>
      </p:sp>
    </p:spTree>
    <p:extLst>
      <p:ext uri="{BB962C8B-B14F-4D97-AF65-F5344CB8AC3E}">
        <p14:creationId xmlns:p14="http://schemas.microsoft.com/office/powerpoint/2010/main" val="372255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4</a:t>
            </a:fld>
            <a:endParaRPr lang="en-US"/>
          </a:p>
        </p:txBody>
      </p:sp>
    </p:spTree>
    <p:extLst>
      <p:ext uri="{BB962C8B-B14F-4D97-AF65-F5344CB8AC3E}">
        <p14:creationId xmlns:p14="http://schemas.microsoft.com/office/powerpoint/2010/main" val="378508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5</a:t>
            </a:fld>
            <a:endParaRPr lang="en-US"/>
          </a:p>
        </p:txBody>
      </p:sp>
    </p:spTree>
    <p:extLst>
      <p:ext uri="{BB962C8B-B14F-4D97-AF65-F5344CB8AC3E}">
        <p14:creationId xmlns:p14="http://schemas.microsoft.com/office/powerpoint/2010/main" val="3203767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83168-0239-401F-81DF-C3875156A38D}" type="slidenum">
              <a:rPr lang="en-US" smtClean="0"/>
              <a:t>9</a:t>
            </a:fld>
            <a:endParaRPr lang="en-US"/>
          </a:p>
        </p:txBody>
      </p:sp>
    </p:spTree>
    <p:extLst>
      <p:ext uri="{BB962C8B-B14F-4D97-AF65-F5344CB8AC3E}">
        <p14:creationId xmlns:p14="http://schemas.microsoft.com/office/powerpoint/2010/main" val="3901069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10</a:t>
            </a:fld>
            <a:endParaRPr lang="en-US"/>
          </a:p>
        </p:txBody>
      </p:sp>
    </p:spTree>
    <p:extLst>
      <p:ext uri="{BB962C8B-B14F-4D97-AF65-F5344CB8AC3E}">
        <p14:creationId xmlns:p14="http://schemas.microsoft.com/office/powerpoint/2010/main" val="33519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11</a:t>
            </a:fld>
            <a:endParaRPr lang="en-US"/>
          </a:p>
        </p:txBody>
      </p:sp>
    </p:spTree>
    <p:extLst>
      <p:ext uri="{BB962C8B-B14F-4D97-AF65-F5344CB8AC3E}">
        <p14:creationId xmlns:p14="http://schemas.microsoft.com/office/powerpoint/2010/main" val="3658981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83168-0239-401F-81DF-C3875156A38D}" type="slidenum">
              <a:rPr lang="en-US" smtClean="0"/>
              <a:t>12</a:t>
            </a:fld>
            <a:endParaRPr lang="en-US"/>
          </a:p>
        </p:txBody>
      </p:sp>
    </p:spTree>
    <p:extLst>
      <p:ext uri="{BB962C8B-B14F-4D97-AF65-F5344CB8AC3E}">
        <p14:creationId xmlns:p14="http://schemas.microsoft.com/office/powerpoint/2010/main" val="2813223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B69E-8FEC-59F5-D2FD-F9830BA8A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14CF6E-C35E-2F52-330D-60ADE5647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7B7B71-8541-6015-16EE-43F84681759E}"/>
              </a:ext>
            </a:extLst>
          </p:cNvPr>
          <p:cNvSpPr>
            <a:spLocks noGrp="1"/>
          </p:cNvSpPr>
          <p:nvPr>
            <p:ph type="dt" sz="half" idx="10"/>
          </p:nvPr>
        </p:nvSpPr>
        <p:spPr/>
        <p:txBody>
          <a:bodyPr/>
          <a:lstStyle/>
          <a:p>
            <a:fld id="{1558E0EB-ACEE-4375-8073-C71F0A672B20}" type="datetimeFigureOut">
              <a:rPr lang="en-US" smtClean="0"/>
              <a:t>8/17/2024</a:t>
            </a:fld>
            <a:endParaRPr lang="en-US"/>
          </a:p>
        </p:txBody>
      </p:sp>
      <p:sp>
        <p:nvSpPr>
          <p:cNvPr id="5" name="Footer Placeholder 4">
            <a:extLst>
              <a:ext uri="{FF2B5EF4-FFF2-40B4-BE49-F238E27FC236}">
                <a16:creationId xmlns:a16="http://schemas.microsoft.com/office/drawing/2014/main" id="{D7BDF010-D241-D12C-5F40-93BB0D2E7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2A6A7-6A93-1D6E-CD08-CF6F9E1CACCF}"/>
              </a:ext>
            </a:extLst>
          </p:cNvPr>
          <p:cNvSpPr>
            <a:spLocks noGrp="1"/>
          </p:cNvSpPr>
          <p:nvPr>
            <p:ph type="sldNum" sz="quarter" idx="12"/>
          </p:nvPr>
        </p:nvSpPr>
        <p:spPr/>
        <p:txBody>
          <a:bodyPr/>
          <a:lstStyle/>
          <a:p>
            <a:fld id="{8FCD1A04-D29C-4EAA-8F65-7FB39543F842}" type="slidenum">
              <a:rPr lang="en-US" smtClean="0"/>
              <a:t>‹#›</a:t>
            </a:fld>
            <a:endParaRPr lang="en-US"/>
          </a:p>
        </p:txBody>
      </p:sp>
    </p:spTree>
    <p:extLst>
      <p:ext uri="{BB962C8B-B14F-4D97-AF65-F5344CB8AC3E}">
        <p14:creationId xmlns:p14="http://schemas.microsoft.com/office/powerpoint/2010/main" val="186118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5B5D7-78D9-2885-16F1-1780698982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5E660-5C27-6C1A-B21A-FD91B8AC7E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6B73E-8FDF-EFE2-FB30-A39006C9E0B9}"/>
              </a:ext>
            </a:extLst>
          </p:cNvPr>
          <p:cNvSpPr>
            <a:spLocks noGrp="1"/>
          </p:cNvSpPr>
          <p:nvPr>
            <p:ph type="dt" sz="half" idx="10"/>
          </p:nvPr>
        </p:nvSpPr>
        <p:spPr/>
        <p:txBody>
          <a:bodyPr/>
          <a:lstStyle/>
          <a:p>
            <a:fld id="{1558E0EB-ACEE-4375-8073-C71F0A672B20}" type="datetimeFigureOut">
              <a:rPr lang="en-US" smtClean="0"/>
              <a:t>8/17/2024</a:t>
            </a:fld>
            <a:endParaRPr lang="en-US"/>
          </a:p>
        </p:txBody>
      </p:sp>
      <p:sp>
        <p:nvSpPr>
          <p:cNvPr id="5" name="Footer Placeholder 4">
            <a:extLst>
              <a:ext uri="{FF2B5EF4-FFF2-40B4-BE49-F238E27FC236}">
                <a16:creationId xmlns:a16="http://schemas.microsoft.com/office/drawing/2014/main" id="{4E169F4D-7E1C-CA2B-41DF-33612B63C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BF98-C8D9-1856-0898-3DAF3ADE187D}"/>
              </a:ext>
            </a:extLst>
          </p:cNvPr>
          <p:cNvSpPr>
            <a:spLocks noGrp="1"/>
          </p:cNvSpPr>
          <p:nvPr>
            <p:ph type="sldNum" sz="quarter" idx="12"/>
          </p:nvPr>
        </p:nvSpPr>
        <p:spPr/>
        <p:txBody>
          <a:bodyPr/>
          <a:lstStyle/>
          <a:p>
            <a:fld id="{8FCD1A04-D29C-4EAA-8F65-7FB39543F842}" type="slidenum">
              <a:rPr lang="en-US" smtClean="0"/>
              <a:t>‹#›</a:t>
            </a:fld>
            <a:endParaRPr lang="en-US"/>
          </a:p>
        </p:txBody>
      </p:sp>
    </p:spTree>
    <p:extLst>
      <p:ext uri="{BB962C8B-B14F-4D97-AF65-F5344CB8AC3E}">
        <p14:creationId xmlns:p14="http://schemas.microsoft.com/office/powerpoint/2010/main" val="69818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7FFE44-6E80-036C-1607-16B3DBF839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762C07-5BD1-E496-9FE7-E0DF2B144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671C7-378B-E0D1-CB10-E5FAF660D9CF}"/>
              </a:ext>
            </a:extLst>
          </p:cNvPr>
          <p:cNvSpPr>
            <a:spLocks noGrp="1"/>
          </p:cNvSpPr>
          <p:nvPr>
            <p:ph type="dt" sz="half" idx="10"/>
          </p:nvPr>
        </p:nvSpPr>
        <p:spPr/>
        <p:txBody>
          <a:bodyPr/>
          <a:lstStyle/>
          <a:p>
            <a:fld id="{1558E0EB-ACEE-4375-8073-C71F0A672B20}" type="datetimeFigureOut">
              <a:rPr lang="en-US" smtClean="0"/>
              <a:t>8/17/2024</a:t>
            </a:fld>
            <a:endParaRPr lang="en-US"/>
          </a:p>
        </p:txBody>
      </p:sp>
      <p:sp>
        <p:nvSpPr>
          <p:cNvPr id="5" name="Footer Placeholder 4">
            <a:extLst>
              <a:ext uri="{FF2B5EF4-FFF2-40B4-BE49-F238E27FC236}">
                <a16:creationId xmlns:a16="http://schemas.microsoft.com/office/drawing/2014/main" id="{B064668A-E921-3CC8-6B9A-8487A18CF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9F883-877F-635E-F9FF-12D43AB17DD4}"/>
              </a:ext>
            </a:extLst>
          </p:cNvPr>
          <p:cNvSpPr>
            <a:spLocks noGrp="1"/>
          </p:cNvSpPr>
          <p:nvPr>
            <p:ph type="sldNum" sz="quarter" idx="12"/>
          </p:nvPr>
        </p:nvSpPr>
        <p:spPr/>
        <p:txBody>
          <a:bodyPr/>
          <a:lstStyle/>
          <a:p>
            <a:fld id="{8FCD1A04-D29C-4EAA-8F65-7FB39543F842}" type="slidenum">
              <a:rPr lang="en-US" smtClean="0"/>
              <a:t>‹#›</a:t>
            </a:fld>
            <a:endParaRPr lang="en-US"/>
          </a:p>
        </p:txBody>
      </p:sp>
    </p:spTree>
    <p:extLst>
      <p:ext uri="{BB962C8B-B14F-4D97-AF65-F5344CB8AC3E}">
        <p14:creationId xmlns:p14="http://schemas.microsoft.com/office/powerpoint/2010/main" val="30806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632B-3287-2533-B23C-835DEDE31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DFEB9-0976-19B0-3DB1-4C3B0703D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58073-2E58-90DB-53D2-DE20D2FE6D94}"/>
              </a:ext>
            </a:extLst>
          </p:cNvPr>
          <p:cNvSpPr>
            <a:spLocks noGrp="1"/>
          </p:cNvSpPr>
          <p:nvPr>
            <p:ph type="dt" sz="half" idx="10"/>
          </p:nvPr>
        </p:nvSpPr>
        <p:spPr/>
        <p:txBody>
          <a:bodyPr/>
          <a:lstStyle/>
          <a:p>
            <a:fld id="{1558E0EB-ACEE-4375-8073-C71F0A672B20}" type="datetimeFigureOut">
              <a:rPr lang="en-US" smtClean="0"/>
              <a:t>8/17/2024</a:t>
            </a:fld>
            <a:endParaRPr lang="en-US"/>
          </a:p>
        </p:txBody>
      </p:sp>
      <p:sp>
        <p:nvSpPr>
          <p:cNvPr id="5" name="Footer Placeholder 4">
            <a:extLst>
              <a:ext uri="{FF2B5EF4-FFF2-40B4-BE49-F238E27FC236}">
                <a16:creationId xmlns:a16="http://schemas.microsoft.com/office/drawing/2014/main" id="{70A5D46D-F460-1666-3262-06467D0BE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992D0-2724-709F-A688-8C7BA3E3F32F}"/>
              </a:ext>
            </a:extLst>
          </p:cNvPr>
          <p:cNvSpPr>
            <a:spLocks noGrp="1"/>
          </p:cNvSpPr>
          <p:nvPr>
            <p:ph type="sldNum" sz="quarter" idx="12"/>
          </p:nvPr>
        </p:nvSpPr>
        <p:spPr/>
        <p:txBody>
          <a:bodyPr/>
          <a:lstStyle/>
          <a:p>
            <a:fld id="{8FCD1A04-D29C-4EAA-8F65-7FB39543F842}" type="slidenum">
              <a:rPr lang="en-US" smtClean="0"/>
              <a:t>‹#›</a:t>
            </a:fld>
            <a:endParaRPr lang="en-US"/>
          </a:p>
        </p:txBody>
      </p:sp>
    </p:spTree>
    <p:extLst>
      <p:ext uri="{BB962C8B-B14F-4D97-AF65-F5344CB8AC3E}">
        <p14:creationId xmlns:p14="http://schemas.microsoft.com/office/powerpoint/2010/main" val="4001058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1936-4F68-1241-8339-E6577E1D1F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04730-25B3-05F3-50C9-2DFEB0BF70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C5DCD0-6806-5BBB-AAE3-E05CF509E29E}"/>
              </a:ext>
            </a:extLst>
          </p:cNvPr>
          <p:cNvSpPr>
            <a:spLocks noGrp="1"/>
          </p:cNvSpPr>
          <p:nvPr>
            <p:ph type="dt" sz="half" idx="10"/>
          </p:nvPr>
        </p:nvSpPr>
        <p:spPr/>
        <p:txBody>
          <a:bodyPr/>
          <a:lstStyle/>
          <a:p>
            <a:fld id="{1558E0EB-ACEE-4375-8073-C71F0A672B20}" type="datetimeFigureOut">
              <a:rPr lang="en-US" smtClean="0"/>
              <a:t>8/17/2024</a:t>
            </a:fld>
            <a:endParaRPr lang="en-US"/>
          </a:p>
        </p:txBody>
      </p:sp>
      <p:sp>
        <p:nvSpPr>
          <p:cNvPr id="5" name="Footer Placeholder 4">
            <a:extLst>
              <a:ext uri="{FF2B5EF4-FFF2-40B4-BE49-F238E27FC236}">
                <a16:creationId xmlns:a16="http://schemas.microsoft.com/office/drawing/2014/main" id="{2B1DF018-4815-4E81-8A5E-58C927AAE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BA5A4-D0AE-4474-88E6-C1F98536E85B}"/>
              </a:ext>
            </a:extLst>
          </p:cNvPr>
          <p:cNvSpPr>
            <a:spLocks noGrp="1"/>
          </p:cNvSpPr>
          <p:nvPr>
            <p:ph type="sldNum" sz="quarter" idx="12"/>
          </p:nvPr>
        </p:nvSpPr>
        <p:spPr/>
        <p:txBody>
          <a:bodyPr/>
          <a:lstStyle/>
          <a:p>
            <a:fld id="{8FCD1A04-D29C-4EAA-8F65-7FB39543F842}" type="slidenum">
              <a:rPr lang="en-US" smtClean="0"/>
              <a:t>‹#›</a:t>
            </a:fld>
            <a:endParaRPr lang="en-US"/>
          </a:p>
        </p:txBody>
      </p:sp>
    </p:spTree>
    <p:extLst>
      <p:ext uri="{BB962C8B-B14F-4D97-AF65-F5344CB8AC3E}">
        <p14:creationId xmlns:p14="http://schemas.microsoft.com/office/powerpoint/2010/main" val="395114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4BA3-E1F0-C915-5559-21B3C2341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62F526-EAA7-1406-2853-C4DFB58A5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F43DBE-ED96-7BDF-7744-8247CFB25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C1B18A-E268-B70B-83E2-BD36923FCC56}"/>
              </a:ext>
            </a:extLst>
          </p:cNvPr>
          <p:cNvSpPr>
            <a:spLocks noGrp="1"/>
          </p:cNvSpPr>
          <p:nvPr>
            <p:ph type="dt" sz="half" idx="10"/>
          </p:nvPr>
        </p:nvSpPr>
        <p:spPr/>
        <p:txBody>
          <a:bodyPr/>
          <a:lstStyle/>
          <a:p>
            <a:fld id="{1558E0EB-ACEE-4375-8073-C71F0A672B20}" type="datetimeFigureOut">
              <a:rPr lang="en-US" smtClean="0"/>
              <a:t>8/17/2024</a:t>
            </a:fld>
            <a:endParaRPr lang="en-US"/>
          </a:p>
        </p:txBody>
      </p:sp>
      <p:sp>
        <p:nvSpPr>
          <p:cNvPr id="6" name="Footer Placeholder 5">
            <a:extLst>
              <a:ext uri="{FF2B5EF4-FFF2-40B4-BE49-F238E27FC236}">
                <a16:creationId xmlns:a16="http://schemas.microsoft.com/office/drawing/2014/main" id="{9E9124CA-C6E7-CB29-9A1B-87F61CFA6D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6AB70-354C-9480-705A-E20F15F20F50}"/>
              </a:ext>
            </a:extLst>
          </p:cNvPr>
          <p:cNvSpPr>
            <a:spLocks noGrp="1"/>
          </p:cNvSpPr>
          <p:nvPr>
            <p:ph type="sldNum" sz="quarter" idx="12"/>
          </p:nvPr>
        </p:nvSpPr>
        <p:spPr/>
        <p:txBody>
          <a:bodyPr/>
          <a:lstStyle/>
          <a:p>
            <a:fld id="{8FCD1A04-D29C-4EAA-8F65-7FB39543F842}" type="slidenum">
              <a:rPr lang="en-US" smtClean="0"/>
              <a:t>‹#›</a:t>
            </a:fld>
            <a:endParaRPr lang="en-US"/>
          </a:p>
        </p:txBody>
      </p:sp>
    </p:spTree>
    <p:extLst>
      <p:ext uri="{BB962C8B-B14F-4D97-AF65-F5344CB8AC3E}">
        <p14:creationId xmlns:p14="http://schemas.microsoft.com/office/powerpoint/2010/main" val="228278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E8B-2D30-4F6B-22C9-4CCC8FF718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11F797-43C4-7A01-B449-5BFD9AD4E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6D97ED-F574-5799-A48B-8589760BC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B65E33-4DF1-4442-27E3-B0C2E8FD6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B1D327-5F89-4AFD-EB8F-8A5F27D6E3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FE15FB-6A7A-44EF-6BF8-6530F831382C}"/>
              </a:ext>
            </a:extLst>
          </p:cNvPr>
          <p:cNvSpPr>
            <a:spLocks noGrp="1"/>
          </p:cNvSpPr>
          <p:nvPr>
            <p:ph type="dt" sz="half" idx="10"/>
          </p:nvPr>
        </p:nvSpPr>
        <p:spPr/>
        <p:txBody>
          <a:bodyPr/>
          <a:lstStyle/>
          <a:p>
            <a:fld id="{1558E0EB-ACEE-4375-8073-C71F0A672B20}" type="datetimeFigureOut">
              <a:rPr lang="en-US" smtClean="0"/>
              <a:t>8/17/2024</a:t>
            </a:fld>
            <a:endParaRPr lang="en-US"/>
          </a:p>
        </p:txBody>
      </p:sp>
      <p:sp>
        <p:nvSpPr>
          <p:cNvPr id="8" name="Footer Placeholder 7">
            <a:extLst>
              <a:ext uri="{FF2B5EF4-FFF2-40B4-BE49-F238E27FC236}">
                <a16:creationId xmlns:a16="http://schemas.microsoft.com/office/drawing/2014/main" id="{CD6C0595-3EDF-EE12-B807-ABCCFF2CC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3DD506-176D-62FF-AFFB-79E810EFDFD5}"/>
              </a:ext>
            </a:extLst>
          </p:cNvPr>
          <p:cNvSpPr>
            <a:spLocks noGrp="1"/>
          </p:cNvSpPr>
          <p:nvPr>
            <p:ph type="sldNum" sz="quarter" idx="12"/>
          </p:nvPr>
        </p:nvSpPr>
        <p:spPr/>
        <p:txBody>
          <a:bodyPr/>
          <a:lstStyle/>
          <a:p>
            <a:fld id="{8FCD1A04-D29C-4EAA-8F65-7FB39543F842}" type="slidenum">
              <a:rPr lang="en-US" smtClean="0"/>
              <a:t>‹#›</a:t>
            </a:fld>
            <a:endParaRPr lang="en-US"/>
          </a:p>
        </p:txBody>
      </p:sp>
    </p:spTree>
    <p:extLst>
      <p:ext uri="{BB962C8B-B14F-4D97-AF65-F5344CB8AC3E}">
        <p14:creationId xmlns:p14="http://schemas.microsoft.com/office/powerpoint/2010/main" val="203321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E813-0C7E-6222-9ADB-2001944BB2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721203-47DD-04E0-7804-4BF2B13D8279}"/>
              </a:ext>
            </a:extLst>
          </p:cNvPr>
          <p:cNvSpPr>
            <a:spLocks noGrp="1"/>
          </p:cNvSpPr>
          <p:nvPr>
            <p:ph type="dt" sz="half" idx="10"/>
          </p:nvPr>
        </p:nvSpPr>
        <p:spPr/>
        <p:txBody>
          <a:bodyPr/>
          <a:lstStyle/>
          <a:p>
            <a:fld id="{1558E0EB-ACEE-4375-8073-C71F0A672B20}" type="datetimeFigureOut">
              <a:rPr lang="en-US" smtClean="0"/>
              <a:t>8/17/2024</a:t>
            </a:fld>
            <a:endParaRPr lang="en-US"/>
          </a:p>
        </p:txBody>
      </p:sp>
      <p:sp>
        <p:nvSpPr>
          <p:cNvPr id="4" name="Footer Placeholder 3">
            <a:extLst>
              <a:ext uri="{FF2B5EF4-FFF2-40B4-BE49-F238E27FC236}">
                <a16:creationId xmlns:a16="http://schemas.microsoft.com/office/drawing/2014/main" id="{FA60F75C-51D1-27A3-2810-2BE284096F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6CD5A5-DEEB-D2CC-3A73-B06EFCCCB4F8}"/>
              </a:ext>
            </a:extLst>
          </p:cNvPr>
          <p:cNvSpPr>
            <a:spLocks noGrp="1"/>
          </p:cNvSpPr>
          <p:nvPr>
            <p:ph type="sldNum" sz="quarter" idx="12"/>
          </p:nvPr>
        </p:nvSpPr>
        <p:spPr/>
        <p:txBody>
          <a:bodyPr/>
          <a:lstStyle/>
          <a:p>
            <a:fld id="{8FCD1A04-D29C-4EAA-8F65-7FB39543F842}" type="slidenum">
              <a:rPr lang="en-US" smtClean="0"/>
              <a:t>‹#›</a:t>
            </a:fld>
            <a:endParaRPr lang="en-US"/>
          </a:p>
        </p:txBody>
      </p:sp>
    </p:spTree>
    <p:extLst>
      <p:ext uri="{BB962C8B-B14F-4D97-AF65-F5344CB8AC3E}">
        <p14:creationId xmlns:p14="http://schemas.microsoft.com/office/powerpoint/2010/main" val="159870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1E52C-CD3F-33A1-D325-1D63A53734CA}"/>
              </a:ext>
            </a:extLst>
          </p:cNvPr>
          <p:cNvSpPr>
            <a:spLocks noGrp="1"/>
          </p:cNvSpPr>
          <p:nvPr>
            <p:ph type="dt" sz="half" idx="10"/>
          </p:nvPr>
        </p:nvSpPr>
        <p:spPr/>
        <p:txBody>
          <a:bodyPr/>
          <a:lstStyle/>
          <a:p>
            <a:fld id="{1558E0EB-ACEE-4375-8073-C71F0A672B20}" type="datetimeFigureOut">
              <a:rPr lang="en-US" smtClean="0"/>
              <a:t>8/17/2024</a:t>
            </a:fld>
            <a:endParaRPr lang="en-US"/>
          </a:p>
        </p:txBody>
      </p:sp>
      <p:sp>
        <p:nvSpPr>
          <p:cNvPr id="3" name="Footer Placeholder 2">
            <a:extLst>
              <a:ext uri="{FF2B5EF4-FFF2-40B4-BE49-F238E27FC236}">
                <a16:creationId xmlns:a16="http://schemas.microsoft.com/office/drawing/2014/main" id="{D0AC4515-3239-6592-19E9-E16A54D2F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316FFB-6A60-AE79-FDB1-0CF1A29BE985}"/>
              </a:ext>
            </a:extLst>
          </p:cNvPr>
          <p:cNvSpPr>
            <a:spLocks noGrp="1"/>
          </p:cNvSpPr>
          <p:nvPr>
            <p:ph type="sldNum" sz="quarter" idx="12"/>
          </p:nvPr>
        </p:nvSpPr>
        <p:spPr/>
        <p:txBody>
          <a:bodyPr/>
          <a:lstStyle/>
          <a:p>
            <a:fld id="{8FCD1A04-D29C-4EAA-8F65-7FB39543F842}" type="slidenum">
              <a:rPr lang="en-US" smtClean="0"/>
              <a:t>‹#›</a:t>
            </a:fld>
            <a:endParaRPr lang="en-US"/>
          </a:p>
        </p:txBody>
      </p:sp>
    </p:spTree>
    <p:extLst>
      <p:ext uri="{BB962C8B-B14F-4D97-AF65-F5344CB8AC3E}">
        <p14:creationId xmlns:p14="http://schemas.microsoft.com/office/powerpoint/2010/main" val="346429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5216-41E0-458E-BF68-F27195A0C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8D79C8-FA78-E56B-80DA-459A7BBE1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4A7A86-3207-CA8E-D7E6-E7FE481D5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34899-F817-9A3D-9C99-8AA4C0D28A4B}"/>
              </a:ext>
            </a:extLst>
          </p:cNvPr>
          <p:cNvSpPr>
            <a:spLocks noGrp="1"/>
          </p:cNvSpPr>
          <p:nvPr>
            <p:ph type="dt" sz="half" idx="10"/>
          </p:nvPr>
        </p:nvSpPr>
        <p:spPr/>
        <p:txBody>
          <a:bodyPr/>
          <a:lstStyle/>
          <a:p>
            <a:fld id="{1558E0EB-ACEE-4375-8073-C71F0A672B20}" type="datetimeFigureOut">
              <a:rPr lang="en-US" smtClean="0"/>
              <a:t>8/17/2024</a:t>
            </a:fld>
            <a:endParaRPr lang="en-US"/>
          </a:p>
        </p:txBody>
      </p:sp>
      <p:sp>
        <p:nvSpPr>
          <p:cNvPr id="6" name="Footer Placeholder 5">
            <a:extLst>
              <a:ext uri="{FF2B5EF4-FFF2-40B4-BE49-F238E27FC236}">
                <a16:creationId xmlns:a16="http://schemas.microsoft.com/office/drawing/2014/main" id="{04058543-33CE-690A-1B82-9EBB5FA5C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99A01-9FBA-00DD-BA39-6BBD65C79B3C}"/>
              </a:ext>
            </a:extLst>
          </p:cNvPr>
          <p:cNvSpPr>
            <a:spLocks noGrp="1"/>
          </p:cNvSpPr>
          <p:nvPr>
            <p:ph type="sldNum" sz="quarter" idx="12"/>
          </p:nvPr>
        </p:nvSpPr>
        <p:spPr/>
        <p:txBody>
          <a:bodyPr/>
          <a:lstStyle/>
          <a:p>
            <a:fld id="{8FCD1A04-D29C-4EAA-8F65-7FB39543F842}" type="slidenum">
              <a:rPr lang="en-US" smtClean="0"/>
              <a:t>‹#›</a:t>
            </a:fld>
            <a:endParaRPr lang="en-US"/>
          </a:p>
        </p:txBody>
      </p:sp>
    </p:spTree>
    <p:extLst>
      <p:ext uri="{BB962C8B-B14F-4D97-AF65-F5344CB8AC3E}">
        <p14:creationId xmlns:p14="http://schemas.microsoft.com/office/powerpoint/2010/main" val="30716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3F18-CCFF-3447-D1EB-B787A5AEA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E887ED-7E22-0ADB-CF4D-F5613FDF9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AB71D3-A6B6-59AC-BFC0-5EC1BA880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AF3FF-E3C8-4103-EE99-B6A153ED55F5}"/>
              </a:ext>
            </a:extLst>
          </p:cNvPr>
          <p:cNvSpPr>
            <a:spLocks noGrp="1"/>
          </p:cNvSpPr>
          <p:nvPr>
            <p:ph type="dt" sz="half" idx="10"/>
          </p:nvPr>
        </p:nvSpPr>
        <p:spPr/>
        <p:txBody>
          <a:bodyPr/>
          <a:lstStyle/>
          <a:p>
            <a:fld id="{1558E0EB-ACEE-4375-8073-C71F0A672B20}" type="datetimeFigureOut">
              <a:rPr lang="en-US" smtClean="0"/>
              <a:t>8/17/2024</a:t>
            </a:fld>
            <a:endParaRPr lang="en-US"/>
          </a:p>
        </p:txBody>
      </p:sp>
      <p:sp>
        <p:nvSpPr>
          <p:cNvPr id="6" name="Footer Placeholder 5">
            <a:extLst>
              <a:ext uri="{FF2B5EF4-FFF2-40B4-BE49-F238E27FC236}">
                <a16:creationId xmlns:a16="http://schemas.microsoft.com/office/drawing/2014/main" id="{6CF0AD55-4FD6-A46F-5506-CF9B847A8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81CEC-FCE5-0A48-ECF2-402D299FF7A3}"/>
              </a:ext>
            </a:extLst>
          </p:cNvPr>
          <p:cNvSpPr>
            <a:spLocks noGrp="1"/>
          </p:cNvSpPr>
          <p:nvPr>
            <p:ph type="sldNum" sz="quarter" idx="12"/>
          </p:nvPr>
        </p:nvSpPr>
        <p:spPr/>
        <p:txBody>
          <a:bodyPr/>
          <a:lstStyle/>
          <a:p>
            <a:fld id="{8FCD1A04-D29C-4EAA-8F65-7FB39543F842}" type="slidenum">
              <a:rPr lang="en-US" smtClean="0"/>
              <a:t>‹#›</a:t>
            </a:fld>
            <a:endParaRPr lang="en-US"/>
          </a:p>
        </p:txBody>
      </p:sp>
    </p:spTree>
    <p:extLst>
      <p:ext uri="{BB962C8B-B14F-4D97-AF65-F5344CB8AC3E}">
        <p14:creationId xmlns:p14="http://schemas.microsoft.com/office/powerpoint/2010/main" val="259750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FA5EE-9AE1-EBA8-C7D3-30852E831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220AE4-0D04-70DE-7FB5-9DC25F5E8F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F6DA0-9D0D-594C-0BF8-3C01E48C0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58E0EB-ACEE-4375-8073-C71F0A672B20}" type="datetimeFigureOut">
              <a:rPr lang="en-US" smtClean="0"/>
              <a:t>8/17/2024</a:t>
            </a:fld>
            <a:endParaRPr lang="en-US"/>
          </a:p>
        </p:txBody>
      </p:sp>
      <p:sp>
        <p:nvSpPr>
          <p:cNvPr id="5" name="Footer Placeholder 4">
            <a:extLst>
              <a:ext uri="{FF2B5EF4-FFF2-40B4-BE49-F238E27FC236}">
                <a16:creationId xmlns:a16="http://schemas.microsoft.com/office/drawing/2014/main" id="{EE4A218B-2A77-3C38-32B8-74ACD33CB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7E30013-F26A-1420-8240-5F8DFEFF1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CD1A04-D29C-4EAA-8F65-7FB39543F842}" type="slidenum">
              <a:rPr lang="en-US" smtClean="0"/>
              <a:t>‹#›</a:t>
            </a:fld>
            <a:endParaRPr lang="en-US"/>
          </a:p>
        </p:txBody>
      </p:sp>
    </p:spTree>
    <p:extLst>
      <p:ext uri="{BB962C8B-B14F-4D97-AF65-F5344CB8AC3E}">
        <p14:creationId xmlns:p14="http://schemas.microsoft.com/office/powerpoint/2010/main" val="2134017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docs.aws.amazon.com/corretto/latest/corretto-17-ug/downloads-list.html"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1602658" y="2062162"/>
            <a:ext cx="9144000" cy="2387600"/>
          </a:xfrm>
        </p:spPr>
        <p:txBody>
          <a:bodyPr/>
          <a:lstStyle/>
          <a:p>
            <a:r>
              <a:rPr lang="en-US" b="1" dirty="0">
                <a:solidFill>
                  <a:schemeClr val="accent5"/>
                </a:solidFill>
                <a:latin typeface="Graphik" panose="020B0503030202060203" pitchFamily="34" charset="0"/>
              </a:rPr>
              <a:t>Pricing Info Microservice</a:t>
            </a:r>
          </a:p>
        </p:txBody>
      </p:sp>
      <p:sp>
        <p:nvSpPr>
          <p:cNvPr id="3" name="Subtitle 2">
            <a:extLst>
              <a:ext uri="{FF2B5EF4-FFF2-40B4-BE49-F238E27FC236}">
                <a16:creationId xmlns:a16="http://schemas.microsoft.com/office/drawing/2014/main" id="{2C4B5C6E-D8AE-A0F3-D57F-6C295321D11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6528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Endpoints</a:t>
            </a:r>
          </a:p>
        </p:txBody>
      </p:sp>
      <p:sp>
        <p:nvSpPr>
          <p:cNvPr id="4" name="TextBox 3">
            <a:extLst>
              <a:ext uri="{FF2B5EF4-FFF2-40B4-BE49-F238E27FC236}">
                <a16:creationId xmlns:a16="http://schemas.microsoft.com/office/drawing/2014/main" id="{623BCA2C-7A5B-15BF-70D4-AF7BDEB8AD0A}"/>
              </a:ext>
            </a:extLst>
          </p:cNvPr>
          <p:cNvSpPr txBox="1"/>
          <p:nvPr/>
        </p:nvSpPr>
        <p:spPr>
          <a:xfrm>
            <a:off x="621211" y="1356851"/>
            <a:ext cx="5032337" cy="1569660"/>
          </a:xfrm>
          <a:prstGeom prst="rect">
            <a:avLst/>
          </a:prstGeom>
          <a:noFill/>
        </p:spPr>
        <p:txBody>
          <a:bodyPr wrap="square" rtlCol="0">
            <a:spAutoFit/>
          </a:bodyPr>
          <a:lstStyle/>
          <a:p>
            <a:r>
              <a:rPr lang="en-US" sz="1200" i="1" dirty="0">
                <a:latin typeface="Graphik" panose="020B0503030202060203" pitchFamily="34" charset="0"/>
              </a:rPr>
              <a:t>In the context of Spring Boot or RESTful web services, an </a:t>
            </a:r>
            <a:r>
              <a:rPr lang="en-US" sz="1200" b="1" i="1" dirty="0">
                <a:solidFill>
                  <a:schemeClr val="accent5">
                    <a:lumMod val="75000"/>
                  </a:schemeClr>
                </a:solidFill>
                <a:latin typeface="Graphik" panose="020B0503030202060203" pitchFamily="34" charset="0"/>
              </a:rPr>
              <a:t>endpoint</a:t>
            </a:r>
            <a:r>
              <a:rPr lang="en-US" sz="1200" i="1" dirty="0">
                <a:latin typeface="Graphik" panose="020B0503030202060203" pitchFamily="34" charset="0"/>
              </a:rPr>
              <a:t> is a specific URL that a client can use to interact with the server. Each endpoint in a RESTful service corresponds to a particular resource or action that the service provides. </a:t>
            </a:r>
          </a:p>
          <a:p>
            <a:endParaRPr lang="en-US" sz="1200" i="1" dirty="0">
              <a:latin typeface="Graphik" panose="020B0503030202060203" pitchFamily="34" charset="0"/>
            </a:endParaRPr>
          </a:p>
          <a:p>
            <a:r>
              <a:rPr lang="en-US" sz="1200" i="1" dirty="0">
                <a:latin typeface="Graphik" panose="020B0503030202060203" pitchFamily="34" charset="0"/>
              </a:rPr>
              <a:t>An endpoint in Spring Boot is a URL that maps to a method in a controller class. This URL is used to perform operations such as retrieving, creating, updating, or deleting resources.</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B253CF0E-FD44-5169-BB5D-803158945BE6}"/>
              </a:ext>
            </a:extLst>
          </p:cNvPr>
          <p:cNvCxnSpPr/>
          <p:nvPr/>
        </p:nvCxnSpPr>
        <p:spPr>
          <a:xfrm>
            <a:off x="5909187" y="1209368"/>
            <a:ext cx="0" cy="5034116"/>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586208C-09B4-0D3F-99E7-3EB72BA934A9}"/>
              </a:ext>
            </a:extLst>
          </p:cNvPr>
          <p:cNvSpPr txBox="1"/>
          <p:nvPr/>
        </p:nvSpPr>
        <p:spPr>
          <a:xfrm>
            <a:off x="463898" y="3562157"/>
            <a:ext cx="5032337" cy="2169825"/>
          </a:xfrm>
          <a:prstGeom prst="rect">
            <a:avLst/>
          </a:prstGeom>
          <a:noFill/>
        </p:spPr>
        <p:txBody>
          <a:bodyPr wrap="square" rtlCol="0">
            <a:spAutoFit/>
          </a:bodyPr>
          <a:lstStyle/>
          <a:p>
            <a:pPr marL="285750" indent="-285750">
              <a:buFont typeface="Courier New" panose="02070309020205020404" pitchFamily="49" charset="0"/>
              <a:buChar char="o"/>
            </a:pPr>
            <a:r>
              <a:rPr lang="en-US" sz="1500" b="1" dirty="0">
                <a:latin typeface="Graphik" panose="020B0503030202060203" pitchFamily="34" charset="0"/>
              </a:rPr>
              <a:t>Base URL: </a:t>
            </a:r>
            <a:r>
              <a:rPr lang="en-US" sz="1500" dirty="0">
                <a:latin typeface="Graphik" panose="020B0503030202060203" pitchFamily="34" charset="0"/>
              </a:rPr>
              <a:t>/</a:t>
            </a:r>
            <a:r>
              <a:rPr lang="en-US" sz="1500" dirty="0" err="1">
                <a:latin typeface="Graphik" panose="020B0503030202060203" pitchFamily="34" charset="0"/>
              </a:rPr>
              <a:t>ms</a:t>
            </a:r>
            <a:r>
              <a:rPr lang="en-US" sz="1500" dirty="0">
                <a:latin typeface="Graphik" panose="020B0503030202060203" pitchFamily="34" charset="0"/>
              </a:rPr>
              <a:t>-pricing-info (defined at the class level).</a:t>
            </a:r>
          </a:p>
          <a:p>
            <a:pPr marL="285750" indent="-285750">
              <a:buFont typeface="Courier New" panose="02070309020205020404" pitchFamily="49" charset="0"/>
              <a:buChar char="o"/>
            </a:pPr>
            <a:endParaRPr lang="en-US" sz="1500" dirty="0">
              <a:latin typeface="Graphik" panose="020B0503030202060203" pitchFamily="34" charset="0"/>
            </a:endParaRPr>
          </a:p>
          <a:p>
            <a:pPr marL="285750" indent="-285750">
              <a:buFont typeface="Courier New" panose="02070309020205020404" pitchFamily="49" charset="0"/>
              <a:buChar char="o"/>
            </a:pPr>
            <a:r>
              <a:rPr lang="en-US" sz="1500" b="1" dirty="0">
                <a:latin typeface="Graphik" panose="020B0503030202060203" pitchFamily="34" charset="0"/>
              </a:rPr>
              <a:t>Endpoint URL: </a:t>
            </a:r>
            <a:r>
              <a:rPr lang="en-US" sz="1500" dirty="0">
                <a:latin typeface="Graphik" panose="020B0503030202060203" pitchFamily="34" charset="0"/>
              </a:rPr>
              <a:t>/</a:t>
            </a:r>
            <a:r>
              <a:rPr lang="en-US" sz="1500" dirty="0" err="1">
                <a:latin typeface="Graphik" panose="020B0503030202060203" pitchFamily="34" charset="0"/>
              </a:rPr>
              <a:t>getPricing</a:t>
            </a:r>
            <a:r>
              <a:rPr lang="en-US" sz="1500" dirty="0">
                <a:latin typeface="Graphik" panose="020B0503030202060203" pitchFamily="34" charset="0"/>
              </a:rPr>
              <a:t>/{</a:t>
            </a:r>
            <a:r>
              <a:rPr lang="en-US" sz="1500" dirty="0" err="1">
                <a:latin typeface="Graphik" panose="020B0503030202060203" pitchFamily="34" charset="0"/>
              </a:rPr>
              <a:t>productCode</a:t>
            </a:r>
            <a:r>
              <a:rPr lang="en-US" sz="1500" dirty="0">
                <a:latin typeface="Graphik" panose="020B0503030202060203" pitchFamily="34" charset="0"/>
              </a:rPr>
              <a:t>} (defined at the method level).</a:t>
            </a:r>
          </a:p>
          <a:p>
            <a:pPr marL="285750" indent="-285750">
              <a:buFont typeface="Courier New" panose="02070309020205020404" pitchFamily="49" charset="0"/>
              <a:buChar char="o"/>
            </a:pPr>
            <a:endParaRPr lang="en-US" sz="1500" dirty="0">
              <a:latin typeface="Graphik" panose="020B0503030202060203" pitchFamily="34" charset="0"/>
            </a:endParaRPr>
          </a:p>
          <a:p>
            <a:pPr marL="285750" indent="-285750">
              <a:buFont typeface="Courier New" panose="02070309020205020404" pitchFamily="49" charset="0"/>
              <a:buChar char="o"/>
            </a:pPr>
            <a:r>
              <a:rPr lang="en-US" sz="1500" b="1" dirty="0">
                <a:latin typeface="Graphik" panose="020B0503030202060203" pitchFamily="34" charset="0"/>
              </a:rPr>
              <a:t>Function: </a:t>
            </a:r>
            <a:r>
              <a:rPr lang="en-US" sz="1500" dirty="0">
                <a:latin typeface="Graphik" panose="020B0503030202060203" pitchFamily="34" charset="0"/>
              </a:rPr>
              <a:t>Retrieves the pricing details for a specific product ID based on the product code provided in the URL path.</a:t>
            </a:r>
          </a:p>
        </p:txBody>
      </p:sp>
      <p:pic>
        <p:nvPicPr>
          <p:cNvPr id="12" name="Picture 11">
            <a:extLst>
              <a:ext uri="{FF2B5EF4-FFF2-40B4-BE49-F238E27FC236}">
                <a16:creationId xmlns:a16="http://schemas.microsoft.com/office/drawing/2014/main" id="{B72160F3-0C56-3014-8830-2A1893E34DFA}"/>
              </a:ext>
            </a:extLst>
          </p:cNvPr>
          <p:cNvPicPr>
            <a:picLocks noChangeAspect="1"/>
          </p:cNvPicPr>
          <p:nvPr/>
        </p:nvPicPr>
        <p:blipFill>
          <a:blip r:embed="rId3"/>
          <a:stretch>
            <a:fillRect/>
          </a:stretch>
        </p:blipFill>
        <p:spPr>
          <a:xfrm>
            <a:off x="6282814" y="1004607"/>
            <a:ext cx="5803676" cy="5525726"/>
          </a:xfrm>
          <a:prstGeom prst="rect">
            <a:avLst/>
          </a:prstGeom>
        </p:spPr>
      </p:pic>
    </p:spTree>
    <p:extLst>
      <p:ext uri="{BB962C8B-B14F-4D97-AF65-F5344CB8AC3E}">
        <p14:creationId xmlns:p14="http://schemas.microsoft.com/office/powerpoint/2010/main" val="258333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Models</a:t>
            </a:r>
          </a:p>
        </p:txBody>
      </p:sp>
      <p:sp>
        <p:nvSpPr>
          <p:cNvPr id="4" name="TextBox 3">
            <a:extLst>
              <a:ext uri="{FF2B5EF4-FFF2-40B4-BE49-F238E27FC236}">
                <a16:creationId xmlns:a16="http://schemas.microsoft.com/office/drawing/2014/main" id="{623BCA2C-7A5B-15BF-70D4-AF7BDEB8AD0A}"/>
              </a:ext>
            </a:extLst>
          </p:cNvPr>
          <p:cNvSpPr txBox="1"/>
          <p:nvPr/>
        </p:nvSpPr>
        <p:spPr>
          <a:xfrm>
            <a:off x="621211" y="1276460"/>
            <a:ext cx="11039847" cy="461665"/>
          </a:xfrm>
          <a:prstGeom prst="rect">
            <a:avLst/>
          </a:prstGeom>
          <a:noFill/>
        </p:spPr>
        <p:txBody>
          <a:bodyPr wrap="square" rtlCol="0">
            <a:spAutoFit/>
          </a:bodyPr>
          <a:lstStyle/>
          <a:p>
            <a:r>
              <a:rPr lang="en-US" sz="1200" b="1" i="1" dirty="0">
                <a:solidFill>
                  <a:schemeClr val="accent5">
                    <a:lumMod val="75000"/>
                  </a:schemeClr>
                </a:solidFill>
                <a:latin typeface="Graphik" panose="020B0503030202060203" pitchFamily="34" charset="0"/>
              </a:rPr>
              <a:t>Models</a:t>
            </a:r>
            <a:r>
              <a:rPr lang="en-US" sz="1200" i="1" dirty="0">
                <a:latin typeface="Graphik" panose="020B0503030202060203" pitchFamily="34" charset="0"/>
              </a:rPr>
              <a:t> refer to the data structures that represent the format of the data exchanged between the client and the server. They define how data is structured and validated within your application.</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Content Placeholder 3" descr="A screenshot of a phone&#10;&#10;Description automatically generated">
            <a:extLst>
              <a:ext uri="{FF2B5EF4-FFF2-40B4-BE49-F238E27FC236}">
                <a16:creationId xmlns:a16="http://schemas.microsoft.com/office/drawing/2014/main" id="{04FBF3BA-F00D-4BBD-007E-14757716BB08}"/>
              </a:ext>
            </a:extLst>
          </p:cNvPr>
          <p:cNvPicPr>
            <a:picLocks noChangeAspect="1"/>
          </p:cNvPicPr>
          <p:nvPr/>
        </p:nvPicPr>
        <p:blipFill>
          <a:blip r:embed="rId3"/>
          <a:stretch>
            <a:fillRect/>
          </a:stretch>
        </p:blipFill>
        <p:spPr>
          <a:xfrm>
            <a:off x="621211" y="2158793"/>
            <a:ext cx="10862865" cy="4371541"/>
          </a:xfrm>
          <a:prstGeom prst="rect">
            <a:avLst/>
          </a:prstGeom>
        </p:spPr>
      </p:pic>
    </p:spTree>
    <p:extLst>
      <p:ext uri="{BB962C8B-B14F-4D97-AF65-F5344CB8AC3E}">
        <p14:creationId xmlns:p14="http://schemas.microsoft.com/office/powerpoint/2010/main" val="106786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Models</a:t>
            </a:r>
          </a:p>
        </p:txBody>
      </p:sp>
      <p:sp>
        <p:nvSpPr>
          <p:cNvPr id="4" name="TextBox 3">
            <a:extLst>
              <a:ext uri="{FF2B5EF4-FFF2-40B4-BE49-F238E27FC236}">
                <a16:creationId xmlns:a16="http://schemas.microsoft.com/office/drawing/2014/main" id="{623BCA2C-7A5B-15BF-70D4-AF7BDEB8AD0A}"/>
              </a:ext>
            </a:extLst>
          </p:cNvPr>
          <p:cNvSpPr txBox="1"/>
          <p:nvPr/>
        </p:nvSpPr>
        <p:spPr>
          <a:xfrm>
            <a:off x="621211" y="1276460"/>
            <a:ext cx="11039847" cy="55399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accent5">
                    <a:lumMod val="60000"/>
                    <a:lumOff val="40000"/>
                  </a:schemeClr>
                </a:solidFill>
                <a:effectLst/>
                <a:latin typeface="Graphik" panose="020B0503030202060203" pitchFamily="34" charset="0"/>
              </a:rPr>
              <a:t>PricingForProductResponse</a:t>
            </a:r>
            <a:r>
              <a:rPr kumimoji="0" lang="en-US" altLang="en-US" sz="1500" b="0" i="0" u="none" strike="noStrike" cap="none" normalizeH="0" baseline="0" dirty="0">
                <a:ln>
                  <a:noFill/>
                </a:ln>
                <a:solidFill>
                  <a:schemeClr val="accent5">
                    <a:lumMod val="60000"/>
                    <a:lumOff val="40000"/>
                  </a:schemeClr>
                </a:solidFill>
                <a:effectLst/>
                <a:latin typeface="Graphik" panose="020B0503030202060203" pitchFamily="34" charset="0"/>
              </a:rPr>
              <a:t> </a:t>
            </a:r>
            <a:r>
              <a:rPr kumimoji="0" lang="en-US" altLang="en-US" sz="1500" b="0" i="0" u="none" strike="noStrike" cap="none" normalizeH="0" baseline="0" dirty="0">
                <a:ln>
                  <a:noFill/>
                </a:ln>
                <a:solidFill>
                  <a:schemeClr val="tx1"/>
                </a:solidFill>
                <a:effectLst/>
                <a:latin typeface="Graphik" panose="020B0503030202060203" pitchFamily="34" charset="0"/>
              </a:rPr>
              <a:t>is a model used to define the structure of the response that the server sends back to the client when a request is made.</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Content Placeholder 6" descr="A screenshot of a computer code&#10;&#10;Description automatically generated">
            <a:extLst>
              <a:ext uri="{FF2B5EF4-FFF2-40B4-BE49-F238E27FC236}">
                <a16:creationId xmlns:a16="http://schemas.microsoft.com/office/drawing/2014/main" id="{2911D2E2-A366-124F-3423-5287133CDA5F}"/>
              </a:ext>
            </a:extLst>
          </p:cNvPr>
          <p:cNvPicPr>
            <a:picLocks noChangeAspect="1"/>
          </p:cNvPicPr>
          <p:nvPr/>
        </p:nvPicPr>
        <p:blipFill>
          <a:blip r:embed="rId3"/>
          <a:stretch>
            <a:fillRect/>
          </a:stretch>
        </p:blipFill>
        <p:spPr>
          <a:xfrm>
            <a:off x="621211" y="2632758"/>
            <a:ext cx="10520518" cy="3469270"/>
          </a:xfrm>
          <a:prstGeom prst="rect">
            <a:avLst/>
          </a:prstGeom>
        </p:spPr>
      </p:pic>
    </p:spTree>
    <p:extLst>
      <p:ext uri="{BB962C8B-B14F-4D97-AF65-F5344CB8AC3E}">
        <p14:creationId xmlns:p14="http://schemas.microsoft.com/office/powerpoint/2010/main" val="141128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How to test?</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9D9DF2D-1CFA-9B8D-95A8-532075173333}"/>
              </a:ext>
            </a:extLst>
          </p:cNvPr>
          <p:cNvSpPr txBox="1"/>
          <p:nvPr/>
        </p:nvSpPr>
        <p:spPr>
          <a:xfrm>
            <a:off x="641101" y="1144003"/>
            <a:ext cx="11089005" cy="1508105"/>
          </a:xfrm>
          <a:prstGeom prst="rect">
            <a:avLst/>
          </a:prstGeom>
          <a:noFill/>
        </p:spPr>
        <p:txBody>
          <a:bodyPr wrap="square" rtlCol="0">
            <a:spAutoFit/>
          </a:bodyPr>
          <a:lstStyle/>
          <a:p>
            <a:r>
              <a:rPr lang="en-US" sz="1500" dirty="0">
                <a:latin typeface="Graphik" panose="020B0503030202060203" pitchFamily="34" charset="0"/>
              </a:rPr>
              <a:t>To test the endpoints using Postman, open the Postman application and create a new request. </a:t>
            </a:r>
          </a:p>
          <a:p>
            <a:endParaRPr lang="en-US" sz="1500" dirty="0">
              <a:latin typeface="Graphik" panose="020B0503030202060203" pitchFamily="34" charset="0"/>
            </a:endParaRPr>
          </a:p>
          <a:p>
            <a:pPr marL="285750" indent="-285750">
              <a:buFont typeface="Courier New" panose="02070309020205020404" pitchFamily="49" charset="0"/>
              <a:buChar char="o"/>
            </a:pPr>
            <a:r>
              <a:rPr lang="en-US" sz="1500" dirty="0">
                <a:latin typeface="Graphik" panose="020B0503030202060203" pitchFamily="34" charset="0"/>
              </a:rPr>
              <a:t>Set the appropriate request method (such as GET, POST, PUT, or DELETE) and enter the correct URL for the endpoint you want to test. </a:t>
            </a:r>
          </a:p>
          <a:p>
            <a:pPr marL="285750" indent="-285750">
              <a:buFont typeface="Courier New" panose="02070309020205020404" pitchFamily="49" charset="0"/>
              <a:buChar char="o"/>
            </a:pPr>
            <a:r>
              <a:rPr lang="en-US" sz="1500" dirty="0">
                <a:latin typeface="Graphik" panose="020B0503030202060203" pitchFamily="34" charset="0"/>
              </a:rPr>
              <a:t>Click "Send" to make the request, and then review the response in Postman to check if it matches your expectations. This allows you to verify that your API endpoints are functioning correctly.</a:t>
            </a:r>
          </a:p>
        </p:txBody>
      </p:sp>
      <p:sp>
        <p:nvSpPr>
          <p:cNvPr id="16" name="TextBox 15">
            <a:extLst>
              <a:ext uri="{FF2B5EF4-FFF2-40B4-BE49-F238E27FC236}">
                <a16:creationId xmlns:a16="http://schemas.microsoft.com/office/drawing/2014/main" id="{714BB160-B2A3-3B20-A6E6-EEEF32C1525C}"/>
              </a:ext>
            </a:extLst>
          </p:cNvPr>
          <p:cNvSpPr txBox="1"/>
          <p:nvPr/>
        </p:nvSpPr>
        <p:spPr>
          <a:xfrm>
            <a:off x="701424" y="2890684"/>
            <a:ext cx="10015737" cy="323165"/>
          </a:xfrm>
          <a:prstGeom prst="rect">
            <a:avLst/>
          </a:prstGeom>
          <a:noFill/>
        </p:spPr>
        <p:txBody>
          <a:bodyPr wrap="square" rtlCol="0">
            <a:spAutoFit/>
          </a:bodyPr>
          <a:lstStyle/>
          <a:p>
            <a:r>
              <a:rPr lang="en-US" sz="1500" b="1" dirty="0">
                <a:solidFill>
                  <a:srgbClr val="00B050"/>
                </a:solidFill>
                <a:latin typeface="Graphik" panose="020B0503030202060203" pitchFamily="34" charset="0"/>
              </a:rPr>
              <a:t>Valid scenario: </a:t>
            </a:r>
            <a:r>
              <a:rPr lang="en-US" sz="1500" b="1" dirty="0">
                <a:latin typeface="Graphik" panose="020B0503030202060203" pitchFamily="34" charset="0"/>
              </a:rPr>
              <a:t>GET </a:t>
            </a:r>
            <a:r>
              <a:rPr lang="en-US" sz="1500" b="0" i="0" dirty="0">
                <a:solidFill>
                  <a:srgbClr val="212121"/>
                </a:solidFill>
                <a:effectLst/>
                <a:highlight>
                  <a:srgbClr val="FFFFFF"/>
                </a:highlight>
                <a:latin typeface="Graphik" panose="020B0503030202060203" pitchFamily="34" charset="0"/>
              </a:rPr>
              <a:t>http://localhost:8084/ms-pricing-info/getPricing/123456</a:t>
            </a:r>
            <a:endParaRPr lang="en-US" sz="1500" b="1" dirty="0">
              <a:latin typeface="Graphik" panose="020B0503030202060203" pitchFamily="34" charset="0"/>
            </a:endParaRPr>
          </a:p>
        </p:txBody>
      </p:sp>
      <p:pic>
        <p:nvPicPr>
          <p:cNvPr id="5" name="Picture 4">
            <a:extLst>
              <a:ext uri="{FF2B5EF4-FFF2-40B4-BE49-F238E27FC236}">
                <a16:creationId xmlns:a16="http://schemas.microsoft.com/office/drawing/2014/main" id="{4F3FDE7C-EF17-CB4A-7CC8-13F9D8C36F4E}"/>
              </a:ext>
            </a:extLst>
          </p:cNvPr>
          <p:cNvPicPr>
            <a:picLocks noChangeAspect="1"/>
          </p:cNvPicPr>
          <p:nvPr/>
        </p:nvPicPr>
        <p:blipFill>
          <a:blip r:embed="rId3"/>
          <a:stretch>
            <a:fillRect/>
          </a:stretch>
        </p:blipFill>
        <p:spPr>
          <a:xfrm>
            <a:off x="701424" y="3452426"/>
            <a:ext cx="5524979" cy="2951548"/>
          </a:xfrm>
          <a:prstGeom prst="rect">
            <a:avLst/>
          </a:prstGeom>
        </p:spPr>
      </p:pic>
      <p:pic>
        <p:nvPicPr>
          <p:cNvPr id="6" name="Picture 5">
            <a:extLst>
              <a:ext uri="{FF2B5EF4-FFF2-40B4-BE49-F238E27FC236}">
                <a16:creationId xmlns:a16="http://schemas.microsoft.com/office/drawing/2014/main" id="{3321F9B2-DC21-8F44-69C7-B2C2EE14D442}"/>
              </a:ext>
            </a:extLst>
          </p:cNvPr>
          <p:cNvPicPr>
            <a:picLocks noChangeAspect="1"/>
          </p:cNvPicPr>
          <p:nvPr/>
        </p:nvPicPr>
        <p:blipFill>
          <a:blip r:embed="rId4"/>
          <a:stretch>
            <a:fillRect/>
          </a:stretch>
        </p:blipFill>
        <p:spPr>
          <a:xfrm>
            <a:off x="7937344" y="3375689"/>
            <a:ext cx="2448483" cy="1270461"/>
          </a:xfrm>
          <a:prstGeom prst="rect">
            <a:avLst/>
          </a:prstGeom>
        </p:spPr>
      </p:pic>
      <p:pic>
        <p:nvPicPr>
          <p:cNvPr id="8" name="Picture 7">
            <a:extLst>
              <a:ext uri="{FF2B5EF4-FFF2-40B4-BE49-F238E27FC236}">
                <a16:creationId xmlns:a16="http://schemas.microsoft.com/office/drawing/2014/main" id="{E03E00E6-9866-199D-0DB9-DAC144331CFE}"/>
              </a:ext>
            </a:extLst>
          </p:cNvPr>
          <p:cNvPicPr>
            <a:picLocks noChangeAspect="1"/>
          </p:cNvPicPr>
          <p:nvPr/>
        </p:nvPicPr>
        <p:blipFill>
          <a:blip r:embed="rId5"/>
          <a:stretch>
            <a:fillRect/>
          </a:stretch>
        </p:blipFill>
        <p:spPr>
          <a:xfrm>
            <a:off x="6342186" y="5369732"/>
            <a:ext cx="5638800" cy="1034239"/>
          </a:xfrm>
          <a:prstGeom prst="rect">
            <a:avLst/>
          </a:prstGeom>
        </p:spPr>
      </p:pic>
      <p:cxnSp>
        <p:nvCxnSpPr>
          <p:cNvPr id="10" name="Connector: Elbow 9">
            <a:extLst>
              <a:ext uri="{FF2B5EF4-FFF2-40B4-BE49-F238E27FC236}">
                <a16:creationId xmlns:a16="http://schemas.microsoft.com/office/drawing/2014/main" id="{0031ED3C-863A-25E6-FCB4-A0F179F552B1}"/>
              </a:ext>
            </a:extLst>
          </p:cNvPr>
          <p:cNvCxnSpPr/>
          <p:nvPr/>
        </p:nvCxnSpPr>
        <p:spPr>
          <a:xfrm rot="10800000">
            <a:off x="5060054" y="3722230"/>
            <a:ext cx="3392285" cy="462908"/>
          </a:xfrm>
          <a:prstGeom prst="bentConnector3">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21621914-33D3-57CD-F068-3A6688F1139B}"/>
              </a:ext>
            </a:extLst>
          </p:cNvPr>
          <p:cNvCxnSpPr>
            <a:cxnSpLocks/>
          </p:cNvCxnSpPr>
          <p:nvPr/>
        </p:nvCxnSpPr>
        <p:spPr>
          <a:xfrm flipH="1">
            <a:off x="6756196" y="4398443"/>
            <a:ext cx="3079466" cy="1315554"/>
          </a:xfrm>
          <a:prstGeom prst="straightConnector1">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458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7DF5A-4394-3343-917C-64D52BDF3748}"/>
              </a:ext>
            </a:extLst>
          </p:cNvPr>
          <p:cNvPicPr>
            <a:picLocks noChangeAspect="1"/>
          </p:cNvPicPr>
          <p:nvPr/>
        </p:nvPicPr>
        <p:blipFill>
          <a:blip r:embed="rId3"/>
          <a:stretch>
            <a:fillRect/>
          </a:stretch>
        </p:blipFill>
        <p:spPr>
          <a:xfrm>
            <a:off x="612933" y="2561110"/>
            <a:ext cx="7241529" cy="3710736"/>
          </a:xfrm>
          <a:prstGeom prst="rect">
            <a:avLst/>
          </a:prstGeom>
        </p:spPr>
      </p:pic>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How to test?</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714BB160-B2A3-3B20-A6E6-EEEF32C1525C}"/>
              </a:ext>
            </a:extLst>
          </p:cNvPr>
          <p:cNvSpPr txBox="1"/>
          <p:nvPr/>
        </p:nvSpPr>
        <p:spPr>
          <a:xfrm>
            <a:off x="612934" y="1219200"/>
            <a:ext cx="9003014" cy="369332"/>
          </a:xfrm>
          <a:prstGeom prst="rect">
            <a:avLst/>
          </a:prstGeom>
          <a:noFill/>
        </p:spPr>
        <p:txBody>
          <a:bodyPr wrap="square" rtlCol="0">
            <a:spAutoFit/>
          </a:bodyPr>
          <a:lstStyle/>
          <a:p>
            <a:r>
              <a:rPr lang="en-US" b="1" dirty="0">
                <a:solidFill>
                  <a:srgbClr val="FF0000"/>
                </a:solidFill>
              </a:rPr>
              <a:t>Invalid Product Code: </a:t>
            </a:r>
            <a:r>
              <a:rPr lang="en-US" b="1" dirty="0"/>
              <a:t>GET</a:t>
            </a:r>
            <a:r>
              <a:rPr lang="en-US" b="1" dirty="0">
                <a:solidFill>
                  <a:srgbClr val="FF0000"/>
                </a:solidFill>
              </a:rPr>
              <a:t> </a:t>
            </a:r>
            <a:r>
              <a:rPr lang="en-US" b="0" i="0" dirty="0">
                <a:solidFill>
                  <a:srgbClr val="212121"/>
                </a:solidFill>
                <a:effectLst/>
                <a:highlight>
                  <a:srgbClr val="FFFFFF"/>
                </a:highlight>
                <a:latin typeface="Inter"/>
              </a:rPr>
              <a:t>http://localhost:8082/ms-product-info/getProductId/12345</a:t>
            </a:r>
            <a:endParaRPr lang="en-US" b="1" dirty="0"/>
          </a:p>
        </p:txBody>
      </p:sp>
      <p:pic>
        <p:nvPicPr>
          <p:cNvPr id="6" name="Picture 5">
            <a:extLst>
              <a:ext uri="{FF2B5EF4-FFF2-40B4-BE49-F238E27FC236}">
                <a16:creationId xmlns:a16="http://schemas.microsoft.com/office/drawing/2014/main" id="{86BE5484-16F3-AE2E-5897-13F1FDC37A3A}"/>
              </a:ext>
            </a:extLst>
          </p:cNvPr>
          <p:cNvPicPr>
            <a:picLocks noChangeAspect="1"/>
          </p:cNvPicPr>
          <p:nvPr/>
        </p:nvPicPr>
        <p:blipFill>
          <a:blip r:embed="rId4"/>
          <a:stretch>
            <a:fillRect/>
          </a:stretch>
        </p:blipFill>
        <p:spPr>
          <a:xfrm>
            <a:off x="8873415" y="1439813"/>
            <a:ext cx="2617161" cy="1202973"/>
          </a:xfrm>
          <a:prstGeom prst="rect">
            <a:avLst/>
          </a:prstGeom>
        </p:spPr>
      </p:pic>
      <p:cxnSp>
        <p:nvCxnSpPr>
          <p:cNvPr id="8" name="Connector: Curved 7">
            <a:extLst>
              <a:ext uri="{FF2B5EF4-FFF2-40B4-BE49-F238E27FC236}">
                <a16:creationId xmlns:a16="http://schemas.microsoft.com/office/drawing/2014/main" id="{50C3A853-3E69-3B05-8210-14832167B1B9}"/>
              </a:ext>
            </a:extLst>
          </p:cNvPr>
          <p:cNvCxnSpPr>
            <a:cxnSpLocks/>
          </p:cNvCxnSpPr>
          <p:nvPr/>
        </p:nvCxnSpPr>
        <p:spPr>
          <a:xfrm rot="10800000" flipV="1">
            <a:off x="4654064" y="2004646"/>
            <a:ext cx="4876798" cy="914398"/>
          </a:xfrm>
          <a:prstGeom prst="curvedConnector3">
            <a:avLst>
              <a:gd name="adj1" fmla="val 50000"/>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7696914-FBAF-E48B-F275-E5ED690D01D3}"/>
              </a:ext>
            </a:extLst>
          </p:cNvPr>
          <p:cNvSpPr txBox="1"/>
          <p:nvPr/>
        </p:nvSpPr>
        <p:spPr>
          <a:xfrm>
            <a:off x="5380892" y="2004645"/>
            <a:ext cx="2473570" cy="323165"/>
          </a:xfrm>
          <a:prstGeom prst="rect">
            <a:avLst/>
          </a:prstGeom>
          <a:noFill/>
        </p:spPr>
        <p:txBody>
          <a:bodyPr wrap="square" rtlCol="0">
            <a:spAutoFit/>
          </a:bodyPr>
          <a:lstStyle/>
          <a:p>
            <a:r>
              <a:rPr lang="en-US" sz="1500" b="1" dirty="0">
                <a:solidFill>
                  <a:srgbClr val="00B050"/>
                </a:solidFill>
                <a:latin typeface="Graphik" panose="020B0503030202060203" pitchFamily="34" charset="0"/>
              </a:rPr>
              <a:t>Product Code Found!</a:t>
            </a:r>
          </a:p>
        </p:txBody>
      </p:sp>
      <p:pic>
        <p:nvPicPr>
          <p:cNvPr id="15" name="Picture 14">
            <a:extLst>
              <a:ext uri="{FF2B5EF4-FFF2-40B4-BE49-F238E27FC236}">
                <a16:creationId xmlns:a16="http://schemas.microsoft.com/office/drawing/2014/main" id="{E54D487E-BA99-21B7-80B5-3D0D5F49E6B9}"/>
              </a:ext>
            </a:extLst>
          </p:cNvPr>
          <p:cNvPicPr>
            <a:picLocks noChangeAspect="1"/>
          </p:cNvPicPr>
          <p:nvPr/>
        </p:nvPicPr>
        <p:blipFill>
          <a:blip r:embed="rId5"/>
          <a:stretch>
            <a:fillRect/>
          </a:stretch>
        </p:blipFill>
        <p:spPr>
          <a:xfrm>
            <a:off x="6297910" y="4442050"/>
            <a:ext cx="5577568" cy="1767993"/>
          </a:xfrm>
          <a:prstGeom prst="rect">
            <a:avLst/>
          </a:prstGeom>
        </p:spPr>
      </p:pic>
      <p:cxnSp>
        <p:nvCxnSpPr>
          <p:cNvPr id="18" name="Straight Arrow Connector 17">
            <a:extLst>
              <a:ext uri="{FF2B5EF4-FFF2-40B4-BE49-F238E27FC236}">
                <a16:creationId xmlns:a16="http://schemas.microsoft.com/office/drawing/2014/main" id="{2A4F233F-3711-A3FE-0B46-D7A769D7BF82}"/>
              </a:ext>
            </a:extLst>
          </p:cNvPr>
          <p:cNvCxnSpPr/>
          <p:nvPr/>
        </p:nvCxnSpPr>
        <p:spPr>
          <a:xfrm flipH="1">
            <a:off x="2602523" y="4082598"/>
            <a:ext cx="4232031" cy="109900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5E1EC453-DDDB-6627-A0D1-3A179262C482}"/>
              </a:ext>
            </a:extLst>
          </p:cNvPr>
          <p:cNvCxnSpPr>
            <a:cxnSpLocks/>
            <a:stCxn id="6" idx="3"/>
          </p:cNvCxnSpPr>
          <p:nvPr/>
        </p:nvCxnSpPr>
        <p:spPr>
          <a:xfrm flipH="1">
            <a:off x="6693879" y="2041300"/>
            <a:ext cx="4796697" cy="2400748"/>
          </a:xfrm>
          <a:prstGeom prst="curvedConnector3">
            <a:avLst>
              <a:gd name="adj1" fmla="val -4766"/>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Multiplication Sign 22">
            <a:extLst>
              <a:ext uri="{FF2B5EF4-FFF2-40B4-BE49-F238E27FC236}">
                <a16:creationId xmlns:a16="http://schemas.microsoft.com/office/drawing/2014/main" id="{A740565C-9960-BB76-AA8C-DC804F6B9613}"/>
              </a:ext>
            </a:extLst>
          </p:cNvPr>
          <p:cNvSpPr/>
          <p:nvPr/>
        </p:nvSpPr>
        <p:spPr>
          <a:xfrm>
            <a:off x="9589477" y="3661629"/>
            <a:ext cx="984739" cy="792985"/>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3135E62-22E7-1B0E-9C58-54164550BF77}"/>
              </a:ext>
            </a:extLst>
          </p:cNvPr>
          <p:cNvSpPr txBox="1"/>
          <p:nvPr/>
        </p:nvSpPr>
        <p:spPr>
          <a:xfrm>
            <a:off x="8522676" y="3429000"/>
            <a:ext cx="2473570" cy="323165"/>
          </a:xfrm>
          <a:prstGeom prst="rect">
            <a:avLst/>
          </a:prstGeom>
          <a:noFill/>
        </p:spPr>
        <p:txBody>
          <a:bodyPr wrap="square" rtlCol="0">
            <a:spAutoFit/>
          </a:bodyPr>
          <a:lstStyle/>
          <a:p>
            <a:r>
              <a:rPr lang="en-US" sz="1500" b="1" dirty="0">
                <a:solidFill>
                  <a:srgbClr val="FF0000"/>
                </a:solidFill>
                <a:latin typeface="Graphik" panose="020B0503030202060203" pitchFamily="34" charset="0"/>
              </a:rPr>
              <a:t>Product ID NOT Found!</a:t>
            </a:r>
          </a:p>
        </p:txBody>
      </p:sp>
    </p:spTree>
    <p:extLst>
      <p:ext uri="{BB962C8B-B14F-4D97-AF65-F5344CB8AC3E}">
        <p14:creationId xmlns:p14="http://schemas.microsoft.com/office/powerpoint/2010/main" val="397857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747BAFE-46B0-02A0-4F91-5AD18CD23399}"/>
              </a:ext>
            </a:extLst>
          </p:cNvPr>
          <p:cNvPicPr>
            <a:picLocks noChangeAspect="1"/>
          </p:cNvPicPr>
          <p:nvPr/>
        </p:nvPicPr>
        <p:blipFill>
          <a:blip r:embed="rId3"/>
          <a:stretch>
            <a:fillRect/>
          </a:stretch>
        </p:blipFill>
        <p:spPr>
          <a:xfrm>
            <a:off x="498130" y="2371215"/>
            <a:ext cx="11213223" cy="4159119"/>
          </a:xfrm>
          <a:prstGeom prst="rect">
            <a:avLst/>
          </a:prstGeom>
        </p:spPr>
      </p:pic>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How to test?</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714BB160-B2A3-3B20-A6E6-EEEF32C1525C}"/>
              </a:ext>
            </a:extLst>
          </p:cNvPr>
          <p:cNvSpPr txBox="1"/>
          <p:nvPr/>
        </p:nvSpPr>
        <p:spPr>
          <a:xfrm>
            <a:off x="612934" y="1219200"/>
            <a:ext cx="9003014" cy="369332"/>
          </a:xfrm>
          <a:prstGeom prst="rect">
            <a:avLst/>
          </a:prstGeom>
          <a:noFill/>
        </p:spPr>
        <p:txBody>
          <a:bodyPr wrap="square" rtlCol="0">
            <a:spAutoFit/>
          </a:bodyPr>
          <a:lstStyle/>
          <a:p>
            <a:r>
              <a:rPr lang="en-US" b="1" dirty="0">
                <a:solidFill>
                  <a:srgbClr val="FF0000"/>
                </a:solidFill>
              </a:rPr>
              <a:t>Invalid Product Code: </a:t>
            </a:r>
            <a:r>
              <a:rPr lang="en-US" b="1" dirty="0"/>
              <a:t>GET</a:t>
            </a:r>
            <a:r>
              <a:rPr lang="en-US" b="1" dirty="0">
                <a:solidFill>
                  <a:srgbClr val="FF0000"/>
                </a:solidFill>
              </a:rPr>
              <a:t> </a:t>
            </a:r>
            <a:r>
              <a:rPr lang="en-US" b="0" i="0" dirty="0">
                <a:solidFill>
                  <a:srgbClr val="212121"/>
                </a:solidFill>
                <a:effectLst/>
                <a:highlight>
                  <a:srgbClr val="FFFFFF"/>
                </a:highlight>
                <a:latin typeface="Inter"/>
              </a:rPr>
              <a:t>http://localhost:8082/ms-product-info/getProductId/12345</a:t>
            </a:r>
            <a:endParaRPr lang="en-US" b="1" dirty="0"/>
          </a:p>
        </p:txBody>
      </p:sp>
      <p:pic>
        <p:nvPicPr>
          <p:cNvPr id="6" name="Picture 5">
            <a:extLst>
              <a:ext uri="{FF2B5EF4-FFF2-40B4-BE49-F238E27FC236}">
                <a16:creationId xmlns:a16="http://schemas.microsoft.com/office/drawing/2014/main" id="{86BE5484-16F3-AE2E-5897-13F1FDC37A3A}"/>
              </a:ext>
            </a:extLst>
          </p:cNvPr>
          <p:cNvPicPr>
            <a:picLocks noChangeAspect="1"/>
          </p:cNvPicPr>
          <p:nvPr/>
        </p:nvPicPr>
        <p:blipFill>
          <a:blip r:embed="rId4"/>
          <a:stretch>
            <a:fillRect/>
          </a:stretch>
        </p:blipFill>
        <p:spPr>
          <a:xfrm>
            <a:off x="8873415" y="1439813"/>
            <a:ext cx="2617161" cy="1202973"/>
          </a:xfrm>
          <a:prstGeom prst="rect">
            <a:avLst/>
          </a:prstGeom>
        </p:spPr>
      </p:pic>
      <p:cxnSp>
        <p:nvCxnSpPr>
          <p:cNvPr id="8" name="Connector: Curved 7">
            <a:extLst>
              <a:ext uri="{FF2B5EF4-FFF2-40B4-BE49-F238E27FC236}">
                <a16:creationId xmlns:a16="http://schemas.microsoft.com/office/drawing/2014/main" id="{50C3A853-3E69-3B05-8210-14832167B1B9}"/>
              </a:ext>
            </a:extLst>
          </p:cNvPr>
          <p:cNvCxnSpPr>
            <a:cxnSpLocks/>
          </p:cNvCxnSpPr>
          <p:nvPr/>
        </p:nvCxnSpPr>
        <p:spPr>
          <a:xfrm rot="10800000" flipV="1">
            <a:off x="6721938" y="2371215"/>
            <a:ext cx="3313016" cy="415750"/>
          </a:xfrm>
          <a:prstGeom prst="curvedConnector3">
            <a:avLst>
              <a:gd name="adj1" fmla="val 815"/>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 name="Multiplication Sign 12">
            <a:extLst>
              <a:ext uri="{FF2B5EF4-FFF2-40B4-BE49-F238E27FC236}">
                <a16:creationId xmlns:a16="http://schemas.microsoft.com/office/drawing/2014/main" id="{D88CCDF2-B22E-A085-8E53-EC9FE7808E09}"/>
              </a:ext>
            </a:extLst>
          </p:cNvPr>
          <p:cNvSpPr/>
          <p:nvPr/>
        </p:nvSpPr>
        <p:spPr>
          <a:xfrm>
            <a:off x="7708742" y="2519934"/>
            <a:ext cx="943896" cy="567815"/>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B2CB9F4-2466-A7D9-9F4E-E73005E23A33}"/>
              </a:ext>
            </a:extLst>
          </p:cNvPr>
          <p:cNvSpPr txBox="1"/>
          <p:nvPr/>
        </p:nvSpPr>
        <p:spPr>
          <a:xfrm>
            <a:off x="8378446" y="4910877"/>
            <a:ext cx="2979167" cy="1569660"/>
          </a:xfrm>
          <a:prstGeom prst="rect">
            <a:avLst/>
          </a:prstGeom>
          <a:noFill/>
        </p:spPr>
        <p:txBody>
          <a:bodyPr wrap="square" rtlCol="0">
            <a:spAutoFit/>
          </a:bodyPr>
          <a:lstStyle/>
          <a:p>
            <a:r>
              <a:rPr lang="en-US" sz="1200" dirty="0">
                <a:latin typeface="Graphik" panose="020B0503030202060203" pitchFamily="34" charset="0"/>
              </a:rPr>
              <a:t>Ensure that the status code returned in Postman matches the expected status code for your request. </a:t>
            </a:r>
          </a:p>
          <a:p>
            <a:endParaRPr lang="en-US" sz="1200" dirty="0">
              <a:latin typeface="Graphik" panose="020B0503030202060203" pitchFamily="34" charset="0"/>
            </a:endParaRPr>
          </a:p>
          <a:p>
            <a:r>
              <a:rPr lang="en-US" sz="1200" dirty="0">
                <a:latin typeface="Graphik" panose="020B0503030202060203" pitchFamily="34" charset="0"/>
              </a:rPr>
              <a:t>This confirms that the response from the server aligns with the expected outcome for the scenario being tested."</a:t>
            </a:r>
          </a:p>
        </p:txBody>
      </p:sp>
      <p:cxnSp>
        <p:nvCxnSpPr>
          <p:cNvPr id="26" name="Straight Arrow Connector 25">
            <a:extLst>
              <a:ext uri="{FF2B5EF4-FFF2-40B4-BE49-F238E27FC236}">
                <a16:creationId xmlns:a16="http://schemas.microsoft.com/office/drawing/2014/main" id="{669906B5-295F-2321-AADC-E0D555D5167A}"/>
              </a:ext>
            </a:extLst>
          </p:cNvPr>
          <p:cNvCxnSpPr/>
          <p:nvPr/>
        </p:nvCxnSpPr>
        <p:spPr>
          <a:xfrm flipH="1">
            <a:off x="3598985" y="4237301"/>
            <a:ext cx="7362092" cy="1221662"/>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9837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Unit Test</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A3AC9BF-BA36-15E2-7C6E-5C2B48DF4B4C}"/>
              </a:ext>
            </a:extLst>
          </p:cNvPr>
          <p:cNvSpPr txBox="1"/>
          <p:nvPr/>
        </p:nvSpPr>
        <p:spPr>
          <a:xfrm>
            <a:off x="604347" y="1153468"/>
            <a:ext cx="11474583" cy="2585323"/>
          </a:xfrm>
          <a:prstGeom prst="rect">
            <a:avLst/>
          </a:prstGeom>
          <a:noFill/>
        </p:spPr>
        <p:txBody>
          <a:bodyPr wrap="square" rtlCol="0">
            <a:spAutoFit/>
          </a:bodyPr>
          <a:lstStyle/>
          <a:p>
            <a:pPr marL="285750" indent="-285750">
              <a:buFont typeface="Courier New" panose="02070309020205020404" pitchFamily="49" charset="0"/>
              <a:buChar char="o"/>
            </a:pPr>
            <a:r>
              <a:rPr lang="en-US" b="1" dirty="0"/>
              <a:t>Location: </a:t>
            </a:r>
            <a:r>
              <a:rPr lang="en-US" dirty="0"/>
              <a:t>Create the unit test class under the test folder in your project directory.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b="1" dirty="0"/>
              <a:t>Package Name: </a:t>
            </a:r>
            <a:r>
              <a:rPr lang="en-US" dirty="0"/>
              <a:t>The package name of the test class should match the package name of the class you are testing. For example, if the </a:t>
            </a:r>
            <a:r>
              <a:rPr lang="en-US" dirty="0" err="1"/>
              <a:t>PricingServiceImpl</a:t>
            </a:r>
            <a:r>
              <a:rPr lang="en-US" dirty="0"/>
              <a:t> class is located in the package </a:t>
            </a:r>
            <a:r>
              <a:rPr lang="en-US" dirty="0" err="1"/>
              <a:t>com.accenture.pricinginfo.service.impl</a:t>
            </a:r>
            <a:r>
              <a:rPr lang="en-US" dirty="0"/>
              <a:t>, then the test class should also be in </a:t>
            </a:r>
            <a:r>
              <a:rPr lang="en-US" dirty="0" err="1"/>
              <a:t>com.accenture.pricinginfo.service.impl</a:t>
            </a:r>
            <a:r>
              <a:rPr lang="en-US" dirty="0"/>
              <a: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b="1" dirty="0"/>
              <a:t>Class Name: </a:t>
            </a:r>
            <a:r>
              <a:rPr lang="en-US" dirty="0"/>
              <a:t>Name the test class </a:t>
            </a:r>
            <a:r>
              <a:rPr lang="en-US" dirty="0" err="1"/>
              <a:t>PricingServiceImplTest</a:t>
            </a:r>
            <a:r>
              <a:rPr lang="en-US" dirty="0"/>
              <a:t> to clearly indicate that it tests the </a:t>
            </a:r>
            <a:r>
              <a:rPr lang="en-US" dirty="0" err="1"/>
              <a:t>PricingServiceImpl</a:t>
            </a:r>
            <a:r>
              <a:rPr lang="en-US" dirty="0"/>
              <a:t> class.</a:t>
            </a:r>
          </a:p>
        </p:txBody>
      </p:sp>
    </p:spTree>
    <p:extLst>
      <p:ext uri="{BB962C8B-B14F-4D97-AF65-F5344CB8AC3E}">
        <p14:creationId xmlns:p14="http://schemas.microsoft.com/office/powerpoint/2010/main" val="260973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Unit Test</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09EBC0E4-DFF2-7F93-9322-F7CA1F5A271E}"/>
              </a:ext>
            </a:extLst>
          </p:cNvPr>
          <p:cNvGraphicFramePr>
            <a:graphicFrameLocks noGrp="1"/>
          </p:cNvGraphicFramePr>
          <p:nvPr>
            <p:extLst>
              <p:ext uri="{D42A27DB-BD31-4B8C-83A1-F6EECF244321}">
                <p14:modId xmlns:p14="http://schemas.microsoft.com/office/powerpoint/2010/main" val="1239020224"/>
              </p:ext>
            </p:extLst>
          </p:nvPr>
        </p:nvGraphicFramePr>
        <p:xfrm>
          <a:off x="151170" y="1332271"/>
          <a:ext cx="11965860" cy="5695831"/>
        </p:xfrm>
        <a:graphic>
          <a:graphicData uri="http://schemas.openxmlformats.org/drawingml/2006/table">
            <a:tbl>
              <a:tblPr firstRow="1" bandRow="1">
                <a:tableStyleId>{5C22544A-7EE6-4342-B048-85BDC9FD1C3A}</a:tableStyleId>
              </a:tblPr>
              <a:tblGrid>
                <a:gridCol w="2394319">
                  <a:extLst>
                    <a:ext uri="{9D8B030D-6E8A-4147-A177-3AD203B41FA5}">
                      <a16:colId xmlns:a16="http://schemas.microsoft.com/office/drawing/2014/main" val="229719845"/>
                    </a:ext>
                  </a:extLst>
                </a:gridCol>
                <a:gridCol w="2394319">
                  <a:extLst>
                    <a:ext uri="{9D8B030D-6E8A-4147-A177-3AD203B41FA5}">
                      <a16:colId xmlns:a16="http://schemas.microsoft.com/office/drawing/2014/main" val="2553141794"/>
                    </a:ext>
                  </a:extLst>
                </a:gridCol>
                <a:gridCol w="2394319">
                  <a:extLst>
                    <a:ext uri="{9D8B030D-6E8A-4147-A177-3AD203B41FA5}">
                      <a16:colId xmlns:a16="http://schemas.microsoft.com/office/drawing/2014/main" val="3409385528"/>
                    </a:ext>
                  </a:extLst>
                </a:gridCol>
                <a:gridCol w="2332264">
                  <a:extLst>
                    <a:ext uri="{9D8B030D-6E8A-4147-A177-3AD203B41FA5}">
                      <a16:colId xmlns:a16="http://schemas.microsoft.com/office/drawing/2014/main" val="569313396"/>
                    </a:ext>
                  </a:extLst>
                </a:gridCol>
                <a:gridCol w="2450639">
                  <a:extLst>
                    <a:ext uri="{9D8B030D-6E8A-4147-A177-3AD203B41FA5}">
                      <a16:colId xmlns:a16="http://schemas.microsoft.com/office/drawing/2014/main" val="851850581"/>
                    </a:ext>
                  </a:extLst>
                </a:gridCol>
              </a:tblGrid>
              <a:tr h="510147">
                <a:tc>
                  <a:txBody>
                    <a:bodyPr/>
                    <a:lstStyle/>
                    <a:p>
                      <a:pPr lvl="0" algn="ctr">
                        <a:buNone/>
                      </a:pPr>
                      <a:r>
                        <a:rPr lang="en-US" sz="1500" dirty="0">
                          <a:latin typeface="Graphik" panose="020B0503030202060203" pitchFamily="34" charset="0"/>
                        </a:rPr>
                        <a:t>Test Method Name</a:t>
                      </a:r>
                    </a:p>
                  </a:txBody>
                  <a:tcPr>
                    <a:solidFill>
                      <a:schemeClr val="accent5">
                        <a:lumMod val="75000"/>
                      </a:schemeClr>
                    </a:solidFill>
                  </a:tcPr>
                </a:tc>
                <a:tc>
                  <a:txBody>
                    <a:bodyPr/>
                    <a:lstStyle/>
                    <a:p>
                      <a:pPr lvl="0" algn="ctr">
                        <a:buNone/>
                      </a:pPr>
                      <a:r>
                        <a:rPr lang="en-US" sz="1500" dirty="0">
                          <a:latin typeface="Graphik" panose="020B0503030202060203" pitchFamily="34" charset="0"/>
                        </a:rPr>
                        <a:t>Method to Test</a:t>
                      </a:r>
                    </a:p>
                  </a:txBody>
                  <a:tcPr>
                    <a:solidFill>
                      <a:schemeClr val="accent5">
                        <a:lumMod val="75000"/>
                      </a:schemeClr>
                    </a:solidFill>
                  </a:tcPr>
                </a:tc>
                <a:tc>
                  <a:txBody>
                    <a:bodyPr/>
                    <a:lstStyle/>
                    <a:p>
                      <a:pPr lvl="0" algn="ctr">
                        <a:buNone/>
                      </a:pPr>
                      <a:r>
                        <a:rPr lang="en-US" sz="1500" dirty="0">
                          <a:latin typeface="Graphik" panose="020B0503030202060203" pitchFamily="34" charset="0"/>
                        </a:rPr>
                        <a:t>Description</a:t>
                      </a:r>
                    </a:p>
                  </a:txBody>
                  <a:tcPr>
                    <a:solidFill>
                      <a:schemeClr val="accent5">
                        <a:lumMod val="75000"/>
                      </a:schemeClr>
                    </a:solidFill>
                  </a:tcPr>
                </a:tc>
                <a:tc>
                  <a:txBody>
                    <a:bodyPr/>
                    <a:lstStyle/>
                    <a:p>
                      <a:pPr lvl="0" algn="ctr">
                        <a:buNone/>
                      </a:pPr>
                      <a:r>
                        <a:rPr lang="en-US" sz="1500" dirty="0">
                          <a:latin typeface="Graphik" panose="020B0503030202060203" pitchFamily="34" charset="0"/>
                        </a:rPr>
                        <a:t>Test Condition</a:t>
                      </a:r>
                    </a:p>
                  </a:txBody>
                  <a:tcPr>
                    <a:solidFill>
                      <a:schemeClr val="accent5">
                        <a:lumMod val="75000"/>
                      </a:schemeClr>
                    </a:solidFill>
                  </a:tcPr>
                </a:tc>
                <a:tc>
                  <a:txBody>
                    <a:bodyPr/>
                    <a:lstStyle/>
                    <a:p>
                      <a:pPr lvl="0" algn="ctr">
                        <a:buNone/>
                      </a:pPr>
                      <a:r>
                        <a:rPr lang="en-US" sz="1500" dirty="0">
                          <a:latin typeface="Graphik" panose="020B0503030202060203" pitchFamily="34" charset="0"/>
                        </a:rPr>
                        <a:t>Expected Result</a:t>
                      </a:r>
                    </a:p>
                  </a:txBody>
                  <a:tcPr>
                    <a:solidFill>
                      <a:schemeClr val="accent5">
                        <a:lumMod val="75000"/>
                      </a:schemeClr>
                    </a:solidFill>
                  </a:tcPr>
                </a:tc>
                <a:extLst>
                  <a:ext uri="{0D108BD9-81ED-4DB2-BD59-A6C34878D82A}">
                    <a16:rowId xmlns:a16="http://schemas.microsoft.com/office/drawing/2014/main" val="3575385778"/>
                  </a:ext>
                </a:extLst>
              </a:tr>
              <a:tr h="964388">
                <a:tc>
                  <a:txBody>
                    <a:bodyPr/>
                    <a:lstStyle/>
                    <a:p>
                      <a:pPr lvl="0">
                        <a:buNone/>
                      </a:pPr>
                      <a:r>
                        <a:rPr lang="en-US" sz="1100" b="0" dirty="0" err="1">
                          <a:latin typeface="Graphik" panose="020B0503030202060203" pitchFamily="34" charset="0"/>
                        </a:rPr>
                        <a:t>testGetPricing_ValidProductCodeAndValidProductId</a:t>
                      </a:r>
                      <a:endParaRPr lang="en-US" sz="1100" b="0" dirty="0">
                        <a:latin typeface="Graphik" panose="020B0503030202060203" pitchFamily="34" charset="0"/>
                      </a:endParaRPr>
                    </a:p>
                  </a:txBody>
                  <a:tcPr/>
                </a:tc>
                <a:tc>
                  <a:txBody>
                    <a:bodyPr/>
                    <a:lstStyle/>
                    <a:p>
                      <a:pPr lvl="0">
                        <a:buNone/>
                      </a:pPr>
                      <a:r>
                        <a:rPr lang="en-US" sz="1100" dirty="0" err="1">
                          <a:latin typeface="Graphik" panose="020B0503030202060203" pitchFamily="34" charset="0"/>
                        </a:rPr>
                        <a:t>PricingServiceImpl.getPricing</a:t>
                      </a:r>
                      <a:endParaRPr lang="en-US" sz="1100" dirty="0">
                        <a:latin typeface="Graphik" panose="020B0503030202060203" pitchFamily="34" charset="0"/>
                      </a:endParaRPr>
                    </a:p>
                  </a:txBody>
                  <a:tcPr/>
                </a:tc>
                <a:tc>
                  <a:txBody>
                    <a:bodyPr/>
                    <a:lstStyle/>
                    <a:p>
                      <a:pPr lvl="0">
                        <a:buNone/>
                      </a:pPr>
                      <a:r>
                        <a:rPr lang="en-US" sz="1100" b="0" i="0" u="none" strike="noStrike" noProof="0" dirty="0">
                          <a:latin typeface="Graphik" panose="020B0503030202060203" pitchFamily="34" charset="0"/>
                        </a:rPr>
                        <a:t>Retrieving the pricing for a valid product code and a valid product ID.</a:t>
                      </a:r>
                    </a:p>
                  </a:txBody>
                  <a:tcPr/>
                </a:tc>
                <a:tc>
                  <a:txBody>
                    <a:bodyPr/>
                    <a:lstStyle/>
                    <a:p>
                      <a:pPr lvl="0" algn="l">
                        <a:lnSpc>
                          <a:spcPct val="100000"/>
                        </a:lnSpc>
                        <a:spcBef>
                          <a:spcPts val="0"/>
                        </a:spcBef>
                        <a:spcAft>
                          <a:spcPts val="0"/>
                        </a:spcAft>
                        <a:buNone/>
                      </a:pPr>
                      <a:r>
                        <a:rPr lang="en-US" sz="1100" b="0" i="0" u="none" strike="noStrike" noProof="0" dirty="0">
                          <a:latin typeface="Graphik" panose="020B0503030202060203" pitchFamily="34" charset="0"/>
                        </a:rPr>
                        <a:t>Call </a:t>
                      </a:r>
                      <a:r>
                        <a:rPr lang="en-US" sz="1100" b="0" i="0" u="none" strike="noStrike" noProof="0" dirty="0" err="1">
                          <a:latin typeface="Graphik" panose="020B0503030202060203" pitchFamily="34" charset="0"/>
                        </a:rPr>
                        <a:t>PricingServiceImpl.getPricing</a:t>
                      </a:r>
                      <a:r>
                        <a:rPr lang="en-US" sz="1100" b="0" i="0" u="none" strike="noStrike" noProof="0" dirty="0">
                          <a:latin typeface="Graphik" panose="020B0503030202060203" pitchFamily="34" charset="0"/>
                        </a:rPr>
                        <a:t>("123456")</a:t>
                      </a:r>
                      <a:endParaRPr lang="en-US" sz="1100" dirty="0">
                        <a:latin typeface="Graphik" panose="020B0503030202060203" pitchFamily="34" charset="0"/>
                      </a:endParaRPr>
                    </a:p>
                  </a:txBody>
                  <a:tcPr/>
                </a:tc>
                <a:tc>
                  <a:txBody>
                    <a:bodyPr/>
                    <a:lstStyle/>
                    <a:p>
                      <a:pPr lvl="0">
                        <a:buNone/>
                      </a:pPr>
                      <a:r>
                        <a:rPr lang="en-US" sz="1100" b="0" i="0" u="none" strike="noStrike" noProof="0" dirty="0">
                          <a:solidFill>
                            <a:srgbClr val="000000"/>
                          </a:solidFill>
                          <a:latin typeface="Graphik" panose="020B0503030202060203" pitchFamily="34" charset="0"/>
                        </a:rPr>
                        <a:t>Verify that the returned data includes the following</a:t>
                      </a:r>
                    </a:p>
                    <a:p>
                      <a:pPr lvl="0">
                        <a:buNone/>
                      </a:pP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interestRate</a:t>
                      </a:r>
                      <a:r>
                        <a:rPr lang="en-US" sz="1100" b="0" i="0" u="none" strike="noStrike" noProof="0" dirty="0">
                          <a:solidFill>
                            <a:srgbClr val="000000"/>
                          </a:solidFill>
                          <a:latin typeface="Graphik" panose="020B0503030202060203" pitchFamily="34" charset="0"/>
                        </a:rPr>
                        <a:t>: 0.2</a:t>
                      </a:r>
                      <a:br>
                        <a:rPr lang="en-US" sz="1100" b="0" i="0" u="none" strike="noStrike" noProof="0" dirty="0">
                          <a:solidFill>
                            <a:srgbClr val="000000"/>
                          </a:solidFill>
                          <a:latin typeface="Graphik" panose="020B0503030202060203" pitchFamily="34" charset="0"/>
                        </a:rPr>
                      </a:b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minDepositAmount</a:t>
                      </a:r>
                      <a:r>
                        <a:rPr lang="en-US" sz="1100" b="0" i="0" u="none" strike="noStrike" noProof="0" dirty="0">
                          <a:solidFill>
                            <a:srgbClr val="000000"/>
                          </a:solidFill>
                          <a:latin typeface="Graphik" panose="020B0503030202060203" pitchFamily="34" charset="0"/>
                        </a:rPr>
                        <a:t>: 1000.00</a:t>
                      </a:r>
                      <a:br>
                        <a:rPr lang="en-US" sz="1100" b="0" i="0" u="none" strike="noStrike" noProof="0" dirty="0">
                          <a:solidFill>
                            <a:srgbClr val="000000"/>
                          </a:solidFill>
                          <a:latin typeface="Graphik" panose="020B0503030202060203" pitchFamily="34" charset="0"/>
                        </a:rPr>
                      </a:b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maxDepositAmount</a:t>
                      </a:r>
                      <a:r>
                        <a:rPr lang="en-US" sz="1100" b="0" i="0" u="none" strike="noStrike" noProof="0" dirty="0">
                          <a:solidFill>
                            <a:srgbClr val="000000"/>
                          </a:solidFill>
                          <a:latin typeface="Graphik" panose="020B0503030202060203" pitchFamily="34" charset="0"/>
                        </a:rPr>
                        <a:t>: 100,000.00</a:t>
                      </a:r>
                      <a:br>
                        <a:rPr lang="en-US" sz="1100" b="0" i="0" u="none" strike="noStrike" noProof="0" dirty="0">
                          <a:solidFill>
                            <a:srgbClr val="000000"/>
                          </a:solidFill>
                          <a:latin typeface="Graphik" panose="020B0503030202060203" pitchFamily="34" charset="0"/>
                        </a:rPr>
                      </a:b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minAllowedTerm</a:t>
                      </a:r>
                      <a:r>
                        <a:rPr lang="en-US" sz="1100" b="0" i="0" u="none" strike="noStrike" noProof="0" dirty="0">
                          <a:solidFill>
                            <a:srgbClr val="000000"/>
                          </a:solidFill>
                          <a:latin typeface="Graphik" panose="020B0503030202060203" pitchFamily="34" charset="0"/>
                        </a:rPr>
                        <a:t>: "1_YEAR" </a:t>
                      </a:r>
                    </a:p>
                    <a:p>
                      <a:pPr lvl="0">
                        <a:buNone/>
                      </a:pPr>
                      <a:endParaRPr lang="en-US" sz="1100" b="0" i="0" u="none" strike="noStrike" noProof="0" dirty="0">
                        <a:solidFill>
                          <a:srgbClr val="000000"/>
                        </a:solidFill>
                        <a:latin typeface="Graphik" panose="020B0503030202060203" pitchFamily="34" charset="0"/>
                      </a:endParaRPr>
                    </a:p>
                  </a:txBody>
                  <a:tcPr/>
                </a:tc>
                <a:extLst>
                  <a:ext uri="{0D108BD9-81ED-4DB2-BD59-A6C34878D82A}">
                    <a16:rowId xmlns:a16="http://schemas.microsoft.com/office/drawing/2014/main" val="3540173254"/>
                  </a:ext>
                </a:extLst>
              </a:tr>
              <a:tr h="1307994">
                <a:tc>
                  <a:txBody>
                    <a:bodyPr/>
                    <a:lstStyle/>
                    <a:p>
                      <a:pPr lvl="0">
                        <a:buNone/>
                      </a:pPr>
                      <a:r>
                        <a:rPr lang="en-US" sz="1100" b="0" dirty="0" err="1">
                          <a:latin typeface="Graphik" panose="020B0503030202060203" pitchFamily="34" charset="0"/>
                        </a:rPr>
                        <a:t>testGetPricing</a:t>
                      </a:r>
                      <a:r>
                        <a:rPr lang="en-US" sz="1100" b="0" i="0" u="none" strike="noStrike" noProof="0" dirty="0">
                          <a:latin typeface="Graphik" panose="020B0503030202060203" pitchFamily="34" charset="0"/>
                        </a:rPr>
                        <a:t>_</a:t>
                      </a:r>
                      <a:r>
                        <a:rPr lang="en-US" sz="1100" b="0" i="0" u="none" strike="noStrike" noProof="0" dirty="0" err="1">
                          <a:latin typeface="Graphik" panose="020B0503030202060203" pitchFamily="34" charset="0"/>
                        </a:rPr>
                        <a:t>ValidProductCodeButInvalidProductId</a:t>
                      </a:r>
                      <a:endParaRPr lang="en-US" sz="1100" b="0" dirty="0">
                        <a:latin typeface="Graphik" panose="020B0503030202060203" pitchFamily="34" charset="0"/>
                      </a:endParaRPr>
                    </a:p>
                  </a:txBody>
                  <a:tcPr/>
                </a:tc>
                <a:tc>
                  <a:txBody>
                    <a:bodyPr/>
                    <a:lstStyle/>
                    <a:p>
                      <a:pPr lvl="0">
                        <a:buNone/>
                      </a:pPr>
                      <a:r>
                        <a:rPr lang="en-US" sz="1100" dirty="0" err="1">
                          <a:latin typeface="Graphik" panose="020B0503030202060203" pitchFamily="34" charset="0"/>
                        </a:rPr>
                        <a:t>PricingServiceImpl.getPricing</a:t>
                      </a:r>
                      <a:endParaRPr lang="en-US" sz="1100" dirty="0">
                        <a:latin typeface="Graphik" panose="020B0503030202060203" pitchFamily="34" charset="0"/>
                      </a:endParaRPr>
                    </a:p>
                  </a:txBody>
                  <a:tcPr/>
                </a:tc>
                <a:tc>
                  <a:txBody>
                    <a:bodyPr/>
                    <a:lstStyle/>
                    <a:p>
                      <a:pPr lvl="0">
                        <a:buNone/>
                      </a:pPr>
                      <a:r>
                        <a:rPr lang="en-US" sz="1100" dirty="0">
                          <a:latin typeface="Graphik" panose="020B0503030202060203" pitchFamily="34" charset="0"/>
                        </a:rPr>
                        <a:t>Retrieving the pricing for a valid product code but an invalid product ID should result in an error response.</a:t>
                      </a:r>
                      <a:endParaRPr lang="en-US" sz="1100" b="0" i="0" u="none" strike="noStrike" noProof="0" dirty="0">
                        <a:latin typeface="Graphik" panose="020B050303020206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Call </a:t>
                      </a:r>
                      <a:r>
                        <a:rPr kumimoji="0" lang="en-US" sz="1100" b="0" i="0" u="none" strike="noStrike" kern="1200" cap="none" spc="0" normalizeH="0" baseline="0" noProof="0" dirty="0" err="1">
                          <a:ln>
                            <a:noFill/>
                          </a:ln>
                          <a:solidFill>
                            <a:prstClr val="black"/>
                          </a:solidFill>
                          <a:effectLst/>
                          <a:uLnTx/>
                          <a:uFillTx/>
                          <a:latin typeface="Graphik" panose="020B0503030202060203" pitchFamily="34" charset="0"/>
                          <a:ea typeface="+mn-ea"/>
                          <a:cs typeface="+mn-cs"/>
                        </a:rPr>
                        <a:t>PricingServiceImpl.getPricing</a:t>
                      </a:r>
                      <a:r>
                        <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("123451")</a:t>
                      </a:r>
                    </a:p>
                  </a:txBody>
                  <a:tcPr/>
                </a:tc>
                <a:tc>
                  <a:txBody>
                    <a:bodyPr/>
                    <a:lstStyle/>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Verify that the returned data includes the following:</a:t>
                      </a:r>
                    </a:p>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errorId</a:t>
                      </a:r>
                      <a:r>
                        <a:rPr lang="en-US" sz="1100" b="0" i="0" u="none" strike="noStrike" noProof="0" dirty="0">
                          <a:solidFill>
                            <a:srgbClr val="000000"/>
                          </a:solidFill>
                          <a:latin typeface="Graphik" panose="020B0503030202060203" pitchFamily="34" charset="0"/>
                        </a:rPr>
                        <a:t>: 400</a:t>
                      </a:r>
                    </a:p>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errorMessage</a:t>
                      </a:r>
                      <a:r>
                        <a:rPr lang="en-US" sz="1100" b="0" i="0" u="none" strike="noStrike" noProof="0" dirty="0">
                          <a:solidFill>
                            <a:srgbClr val="000000"/>
                          </a:solidFill>
                          <a:latin typeface="Graphik" panose="020B0503030202060203" pitchFamily="34" charset="0"/>
                        </a:rPr>
                        <a:t>: "Pricing for product code 123451 not found."</a:t>
                      </a:r>
                    </a:p>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errorDetails</a:t>
                      </a:r>
                      <a:r>
                        <a:rPr lang="en-US" sz="1100" b="1" i="0" u="none" strike="noStrike" noProof="0" dirty="0">
                          <a:solidFill>
                            <a:srgbClr val="000000"/>
                          </a:solidFill>
                          <a:latin typeface="Graphik" panose="020B0503030202060203" pitchFamily="34" charset="0"/>
                        </a:rPr>
                        <a:t> </a:t>
                      </a:r>
                      <a:r>
                        <a:rPr lang="en-US" sz="1100" b="0" i="0" u="none" strike="noStrike" noProof="0" dirty="0">
                          <a:solidFill>
                            <a:srgbClr val="000000"/>
                          </a:solidFill>
                          <a:latin typeface="Graphik" panose="020B0503030202060203" pitchFamily="34" charset="0"/>
                        </a:rPr>
                        <a:t>of an empty map.</a:t>
                      </a:r>
                      <a:endParaRPr lang="en-US" sz="1100" dirty="0">
                        <a:latin typeface="Graphik" panose="020B0503030202060203" pitchFamily="34" charset="0"/>
                      </a:endParaRPr>
                    </a:p>
                  </a:txBody>
                  <a:tcPr/>
                </a:tc>
                <a:extLst>
                  <a:ext uri="{0D108BD9-81ED-4DB2-BD59-A6C34878D82A}">
                    <a16:rowId xmlns:a16="http://schemas.microsoft.com/office/drawing/2014/main" val="334820755"/>
                  </a:ext>
                </a:extLst>
              </a:tr>
              <a:tr h="2445130">
                <a:tc>
                  <a:txBody>
                    <a:bodyPr/>
                    <a:lstStyle/>
                    <a:p>
                      <a:pPr lvl="0">
                        <a:buNone/>
                      </a:pPr>
                      <a:r>
                        <a:rPr lang="en-US" sz="1100" b="0" dirty="0" err="1">
                          <a:latin typeface="Graphik" panose="020B0503030202060203" pitchFamily="34" charset="0"/>
                        </a:rPr>
                        <a:t>testGetPricing_InvalidProductCode</a:t>
                      </a:r>
                      <a:endParaRPr lang="en-US" sz="1100" b="0" dirty="0">
                        <a:latin typeface="Graphik" panose="020B0503030202060203" pitchFamily="34" charset="0"/>
                      </a:endParaRPr>
                    </a:p>
                    <a:p>
                      <a:pPr lvl="0">
                        <a:buNone/>
                      </a:pPr>
                      <a:endParaRPr lang="en-US" sz="1100" b="0" dirty="0">
                        <a:latin typeface="Graphik" panose="020B050303020206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Graphik" panose="020B0503030202060203" pitchFamily="34" charset="0"/>
                        </a:rPr>
                        <a:t>PricingServiceImpl.getPricing</a:t>
                      </a:r>
                      <a:endParaRPr lang="en-US" sz="1100" dirty="0">
                        <a:latin typeface="Graphik" panose="020B0503030202060203" pitchFamily="34" charset="0"/>
                      </a:endParaRPr>
                    </a:p>
                  </a:txBody>
                  <a:tcPr/>
                </a:tc>
                <a:tc>
                  <a:txBody>
                    <a:bodyPr/>
                    <a:lstStyle/>
                    <a:p>
                      <a:r>
                        <a:rPr lang="en-US" sz="1100" dirty="0">
                          <a:latin typeface="Graphik" panose="020B0503030202060203" pitchFamily="34" charset="0"/>
                        </a:rPr>
                        <a:t>Attempting to retrieve pricing for an invalid product code should return an error response.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Call </a:t>
                      </a:r>
                      <a:r>
                        <a:rPr kumimoji="0" lang="en-US" sz="1100" b="0" i="0" u="none" strike="noStrike" kern="1200" cap="none" spc="0" normalizeH="0" baseline="0" noProof="0" dirty="0" err="1">
                          <a:ln>
                            <a:noFill/>
                          </a:ln>
                          <a:solidFill>
                            <a:prstClr val="black"/>
                          </a:solidFill>
                          <a:effectLst/>
                          <a:uLnTx/>
                          <a:uFillTx/>
                          <a:latin typeface="Graphik" panose="020B0503030202060203" pitchFamily="34" charset="0"/>
                          <a:ea typeface="+mn-ea"/>
                          <a:cs typeface="+mn-cs"/>
                        </a:rPr>
                        <a:t>PricingServiceImpl.getPricing</a:t>
                      </a:r>
                      <a:r>
                        <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("12345")</a:t>
                      </a:r>
                    </a:p>
                  </a:txBody>
                  <a:tcPr/>
                </a:tc>
                <a:tc>
                  <a:txBody>
                    <a:bodyPr/>
                    <a:lstStyle/>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Verify that the returned data includes the following:</a:t>
                      </a:r>
                    </a:p>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errorId</a:t>
                      </a:r>
                      <a:r>
                        <a:rPr lang="en-US" sz="1100" b="0" i="0" u="none" strike="noStrike" noProof="0" dirty="0">
                          <a:solidFill>
                            <a:srgbClr val="000000"/>
                          </a:solidFill>
                          <a:latin typeface="Graphik" panose="020B0503030202060203" pitchFamily="34" charset="0"/>
                        </a:rPr>
                        <a:t>: 400</a:t>
                      </a:r>
                    </a:p>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errorMessage</a:t>
                      </a:r>
                      <a:r>
                        <a:rPr lang="en-US" sz="1100" b="0" i="0" u="none" strike="noStrike" noProof="0" dirty="0">
                          <a:solidFill>
                            <a:srgbClr val="000000"/>
                          </a:solidFill>
                          <a:latin typeface="Graphik" panose="020B0503030202060203" pitchFamily="34" charset="0"/>
                        </a:rPr>
                        <a:t>: "Product code 12345 not found."</a:t>
                      </a:r>
                    </a:p>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errorDetails</a:t>
                      </a:r>
                      <a:r>
                        <a:rPr lang="en-US" sz="1100" b="1" i="0" u="none" strike="noStrike" noProof="0" dirty="0">
                          <a:solidFill>
                            <a:srgbClr val="000000"/>
                          </a:solidFill>
                          <a:latin typeface="Graphik" panose="020B0503030202060203" pitchFamily="34" charset="0"/>
                        </a:rPr>
                        <a:t> </a:t>
                      </a:r>
                      <a:r>
                        <a:rPr lang="en-US" sz="1100" b="0" i="0" u="none" strike="noStrike" noProof="0" dirty="0">
                          <a:solidFill>
                            <a:srgbClr val="000000"/>
                          </a:solidFill>
                          <a:latin typeface="Graphik" panose="020B0503030202060203" pitchFamily="34" charset="0"/>
                        </a:rPr>
                        <a:t>of an empty map.</a:t>
                      </a:r>
                      <a:endParaRPr lang="en-US" sz="1100" dirty="0">
                        <a:latin typeface="Graphik" panose="020B0503030202060203" pitchFamily="34" charset="0"/>
                      </a:endParaRPr>
                    </a:p>
                    <a:p>
                      <a:pPr lvl="0" algn="l">
                        <a:lnSpc>
                          <a:spcPct val="100000"/>
                        </a:lnSpc>
                        <a:spcBef>
                          <a:spcPts val="0"/>
                        </a:spcBef>
                        <a:spcAft>
                          <a:spcPts val="0"/>
                        </a:spcAft>
                        <a:buNone/>
                      </a:pPr>
                      <a:endParaRPr lang="en-US" sz="1100" dirty="0">
                        <a:latin typeface="Graphik" panose="020B0503030202060203" pitchFamily="34" charset="0"/>
                      </a:endParaRPr>
                    </a:p>
                  </a:txBody>
                  <a:tcPr/>
                </a:tc>
                <a:extLst>
                  <a:ext uri="{0D108BD9-81ED-4DB2-BD59-A6C34878D82A}">
                    <a16:rowId xmlns:a16="http://schemas.microsoft.com/office/drawing/2014/main" val="1375314898"/>
                  </a:ext>
                </a:extLst>
              </a:tr>
            </a:tbl>
          </a:graphicData>
        </a:graphic>
      </p:graphicFrame>
    </p:spTree>
    <p:extLst>
      <p:ext uri="{BB962C8B-B14F-4D97-AF65-F5344CB8AC3E}">
        <p14:creationId xmlns:p14="http://schemas.microsoft.com/office/powerpoint/2010/main" val="4098126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734726" y="1587162"/>
            <a:ext cx="11054862" cy="1975337"/>
          </a:xfrm>
        </p:spPr>
        <p:txBody>
          <a:bodyPr>
            <a:noAutofit/>
          </a:bodyPr>
          <a:lstStyle/>
          <a:p>
            <a:pPr algn="l"/>
            <a:r>
              <a:rPr lang="en-US" sz="4000" b="1" dirty="0">
                <a:solidFill>
                  <a:schemeClr val="accent5"/>
                </a:solidFill>
                <a:latin typeface="Graphik" panose="020B0503030202060203" pitchFamily="34" charset="0"/>
              </a:rPr>
              <a:t>Pricing Info Microservice: Validate Pricing</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769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Sequence Diagram – Validate Pricing</a:t>
            </a:r>
          </a:p>
        </p:txBody>
      </p:sp>
      <p:sp>
        <p:nvSpPr>
          <p:cNvPr id="4" name="TextBox 3">
            <a:extLst>
              <a:ext uri="{FF2B5EF4-FFF2-40B4-BE49-F238E27FC236}">
                <a16:creationId xmlns:a16="http://schemas.microsoft.com/office/drawing/2014/main" id="{623BCA2C-7A5B-15BF-70D4-AF7BDEB8AD0A}"/>
              </a:ext>
            </a:extLst>
          </p:cNvPr>
          <p:cNvSpPr txBox="1"/>
          <p:nvPr/>
        </p:nvSpPr>
        <p:spPr>
          <a:xfrm>
            <a:off x="621211" y="1356851"/>
            <a:ext cx="5032337" cy="1200329"/>
          </a:xfrm>
          <a:prstGeom prst="rect">
            <a:avLst/>
          </a:prstGeom>
          <a:noFill/>
        </p:spPr>
        <p:txBody>
          <a:bodyPr wrap="square" rtlCol="0">
            <a:spAutoFit/>
          </a:bodyPr>
          <a:lstStyle/>
          <a:p>
            <a:r>
              <a:rPr lang="en-US" sz="1200" i="1" dirty="0">
                <a:latin typeface="Graphik" panose="020B0503030202060203" pitchFamily="34" charset="0"/>
              </a:rPr>
              <a:t>A </a:t>
            </a:r>
            <a:r>
              <a:rPr lang="en-US" sz="1200" b="1" i="1" dirty="0">
                <a:solidFill>
                  <a:schemeClr val="accent5">
                    <a:lumMod val="75000"/>
                  </a:schemeClr>
                </a:solidFill>
                <a:latin typeface="Graphik" panose="020B0503030202060203" pitchFamily="34" charset="0"/>
              </a:rPr>
              <a:t>sequence diagram</a:t>
            </a:r>
            <a:r>
              <a:rPr lang="en-US" sz="1200" i="1" dirty="0">
                <a:latin typeface="Graphik" panose="020B0503030202060203" pitchFamily="34" charset="0"/>
              </a:rPr>
              <a:t> in UML (Unified Modeling Language) is a type of interaction diagram that shows how objects interact in a particular scenario of a use case. </a:t>
            </a:r>
          </a:p>
          <a:p>
            <a:endParaRPr lang="en-US" sz="1200" i="1" dirty="0">
              <a:latin typeface="Graphik" panose="020B0503030202060203" pitchFamily="34" charset="0"/>
            </a:endParaRPr>
          </a:p>
          <a:p>
            <a:r>
              <a:rPr lang="en-US" sz="1200" i="1" dirty="0">
                <a:latin typeface="Graphik" panose="020B0503030202060203" pitchFamily="34" charset="0"/>
              </a:rPr>
              <a:t>It emphasizes the sequence of messages exchanged between objects over time. </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B253CF0E-FD44-5169-BB5D-803158945BE6}"/>
              </a:ext>
            </a:extLst>
          </p:cNvPr>
          <p:cNvCxnSpPr/>
          <p:nvPr/>
        </p:nvCxnSpPr>
        <p:spPr>
          <a:xfrm>
            <a:off x="5909187" y="1209368"/>
            <a:ext cx="0" cy="503411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8EFCCEE-2D11-4D2E-46FF-1DA147CE05F4}"/>
              </a:ext>
            </a:extLst>
          </p:cNvPr>
          <p:cNvSpPr txBox="1"/>
          <p:nvPr/>
        </p:nvSpPr>
        <p:spPr>
          <a:xfrm>
            <a:off x="621210" y="2744712"/>
            <a:ext cx="5205159" cy="3985706"/>
          </a:xfrm>
          <a:prstGeom prst="rect">
            <a:avLst/>
          </a:prstGeom>
          <a:noFill/>
        </p:spPr>
        <p:txBody>
          <a:bodyPr wrap="square" rtlCol="0">
            <a:spAutoFit/>
          </a:bodyPr>
          <a:lstStyle/>
          <a:p>
            <a:pPr marL="285750" indent="-285750">
              <a:buFont typeface="Courier New" panose="02070309020205020404" pitchFamily="49" charset="0"/>
              <a:buChar char="o"/>
            </a:pPr>
            <a:r>
              <a:rPr lang="en-US" sz="1500" dirty="0">
                <a:latin typeface="Graphik" panose="020B0503030202060203" pitchFamily="34" charset="0"/>
              </a:rPr>
              <a:t>The API client (Postman) validates the pricing information from the Pricing Info Microservice by sending a JSON payload. The Pricing Info Microservice then verifies the existence of the data in its database.</a:t>
            </a:r>
          </a:p>
          <a:p>
            <a:pPr marL="285750" indent="-285750">
              <a:buFont typeface="Courier New" panose="02070309020205020404" pitchFamily="49" charset="0"/>
              <a:buChar char="o"/>
            </a:pPr>
            <a:endParaRPr lang="en-US" sz="1500" dirty="0">
              <a:latin typeface="Graphik" panose="020B0503030202060203" pitchFamily="34" charset="0"/>
            </a:endParaRPr>
          </a:p>
          <a:p>
            <a:pPr marL="285750" indent="-285750">
              <a:buFont typeface="Courier New" panose="02070309020205020404" pitchFamily="49" charset="0"/>
              <a:buChar char="o"/>
            </a:pPr>
            <a:r>
              <a:rPr lang="en-US" sz="1500" dirty="0">
                <a:latin typeface="Graphik" panose="020B0503030202060203" pitchFamily="34" charset="0"/>
              </a:rPr>
              <a:t>If the product ID does not exist, an error is returned.</a:t>
            </a:r>
          </a:p>
          <a:p>
            <a:pPr marL="285750" indent="-285750">
              <a:buFont typeface="Courier New" panose="02070309020205020404" pitchFamily="49" charset="0"/>
              <a:buChar char="o"/>
            </a:pPr>
            <a:endParaRPr lang="en-US" sz="1500" dirty="0">
              <a:latin typeface="Graphik" panose="020B0503030202060203" pitchFamily="34" charset="0"/>
            </a:endParaRPr>
          </a:p>
          <a:p>
            <a:pPr marL="285750" indent="-285750">
              <a:buFont typeface="Courier New" panose="02070309020205020404" pitchFamily="49" charset="0"/>
              <a:buChar char="o"/>
            </a:pPr>
            <a:r>
              <a:rPr lang="en-US" sz="1500" dirty="0">
                <a:latin typeface="Graphik" panose="020B0503030202060203" pitchFamily="34" charset="0"/>
              </a:rPr>
              <a:t>If either the term or interest rate is validated and found to be invalid, an error message is returned.</a:t>
            </a:r>
          </a:p>
          <a:p>
            <a:pPr marL="285750" indent="-285750">
              <a:buFont typeface="Courier New" panose="02070309020205020404" pitchFamily="49" charset="0"/>
              <a:buChar char="o"/>
            </a:pPr>
            <a:endParaRPr lang="en-US" sz="1500" dirty="0">
              <a:latin typeface="Graphik" panose="020B0503030202060203" pitchFamily="34" charset="0"/>
            </a:endParaRPr>
          </a:p>
          <a:p>
            <a:pPr marL="285750" indent="-285750">
              <a:buFont typeface="Courier New" panose="02070309020205020404" pitchFamily="49" charset="0"/>
              <a:buChar char="o"/>
            </a:pPr>
            <a:r>
              <a:rPr lang="en-US" sz="1500" dirty="0">
                <a:latin typeface="Graphik" panose="020B0503030202060203" pitchFamily="34" charset="0"/>
              </a:rPr>
              <a:t>If the product ID exists in the database, no error will be returned.</a:t>
            </a:r>
          </a:p>
          <a:p>
            <a:pPr marL="285750" indent="-285750">
              <a:buFont typeface="Courier New" panose="02070309020205020404" pitchFamily="49" charset="0"/>
              <a:buChar char="o"/>
            </a:pPr>
            <a:endParaRPr lang="en-US" sz="1500" dirty="0">
              <a:latin typeface="Graphik" panose="020B0503030202060203" pitchFamily="34" charset="0"/>
            </a:endParaRPr>
          </a:p>
          <a:p>
            <a:r>
              <a:rPr lang="en-US" sz="1500" dirty="0">
                <a:latin typeface="Graphik" panose="020B0503030202060203" pitchFamily="34" charset="0"/>
              </a:rPr>
              <a:t>*</a:t>
            </a:r>
            <a:r>
              <a:rPr lang="en-US" sz="1300" dirty="0">
                <a:latin typeface="Graphik" panose="020B0503030202060203" pitchFamily="34" charset="0"/>
              </a:rPr>
              <a:t>A </a:t>
            </a:r>
            <a:r>
              <a:rPr lang="en-US" sz="1300" b="1" dirty="0">
                <a:latin typeface="Graphik" panose="020B0503030202060203" pitchFamily="34" charset="0"/>
              </a:rPr>
              <a:t>payload</a:t>
            </a:r>
            <a:r>
              <a:rPr lang="en-US" sz="1300" dirty="0">
                <a:latin typeface="Graphik" panose="020B0503030202060203" pitchFamily="34" charset="0"/>
              </a:rPr>
              <a:t> refers to the actual data that is being transmitted in a request or response, typically in APIs.</a:t>
            </a:r>
          </a:p>
        </p:txBody>
      </p:sp>
      <p:pic>
        <p:nvPicPr>
          <p:cNvPr id="5" name="Picture 4" descr="A diagram of a software company&#10;&#10;Description automatically generated">
            <a:extLst>
              <a:ext uri="{FF2B5EF4-FFF2-40B4-BE49-F238E27FC236}">
                <a16:creationId xmlns:a16="http://schemas.microsoft.com/office/drawing/2014/main" id="{6B15C059-2C55-D15F-209F-9B6AEF8E2435}"/>
              </a:ext>
            </a:extLst>
          </p:cNvPr>
          <p:cNvPicPr>
            <a:picLocks noChangeAspect="1"/>
          </p:cNvPicPr>
          <p:nvPr/>
        </p:nvPicPr>
        <p:blipFill>
          <a:blip r:embed="rId2"/>
          <a:stretch>
            <a:fillRect/>
          </a:stretch>
        </p:blipFill>
        <p:spPr>
          <a:xfrm>
            <a:off x="6282814" y="1209368"/>
            <a:ext cx="5688361" cy="5112762"/>
          </a:xfrm>
          <a:prstGeom prst="rect">
            <a:avLst/>
          </a:prstGeom>
        </p:spPr>
      </p:pic>
    </p:spTree>
    <p:extLst>
      <p:ext uri="{BB962C8B-B14F-4D97-AF65-F5344CB8AC3E}">
        <p14:creationId xmlns:p14="http://schemas.microsoft.com/office/powerpoint/2010/main" val="398751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Starter Application</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TextBox 41">
            <a:extLst>
              <a:ext uri="{FF2B5EF4-FFF2-40B4-BE49-F238E27FC236}">
                <a16:creationId xmlns:a16="http://schemas.microsoft.com/office/drawing/2014/main" id="{38E156D7-8B56-C83E-A82A-A2A32A3BBB79}"/>
              </a:ext>
            </a:extLst>
          </p:cNvPr>
          <p:cNvSpPr txBox="1"/>
          <p:nvPr/>
        </p:nvSpPr>
        <p:spPr>
          <a:xfrm>
            <a:off x="463898" y="1425677"/>
            <a:ext cx="4788309" cy="4247317"/>
          </a:xfrm>
          <a:prstGeom prst="rect">
            <a:avLst/>
          </a:prstGeom>
          <a:noFill/>
        </p:spPr>
        <p:txBody>
          <a:bodyPr wrap="square" rtlCol="0">
            <a:spAutoFit/>
          </a:bodyPr>
          <a:lstStyle/>
          <a:p>
            <a:r>
              <a:rPr lang="en-US" dirty="0"/>
              <a:t>A starter application will be provided to kick off your assessment. It includes  the following components:</a:t>
            </a:r>
          </a:p>
          <a:p>
            <a:endParaRPr lang="en-US" dirty="0"/>
          </a:p>
          <a:p>
            <a:pPr marL="285750" indent="-285750">
              <a:buFont typeface="Courier New" panose="02070309020205020404" pitchFamily="49" charset="0"/>
              <a:buChar char="o"/>
            </a:pPr>
            <a:r>
              <a:rPr lang="en-US" dirty="0"/>
              <a:t>Controller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DTO (Data Transfer Object)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Exception handlers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Pricing Entity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Repository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Service</a:t>
            </a:r>
          </a:p>
        </p:txBody>
      </p:sp>
      <p:cxnSp>
        <p:nvCxnSpPr>
          <p:cNvPr id="43" name="Straight Connector 42">
            <a:extLst>
              <a:ext uri="{FF2B5EF4-FFF2-40B4-BE49-F238E27FC236}">
                <a16:creationId xmlns:a16="http://schemas.microsoft.com/office/drawing/2014/main" id="{26B1C8A2-7EAB-BB30-1F4C-2111CD9B278D}"/>
              </a:ext>
            </a:extLst>
          </p:cNvPr>
          <p:cNvCxnSpPr/>
          <p:nvPr/>
        </p:nvCxnSpPr>
        <p:spPr>
          <a:xfrm>
            <a:off x="5909187" y="1209368"/>
            <a:ext cx="0" cy="5034116"/>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3624A245-6C71-F718-EB59-18C8E94F32BC}"/>
              </a:ext>
            </a:extLst>
          </p:cNvPr>
          <p:cNvPicPr>
            <a:picLocks noChangeAspect="1"/>
          </p:cNvPicPr>
          <p:nvPr/>
        </p:nvPicPr>
        <p:blipFill>
          <a:blip r:embed="rId3"/>
          <a:stretch>
            <a:fillRect/>
          </a:stretch>
        </p:blipFill>
        <p:spPr>
          <a:xfrm>
            <a:off x="6471622" y="1209368"/>
            <a:ext cx="4852868" cy="5132817"/>
          </a:xfrm>
          <a:prstGeom prst="rect">
            <a:avLst/>
          </a:prstGeom>
        </p:spPr>
      </p:pic>
    </p:spTree>
    <p:extLst>
      <p:ext uri="{BB962C8B-B14F-4D97-AF65-F5344CB8AC3E}">
        <p14:creationId xmlns:p14="http://schemas.microsoft.com/office/powerpoint/2010/main" val="1701522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Swagger: Base URL</a:t>
            </a:r>
          </a:p>
        </p:txBody>
      </p:sp>
      <p:sp>
        <p:nvSpPr>
          <p:cNvPr id="4" name="TextBox 3">
            <a:extLst>
              <a:ext uri="{FF2B5EF4-FFF2-40B4-BE49-F238E27FC236}">
                <a16:creationId xmlns:a16="http://schemas.microsoft.com/office/drawing/2014/main" id="{623BCA2C-7A5B-15BF-70D4-AF7BDEB8AD0A}"/>
              </a:ext>
            </a:extLst>
          </p:cNvPr>
          <p:cNvSpPr txBox="1"/>
          <p:nvPr/>
        </p:nvSpPr>
        <p:spPr>
          <a:xfrm>
            <a:off x="621211" y="1356851"/>
            <a:ext cx="5032337" cy="1200329"/>
          </a:xfrm>
          <a:prstGeom prst="rect">
            <a:avLst/>
          </a:prstGeom>
          <a:noFill/>
        </p:spPr>
        <p:txBody>
          <a:bodyPr wrap="square" rtlCol="0">
            <a:spAutoFit/>
          </a:bodyPr>
          <a:lstStyle/>
          <a:p>
            <a:r>
              <a:rPr lang="en-US" sz="1200" i="1" dirty="0">
                <a:latin typeface="Graphik" panose="020B0503030202060203" pitchFamily="34" charset="0"/>
              </a:rPr>
              <a:t>in a Spring Boot application, the </a:t>
            </a:r>
            <a:r>
              <a:rPr lang="en-US" sz="1200" b="1" i="1" dirty="0">
                <a:solidFill>
                  <a:schemeClr val="accent5">
                    <a:lumMod val="75000"/>
                  </a:schemeClr>
                </a:solidFill>
                <a:latin typeface="Graphik" panose="020B0503030202060203" pitchFamily="34" charset="0"/>
              </a:rPr>
              <a:t>base URL </a:t>
            </a:r>
            <a:r>
              <a:rPr lang="en-US" sz="1200" i="1" dirty="0">
                <a:latin typeface="Graphik" panose="020B0503030202060203" pitchFamily="34" charset="0"/>
              </a:rPr>
              <a:t>is typically specified using the @RequestMapping annotation at the class level. </a:t>
            </a:r>
          </a:p>
          <a:p>
            <a:endParaRPr lang="en-US" sz="1200" i="1" dirty="0">
              <a:latin typeface="Graphik" panose="020B0503030202060203" pitchFamily="34" charset="0"/>
            </a:endParaRPr>
          </a:p>
          <a:p>
            <a:r>
              <a:rPr lang="en-US" sz="1200" i="1" dirty="0">
                <a:latin typeface="Graphik" panose="020B0503030202060203" pitchFamily="34" charset="0"/>
              </a:rPr>
              <a:t>This sets a common prefix for all the endpoint mappings within that controller class making it easier to manage and organize your API routes.</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B253CF0E-FD44-5169-BB5D-803158945BE6}"/>
              </a:ext>
            </a:extLst>
          </p:cNvPr>
          <p:cNvCxnSpPr/>
          <p:nvPr/>
        </p:nvCxnSpPr>
        <p:spPr>
          <a:xfrm>
            <a:off x="5909187" y="1209368"/>
            <a:ext cx="0" cy="503411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DE4DDA59-DACC-E6FB-4EE1-DD07D2B4B9E0}"/>
              </a:ext>
            </a:extLst>
          </p:cNvPr>
          <p:cNvSpPr txBox="1"/>
          <p:nvPr/>
        </p:nvSpPr>
        <p:spPr>
          <a:xfrm>
            <a:off x="621210" y="3206261"/>
            <a:ext cx="5032337" cy="2169825"/>
          </a:xfrm>
          <a:prstGeom prst="rect">
            <a:avLst/>
          </a:prstGeom>
          <a:noFill/>
        </p:spPr>
        <p:txBody>
          <a:bodyPr wrap="square" rtlCol="0">
            <a:spAutoFit/>
          </a:bodyPr>
          <a:lstStyle/>
          <a:p>
            <a:r>
              <a:rPr lang="en-US" sz="1500" b="1" dirty="0">
                <a:solidFill>
                  <a:schemeClr val="accent5">
                    <a:lumMod val="75000"/>
                  </a:schemeClr>
                </a:solidFill>
                <a:latin typeface="Graphik" panose="020B0503030202060203" pitchFamily="34" charset="0"/>
              </a:rPr>
              <a:t>Base URL Declaration: </a:t>
            </a:r>
          </a:p>
          <a:p>
            <a:endParaRPr lang="en-US" sz="1500" b="1" dirty="0">
              <a:solidFill>
                <a:schemeClr val="accent5">
                  <a:lumMod val="75000"/>
                </a:schemeClr>
              </a:solidFill>
              <a:latin typeface="Graphik" panose="020B0503030202060203" pitchFamily="34" charset="0"/>
            </a:endParaRPr>
          </a:p>
          <a:p>
            <a:pPr marL="285750" indent="-285750">
              <a:buFont typeface="Courier New" panose="02070309020205020404" pitchFamily="49" charset="0"/>
              <a:buChar char="o"/>
            </a:pPr>
            <a:r>
              <a:rPr lang="en-US" sz="1500" dirty="0">
                <a:latin typeface="Graphik" panose="020B0503030202060203" pitchFamily="34" charset="0"/>
              </a:rPr>
              <a:t>The @RequestMapping("/ms-pricing-info") at the class level sets the base URL for all endpoints within the </a:t>
            </a:r>
            <a:r>
              <a:rPr lang="en-US" sz="1500" dirty="0" err="1">
                <a:latin typeface="Graphik" panose="020B0503030202060203" pitchFamily="34" charset="0"/>
              </a:rPr>
              <a:t>PricingController</a:t>
            </a:r>
            <a:r>
              <a:rPr lang="en-US" sz="1500" dirty="0">
                <a:latin typeface="Graphik" panose="020B0503030202060203" pitchFamily="34" charset="0"/>
              </a:rPr>
              <a:t>. </a:t>
            </a:r>
          </a:p>
          <a:p>
            <a:pPr marL="285750" indent="-285750">
              <a:buFont typeface="Courier New" panose="02070309020205020404" pitchFamily="49" charset="0"/>
              <a:buChar char="o"/>
            </a:pPr>
            <a:endParaRPr lang="en-US" sz="1500" dirty="0">
              <a:latin typeface="Graphik" panose="020B0503030202060203" pitchFamily="34" charset="0"/>
            </a:endParaRPr>
          </a:p>
          <a:p>
            <a:pPr marL="285750" indent="-285750">
              <a:buFont typeface="Courier New" panose="02070309020205020404" pitchFamily="49" charset="0"/>
              <a:buChar char="o"/>
            </a:pPr>
            <a:r>
              <a:rPr lang="en-US" sz="1500" dirty="0">
                <a:latin typeface="Graphik" panose="020B0503030202060203" pitchFamily="34" charset="0"/>
              </a:rPr>
              <a:t>This means that all endpoints in this controller will start with /</a:t>
            </a:r>
            <a:r>
              <a:rPr lang="en-US" sz="1500" dirty="0" err="1">
                <a:latin typeface="Graphik" panose="020B0503030202060203" pitchFamily="34" charset="0"/>
              </a:rPr>
              <a:t>ms</a:t>
            </a:r>
            <a:r>
              <a:rPr lang="en-US" sz="1500" dirty="0">
                <a:latin typeface="Graphik" panose="020B0503030202060203" pitchFamily="34" charset="0"/>
              </a:rPr>
              <a:t>-pricing-info, resulting in the full base URL localhost:8084/</a:t>
            </a:r>
            <a:r>
              <a:rPr lang="en-US" sz="1500" dirty="0" err="1">
                <a:latin typeface="Graphik" panose="020B0503030202060203" pitchFamily="34" charset="0"/>
              </a:rPr>
              <a:t>ms</a:t>
            </a:r>
            <a:r>
              <a:rPr lang="en-US" sz="1500" dirty="0">
                <a:latin typeface="Graphik" panose="020B0503030202060203" pitchFamily="34" charset="0"/>
              </a:rPr>
              <a:t>-pricing-info.</a:t>
            </a:r>
          </a:p>
        </p:txBody>
      </p:sp>
      <p:pic>
        <p:nvPicPr>
          <p:cNvPr id="6" name="Content Placeholder 5" descr="A close up of a logo&#10;&#10;Description automatically generated">
            <a:extLst>
              <a:ext uri="{FF2B5EF4-FFF2-40B4-BE49-F238E27FC236}">
                <a16:creationId xmlns:a16="http://schemas.microsoft.com/office/drawing/2014/main" id="{AD7DE987-0791-62E4-3F5E-0433309D0595}"/>
              </a:ext>
            </a:extLst>
          </p:cNvPr>
          <p:cNvPicPr>
            <a:picLocks noChangeAspect="1"/>
          </p:cNvPicPr>
          <p:nvPr/>
        </p:nvPicPr>
        <p:blipFill>
          <a:blip r:embed="rId3"/>
          <a:stretch>
            <a:fillRect/>
          </a:stretch>
        </p:blipFill>
        <p:spPr>
          <a:xfrm>
            <a:off x="6134101" y="1294693"/>
            <a:ext cx="5858608" cy="2210150"/>
          </a:xfrm>
          <a:prstGeom prst="rect">
            <a:avLst/>
          </a:prstGeom>
        </p:spPr>
      </p:pic>
      <p:sp>
        <p:nvSpPr>
          <p:cNvPr id="11" name="Rectangle: Rounded Corners 10">
            <a:extLst>
              <a:ext uri="{FF2B5EF4-FFF2-40B4-BE49-F238E27FC236}">
                <a16:creationId xmlns:a16="http://schemas.microsoft.com/office/drawing/2014/main" id="{A547613F-EBB1-9DDC-0776-B92081CDE9A7}"/>
              </a:ext>
            </a:extLst>
          </p:cNvPr>
          <p:cNvSpPr/>
          <p:nvPr/>
        </p:nvSpPr>
        <p:spPr>
          <a:xfrm>
            <a:off x="6233654" y="2638957"/>
            <a:ext cx="5536315" cy="573166"/>
          </a:xfrm>
          <a:prstGeom prst="roundRect">
            <a:avLst/>
          </a:prstGeom>
          <a:noFill/>
          <a:ln w="4762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1730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Endpoints</a:t>
            </a:r>
          </a:p>
        </p:txBody>
      </p:sp>
      <p:sp>
        <p:nvSpPr>
          <p:cNvPr id="4" name="TextBox 3">
            <a:extLst>
              <a:ext uri="{FF2B5EF4-FFF2-40B4-BE49-F238E27FC236}">
                <a16:creationId xmlns:a16="http://schemas.microsoft.com/office/drawing/2014/main" id="{623BCA2C-7A5B-15BF-70D4-AF7BDEB8AD0A}"/>
              </a:ext>
            </a:extLst>
          </p:cNvPr>
          <p:cNvSpPr txBox="1"/>
          <p:nvPr/>
        </p:nvSpPr>
        <p:spPr>
          <a:xfrm>
            <a:off x="621211" y="1356851"/>
            <a:ext cx="5032337" cy="1569660"/>
          </a:xfrm>
          <a:prstGeom prst="rect">
            <a:avLst/>
          </a:prstGeom>
          <a:noFill/>
        </p:spPr>
        <p:txBody>
          <a:bodyPr wrap="square" rtlCol="0">
            <a:spAutoFit/>
          </a:bodyPr>
          <a:lstStyle/>
          <a:p>
            <a:r>
              <a:rPr lang="en-US" sz="1200" i="1" dirty="0">
                <a:latin typeface="Graphik" panose="020B0503030202060203" pitchFamily="34" charset="0"/>
              </a:rPr>
              <a:t>In the context of Spring Boot or RESTful web services, an </a:t>
            </a:r>
            <a:r>
              <a:rPr lang="en-US" sz="1200" b="1" i="1" dirty="0">
                <a:solidFill>
                  <a:schemeClr val="accent5">
                    <a:lumMod val="75000"/>
                  </a:schemeClr>
                </a:solidFill>
                <a:latin typeface="Graphik" panose="020B0503030202060203" pitchFamily="34" charset="0"/>
              </a:rPr>
              <a:t>endpoint</a:t>
            </a:r>
            <a:r>
              <a:rPr lang="en-US" sz="1200" i="1" dirty="0">
                <a:latin typeface="Graphik" panose="020B0503030202060203" pitchFamily="34" charset="0"/>
              </a:rPr>
              <a:t> is a specific URL that a client can use to interact with the server. Each endpoint in a RESTful service corresponds to a particular resource or action that the service provides. </a:t>
            </a:r>
          </a:p>
          <a:p>
            <a:endParaRPr lang="en-US" sz="1200" i="1" dirty="0">
              <a:latin typeface="Graphik" panose="020B0503030202060203" pitchFamily="34" charset="0"/>
            </a:endParaRPr>
          </a:p>
          <a:p>
            <a:r>
              <a:rPr lang="en-US" sz="1200" i="1" dirty="0">
                <a:latin typeface="Graphik" panose="020B0503030202060203" pitchFamily="34" charset="0"/>
              </a:rPr>
              <a:t>An endpoint in Spring Boot is a URL that maps to a method in a controller class. This URL is used to perform operations such as retrieving, creating, updating, or deleting resources.</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B253CF0E-FD44-5169-BB5D-803158945BE6}"/>
              </a:ext>
            </a:extLst>
          </p:cNvPr>
          <p:cNvCxnSpPr/>
          <p:nvPr/>
        </p:nvCxnSpPr>
        <p:spPr>
          <a:xfrm>
            <a:off x="5909187" y="1209368"/>
            <a:ext cx="0" cy="5034116"/>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586208C-09B4-0D3F-99E7-3EB72BA934A9}"/>
              </a:ext>
            </a:extLst>
          </p:cNvPr>
          <p:cNvSpPr txBox="1"/>
          <p:nvPr/>
        </p:nvSpPr>
        <p:spPr>
          <a:xfrm>
            <a:off x="463898" y="3562157"/>
            <a:ext cx="5032337" cy="2169825"/>
          </a:xfrm>
          <a:prstGeom prst="rect">
            <a:avLst/>
          </a:prstGeom>
          <a:noFill/>
        </p:spPr>
        <p:txBody>
          <a:bodyPr wrap="square" rtlCol="0">
            <a:spAutoFit/>
          </a:bodyPr>
          <a:lstStyle/>
          <a:p>
            <a:pPr marL="285750" indent="-285750">
              <a:buFont typeface="Courier New" panose="02070309020205020404" pitchFamily="49" charset="0"/>
              <a:buChar char="o"/>
            </a:pPr>
            <a:r>
              <a:rPr lang="en-US" sz="1500" b="1" dirty="0">
                <a:latin typeface="Graphik" panose="020B0503030202060203" pitchFamily="34" charset="0"/>
              </a:rPr>
              <a:t>Base URL: </a:t>
            </a:r>
            <a:r>
              <a:rPr lang="en-US" sz="1500" dirty="0">
                <a:latin typeface="Graphik" panose="020B0503030202060203" pitchFamily="34" charset="0"/>
              </a:rPr>
              <a:t>/</a:t>
            </a:r>
            <a:r>
              <a:rPr lang="en-US" sz="1500" dirty="0" err="1">
                <a:latin typeface="Graphik" panose="020B0503030202060203" pitchFamily="34" charset="0"/>
              </a:rPr>
              <a:t>ms</a:t>
            </a:r>
            <a:r>
              <a:rPr lang="en-US" sz="1500" dirty="0">
                <a:latin typeface="Graphik" panose="020B0503030202060203" pitchFamily="34" charset="0"/>
              </a:rPr>
              <a:t>-pricing-info (defined at the class level).</a:t>
            </a:r>
          </a:p>
          <a:p>
            <a:pPr marL="285750" indent="-285750">
              <a:buFont typeface="Courier New" panose="02070309020205020404" pitchFamily="49" charset="0"/>
              <a:buChar char="o"/>
            </a:pPr>
            <a:endParaRPr lang="en-US" sz="1500" dirty="0">
              <a:latin typeface="Graphik" panose="020B0503030202060203" pitchFamily="34" charset="0"/>
            </a:endParaRPr>
          </a:p>
          <a:p>
            <a:pPr marL="285750" indent="-285750">
              <a:buFont typeface="Courier New" panose="02070309020205020404" pitchFamily="49" charset="0"/>
              <a:buChar char="o"/>
            </a:pPr>
            <a:r>
              <a:rPr lang="en-US" sz="1500" b="1" dirty="0">
                <a:latin typeface="Graphik" panose="020B0503030202060203" pitchFamily="34" charset="0"/>
              </a:rPr>
              <a:t>Endpoint URL: </a:t>
            </a:r>
            <a:r>
              <a:rPr lang="en-US" sz="1500" dirty="0">
                <a:latin typeface="Graphik" panose="020B0503030202060203" pitchFamily="34" charset="0"/>
              </a:rPr>
              <a:t>/</a:t>
            </a:r>
            <a:r>
              <a:rPr lang="en-US" sz="1500" dirty="0" err="1">
                <a:latin typeface="Graphik" panose="020B0503030202060203" pitchFamily="34" charset="0"/>
              </a:rPr>
              <a:t>validatePricing</a:t>
            </a:r>
            <a:r>
              <a:rPr lang="en-US" sz="1500" dirty="0">
                <a:latin typeface="Graphik" panose="020B0503030202060203" pitchFamily="34" charset="0"/>
              </a:rPr>
              <a:t> </a:t>
            </a:r>
          </a:p>
          <a:p>
            <a:pPr marL="285750" indent="-285750">
              <a:buFont typeface="Courier New" panose="02070309020205020404" pitchFamily="49" charset="0"/>
              <a:buChar char="o"/>
            </a:pPr>
            <a:r>
              <a:rPr lang="en-US" sz="1500" dirty="0">
                <a:latin typeface="Graphik" panose="020B0503030202060203" pitchFamily="34" charset="0"/>
              </a:rPr>
              <a:t>(defined at the method level).</a:t>
            </a:r>
          </a:p>
          <a:p>
            <a:pPr marL="285750" indent="-285750">
              <a:buFont typeface="Courier New" panose="02070309020205020404" pitchFamily="49" charset="0"/>
              <a:buChar char="o"/>
            </a:pPr>
            <a:endParaRPr lang="en-US" sz="1500" dirty="0">
              <a:latin typeface="Graphik" panose="020B0503030202060203" pitchFamily="34" charset="0"/>
            </a:endParaRPr>
          </a:p>
          <a:p>
            <a:pPr marL="285750" indent="-285750">
              <a:buFont typeface="Courier New" panose="02070309020205020404" pitchFamily="49" charset="0"/>
              <a:buChar char="o"/>
            </a:pPr>
            <a:r>
              <a:rPr lang="en-US" sz="1500" b="1" dirty="0">
                <a:latin typeface="Graphik" panose="020B0503030202060203" pitchFamily="34" charset="0"/>
              </a:rPr>
              <a:t>Function: </a:t>
            </a:r>
            <a:r>
              <a:rPr lang="en-US" sz="1500" dirty="0">
                <a:latin typeface="Graphik" panose="020B0503030202060203" pitchFamily="34" charset="0"/>
              </a:rPr>
              <a:t>Retrieves the pricing details for a specific product ID based on the product code provided in the URL path.</a:t>
            </a:r>
          </a:p>
        </p:txBody>
      </p:sp>
      <p:pic>
        <p:nvPicPr>
          <p:cNvPr id="6" name="Picture 5">
            <a:extLst>
              <a:ext uri="{FF2B5EF4-FFF2-40B4-BE49-F238E27FC236}">
                <a16:creationId xmlns:a16="http://schemas.microsoft.com/office/drawing/2014/main" id="{CD383ED4-DD49-B278-BD27-DC908CAE54F6}"/>
              </a:ext>
            </a:extLst>
          </p:cNvPr>
          <p:cNvPicPr>
            <a:picLocks noChangeAspect="1"/>
          </p:cNvPicPr>
          <p:nvPr/>
        </p:nvPicPr>
        <p:blipFill>
          <a:blip r:embed="rId3"/>
          <a:stretch>
            <a:fillRect/>
          </a:stretch>
        </p:blipFill>
        <p:spPr>
          <a:xfrm>
            <a:off x="6346519" y="1332271"/>
            <a:ext cx="5745954" cy="3132091"/>
          </a:xfrm>
          <a:prstGeom prst="rect">
            <a:avLst/>
          </a:prstGeom>
        </p:spPr>
      </p:pic>
    </p:spTree>
    <p:extLst>
      <p:ext uri="{BB962C8B-B14F-4D97-AF65-F5344CB8AC3E}">
        <p14:creationId xmlns:p14="http://schemas.microsoft.com/office/powerpoint/2010/main" val="4228545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Models</a:t>
            </a:r>
          </a:p>
        </p:txBody>
      </p:sp>
      <p:sp>
        <p:nvSpPr>
          <p:cNvPr id="4" name="TextBox 3">
            <a:extLst>
              <a:ext uri="{FF2B5EF4-FFF2-40B4-BE49-F238E27FC236}">
                <a16:creationId xmlns:a16="http://schemas.microsoft.com/office/drawing/2014/main" id="{623BCA2C-7A5B-15BF-70D4-AF7BDEB8AD0A}"/>
              </a:ext>
            </a:extLst>
          </p:cNvPr>
          <p:cNvSpPr txBox="1"/>
          <p:nvPr/>
        </p:nvSpPr>
        <p:spPr>
          <a:xfrm>
            <a:off x="621211" y="1276460"/>
            <a:ext cx="11039847" cy="461665"/>
          </a:xfrm>
          <a:prstGeom prst="rect">
            <a:avLst/>
          </a:prstGeom>
          <a:noFill/>
        </p:spPr>
        <p:txBody>
          <a:bodyPr wrap="square" rtlCol="0">
            <a:spAutoFit/>
          </a:bodyPr>
          <a:lstStyle/>
          <a:p>
            <a:r>
              <a:rPr lang="en-US" sz="1200" b="1" i="1" dirty="0">
                <a:solidFill>
                  <a:schemeClr val="accent5">
                    <a:lumMod val="75000"/>
                  </a:schemeClr>
                </a:solidFill>
                <a:latin typeface="Graphik" panose="020B0503030202060203" pitchFamily="34" charset="0"/>
              </a:rPr>
              <a:t>Models</a:t>
            </a:r>
            <a:r>
              <a:rPr lang="en-US" sz="1200" i="1" dirty="0">
                <a:latin typeface="Graphik" panose="020B0503030202060203" pitchFamily="34" charset="0"/>
              </a:rPr>
              <a:t> refer to the data structures that represent the format of the data exchanged between the client and the server. They define how data is structured and validated within your application.</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Content Placeholder 3" descr="A screenshot of a phone&#10;&#10;Description automatically generated">
            <a:extLst>
              <a:ext uri="{FF2B5EF4-FFF2-40B4-BE49-F238E27FC236}">
                <a16:creationId xmlns:a16="http://schemas.microsoft.com/office/drawing/2014/main" id="{04FBF3BA-F00D-4BBD-007E-14757716BB08}"/>
              </a:ext>
            </a:extLst>
          </p:cNvPr>
          <p:cNvPicPr>
            <a:picLocks noChangeAspect="1"/>
          </p:cNvPicPr>
          <p:nvPr/>
        </p:nvPicPr>
        <p:blipFill>
          <a:blip r:embed="rId3"/>
          <a:stretch>
            <a:fillRect/>
          </a:stretch>
        </p:blipFill>
        <p:spPr>
          <a:xfrm>
            <a:off x="621211" y="2158793"/>
            <a:ext cx="10862865" cy="4371541"/>
          </a:xfrm>
          <a:prstGeom prst="rect">
            <a:avLst/>
          </a:prstGeom>
        </p:spPr>
      </p:pic>
    </p:spTree>
    <p:extLst>
      <p:ext uri="{BB962C8B-B14F-4D97-AF65-F5344CB8AC3E}">
        <p14:creationId xmlns:p14="http://schemas.microsoft.com/office/powerpoint/2010/main" val="2648590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Models</a:t>
            </a:r>
          </a:p>
        </p:txBody>
      </p:sp>
      <p:sp>
        <p:nvSpPr>
          <p:cNvPr id="4" name="TextBox 3">
            <a:extLst>
              <a:ext uri="{FF2B5EF4-FFF2-40B4-BE49-F238E27FC236}">
                <a16:creationId xmlns:a16="http://schemas.microsoft.com/office/drawing/2014/main" id="{623BCA2C-7A5B-15BF-70D4-AF7BDEB8AD0A}"/>
              </a:ext>
            </a:extLst>
          </p:cNvPr>
          <p:cNvSpPr txBox="1"/>
          <p:nvPr/>
        </p:nvSpPr>
        <p:spPr>
          <a:xfrm>
            <a:off x="621211" y="1276460"/>
            <a:ext cx="11039847" cy="1015663"/>
          </a:xfrm>
          <a:prstGeom prst="rect">
            <a:avLst/>
          </a:prstGeom>
          <a:noFill/>
        </p:spPr>
        <p:txBody>
          <a:bodyPr wrap="square" rtlCol="0">
            <a:spAutoFit/>
          </a:bodyPr>
          <a:lstStyle/>
          <a:p>
            <a:pPr eaLnBrk="0" fontAlgn="base" hangingPunct="0">
              <a:spcBef>
                <a:spcPct val="0"/>
              </a:spcBef>
              <a:spcAft>
                <a:spcPct val="0"/>
              </a:spcAft>
            </a:pPr>
            <a:r>
              <a:rPr lang="en-US" altLang="en-US" sz="1500" b="1" dirty="0" err="1">
                <a:solidFill>
                  <a:schemeClr val="accent5">
                    <a:lumMod val="60000"/>
                    <a:lumOff val="40000"/>
                  </a:schemeClr>
                </a:solidFill>
                <a:latin typeface="Graphik" panose="020B0503030202060203" pitchFamily="34" charset="0"/>
              </a:rPr>
              <a:t>ValidatePricingRequest</a:t>
            </a:r>
            <a:r>
              <a:rPr kumimoji="0" lang="en-US" altLang="en-US" sz="1500" b="0" i="0" u="none" strike="noStrike" cap="none" normalizeH="0" baseline="0" dirty="0">
                <a:ln>
                  <a:noFill/>
                </a:ln>
                <a:solidFill>
                  <a:schemeClr val="accent5">
                    <a:lumMod val="60000"/>
                    <a:lumOff val="40000"/>
                  </a:schemeClr>
                </a:solidFill>
                <a:effectLst/>
                <a:latin typeface="Graphik" panose="020B0503030202060203" pitchFamily="34" charset="0"/>
              </a:rPr>
              <a:t> </a:t>
            </a:r>
            <a:r>
              <a:rPr kumimoji="0" lang="en-US" altLang="en-US" sz="1500" b="0" i="0" u="none" strike="noStrike" cap="none" normalizeH="0" baseline="0" dirty="0">
                <a:ln>
                  <a:noFill/>
                </a:ln>
                <a:solidFill>
                  <a:schemeClr val="tx1"/>
                </a:solidFill>
                <a:effectLst/>
                <a:latin typeface="Graphik" panose="020B0503030202060203" pitchFamily="34" charset="0"/>
              </a:rPr>
              <a:t>is a model that defines the structure of the request sent by the client</a:t>
            </a:r>
            <a:br>
              <a:rPr kumimoji="0" lang="en-US" altLang="en-US" sz="1500" b="0" i="0" u="none" strike="noStrike" cap="none" normalizeH="0" baseline="0" dirty="0">
                <a:ln>
                  <a:noFill/>
                </a:ln>
                <a:solidFill>
                  <a:schemeClr val="tx1"/>
                </a:solidFill>
                <a:effectLst/>
                <a:latin typeface="Graphik" panose="020B0503030202060203" pitchFamily="34" charset="0"/>
              </a:rPr>
            </a:br>
            <a:r>
              <a:rPr lang="en-US" altLang="en-US" sz="1500" b="1" dirty="0" err="1">
                <a:solidFill>
                  <a:schemeClr val="accent5">
                    <a:lumMod val="60000"/>
                    <a:lumOff val="40000"/>
                  </a:schemeClr>
                </a:solidFill>
                <a:latin typeface="Graphik" panose="020B0503030202060203" pitchFamily="34" charset="0"/>
              </a:rPr>
              <a:t>ValidatePricingResponse</a:t>
            </a:r>
            <a:r>
              <a:rPr kumimoji="0" lang="en-US" altLang="en-US" sz="1500" b="0" i="0" u="none" strike="noStrike" cap="none" normalizeH="0" baseline="0" dirty="0">
                <a:ln>
                  <a:noFill/>
                </a:ln>
                <a:solidFill>
                  <a:schemeClr val="accent5">
                    <a:lumMod val="60000"/>
                    <a:lumOff val="40000"/>
                  </a:schemeClr>
                </a:solidFill>
                <a:effectLst/>
                <a:latin typeface="Graphik" panose="020B0503030202060203" pitchFamily="34" charset="0"/>
              </a:rPr>
              <a:t> </a:t>
            </a:r>
            <a:r>
              <a:rPr kumimoji="0" lang="en-US" altLang="en-US" sz="1500" b="0" i="0" u="none" strike="noStrike" cap="none" normalizeH="0" baseline="0" dirty="0">
                <a:ln>
                  <a:noFill/>
                </a:ln>
                <a:solidFill>
                  <a:schemeClr val="tx1"/>
                </a:solidFill>
                <a:effectLst/>
                <a:latin typeface="Graphik" panose="020B0503030202060203" pitchFamily="34" charset="0"/>
              </a:rPr>
              <a:t>is  a model that defines the structure of the response sent back to the client after a request is processed.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Graphik" panose="020B0503030202060203" pitchFamily="34" charset="0"/>
            </a:endParaRP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Content Placeholder 3" descr="A white background with black text&#10;&#10;Description automatically generated">
            <a:extLst>
              <a:ext uri="{FF2B5EF4-FFF2-40B4-BE49-F238E27FC236}">
                <a16:creationId xmlns:a16="http://schemas.microsoft.com/office/drawing/2014/main" id="{76BC073F-CC08-07FE-0C37-B2B50953ADE5}"/>
              </a:ext>
            </a:extLst>
          </p:cNvPr>
          <p:cNvPicPr>
            <a:picLocks noChangeAspect="1"/>
          </p:cNvPicPr>
          <p:nvPr/>
        </p:nvPicPr>
        <p:blipFill>
          <a:blip r:embed="rId3"/>
          <a:stretch>
            <a:fillRect/>
          </a:stretch>
        </p:blipFill>
        <p:spPr>
          <a:xfrm>
            <a:off x="621211" y="2703419"/>
            <a:ext cx="5593735" cy="2769000"/>
          </a:xfrm>
          <a:prstGeom prst="rect">
            <a:avLst/>
          </a:prstGeom>
        </p:spPr>
      </p:pic>
      <p:pic>
        <p:nvPicPr>
          <p:cNvPr id="7" name="Content Placeholder 3" descr="A computer code with black text&#10;&#10;Description automatically generated">
            <a:extLst>
              <a:ext uri="{FF2B5EF4-FFF2-40B4-BE49-F238E27FC236}">
                <a16:creationId xmlns:a16="http://schemas.microsoft.com/office/drawing/2014/main" id="{EA0811D3-12A7-675F-7F59-87B4A8B50C42}"/>
              </a:ext>
            </a:extLst>
          </p:cNvPr>
          <p:cNvPicPr>
            <a:picLocks noChangeAspect="1"/>
          </p:cNvPicPr>
          <p:nvPr/>
        </p:nvPicPr>
        <p:blipFill>
          <a:blip r:embed="rId4"/>
          <a:stretch>
            <a:fillRect/>
          </a:stretch>
        </p:blipFill>
        <p:spPr>
          <a:xfrm>
            <a:off x="6410292" y="2703419"/>
            <a:ext cx="5250766" cy="2769000"/>
          </a:xfrm>
          <a:prstGeom prst="rect">
            <a:avLst/>
          </a:prstGeom>
        </p:spPr>
      </p:pic>
    </p:spTree>
    <p:extLst>
      <p:ext uri="{BB962C8B-B14F-4D97-AF65-F5344CB8AC3E}">
        <p14:creationId xmlns:p14="http://schemas.microsoft.com/office/powerpoint/2010/main" val="2723212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How to test?</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9D9DF2D-1CFA-9B8D-95A8-532075173333}"/>
              </a:ext>
            </a:extLst>
          </p:cNvPr>
          <p:cNvSpPr txBox="1"/>
          <p:nvPr/>
        </p:nvSpPr>
        <p:spPr>
          <a:xfrm>
            <a:off x="641101" y="1144003"/>
            <a:ext cx="11089005" cy="1508105"/>
          </a:xfrm>
          <a:prstGeom prst="rect">
            <a:avLst/>
          </a:prstGeom>
          <a:noFill/>
        </p:spPr>
        <p:txBody>
          <a:bodyPr wrap="square" rtlCol="0">
            <a:spAutoFit/>
          </a:bodyPr>
          <a:lstStyle/>
          <a:p>
            <a:r>
              <a:rPr lang="en-US" sz="1500" dirty="0">
                <a:latin typeface="Graphik" panose="020B0503030202060203" pitchFamily="34" charset="0"/>
              </a:rPr>
              <a:t>To test the endpoints using Postman, open the Postman application and create a new request. </a:t>
            </a:r>
          </a:p>
          <a:p>
            <a:endParaRPr lang="en-US" sz="1500" dirty="0">
              <a:latin typeface="Graphik" panose="020B0503030202060203" pitchFamily="34" charset="0"/>
            </a:endParaRPr>
          </a:p>
          <a:p>
            <a:pPr marL="285750" indent="-285750">
              <a:buFont typeface="Courier New" panose="02070309020205020404" pitchFamily="49" charset="0"/>
              <a:buChar char="o"/>
            </a:pPr>
            <a:r>
              <a:rPr lang="en-US" sz="1500" dirty="0">
                <a:latin typeface="Graphik" panose="020B0503030202060203" pitchFamily="34" charset="0"/>
              </a:rPr>
              <a:t>Set the appropriate request method (such as GET, POST, PUT, or DELETE) and enter the correct URL for the endpoint you want to test. </a:t>
            </a:r>
          </a:p>
          <a:p>
            <a:pPr marL="285750" indent="-285750">
              <a:buFont typeface="Courier New" panose="02070309020205020404" pitchFamily="49" charset="0"/>
              <a:buChar char="o"/>
            </a:pPr>
            <a:r>
              <a:rPr lang="en-US" sz="1500" dirty="0">
                <a:latin typeface="Graphik" panose="020B0503030202060203" pitchFamily="34" charset="0"/>
              </a:rPr>
              <a:t>Click "Send" to make the request, and then review the response in Postman to check if it matches your expectations. This allows you to verify that your API endpoints are functioning correctly.</a:t>
            </a:r>
          </a:p>
        </p:txBody>
      </p:sp>
      <p:sp>
        <p:nvSpPr>
          <p:cNvPr id="16" name="TextBox 15">
            <a:extLst>
              <a:ext uri="{FF2B5EF4-FFF2-40B4-BE49-F238E27FC236}">
                <a16:creationId xmlns:a16="http://schemas.microsoft.com/office/drawing/2014/main" id="{714BB160-B2A3-3B20-A6E6-EEEF32C1525C}"/>
              </a:ext>
            </a:extLst>
          </p:cNvPr>
          <p:cNvSpPr txBox="1"/>
          <p:nvPr/>
        </p:nvSpPr>
        <p:spPr>
          <a:xfrm>
            <a:off x="701424" y="2890684"/>
            <a:ext cx="10015737" cy="323165"/>
          </a:xfrm>
          <a:prstGeom prst="rect">
            <a:avLst/>
          </a:prstGeom>
          <a:noFill/>
        </p:spPr>
        <p:txBody>
          <a:bodyPr wrap="square" rtlCol="0">
            <a:spAutoFit/>
          </a:bodyPr>
          <a:lstStyle/>
          <a:p>
            <a:r>
              <a:rPr lang="en-US" sz="1500" b="1" dirty="0">
                <a:solidFill>
                  <a:srgbClr val="00B050"/>
                </a:solidFill>
                <a:latin typeface="Graphik" panose="020B0503030202060203" pitchFamily="34" charset="0"/>
              </a:rPr>
              <a:t>Valid scenario: </a:t>
            </a:r>
            <a:r>
              <a:rPr lang="en-US" sz="1500" b="1" dirty="0">
                <a:latin typeface="Graphik" panose="020B0503030202060203" pitchFamily="34" charset="0"/>
              </a:rPr>
              <a:t>POST </a:t>
            </a:r>
            <a:r>
              <a:rPr lang="en-US" sz="1500" b="0" i="0" dirty="0">
                <a:solidFill>
                  <a:srgbClr val="212121"/>
                </a:solidFill>
                <a:effectLst/>
                <a:highlight>
                  <a:srgbClr val="FFFFFF"/>
                </a:highlight>
                <a:latin typeface="Graphik" panose="020B0503030202060203" pitchFamily="34" charset="0"/>
              </a:rPr>
              <a:t>http://localhost:8084/ms-pricing-info/validatePricing</a:t>
            </a:r>
            <a:endParaRPr lang="en-US" sz="1500" b="1" dirty="0">
              <a:latin typeface="Graphik" panose="020B0503030202060203" pitchFamily="34" charset="0"/>
            </a:endParaRPr>
          </a:p>
        </p:txBody>
      </p:sp>
      <p:pic>
        <p:nvPicPr>
          <p:cNvPr id="8" name="Picture 7">
            <a:extLst>
              <a:ext uri="{FF2B5EF4-FFF2-40B4-BE49-F238E27FC236}">
                <a16:creationId xmlns:a16="http://schemas.microsoft.com/office/drawing/2014/main" id="{E03E00E6-9866-199D-0DB9-DAC144331CFE}"/>
              </a:ext>
            </a:extLst>
          </p:cNvPr>
          <p:cNvPicPr>
            <a:picLocks noChangeAspect="1"/>
          </p:cNvPicPr>
          <p:nvPr/>
        </p:nvPicPr>
        <p:blipFill>
          <a:blip r:embed="rId3"/>
          <a:stretch>
            <a:fillRect/>
          </a:stretch>
        </p:blipFill>
        <p:spPr>
          <a:xfrm>
            <a:off x="6351517" y="3836702"/>
            <a:ext cx="5638800" cy="1034239"/>
          </a:xfrm>
          <a:prstGeom prst="rect">
            <a:avLst/>
          </a:prstGeom>
        </p:spPr>
      </p:pic>
      <p:pic>
        <p:nvPicPr>
          <p:cNvPr id="7" name="Picture 6">
            <a:extLst>
              <a:ext uri="{FF2B5EF4-FFF2-40B4-BE49-F238E27FC236}">
                <a16:creationId xmlns:a16="http://schemas.microsoft.com/office/drawing/2014/main" id="{43A0862A-64A5-2390-502C-37AB9A98304D}"/>
              </a:ext>
            </a:extLst>
          </p:cNvPr>
          <p:cNvPicPr>
            <a:picLocks noChangeAspect="1"/>
          </p:cNvPicPr>
          <p:nvPr/>
        </p:nvPicPr>
        <p:blipFill>
          <a:blip r:embed="rId4"/>
          <a:stretch>
            <a:fillRect/>
          </a:stretch>
        </p:blipFill>
        <p:spPr>
          <a:xfrm>
            <a:off x="731956" y="3375689"/>
            <a:ext cx="5474075" cy="3154645"/>
          </a:xfrm>
          <a:prstGeom prst="rect">
            <a:avLst/>
          </a:prstGeom>
        </p:spPr>
      </p:pic>
      <p:cxnSp>
        <p:nvCxnSpPr>
          <p:cNvPr id="29" name="Straight Arrow Connector 28">
            <a:extLst>
              <a:ext uri="{FF2B5EF4-FFF2-40B4-BE49-F238E27FC236}">
                <a16:creationId xmlns:a16="http://schemas.microsoft.com/office/drawing/2014/main" id="{21621914-33D3-57CD-F068-3A6688F1139B}"/>
              </a:ext>
            </a:extLst>
          </p:cNvPr>
          <p:cNvCxnSpPr>
            <a:cxnSpLocks/>
          </p:cNvCxnSpPr>
          <p:nvPr/>
        </p:nvCxnSpPr>
        <p:spPr>
          <a:xfrm flipH="1" flipV="1">
            <a:off x="2453177" y="4529403"/>
            <a:ext cx="3732426" cy="191887"/>
          </a:xfrm>
          <a:prstGeom prst="straightConnector1">
            <a:avLst/>
          </a:prstGeom>
          <a:ln w="28575">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9407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How to test?</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714BB160-B2A3-3B20-A6E6-EEEF32C1525C}"/>
              </a:ext>
            </a:extLst>
          </p:cNvPr>
          <p:cNvSpPr txBox="1"/>
          <p:nvPr/>
        </p:nvSpPr>
        <p:spPr>
          <a:xfrm>
            <a:off x="612934" y="1219200"/>
            <a:ext cx="9003014" cy="369332"/>
          </a:xfrm>
          <a:prstGeom prst="rect">
            <a:avLst/>
          </a:prstGeom>
          <a:noFill/>
        </p:spPr>
        <p:txBody>
          <a:bodyPr wrap="square" rtlCol="0">
            <a:spAutoFit/>
          </a:bodyPr>
          <a:lstStyle/>
          <a:p>
            <a:r>
              <a:rPr lang="en-US" b="1" dirty="0">
                <a:solidFill>
                  <a:srgbClr val="FF0000"/>
                </a:solidFill>
              </a:rPr>
              <a:t>Invalid Product Id: </a:t>
            </a:r>
            <a:r>
              <a:rPr lang="en-US" b="1" dirty="0"/>
              <a:t>POST</a:t>
            </a:r>
            <a:r>
              <a:rPr lang="en-US" b="1" dirty="0">
                <a:solidFill>
                  <a:srgbClr val="FF0000"/>
                </a:solidFill>
              </a:rPr>
              <a:t> </a:t>
            </a:r>
            <a:r>
              <a:rPr lang="en-US" b="0" i="0" dirty="0">
                <a:solidFill>
                  <a:srgbClr val="212121"/>
                </a:solidFill>
                <a:effectLst/>
                <a:highlight>
                  <a:srgbClr val="FFFFFF"/>
                </a:highlight>
                <a:latin typeface="Inter"/>
              </a:rPr>
              <a:t>http://localhost:8084/ms-pricing-info/validatePricing</a:t>
            </a:r>
            <a:endParaRPr lang="en-US" b="1" dirty="0"/>
          </a:p>
        </p:txBody>
      </p:sp>
      <p:sp>
        <p:nvSpPr>
          <p:cNvPr id="12" name="TextBox 11">
            <a:extLst>
              <a:ext uri="{FF2B5EF4-FFF2-40B4-BE49-F238E27FC236}">
                <a16:creationId xmlns:a16="http://schemas.microsoft.com/office/drawing/2014/main" id="{87696914-FBAF-E48B-F275-E5ED690D01D3}"/>
              </a:ext>
            </a:extLst>
          </p:cNvPr>
          <p:cNvSpPr txBox="1"/>
          <p:nvPr/>
        </p:nvSpPr>
        <p:spPr>
          <a:xfrm>
            <a:off x="5380892" y="2004645"/>
            <a:ext cx="2473570" cy="323165"/>
          </a:xfrm>
          <a:prstGeom prst="rect">
            <a:avLst/>
          </a:prstGeom>
          <a:noFill/>
        </p:spPr>
        <p:txBody>
          <a:bodyPr wrap="square" rtlCol="0">
            <a:spAutoFit/>
          </a:bodyPr>
          <a:lstStyle/>
          <a:p>
            <a:r>
              <a:rPr lang="en-US" sz="1500" b="1" dirty="0">
                <a:solidFill>
                  <a:srgbClr val="00B050"/>
                </a:solidFill>
                <a:latin typeface="Graphik" panose="020B0503030202060203" pitchFamily="34" charset="0"/>
              </a:rPr>
              <a:t>Product Code Found!</a:t>
            </a:r>
          </a:p>
        </p:txBody>
      </p:sp>
      <p:cxnSp>
        <p:nvCxnSpPr>
          <p:cNvPr id="18" name="Straight Arrow Connector 17">
            <a:extLst>
              <a:ext uri="{FF2B5EF4-FFF2-40B4-BE49-F238E27FC236}">
                <a16:creationId xmlns:a16="http://schemas.microsoft.com/office/drawing/2014/main" id="{2A4F233F-3711-A3FE-0B46-D7A769D7BF82}"/>
              </a:ext>
            </a:extLst>
          </p:cNvPr>
          <p:cNvCxnSpPr/>
          <p:nvPr/>
        </p:nvCxnSpPr>
        <p:spPr>
          <a:xfrm flipH="1">
            <a:off x="2602523" y="4082598"/>
            <a:ext cx="4232031" cy="109900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92152FFC-90C7-3EEC-4972-6B5751EF97CB}"/>
              </a:ext>
            </a:extLst>
          </p:cNvPr>
          <p:cNvPicPr>
            <a:picLocks noChangeAspect="1"/>
          </p:cNvPicPr>
          <p:nvPr/>
        </p:nvPicPr>
        <p:blipFill>
          <a:blip r:embed="rId3"/>
          <a:stretch>
            <a:fillRect/>
          </a:stretch>
        </p:blipFill>
        <p:spPr>
          <a:xfrm>
            <a:off x="552761" y="2041299"/>
            <a:ext cx="7811177" cy="4206605"/>
          </a:xfrm>
          <a:prstGeom prst="rect">
            <a:avLst/>
          </a:prstGeom>
        </p:spPr>
      </p:pic>
      <p:cxnSp>
        <p:nvCxnSpPr>
          <p:cNvPr id="20" name="Connector: Curved 19">
            <a:extLst>
              <a:ext uri="{FF2B5EF4-FFF2-40B4-BE49-F238E27FC236}">
                <a16:creationId xmlns:a16="http://schemas.microsoft.com/office/drawing/2014/main" id="{5E1EC453-DDDB-6627-A0D1-3A179262C482}"/>
              </a:ext>
            </a:extLst>
          </p:cNvPr>
          <p:cNvCxnSpPr>
            <a:cxnSpLocks/>
          </p:cNvCxnSpPr>
          <p:nvPr/>
        </p:nvCxnSpPr>
        <p:spPr>
          <a:xfrm rot="10800000">
            <a:off x="2982544" y="3528184"/>
            <a:ext cx="3151557" cy="1407710"/>
          </a:xfrm>
          <a:prstGeom prst="curved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E54D487E-BA99-21B7-80B5-3D0D5F49E6B9}"/>
              </a:ext>
            </a:extLst>
          </p:cNvPr>
          <p:cNvPicPr>
            <a:picLocks noChangeAspect="1"/>
          </p:cNvPicPr>
          <p:nvPr/>
        </p:nvPicPr>
        <p:blipFill>
          <a:blip r:embed="rId4"/>
          <a:stretch>
            <a:fillRect/>
          </a:stretch>
        </p:blipFill>
        <p:spPr>
          <a:xfrm>
            <a:off x="6297910" y="4442050"/>
            <a:ext cx="5577568" cy="1767993"/>
          </a:xfrm>
          <a:prstGeom prst="rect">
            <a:avLst/>
          </a:prstGeom>
        </p:spPr>
      </p:pic>
      <p:sp>
        <p:nvSpPr>
          <p:cNvPr id="24" name="TextBox 23">
            <a:extLst>
              <a:ext uri="{FF2B5EF4-FFF2-40B4-BE49-F238E27FC236}">
                <a16:creationId xmlns:a16="http://schemas.microsoft.com/office/drawing/2014/main" id="{A3135E62-22E7-1B0E-9C58-54164550BF77}"/>
              </a:ext>
            </a:extLst>
          </p:cNvPr>
          <p:cNvSpPr txBox="1"/>
          <p:nvPr/>
        </p:nvSpPr>
        <p:spPr>
          <a:xfrm>
            <a:off x="4859215" y="3888052"/>
            <a:ext cx="2473570" cy="323165"/>
          </a:xfrm>
          <a:prstGeom prst="rect">
            <a:avLst/>
          </a:prstGeom>
          <a:noFill/>
        </p:spPr>
        <p:txBody>
          <a:bodyPr wrap="square" rtlCol="0">
            <a:spAutoFit/>
          </a:bodyPr>
          <a:lstStyle/>
          <a:p>
            <a:r>
              <a:rPr lang="en-US" sz="1500" b="1" dirty="0">
                <a:solidFill>
                  <a:srgbClr val="FF0000"/>
                </a:solidFill>
                <a:latin typeface="Graphik" panose="020B0503030202060203" pitchFamily="34" charset="0"/>
              </a:rPr>
              <a:t>Product </a:t>
            </a:r>
            <a:r>
              <a:rPr lang="en-US" sz="1500" b="1" dirty="0" err="1">
                <a:solidFill>
                  <a:srgbClr val="FF0000"/>
                </a:solidFill>
                <a:latin typeface="Graphik" panose="020B0503030202060203" pitchFamily="34" charset="0"/>
              </a:rPr>
              <a:t>IdNOT</a:t>
            </a:r>
            <a:r>
              <a:rPr lang="en-US" sz="1500" b="1" dirty="0">
                <a:solidFill>
                  <a:srgbClr val="FF0000"/>
                </a:solidFill>
                <a:latin typeface="Graphik" panose="020B0503030202060203" pitchFamily="34" charset="0"/>
              </a:rPr>
              <a:t> Found!</a:t>
            </a:r>
          </a:p>
        </p:txBody>
      </p:sp>
      <p:sp>
        <p:nvSpPr>
          <p:cNvPr id="23" name="Multiplication Sign 22">
            <a:extLst>
              <a:ext uri="{FF2B5EF4-FFF2-40B4-BE49-F238E27FC236}">
                <a16:creationId xmlns:a16="http://schemas.microsoft.com/office/drawing/2014/main" id="{A740565C-9960-BB76-AA8C-DC804F6B9613}"/>
              </a:ext>
            </a:extLst>
          </p:cNvPr>
          <p:cNvSpPr/>
          <p:nvPr/>
        </p:nvSpPr>
        <p:spPr>
          <a:xfrm>
            <a:off x="5231266" y="4590877"/>
            <a:ext cx="984739" cy="792985"/>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F682E1-0169-7F47-5D0B-E49B18AF6D88}"/>
              </a:ext>
            </a:extLst>
          </p:cNvPr>
          <p:cNvPicPr>
            <a:picLocks noChangeAspect="1"/>
          </p:cNvPicPr>
          <p:nvPr/>
        </p:nvPicPr>
        <p:blipFill>
          <a:blip r:embed="rId3"/>
          <a:stretch>
            <a:fillRect/>
          </a:stretch>
        </p:blipFill>
        <p:spPr>
          <a:xfrm>
            <a:off x="612934" y="1921927"/>
            <a:ext cx="7734970" cy="4115157"/>
          </a:xfrm>
          <a:prstGeom prst="rect">
            <a:avLst/>
          </a:prstGeom>
        </p:spPr>
      </p:pic>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How to test?</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714BB160-B2A3-3B20-A6E6-EEEF32C1525C}"/>
              </a:ext>
            </a:extLst>
          </p:cNvPr>
          <p:cNvSpPr txBox="1"/>
          <p:nvPr/>
        </p:nvSpPr>
        <p:spPr>
          <a:xfrm>
            <a:off x="612934" y="1219200"/>
            <a:ext cx="9003014" cy="369332"/>
          </a:xfrm>
          <a:prstGeom prst="rect">
            <a:avLst/>
          </a:prstGeom>
          <a:noFill/>
        </p:spPr>
        <p:txBody>
          <a:bodyPr wrap="square" rtlCol="0">
            <a:spAutoFit/>
          </a:bodyPr>
          <a:lstStyle/>
          <a:p>
            <a:r>
              <a:rPr lang="en-US" b="1" dirty="0">
                <a:solidFill>
                  <a:srgbClr val="FF0000"/>
                </a:solidFill>
              </a:rPr>
              <a:t>Invalid Interest Rate: </a:t>
            </a:r>
            <a:r>
              <a:rPr lang="en-US" b="1" dirty="0"/>
              <a:t>POST </a:t>
            </a:r>
            <a:r>
              <a:rPr lang="en-US" b="0" i="0" dirty="0">
                <a:solidFill>
                  <a:srgbClr val="212121"/>
                </a:solidFill>
                <a:effectLst/>
                <a:highlight>
                  <a:srgbClr val="FFFFFF"/>
                </a:highlight>
                <a:latin typeface="Inter"/>
              </a:rPr>
              <a:t>http://localhost:8084/ms-pricing-info/validatePricing</a:t>
            </a:r>
            <a:endParaRPr lang="en-US" b="1" dirty="0"/>
          </a:p>
        </p:txBody>
      </p:sp>
      <p:sp>
        <p:nvSpPr>
          <p:cNvPr id="12" name="TextBox 11">
            <a:extLst>
              <a:ext uri="{FF2B5EF4-FFF2-40B4-BE49-F238E27FC236}">
                <a16:creationId xmlns:a16="http://schemas.microsoft.com/office/drawing/2014/main" id="{87696914-FBAF-E48B-F275-E5ED690D01D3}"/>
              </a:ext>
            </a:extLst>
          </p:cNvPr>
          <p:cNvSpPr txBox="1"/>
          <p:nvPr/>
        </p:nvSpPr>
        <p:spPr>
          <a:xfrm>
            <a:off x="5802813" y="5103829"/>
            <a:ext cx="2473570" cy="553998"/>
          </a:xfrm>
          <a:prstGeom prst="rect">
            <a:avLst/>
          </a:prstGeom>
          <a:noFill/>
        </p:spPr>
        <p:txBody>
          <a:bodyPr wrap="square" rtlCol="0">
            <a:spAutoFit/>
          </a:bodyPr>
          <a:lstStyle/>
          <a:p>
            <a:r>
              <a:rPr lang="en-US" sz="1500" b="1" dirty="0">
                <a:solidFill>
                  <a:srgbClr val="00B050"/>
                </a:solidFill>
                <a:latin typeface="Graphik" panose="020B0503030202060203" pitchFamily="34" charset="0"/>
              </a:rPr>
              <a:t>Product Id Found BUT </a:t>
            </a:r>
            <a:r>
              <a:rPr lang="en-US" sz="1500" b="1" dirty="0">
                <a:solidFill>
                  <a:srgbClr val="FF0000"/>
                </a:solidFill>
                <a:latin typeface="Graphik" panose="020B0503030202060203" pitchFamily="34" charset="0"/>
              </a:rPr>
              <a:t>Invalid Interest Rate!</a:t>
            </a:r>
          </a:p>
        </p:txBody>
      </p:sp>
      <p:pic>
        <p:nvPicPr>
          <p:cNvPr id="5" name="Picture 4">
            <a:extLst>
              <a:ext uri="{FF2B5EF4-FFF2-40B4-BE49-F238E27FC236}">
                <a16:creationId xmlns:a16="http://schemas.microsoft.com/office/drawing/2014/main" id="{36F63CAA-4683-E729-4C1E-CC9EDB1B44B8}"/>
              </a:ext>
            </a:extLst>
          </p:cNvPr>
          <p:cNvPicPr>
            <a:picLocks noChangeAspect="1"/>
          </p:cNvPicPr>
          <p:nvPr/>
        </p:nvPicPr>
        <p:blipFill>
          <a:blip r:embed="rId4"/>
          <a:stretch>
            <a:fillRect/>
          </a:stretch>
        </p:blipFill>
        <p:spPr>
          <a:xfrm>
            <a:off x="3308844" y="3007460"/>
            <a:ext cx="8883156" cy="1929671"/>
          </a:xfrm>
          <a:prstGeom prst="rect">
            <a:avLst/>
          </a:prstGeom>
        </p:spPr>
      </p:pic>
      <p:sp>
        <p:nvSpPr>
          <p:cNvPr id="23" name="Multiplication Sign 22">
            <a:extLst>
              <a:ext uri="{FF2B5EF4-FFF2-40B4-BE49-F238E27FC236}">
                <a16:creationId xmlns:a16="http://schemas.microsoft.com/office/drawing/2014/main" id="{A740565C-9960-BB76-AA8C-DC804F6B9613}"/>
              </a:ext>
            </a:extLst>
          </p:cNvPr>
          <p:cNvSpPr/>
          <p:nvPr/>
        </p:nvSpPr>
        <p:spPr>
          <a:xfrm>
            <a:off x="2812704" y="3494315"/>
            <a:ext cx="369035" cy="321906"/>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553DD52-45DA-BA9C-F6BF-ABB15CE483DD}"/>
              </a:ext>
            </a:extLst>
          </p:cNvPr>
          <p:cNvSpPr/>
          <p:nvPr/>
        </p:nvSpPr>
        <p:spPr>
          <a:xfrm>
            <a:off x="5114441" y="3816221"/>
            <a:ext cx="1019659" cy="1063689"/>
          </a:xfrm>
          <a:prstGeom prst="roundRect">
            <a:avLst/>
          </a:prstGeom>
          <a:noFill/>
          <a:ln w="349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8107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C78D27-8EB0-7C84-FDDC-A21D81CD4944}"/>
              </a:ext>
            </a:extLst>
          </p:cNvPr>
          <p:cNvPicPr>
            <a:picLocks noChangeAspect="1"/>
          </p:cNvPicPr>
          <p:nvPr/>
        </p:nvPicPr>
        <p:blipFill>
          <a:blip r:embed="rId3"/>
          <a:stretch>
            <a:fillRect/>
          </a:stretch>
        </p:blipFill>
        <p:spPr>
          <a:xfrm>
            <a:off x="612934" y="1803125"/>
            <a:ext cx="7734970" cy="4485707"/>
          </a:xfrm>
          <a:prstGeom prst="rect">
            <a:avLst/>
          </a:prstGeom>
        </p:spPr>
      </p:pic>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How to test?</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714BB160-B2A3-3B20-A6E6-EEEF32C1525C}"/>
              </a:ext>
            </a:extLst>
          </p:cNvPr>
          <p:cNvSpPr txBox="1"/>
          <p:nvPr/>
        </p:nvSpPr>
        <p:spPr>
          <a:xfrm>
            <a:off x="612934" y="1219200"/>
            <a:ext cx="9003014" cy="369332"/>
          </a:xfrm>
          <a:prstGeom prst="rect">
            <a:avLst/>
          </a:prstGeom>
          <a:noFill/>
        </p:spPr>
        <p:txBody>
          <a:bodyPr wrap="square" rtlCol="0">
            <a:spAutoFit/>
          </a:bodyPr>
          <a:lstStyle/>
          <a:p>
            <a:r>
              <a:rPr lang="en-US" b="1" dirty="0">
                <a:solidFill>
                  <a:srgbClr val="FF0000"/>
                </a:solidFill>
              </a:rPr>
              <a:t>Invalid Term: </a:t>
            </a:r>
            <a:r>
              <a:rPr lang="en-US" b="1" dirty="0"/>
              <a:t>POST </a:t>
            </a:r>
            <a:r>
              <a:rPr lang="en-US" b="0" i="0" dirty="0">
                <a:solidFill>
                  <a:srgbClr val="212121"/>
                </a:solidFill>
                <a:effectLst/>
                <a:highlight>
                  <a:srgbClr val="FFFFFF"/>
                </a:highlight>
                <a:latin typeface="Inter"/>
              </a:rPr>
              <a:t>http://localhost:8084/ms-pricing-info/validatePricing</a:t>
            </a:r>
            <a:endParaRPr lang="en-US" b="1" dirty="0"/>
          </a:p>
        </p:txBody>
      </p:sp>
      <p:sp>
        <p:nvSpPr>
          <p:cNvPr id="12" name="TextBox 11">
            <a:extLst>
              <a:ext uri="{FF2B5EF4-FFF2-40B4-BE49-F238E27FC236}">
                <a16:creationId xmlns:a16="http://schemas.microsoft.com/office/drawing/2014/main" id="{87696914-FBAF-E48B-F275-E5ED690D01D3}"/>
              </a:ext>
            </a:extLst>
          </p:cNvPr>
          <p:cNvSpPr txBox="1"/>
          <p:nvPr/>
        </p:nvSpPr>
        <p:spPr>
          <a:xfrm>
            <a:off x="5802813" y="5103829"/>
            <a:ext cx="2473570" cy="553998"/>
          </a:xfrm>
          <a:prstGeom prst="rect">
            <a:avLst/>
          </a:prstGeom>
          <a:noFill/>
        </p:spPr>
        <p:txBody>
          <a:bodyPr wrap="square" rtlCol="0">
            <a:spAutoFit/>
          </a:bodyPr>
          <a:lstStyle/>
          <a:p>
            <a:r>
              <a:rPr lang="en-US" sz="1500" b="1" dirty="0">
                <a:solidFill>
                  <a:srgbClr val="00B050"/>
                </a:solidFill>
                <a:latin typeface="Graphik" panose="020B0503030202060203" pitchFamily="34" charset="0"/>
              </a:rPr>
              <a:t>Product Id Found BUT </a:t>
            </a:r>
            <a:r>
              <a:rPr lang="en-US" sz="1500" b="1" dirty="0">
                <a:solidFill>
                  <a:srgbClr val="FF0000"/>
                </a:solidFill>
                <a:latin typeface="Graphik" panose="020B0503030202060203" pitchFamily="34" charset="0"/>
              </a:rPr>
              <a:t>Invalid Term!</a:t>
            </a:r>
          </a:p>
        </p:txBody>
      </p:sp>
      <p:pic>
        <p:nvPicPr>
          <p:cNvPr id="5" name="Picture 4">
            <a:extLst>
              <a:ext uri="{FF2B5EF4-FFF2-40B4-BE49-F238E27FC236}">
                <a16:creationId xmlns:a16="http://schemas.microsoft.com/office/drawing/2014/main" id="{36F63CAA-4683-E729-4C1E-CC9EDB1B44B8}"/>
              </a:ext>
            </a:extLst>
          </p:cNvPr>
          <p:cNvPicPr>
            <a:picLocks noChangeAspect="1"/>
          </p:cNvPicPr>
          <p:nvPr/>
        </p:nvPicPr>
        <p:blipFill>
          <a:blip r:embed="rId4"/>
          <a:stretch>
            <a:fillRect/>
          </a:stretch>
        </p:blipFill>
        <p:spPr>
          <a:xfrm>
            <a:off x="3308844" y="3007460"/>
            <a:ext cx="8883156" cy="1929671"/>
          </a:xfrm>
          <a:prstGeom prst="rect">
            <a:avLst/>
          </a:prstGeom>
        </p:spPr>
      </p:pic>
      <p:sp>
        <p:nvSpPr>
          <p:cNvPr id="23" name="Multiplication Sign 22">
            <a:extLst>
              <a:ext uri="{FF2B5EF4-FFF2-40B4-BE49-F238E27FC236}">
                <a16:creationId xmlns:a16="http://schemas.microsoft.com/office/drawing/2014/main" id="{A740565C-9960-BB76-AA8C-DC804F6B9613}"/>
              </a:ext>
            </a:extLst>
          </p:cNvPr>
          <p:cNvSpPr/>
          <p:nvPr/>
        </p:nvSpPr>
        <p:spPr>
          <a:xfrm>
            <a:off x="2607430" y="3724072"/>
            <a:ext cx="369035" cy="321906"/>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553DD52-45DA-BA9C-F6BF-ABB15CE483DD}"/>
              </a:ext>
            </a:extLst>
          </p:cNvPr>
          <p:cNvSpPr/>
          <p:nvPr/>
        </p:nvSpPr>
        <p:spPr>
          <a:xfrm>
            <a:off x="7494434" y="3873442"/>
            <a:ext cx="2974513" cy="1063689"/>
          </a:xfrm>
          <a:prstGeom prst="roundRect">
            <a:avLst/>
          </a:prstGeom>
          <a:noFill/>
          <a:ln w="349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215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Class Diagram</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descr="A screenshot of a computer screen&#10;&#10;Description automatically generated">
            <a:extLst>
              <a:ext uri="{FF2B5EF4-FFF2-40B4-BE49-F238E27FC236}">
                <a16:creationId xmlns:a16="http://schemas.microsoft.com/office/drawing/2014/main" id="{B291A301-B1D2-C04B-BAA6-29B30C2FC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004606"/>
            <a:ext cx="9604602" cy="5477156"/>
          </a:xfrm>
          <a:prstGeom prst="rect">
            <a:avLst/>
          </a:prstGeom>
        </p:spPr>
      </p:pic>
      <p:sp>
        <p:nvSpPr>
          <p:cNvPr id="9" name="TextBox 8">
            <a:extLst>
              <a:ext uri="{FF2B5EF4-FFF2-40B4-BE49-F238E27FC236}">
                <a16:creationId xmlns:a16="http://schemas.microsoft.com/office/drawing/2014/main" id="{1576DA51-91F9-FCAE-87AA-E886864D309A}"/>
              </a:ext>
            </a:extLst>
          </p:cNvPr>
          <p:cNvSpPr txBox="1"/>
          <p:nvPr/>
        </p:nvSpPr>
        <p:spPr>
          <a:xfrm>
            <a:off x="8648707" y="3774542"/>
            <a:ext cx="3358876" cy="784830"/>
          </a:xfrm>
          <a:prstGeom prst="rect">
            <a:avLst/>
          </a:prstGeom>
          <a:noFill/>
          <a:ln>
            <a:solidFill>
              <a:srgbClr val="7030A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latin typeface="Graphik" panose="020B0503030202060203" pitchFamily="34" charset="0"/>
              </a:rPr>
              <a:t>The </a:t>
            </a:r>
            <a:r>
              <a:rPr lang="en-US" sz="1500" b="1" dirty="0">
                <a:latin typeface="Graphik" panose="020B0503030202060203" pitchFamily="34" charset="0"/>
              </a:rPr>
              <a:t>getProductId </a:t>
            </a:r>
            <a:r>
              <a:rPr lang="en-US" sz="1500" dirty="0">
                <a:latin typeface="Graphik" panose="020B0503030202060203" pitchFamily="34" charset="0"/>
              </a:rPr>
              <a:t>method should be called by the getPricing method</a:t>
            </a:r>
          </a:p>
        </p:txBody>
      </p:sp>
      <p:sp>
        <p:nvSpPr>
          <p:cNvPr id="10" name="TextBox 9">
            <a:extLst>
              <a:ext uri="{FF2B5EF4-FFF2-40B4-BE49-F238E27FC236}">
                <a16:creationId xmlns:a16="http://schemas.microsoft.com/office/drawing/2014/main" id="{E6C6D67C-25BD-46D6-7300-C7D059276F19}"/>
              </a:ext>
            </a:extLst>
          </p:cNvPr>
          <p:cNvSpPr txBox="1"/>
          <p:nvPr/>
        </p:nvSpPr>
        <p:spPr>
          <a:xfrm>
            <a:off x="8648707" y="4760026"/>
            <a:ext cx="3358876" cy="1015663"/>
          </a:xfrm>
          <a:prstGeom prst="rect">
            <a:avLst/>
          </a:prstGeom>
          <a:noFill/>
          <a:ln>
            <a:solidFill>
              <a:srgbClr val="7030A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latin typeface="Graphik" panose="020B0503030202060203" pitchFamily="34" charset="0"/>
              </a:rPr>
              <a:t>The </a:t>
            </a:r>
            <a:r>
              <a:rPr lang="en-US" sz="1500" b="1" dirty="0" err="1">
                <a:latin typeface="Graphik" panose="020B0503030202060203" pitchFamily="34" charset="0"/>
              </a:rPr>
              <a:t>areInterestRatesEqual</a:t>
            </a:r>
            <a:r>
              <a:rPr lang="en-US" sz="1500" b="1" dirty="0">
                <a:latin typeface="Graphik" panose="020B0503030202060203" pitchFamily="34" charset="0"/>
              </a:rPr>
              <a:t> </a:t>
            </a:r>
            <a:r>
              <a:rPr lang="en-US" sz="1500" dirty="0">
                <a:latin typeface="Graphik" panose="020B0503030202060203" pitchFamily="34" charset="0"/>
              </a:rPr>
              <a:t>and</a:t>
            </a:r>
            <a:r>
              <a:rPr lang="en-US" sz="1500" b="1" dirty="0">
                <a:latin typeface="Graphik" panose="020B0503030202060203" pitchFamily="34" charset="0"/>
              </a:rPr>
              <a:t> </a:t>
            </a:r>
            <a:r>
              <a:rPr lang="en-US" sz="1500" b="1" dirty="0" err="1">
                <a:latin typeface="Graphik" panose="020B0503030202060203" pitchFamily="34" charset="0"/>
              </a:rPr>
              <a:t>isValidTerm</a:t>
            </a:r>
            <a:r>
              <a:rPr lang="en-US" sz="1500" b="1" dirty="0">
                <a:latin typeface="Graphik" panose="020B0503030202060203" pitchFamily="34" charset="0"/>
              </a:rPr>
              <a:t> </a:t>
            </a:r>
            <a:r>
              <a:rPr lang="en-US" sz="1500" dirty="0">
                <a:latin typeface="Graphik" panose="020B0503030202060203" pitchFamily="34" charset="0"/>
              </a:rPr>
              <a:t>method should be called by the </a:t>
            </a:r>
            <a:r>
              <a:rPr lang="en-US" sz="1500" dirty="0" err="1">
                <a:latin typeface="Graphik" panose="020B0503030202060203" pitchFamily="34" charset="0"/>
              </a:rPr>
              <a:t>validatePricing</a:t>
            </a:r>
            <a:r>
              <a:rPr lang="en-US" sz="1500" dirty="0">
                <a:latin typeface="Graphik" panose="020B0503030202060203" pitchFamily="34" charset="0"/>
              </a:rPr>
              <a:t> method</a:t>
            </a:r>
          </a:p>
        </p:txBody>
      </p:sp>
      <p:sp>
        <p:nvSpPr>
          <p:cNvPr id="12" name="TextBox 7">
            <a:extLst>
              <a:ext uri="{FF2B5EF4-FFF2-40B4-BE49-F238E27FC236}">
                <a16:creationId xmlns:a16="http://schemas.microsoft.com/office/drawing/2014/main" id="{745C865B-1E0D-2BCD-B24C-276914062CED}"/>
              </a:ext>
            </a:extLst>
          </p:cNvPr>
          <p:cNvSpPr txBox="1"/>
          <p:nvPr/>
        </p:nvSpPr>
        <p:spPr>
          <a:xfrm>
            <a:off x="6360369" y="5175525"/>
            <a:ext cx="1936216" cy="323165"/>
          </a:xfrm>
          <a:prstGeom prst="rect">
            <a:avLst/>
          </a:prstGeom>
          <a:noFill/>
          <a:ln>
            <a:solidFill>
              <a:srgbClr val="7030A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dirty="0">
                <a:latin typeface="Graphik" panose="020B0503030202060203" pitchFamily="34" charset="0"/>
              </a:rPr>
              <a:t>PK -</a:t>
            </a:r>
            <a:r>
              <a:rPr lang="en-US" sz="1500" dirty="0">
                <a:latin typeface="Graphik" panose="020B0503030202060203" pitchFamily="34" charset="0"/>
              </a:rPr>
              <a:t> primary key</a:t>
            </a:r>
          </a:p>
        </p:txBody>
      </p:sp>
    </p:spTree>
    <p:extLst>
      <p:ext uri="{BB962C8B-B14F-4D97-AF65-F5344CB8AC3E}">
        <p14:creationId xmlns:p14="http://schemas.microsoft.com/office/powerpoint/2010/main" val="315645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Unit Test</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A3AC9BF-BA36-15E2-7C6E-5C2B48DF4B4C}"/>
              </a:ext>
            </a:extLst>
          </p:cNvPr>
          <p:cNvSpPr txBox="1"/>
          <p:nvPr/>
        </p:nvSpPr>
        <p:spPr>
          <a:xfrm>
            <a:off x="604347" y="1153468"/>
            <a:ext cx="11474583" cy="2585323"/>
          </a:xfrm>
          <a:prstGeom prst="rect">
            <a:avLst/>
          </a:prstGeom>
          <a:noFill/>
        </p:spPr>
        <p:txBody>
          <a:bodyPr wrap="square" rtlCol="0">
            <a:spAutoFit/>
          </a:bodyPr>
          <a:lstStyle/>
          <a:p>
            <a:pPr marL="285750" indent="-285750">
              <a:buFont typeface="Courier New" panose="02070309020205020404" pitchFamily="49" charset="0"/>
              <a:buChar char="o"/>
            </a:pPr>
            <a:r>
              <a:rPr lang="en-US" b="1" dirty="0"/>
              <a:t>Location: </a:t>
            </a:r>
            <a:r>
              <a:rPr lang="en-US" dirty="0"/>
              <a:t>Create the unit test class under the test folder in your project directory.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b="1" dirty="0"/>
              <a:t>Package Name: </a:t>
            </a:r>
            <a:r>
              <a:rPr lang="en-US" dirty="0"/>
              <a:t>The package name of the test class should match the package name of the class you are testing. For example, if the </a:t>
            </a:r>
            <a:r>
              <a:rPr lang="en-US" dirty="0" err="1"/>
              <a:t>PricingServiceImpl</a:t>
            </a:r>
            <a:r>
              <a:rPr lang="en-US" dirty="0"/>
              <a:t> class is located in the package </a:t>
            </a:r>
            <a:r>
              <a:rPr lang="en-US" dirty="0" err="1"/>
              <a:t>com.accenture.pricinginfo.service.impl</a:t>
            </a:r>
            <a:r>
              <a:rPr lang="en-US" dirty="0"/>
              <a:t>, then the test class should also be in </a:t>
            </a:r>
            <a:r>
              <a:rPr lang="en-US" dirty="0" err="1"/>
              <a:t>com.accenture.pricinginfo.service.impl</a:t>
            </a:r>
            <a:r>
              <a:rPr lang="en-US" dirty="0"/>
              <a: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b="1" dirty="0"/>
              <a:t>Class Name: </a:t>
            </a:r>
            <a:r>
              <a:rPr lang="en-US" dirty="0"/>
              <a:t>Name the test class </a:t>
            </a:r>
            <a:r>
              <a:rPr lang="en-US" dirty="0" err="1"/>
              <a:t>PricingServiceImplTest</a:t>
            </a:r>
            <a:r>
              <a:rPr lang="en-US" dirty="0"/>
              <a:t> to clearly indicate that it tests the </a:t>
            </a:r>
            <a:r>
              <a:rPr lang="en-US" dirty="0" err="1"/>
              <a:t>PricingServiceImpl</a:t>
            </a:r>
            <a:r>
              <a:rPr lang="en-US" dirty="0"/>
              <a:t> class.</a:t>
            </a:r>
          </a:p>
        </p:txBody>
      </p:sp>
    </p:spTree>
    <p:extLst>
      <p:ext uri="{BB962C8B-B14F-4D97-AF65-F5344CB8AC3E}">
        <p14:creationId xmlns:p14="http://schemas.microsoft.com/office/powerpoint/2010/main" val="70038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Starter Application</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TextBox 41">
            <a:extLst>
              <a:ext uri="{FF2B5EF4-FFF2-40B4-BE49-F238E27FC236}">
                <a16:creationId xmlns:a16="http://schemas.microsoft.com/office/drawing/2014/main" id="{38E156D7-8B56-C83E-A82A-A2A32A3BBB79}"/>
              </a:ext>
            </a:extLst>
          </p:cNvPr>
          <p:cNvSpPr txBox="1"/>
          <p:nvPr/>
        </p:nvSpPr>
        <p:spPr>
          <a:xfrm>
            <a:off x="511168" y="1414129"/>
            <a:ext cx="5398017" cy="5370701"/>
          </a:xfrm>
          <a:prstGeom prst="rect">
            <a:avLst/>
          </a:prstGeom>
          <a:noFill/>
        </p:spPr>
        <p:txBody>
          <a:bodyPr wrap="square" rtlCol="0">
            <a:spAutoFit/>
          </a:bodyPr>
          <a:lstStyle/>
          <a:p>
            <a:r>
              <a:rPr lang="en-US" sz="1500" b="1" dirty="0" err="1">
                <a:solidFill>
                  <a:schemeClr val="accent5">
                    <a:lumMod val="60000"/>
                    <a:lumOff val="40000"/>
                  </a:schemeClr>
                </a:solidFill>
              </a:rPr>
              <a:t>PricingController</a:t>
            </a:r>
            <a:r>
              <a:rPr lang="en-US" sz="1500" dirty="0"/>
              <a:t> class is a REST controller that provides an endpoint to initialize the pricing database by delegating the task to the </a:t>
            </a:r>
            <a:r>
              <a:rPr lang="en-US" sz="1500" dirty="0" err="1"/>
              <a:t>PricingService</a:t>
            </a:r>
            <a:r>
              <a:rPr lang="en-US" sz="1500" dirty="0"/>
              <a:t>. </a:t>
            </a:r>
          </a:p>
          <a:p>
            <a:endParaRPr lang="en-US" sz="1500" dirty="0"/>
          </a:p>
          <a:p>
            <a:r>
              <a:rPr lang="en-US" sz="1500" b="1" dirty="0" err="1">
                <a:solidFill>
                  <a:schemeClr val="accent5">
                    <a:lumMod val="60000"/>
                    <a:lumOff val="40000"/>
                  </a:schemeClr>
                </a:solidFill>
              </a:rPr>
              <a:t>PricingInitializationResponse</a:t>
            </a:r>
            <a:r>
              <a:rPr lang="en-US" sz="1500" dirty="0"/>
              <a:t> DTOs are typically used for transporting data and do not contain any business logic. They are often used in APIs to define the data structure that is exposed to the client. </a:t>
            </a:r>
          </a:p>
          <a:p>
            <a:endParaRPr lang="en-US" sz="1500" dirty="0"/>
          </a:p>
          <a:p>
            <a:r>
              <a:rPr lang="en-US" sz="1500" b="1" dirty="0">
                <a:solidFill>
                  <a:schemeClr val="accent5">
                    <a:lumMod val="60000"/>
                    <a:lumOff val="40000"/>
                  </a:schemeClr>
                </a:solidFill>
              </a:rPr>
              <a:t>Pricing </a:t>
            </a:r>
            <a:r>
              <a:rPr lang="en-US" sz="1600" dirty="0"/>
              <a:t>An entity class is mapped to a database table, where the class's fields represent the columns of the table.</a:t>
            </a:r>
            <a:br>
              <a:rPr lang="en-US" sz="1600" dirty="0"/>
            </a:br>
            <a:br>
              <a:rPr lang="en-US" sz="1600" dirty="0"/>
            </a:br>
            <a:r>
              <a:rPr lang="en-US" sz="1600" b="1" dirty="0" err="1">
                <a:solidFill>
                  <a:schemeClr val="accent5">
                    <a:lumMod val="60000"/>
                    <a:lumOff val="40000"/>
                  </a:schemeClr>
                </a:solidFill>
              </a:rPr>
              <a:t>PricingRepository</a:t>
            </a:r>
            <a:r>
              <a:rPr lang="en-US" sz="1600" b="1" dirty="0">
                <a:solidFill>
                  <a:schemeClr val="accent5">
                    <a:lumMod val="60000"/>
                    <a:lumOff val="40000"/>
                  </a:schemeClr>
                </a:solidFill>
              </a:rPr>
              <a:t> </a:t>
            </a:r>
            <a:r>
              <a:rPr lang="en-US" sz="1600" dirty="0"/>
              <a:t>Repositories often contain methods that are specific to the domain or the entity they manage, such as </a:t>
            </a:r>
            <a:r>
              <a:rPr lang="en-US" sz="1600" dirty="0" err="1"/>
              <a:t>findByID</a:t>
            </a:r>
            <a:r>
              <a:rPr lang="en-US" sz="1600" dirty="0"/>
              <a:t>.</a:t>
            </a:r>
            <a:br>
              <a:rPr lang="en-US" sz="1600" dirty="0"/>
            </a:br>
            <a:br>
              <a:rPr lang="en-US" sz="1600" dirty="0"/>
            </a:br>
            <a:r>
              <a:rPr lang="en-US" sz="1600" b="1" dirty="0" err="1">
                <a:solidFill>
                  <a:schemeClr val="accent5">
                    <a:lumMod val="60000"/>
                    <a:lumOff val="40000"/>
                  </a:schemeClr>
                </a:solidFill>
              </a:rPr>
              <a:t>PricingService</a:t>
            </a:r>
            <a:r>
              <a:rPr lang="en-US" sz="1600" dirty="0"/>
              <a:t> An interface contains method signatures, which are declarations of methods without any implementation. </a:t>
            </a:r>
          </a:p>
          <a:p>
            <a:endParaRPr lang="en-US" sz="1600" b="1" dirty="0">
              <a:solidFill>
                <a:schemeClr val="accent5">
                  <a:lumMod val="60000"/>
                  <a:lumOff val="40000"/>
                </a:schemeClr>
              </a:solidFill>
            </a:endParaRPr>
          </a:p>
          <a:p>
            <a:r>
              <a:rPr lang="en-US" sz="1500" b="1" dirty="0" err="1">
                <a:solidFill>
                  <a:schemeClr val="accent5">
                    <a:lumMod val="60000"/>
                    <a:lumOff val="40000"/>
                  </a:schemeClr>
                </a:solidFill>
              </a:rPr>
              <a:t>PricingServiceImpl</a:t>
            </a:r>
            <a:r>
              <a:rPr lang="en-US" sz="1500" b="1" dirty="0">
                <a:solidFill>
                  <a:schemeClr val="accent5">
                    <a:lumMod val="60000"/>
                    <a:lumOff val="40000"/>
                  </a:schemeClr>
                </a:solidFill>
              </a:rPr>
              <a:t> </a:t>
            </a:r>
            <a:r>
              <a:rPr lang="en-US" sz="1600" dirty="0"/>
              <a:t>is the concrete implementation that contains the business logic for this operation.</a:t>
            </a:r>
          </a:p>
        </p:txBody>
      </p:sp>
      <p:cxnSp>
        <p:nvCxnSpPr>
          <p:cNvPr id="43" name="Straight Connector 42">
            <a:extLst>
              <a:ext uri="{FF2B5EF4-FFF2-40B4-BE49-F238E27FC236}">
                <a16:creationId xmlns:a16="http://schemas.microsoft.com/office/drawing/2014/main" id="{26B1C8A2-7EAB-BB30-1F4C-2111CD9B278D}"/>
              </a:ext>
            </a:extLst>
          </p:cNvPr>
          <p:cNvCxnSpPr/>
          <p:nvPr/>
        </p:nvCxnSpPr>
        <p:spPr>
          <a:xfrm>
            <a:off x="5909187" y="1209368"/>
            <a:ext cx="0" cy="5034116"/>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18BA440-921D-03FF-9DF8-622361430CAD}"/>
              </a:ext>
            </a:extLst>
          </p:cNvPr>
          <p:cNvSpPr txBox="1"/>
          <p:nvPr/>
        </p:nvSpPr>
        <p:spPr>
          <a:xfrm>
            <a:off x="511169" y="1047785"/>
            <a:ext cx="4788309" cy="323165"/>
          </a:xfrm>
          <a:prstGeom prst="rect">
            <a:avLst/>
          </a:prstGeom>
          <a:noFill/>
        </p:spPr>
        <p:txBody>
          <a:bodyPr wrap="square" rtlCol="0">
            <a:spAutoFit/>
          </a:bodyPr>
          <a:lstStyle/>
          <a:p>
            <a:r>
              <a:rPr lang="en-US" sz="1500" i="1" dirty="0">
                <a:latin typeface="Graphik" panose="020B0503030202060203" pitchFamily="34" charset="0"/>
              </a:rPr>
              <a:t>Open your own project</a:t>
            </a:r>
          </a:p>
        </p:txBody>
      </p:sp>
      <p:pic>
        <p:nvPicPr>
          <p:cNvPr id="8" name="Picture 7">
            <a:extLst>
              <a:ext uri="{FF2B5EF4-FFF2-40B4-BE49-F238E27FC236}">
                <a16:creationId xmlns:a16="http://schemas.microsoft.com/office/drawing/2014/main" id="{3B3AA7F0-675A-9D98-069C-8D3B61F7AEED}"/>
              </a:ext>
            </a:extLst>
          </p:cNvPr>
          <p:cNvPicPr>
            <a:picLocks noChangeAspect="1"/>
          </p:cNvPicPr>
          <p:nvPr/>
        </p:nvPicPr>
        <p:blipFill>
          <a:blip r:embed="rId3"/>
          <a:stretch>
            <a:fillRect/>
          </a:stretch>
        </p:blipFill>
        <p:spPr>
          <a:xfrm>
            <a:off x="6518894" y="1004605"/>
            <a:ext cx="5161934" cy="5525725"/>
          </a:xfrm>
          <a:prstGeom prst="rect">
            <a:avLst/>
          </a:prstGeom>
        </p:spPr>
      </p:pic>
    </p:spTree>
    <p:extLst>
      <p:ext uri="{BB962C8B-B14F-4D97-AF65-F5344CB8AC3E}">
        <p14:creationId xmlns:p14="http://schemas.microsoft.com/office/powerpoint/2010/main" val="1187371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Unit Test</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09EBC0E4-DFF2-7F93-9322-F7CA1F5A271E}"/>
              </a:ext>
            </a:extLst>
          </p:cNvPr>
          <p:cNvGraphicFramePr>
            <a:graphicFrameLocks noGrp="1"/>
          </p:cNvGraphicFramePr>
          <p:nvPr>
            <p:extLst>
              <p:ext uri="{D42A27DB-BD31-4B8C-83A1-F6EECF244321}">
                <p14:modId xmlns:p14="http://schemas.microsoft.com/office/powerpoint/2010/main" val="2978550248"/>
              </p:ext>
            </p:extLst>
          </p:nvPr>
        </p:nvGraphicFramePr>
        <p:xfrm>
          <a:off x="151170" y="1004606"/>
          <a:ext cx="11965860" cy="5811250"/>
        </p:xfrm>
        <a:graphic>
          <a:graphicData uri="http://schemas.openxmlformats.org/drawingml/2006/table">
            <a:tbl>
              <a:tblPr firstRow="1" bandRow="1">
                <a:tableStyleId>{5C22544A-7EE6-4342-B048-85BDC9FD1C3A}</a:tableStyleId>
              </a:tblPr>
              <a:tblGrid>
                <a:gridCol w="2394319">
                  <a:extLst>
                    <a:ext uri="{9D8B030D-6E8A-4147-A177-3AD203B41FA5}">
                      <a16:colId xmlns:a16="http://schemas.microsoft.com/office/drawing/2014/main" val="229719845"/>
                    </a:ext>
                  </a:extLst>
                </a:gridCol>
                <a:gridCol w="1784773">
                  <a:extLst>
                    <a:ext uri="{9D8B030D-6E8A-4147-A177-3AD203B41FA5}">
                      <a16:colId xmlns:a16="http://schemas.microsoft.com/office/drawing/2014/main" val="2553141794"/>
                    </a:ext>
                  </a:extLst>
                </a:gridCol>
                <a:gridCol w="2207172">
                  <a:extLst>
                    <a:ext uri="{9D8B030D-6E8A-4147-A177-3AD203B41FA5}">
                      <a16:colId xmlns:a16="http://schemas.microsoft.com/office/drawing/2014/main" val="3409385528"/>
                    </a:ext>
                  </a:extLst>
                </a:gridCol>
                <a:gridCol w="3128957">
                  <a:extLst>
                    <a:ext uri="{9D8B030D-6E8A-4147-A177-3AD203B41FA5}">
                      <a16:colId xmlns:a16="http://schemas.microsoft.com/office/drawing/2014/main" val="569313396"/>
                    </a:ext>
                  </a:extLst>
                </a:gridCol>
                <a:gridCol w="2450639">
                  <a:extLst>
                    <a:ext uri="{9D8B030D-6E8A-4147-A177-3AD203B41FA5}">
                      <a16:colId xmlns:a16="http://schemas.microsoft.com/office/drawing/2014/main" val="851850581"/>
                    </a:ext>
                  </a:extLst>
                </a:gridCol>
              </a:tblGrid>
              <a:tr h="385762">
                <a:tc>
                  <a:txBody>
                    <a:bodyPr/>
                    <a:lstStyle/>
                    <a:p>
                      <a:pPr lvl="0" algn="ctr">
                        <a:buNone/>
                      </a:pPr>
                      <a:r>
                        <a:rPr lang="en-US" sz="1500" dirty="0">
                          <a:latin typeface="Graphik" panose="020B0503030202060203" pitchFamily="34" charset="0"/>
                        </a:rPr>
                        <a:t>Test Method Name</a:t>
                      </a:r>
                    </a:p>
                  </a:txBody>
                  <a:tcPr>
                    <a:solidFill>
                      <a:schemeClr val="accent5">
                        <a:lumMod val="75000"/>
                      </a:schemeClr>
                    </a:solidFill>
                  </a:tcPr>
                </a:tc>
                <a:tc>
                  <a:txBody>
                    <a:bodyPr/>
                    <a:lstStyle/>
                    <a:p>
                      <a:pPr lvl="0" algn="ctr">
                        <a:buNone/>
                      </a:pPr>
                      <a:r>
                        <a:rPr lang="en-US" sz="1500" dirty="0">
                          <a:latin typeface="Graphik" panose="020B0503030202060203" pitchFamily="34" charset="0"/>
                        </a:rPr>
                        <a:t>Method to Test</a:t>
                      </a:r>
                    </a:p>
                  </a:txBody>
                  <a:tcPr>
                    <a:solidFill>
                      <a:schemeClr val="accent5">
                        <a:lumMod val="75000"/>
                      </a:schemeClr>
                    </a:solidFill>
                  </a:tcPr>
                </a:tc>
                <a:tc>
                  <a:txBody>
                    <a:bodyPr/>
                    <a:lstStyle/>
                    <a:p>
                      <a:pPr lvl="0" algn="ctr">
                        <a:buNone/>
                      </a:pPr>
                      <a:r>
                        <a:rPr lang="en-US" sz="1500" dirty="0">
                          <a:latin typeface="Graphik" panose="020B0503030202060203" pitchFamily="34" charset="0"/>
                        </a:rPr>
                        <a:t>Description</a:t>
                      </a:r>
                    </a:p>
                  </a:txBody>
                  <a:tcPr>
                    <a:solidFill>
                      <a:schemeClr val="accent5">
                        <a:lumMod val="75000"/>
                      </a:schemeClr>
                    </a:solidFill>
                  </a:tcPr>
                </a:tc>
                <a:tc>
                  <a:txBody>
                    <a:bodyPr/>
                    <a:lstStyle/>
                    <a:p>
                      <a:pPr lvl="0" algn="ctr">
                        <a:buNone/>
                      </a:pPr>
                      <a:r>
                        <a:rPr lang="en-US" sz="1500" dirty="0">
                          <a:latin typeface="Graphik" panose="020B0503030202060203" pitchFamily="34" charset="0"/>
                        </a:rPr>
                        <a:t>Test Condition</a:t>
                      </a:r>
                    </a:p>
                  </a:txBody>
                  <a:tcPr>
                    <a:solidFill>
                      <a:schemeClr val="accent5">
                        <a:lumMod val="75000"/>
                      </a:schemeClr>
                    </a:solidFill>
                  </a:tcPr>
                </a:tc>
                <a:tc>
                  <a:txBody>
                    <a:bodyPr/>
                    <a:lstStyle/>
                    <a:p>
                      <a:pPr lvl="0" algn="ctr">
                        <a:buNone/>
                      </a:pPr>
                      <a:r>
                        <a:rPr lang="en-US" sz="1500" dirty="0">
                          <a:latin typeface="Graphik" panose="020B0503030202060203" pitchFamily="34" charset="0"/>
                        </a:rPr>
                        <a:t>Expected Result</a:t>
                      </a:r>
                    </a:p>
                  </a:txBody>
                  <a:tcPr>
                    <a:solidFill>
                      <a:schemeClr val="accent5">
                        <a:lumMod val="75000"/>
                      </a:schemeClr>
                    </a:solidFill>
                  </a:tcPr>
                </a:tc>
                <a:extLst>
                  <a:ext uri="{0D108BD9-81ED-4DB2-BD59-A6C34878D82A}">
                    <a16:rowId xmlns:a16="http://schemas.microsoft.com/office/drawing/2014/main" val="3575385778"/>
                  </a:ext>
                </a:extLst>
              </a:tr>
              <a:tr h="1463088">
                <a:tc>
                  <a:txBody>
                    <a:bodyPr/>
                    <a:lstStyle/>
                    <a:p>
                      <a:pPr lvl="0">
                        <a:buNone/>
                      </a:pPr>
                      <a:r>
                        <a:rPr lang="en-US" sz="1100" b="0" dirty="0" err="1">
                          <a:latin typeface="Graphik" panose="020B0503030202060203" pitchFamily="34" charset="0"/>
                        </a:rPr>
                        <a:t>testValidatePricing_CorrectDetails</a:t>
                      </a:r>
                      <a:r>
                        <a:rPr lang="en-US" sz="1100" b="0" dirty="0">
                          <a:latin typeface="Graphik" panose="020B0503030202060203" pitchFamily="34" charset="0"/>
                        </a:rPr>
                        <a:t> </a:t>
                      </a:r>
                    </a:p>
                  </a:txBody>
                  <a:tcPr/>
                </a:tc>
                <a:tc>
                  <a:txBody>
                    <a:bodyPr/>
                    <a:lstStyle/>
                    <a:p>
                      <a:pPr lvl="0">
                        <a:buNone/>
                      </a:pPr>
                      <a:r>
                        <a:rPr lang="en-US" sz="1100" dirty="0" err="1">
                          <a:latin typeface="Graphik" panose="020B0503030202060203" pitchFamily="34" charset="0"/>
                        </a:rPr>
                        <a:t>PricingServiceImpl.validatePricing</a:t>
                      </a:r>
                      <a:endParaRPr lang="en-US" sz="1100" dirty="0">
                        <a:latin typeface="Graphik" panose="020B0503030202060203" pitchFamily="34" charset="0"/>
                      </a:endParaRPr>
                    </a:p>
                  </a:txBody>
                  <a:tcPr/>
                </a:tc>
                <a:tc>
                  <a:txBody>
                    <a:bodyPr/>
                    <a:lstStyle/>
                    <a:p>
                      <a:pPr lvl="0">
                        <a:buNone/>
                      </a:pPr>
                      <a:r>
                        <a:rPr lang="en-US" sz="1100" b="0" i="0" u="none" strike="noStrike" noProof="0" dirty="0">
                          <a:latin typeface="Graphik" panose="020B0503030202060203" pitchFamily="34" charset="0"/>
                        </a:rPr>
                        <a:t>Validate a pricing with correct details should return a </a:t>
                      </a:r>
                      <a:r>
                        <a:rPr lang="en-US" sz="1100" b="0" i="0" u="none" strike="noStrike" noProof="0" dirty="0" err="1">
                          <a:latin typeface="Graphik" panose="020B0503030202060203" pitchFamily="34" charset="0"/>
                        </a:rPr>
                        <a:t>ValidatePricingResponse</a:t>
                      </a:r>
                      <a:r>
                        <a:rPr lang="en-US" sz="1100" b="0" i="0" u="none" strike="noStrike" noProof="0" dirty="0">
                          <a:latin typeface="Graphik" panose="020B0503030202060203" pitchFamily="34" charset="0"/>
                        </a:rPr>
                        <a:t>.</a:t>
                      </a:r>
                      <a:br>
                        <a:rPr lang="en-US" sz="1100" b="0" i="0" u="none" strike="noStrike" noProof="0" dirty="0">
                          <a:latin typeface="Graphik" panose="020B0503030202060203" pitchFamily="34" charset="0"/>
                        </a:rPr>
                      </a:br>
                      <a:r>
                        <a:rPr lang="en-US" sz="1100" b="0" i="0" u="none" strike="noStrike" noProof="0" dirty="0">
                          <a:latin typeface="Graphik" panose="020B0503030202060203" pitchFamily="34" charset="0"/>
                        </a:rPr>
                        <a:t> </a:t>
                      </a:r>
                      <a:br>
                        <a:rPr lang="en-US" sz="1100" b="0" i="0" u="none" strike="noStrike" noProof="0" dirty="0">
                          <a:latin typeface="Graphik" panose="020B0503030202060203" pitchFamily="34" charset="0"/>
                        </a:rPr>
                      </a:br>
                      <a:r>
                        <a:rPr lang="en-US" sz="1100" b="0" i="0" u="none" strike="noStrike" noProof="0" dirty="0">
                          <a:latin typeface="Graphik" panose="020B0503030202060203" pitchFamily="34" charset="0"/>
                        </a:rPr>
                        <a:t>Correct details:</a:t>
                      </a:r>
                      <a:br>
                        <a:rPr lang="en-US" sz="1100" b="0" i="0" u="none" strike="noStrike" noProof="0" dirty="0">
                          <a:latin typeface="Graphik" panose="020B0503030202060203" pitchFamily="34" charset="0"/>
                        </a:rPr>
                      </a:br>
                      <a:r>
                        <a:rPr lang="en-US" sz="1100" b="0" i="0" u="none" strike="noStrike" noProof="0" dirty="0">
                          <a:latin typeface="Graphik" panose="020B0503030202060203" pitchFamily="34" charset="0"/>
                        </a:rPr>
                        <a:t>      product id, interest rate, and term </a:t>
                      </a:r>
                    </a:p>
                  </a:txBody>
                  <a:tcPr/>
                </a:tc>
                <a:tc>
                  <a:txBody>
                    <a:bodyPr/>
                    <a:lstStyle/>
                    <a:p>
                      <a:pPr lvl="0" algn="l">
                        <a:lnSpc>
                          <a:spcPct val="100000"/>
                        </a:lnSpc>
                        <a:spcBef>
                          <a:spcPts val="0"/>
                        </a:spcBef>
                        <a:spcAft>
                          <a:spcPts val="0"/>
                        </a:spcAft>
                        <a:buNone/>
                      </a:pPr>
                      <a:r>
                        <a:rPr lang="en-US" sz="1100" b="0" i="0" u="none" strike="noStrike" noProof="0" dirty="0">
                          <a:latin typeface="Graphik" panose="020B0503030202060203" pitchFamily="34" charset="0"/>
                        </a:rPr>
                        <a:t>Call </a:t>
                      </a:r>
                      <a:r>
                        <a:rPr lang="en-US" sz="1100" b="0" i="0" u="none" strike="noStrike" noProof="0" dirty="0" err="1">
                          <a:latin typeface="Graphik" panose="020B0503030202060203" pitchFamily="34" charset="0"/>
                        </a:rPr>
                        <a:t>PricingServiceImpl.validatePricing</a:t>
                      </a:r>
                      <a:endParaRPr lang="en-US" sz="1100" b="0" i="0" u="none" strike="noStrike" noProof="0" dirty="0">
                        <a:latin typeface="Graphik" panose="020B0503030202060203" pitchFamily="34" charset="0"/>
                      </a:endParaRPr>
                    </a:p>
                    <a:p>
                      <a:pPr lvl="0" algn="l">
                        <a:lnSpc>
                          <a:spcPct val="100000"/>
                        </a:lnSpc>
                        <a:spcBef>
                          <a:spcPts val="0"/>
                        </a:spcBef>
                        <a:spcAft>
                          <a:spcPts val="0"/>
                        </a:spcAft>
                        <a:buNone/>
                      </a:pPr>
                      <a:endParaRPr lang="en-US" sz="1100" b="0" i="0" u="none" strike="noStrike" noProof="0" dirty="0">
                        <a:latin typeface="Graphik" panose="020B0503030202060203" pitchFamily="34" charset="0"/>
                      </a:endParaRPr>
                    </a:p>
                    <a:p>
                      <a:pPr lvl="0" algn="l">
                        <a:lnSpc>
                          <a:spcPct val="100000"/>
                        </a:lnSpc>
                        <a:spcBef>
                          <a:spcPts val="0"/>
                        </a:spcBef>
                        <a:spcAft>
                          <a:spcPts val="0"/>
                        </a:spcAft>
                        <a:buNone/>
                      </a:pPr>
                      <a:r>
                        <a:rPr lang="en-US" sz="1100" b="0" i="0" u="none" strike="noStrike" noProof="0" dirty="0">
                          <a:latin typeface="Century Gothic"/>
                        </a:rPr>
                        <a:t>request = {</a:t>
                      </a:r>
                      <a:endParaRPr lang="en-US" sz="1100" dirty="0"/>
                    </a:p>
                    <a:p>
                      <a:pPr lvl="0" algn="l">
                        <a:lnSpc>
                          <a:spcPct val="100000"/>
                        </a:lnSpc>
                        <a:spcBef>
                          <a:spcPts val="0"/>
                        </a:spcBef>
                        <a:spcAft>
                          <a:spcPts val="0"/>
                        </a:spcAft>
                        <a:buNone/>
                      </a:pPr>
                      <a:r>
                        <a:rPr lang="en-US" sz="1100" b="0" i="0" u="none" strike="noStrike" noProof="0" dirty="0">
                          <a:latin typeface="Century Gothic"/>
                        </a:rPr>
                        <a:t>      </a:t>
                      </a:r>
                      <a:r>
                        <a:rPr lang="en-US" sz="1100" b="0" i="0" u="none" strike="noStrike" noProof="0" dirty="0" err="1">
                          <a:latin typeface="Century Gothic"/>
                        </a:rPr>
                        <a:t>productId</a:t>
                      </a:r>
                      <a:r>
                        <a:rPr lang="en-US" sz="1100" b="0" i="0" u="none" strike="noStrike" noProof="0" dirty="0">
                          <a:latin typeface="Century Gothic"/>
                        </a:rPr>
                        <a:t>: "1234567",</a:t>
                      </a:r>
                      <a:endParaRPr lang="en-US" sz="1100" dirty="0"/>
                    </a:p>
                    <a:p>
                      <a:pPr lvl="0" algn="l">
                        <a:lnSpc>
                          <a:spcPct val="100000"/>
                        </a:lnSpc>
                        <a:spcBef>
                          <a:spcPts val="0"/>
                        </a:spcBef>
                        <a:spcAft>
                          <a:spcPts val="0"/>
                        </a:spcAft>
                        <a:buNone/>
                      </a:pPr>
                      <a:r>
                        <a:rPr lang="en-US" sz="1100" b="0" i="0" u="none" strike="noStrike" noProof="0" dirty="0">
                          <a:latin typeface="Century Gothic"/>
                        </a:rPr>
                        <a:t>      </a:t>
                      </a:r>
                      <a:r>
                        <a:rPr lang="en-US" sz="1100" b="0" i="0" u="none" strike="noStrike" noProof="0" dirty="0" err="1">
                          <a:latin typeface="Century Gothic"/>
                        </a:rPr>
                        <a:t>interestRate</a:t>
                      </a:r>
                      <a:r>
                        <a:rPr lang="en-US" sz="1100" b="0" i="0" u="none" strike="noStrike" noProof="0" dirty="0">
                          <a:latin typeface="Century Gothic"/>
                        </a:rPr>
                        <a:t>: 0.2,</a:t>
                      </a:r>
                      <a:endParaRPr lang="en-US" sz="1100" dirty="0">
                        <a:latin typeface="Century Gothic"/>
                      </a:endParaRPr>
                    </a:p>
                    <a:p>
                      <a:pPr lvl="0" algn="l">
                        <a:lnSpc>
                          <a:spcPct val="100000"/>
                        </a:lnSpc>
                        <a:spcBef>
                          <a:spcPts val="0"/>
                        </a:spcBef>
                        <a:spcAft>
                          <a:spcPts val="0"/>
                        </a:spcAft>
                        <a:buNone/>
                      </a:pPr>
                      <a:r>
                        <a:rPr lang="en-US" sz="1100" b="0" i="0" u="none" strike="noStrike" noProof="0" dirty="0">
                          <a:latin typeface="Century Gothic"/>
                        </a:rPr>
                        <a:t>      term: "1_YEAR"</a:t>
                      </a:r>
                      <a:endParaRPr lang="en-US" sz="1100" dirty="0"/>
                    </a:p>
                    <a:p>
                      <a:pPr lvl="0">
                        <a:buNone/>
                      </a:pPr>
                      <a:r>
                        <a:rPr lang="en-US" sz="1100" b="0" i="0" u="none" strike="noStrike" noProof="0" dirty="0">
                          <a:latin typeface="Century Gothic"/>
                        </a:rPr>
                        <a:t> } </a:t>
                      </a:r>
                      <a:endParaRPr lang="en-US" sz="1100" dirty="0"/>
                    </a:p>
                  </a:txBody>
                  <a:tcPr/>
                </a:tc>
                <a:tc>
                  <a:txBody>
                    <a:bodyPr/>
                    <a:lstStyle/>
                    <a:p>
                      <a:pPr lvl="0">
                        <a:buNone/>
                      </a:pPr>
                      <a:r>
                        <a:rPr lang="en-US" sz="1100" b="0" i="0" u="none" strike="noStrike" noProof="0" dirty="0">
                          <a:solidFill>
                            <a:srgbClr val="000000"/>
                          </a:solidFill>
                          <a:latin typeface="Graphik" panose="020B0503030202060203" pitchFamily="34" charset="0"/>
                        </a:rPr>
                        <a:t>Verify that the returned data  includes the following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noProof="0" dirty="0">
                          <a:solidFill>
                            <a:srgbClr val="000000"/>
                          </a:solidFill>
                        </a:rPr>
                        <a:t>      </a:t>
                      </a:r>
                      <a:r>
                        <a:rPr lang="en-US" sz="1100" b="1" i="0" u="none" strike="noStrike" noProof="0" dirty="0" err="1">
                          <a:solidFill>
                            <a:srgbClr val="000000"/>
                          </a:solidFill>
                        </a:rPr>
                        <a:t>notValidReason</a:t>
                      </a:r>
                      <a:r>
                        <a:rPr lang="en-US" sz="1100" b="0" i="0" u="none" strike="noStrike" noProof="0" dirty="0">
                          <a:solidFill>
                            <a:srgbClr val="000000"/>
                          </a:solidFill>
                        </a:rPr>
                        <a:t>: "" </a:t>
                      </a:r>
                      <a:endParaRPr lang="en-US" sz="1100" b="0" i="0" u="none" strike="noStrike" noProof="0" dirty="0">
                        <a:solidFill>
                          <a:srgbClr val="000000"/>
                        </a:solidFill>
                        <a:latin typeface="Century Gothic"/>
                      </a:endParaRPr>
                    </a:p>
                    <a:p>
                      <a:pPr lvl="0">
                        <a:buNone/>
                      </a:pPr>
                      <a:r>
                        <a:rPr lang="en-US" sz="1100" b="1" i="0" u="none" strike="noStrike" noProof="0" dirty="0">
                          <a:solidFill>
                            <a:srgbClr val="000000"/>
                          </a:solidFill>
                        </a:rPr>
                        <a:t>     </a:t>
                      </a:r>
                      <a:r>
                        <a:rPr lang="en-US" sz="1100" b="1" i="0" u="none" strike="noStrike" noProof="0" dirty="0" err="1">
                          <a:solidFill>
                            <a:srgbClr val="000000"/>
                          </a:solidFill>
                        </a:rPr>
                        <a:t>isValid</a:t>
                      </a:r>
                      <a:r>
                        <a:rPr lang="en-US" sz="1100" b="0" i="0" u="none" strike="noStrike" noProof="0" dirty="0">
                          <a:solidFill>
                            <a:srgbClr val="000000"/>
                          </a:solidFill>
                        </a:rPr>
                        <a:t>: true</a:t>
                      </a:r>
                      <a:br>
                        <a:rPr lang="en-US" sz="1100" b="0" i="0" u="none" strike="noStrike" noProof="0" dirty="0">
                          <a:solidFill>
                            <a:srgbClr val="000000"/>
                          </a:solidFill>
                        </a:rPr>
                      </a:br>
                      <a:endParaRPr lang="en-US" sz="1100" b="0" i="0" u="none" strike="noStrike" noProof="0" dirty="0">
                        <a:solidFill>
                          <a:srgbClr val="000000"/>
                        </a:solidFill>
                        <a:latin typeface="Graphik" panose="020B0503030202060203" pitchFamily="34" charset="0"/>
                      </a:endParaRPr>
                    </a:p>
                  </a:txBody>
                  <a:tcPr/>
                </a:tc>
                <a:extLst>
                  <a:ext uri="{0D108BD9-81ED-4DB2-BD59-A6C34878D82A}">
                    <a16:rowId xmlns:a16="http://schemas.microsoft.com/office/drawing/2014/main" val="3540173254"/>
                  </a:ext>
                </a:extLst>
              </a:tr>
              <a:tr h="1120663">
                <a:tc>
                  <a:txBody>
                    <a:bodyPr/>
                    <a:lstStyle/>
                    <a:p>
                      <a:pPr lvl="0">
                        <a:buNone/>
                      </a:pPr>
                      <a:r>
                        <a:rPr lang="en-US" sz="1100" b="0" dirty="0" err="1">
                          <a:latin typeface="Graphik" panose="020B0503030202060203" pitchFamily="34" charset="0"/>
                        </a:rPr>
                        <a:t>testValidatePricing_InvalidProductId</a:t>
                      </a:r>
                      <a:r>
                        <a:rPr lang="en-US" sz="1100" b="0" dirty="0">
                          <a:latin typeface="Graphik" panose="020B0503030202060203" pitchFamily="34"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Graphik" panose="020B0503030202060203" pitchFamily="34" charset="0"/>
                          <a:ea typeface="+mn-ea"/>
                          <a:cs typeface="+mn-cs"/>
                        </a:rPr>
                        <a:t>PricingServiceImpl.validatePricing</a:t>
                      </a:r>
                      <a:endPar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a:txBody>
                  <a:tcPr/>
                </a:tc>
                <a:tc>
                  <a:txBody>
                    <a:bodyPr/>
                    <a:lstStyle/>
                    <a:p>
                      <a:pPr lvl="0">
                        <a:buNone/>
                      </a:pPr>
                      <a:r>
                        <a:rPr lang="en-US" sz="1100" dirty="0">
                          <a:latin typeface="Graphik" panose="020B0503030202060203" pitchFamily="34" charset="0"/>
                        </a:rPr>
                        <a:t>Validate a pricing with an invalid product id should return a </a:t>
                      </a:r>
                      <a:r>
                        <a:rPr lang="en-US" sz="1100" dirty="0" err="1">
                          <a:latin typeface="Graphik" panose="020B0503030202060203" pitchFamily="34" charset="0"/>
                        </a:rPr>
                        <a:t>BadRequestException</a:t>
                      </a:r>
                      <a:r>
                        <a:rPr lang="en-US" sz="1100" dirty="0">
                          <a:latin typeface="Graphik" panose="020B0503030202060203" pitchFamily="34"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Call </a:t>
                      </a:r>
                      <a:r>
                        <a:rPr kumimoji="0" lang="en-US" sz="1100" b="0" i="0" u="none" strike="noStrike" kern="1200" cap="none" spc="0" normalizeH="0" baseline="0" noProof="0" dirty="0" err="1">
                          <a:ln>
                            <a:noFill/>
                          </a:ln>
                          <a:solidFill>
                            <a:prstClr val="black"/>
                          </a:solidFill>
                          <a:effectLst/>
                          <a:uLnTx/>
                          <a:uFillTx/>
                          <a:latin typeface="Graphik" panose="020B0503030202060203" pitchFamily="34" charset="0"/>
                          <a:ea typeface="+mn-ea"/>
                          <a:cs typeface="+mn-cs"/>
                        </a:rPr>
                        <a:t>PricingServiceImpl.validatePricing</a:t>
                      </a:r>
                      <a:endPar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a:ea typeface="+mn-ea"/>
                          <a:cs typeface="+mn-cs"/>
                        </a:rPr>
                        <a:t>request = {</a:t>
                      </a:r>
                      <a:endPar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a:ea typeface="+mn-ea"/>
                          <a:cs typeface="+mn-cs"/>
                        </a:rPr>
                        <a:t>      </a:t>
                      </a:r>
                      <a:r>
                        <a:rPr kumimoji="0" lang="en-US" sz="1100" b="0" i="0" u="none" strike="noStrike" kern="1200" cap="none" spc="0" normalizeH="0" baseline="0" noProof="0" dirty="0" err="1">
                          <a:ln>
                            <a:noFill/>
                          </a:ln>
                          <a:solidFill>
                            <a:prstClr val="black"/>
                          </a:solidFill>
                          <a:effectLst/>
                          <a:uLnTx/>
                          <a:uFillTx/>
                          <a:latin typeface="Century Gothic"/>
                          <a:ea typeface="+mn-ea"/>
                          <a:cs typeface="+mn-cs"/>
                        </a:rPr>
                        <a:t>productId</a:t>
                      </a:r>
                      <a:r>
                        <a:rPr kumimoji="0" lang="en-US" sz="1100" b="0" i="0" u="none" strike="noStrike" kern="1200" cap="none" spc="0" normalizeH="0" baseline="0" noProof="0" dirty="0">
                          <a:ln>
                            <a:noFill/>
                          </a:ln>
                          <a:solidFill>
                            <a:prstClr val="black"/>
                          </a:solidFill>
                          <a:effectLst/>
                          <a:uLnTx/>
                          <a:uFillTx/>
                          <a:latin typeface="Century Gothic"/>
                          <a:ea typeface="+mn-ea"/>
                          <a:cs typeface="+mn-cs"/>
                        </a:rPr>
                        <a:t>: "1234567",</a:t>
                      </a:r>
                      <a:endPar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a:ea typeface="+mn-ea"/>
                          <a:cs typeface="+mn-cs"/>
                        </a:rPr>
                        <a:t>      </a:t>
                      </a:r>
                      <a:r>
                        <a:rPr kumimoji="0" lang="en-US" sz="1100" b="0" i="0" u="none" strike="noStrike" kern="1200" cap="none" spc="0" normalizeH="0" baseline="0" noProof="0" dirty="0" err="1">
                          <a:ln>
                            <a:noFill/>
                          </a:ln>
                          <a:solidFill>
                            <a:prstClr val="black"/>
                          </a:solidFill>
                          <a:effectLst/>
                          <a:uLnTx/>
                          <a:uFillTx/>
                          <a:latin typeface="Century Gothic"/>
                          <a:ea typeface="+mn-ea"/>
                          <a:cs typeface="+mn-cs"/>
                        </a:rPr>
                        <a:t>interestRate</a:t>
                      </a:r>
                      <a:r>
                        <a:rPr kumimoji="0" lang="en-US" sz="1100" b="0" i="0" u="none" strike="noStrike" kern="1200" cap="none" spc="0" normalizeH="0" baseline="0" noProof="0" dirty="0">
                          <a:ln>
                            <a:noFill/>
                          </a:ln>
                          <a:solidFill>
                            <a:prstClr val="black"/>
                          </a:solidFill>
                          <a:effectLst/>
                          <a:uLnTx/>
                          <a:uFillTx/>
                          <a:latin typeface="Century Gothic"/>
                          <a:ea typeface="+mn-ea"/>
                          <a:cs typeface="+mn-cs"/>
                        </a:rPr>
                        <a:t>: 0.2,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a:ea typeface="+mn-ea"/>
                          <a:cs typeface="+mn-cs"/>
                        </a:rPr>
                        <a:t>      term: "1_YEAR"</a:t>
                      </a:r>
                      <a:endPar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a:ea typeface="+mn-ea"/>
                          <a:cs typeface="+mn-cs"/>
                        </a:rPr>
                        <a:t> } </a:t>
                      </a:r>
                      <a:endPar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Verify that the returned data includes the following:</a:t>
                      </a:r>
                    </a:p>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errorId</a:t>
                      </a:r>
                      <a:r>
                        <a:rPr lang="en-US" sz="1100" b="0" i="0" u="none" strike="noStrike" noProof="0" dirty="0">
                          <a:solidFill>
                            <a:srgbClr val="000000"/>
                          </a:solidFill>
                          <a:latin typeface="Graphik" panose="020B0503030202060203" pitchFamily="34" charset="0"/>
                        </a:rPr>
                        <a:t>: 400</a:t>
                      </a:r>
                    </a:p>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errorMessage</a:t>
                      </a:r>
                      <a:r>
                        <a:rPr lang="en-US" sz="1100" b="0" i="0" u="none" strike="noStrike" noProof="0" dirty="0">
                          <a:solidFill>
                            <a:srgbClr val="000000"/>
                          </a:solidFill>
                          <a:latin typeface="Graphik" panose="020B0503030202060203" pitchFamily="34" charset="0"/>
                        </a:rPr>
                        <a:t>: "Pricing for product code 123456 not found."</a:t>
                      </a:r>
                    </a:p>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     </a:t>
                      </a:r>
                      <a:r>
                        <a:rPr lang="en-US" sz="1100" b="1" i="0" u="none" strike="noStrike" noProof="0" dirty="0" err="1">
                          <a:solidFill>
                            <a:srgbClr val="000000"/>
                          </a:solidFill>
                          <a:latin typeface="Graphik" panose="020B0503030202060203" pitchFamily="34" charset="0"/>
                        </a:rPr>
                        <a:t>errorDetails</a:t>
                      </a:r>
                      <a:r>
                        <a:rPr lang="en-US" sz="1100" b="1" i="0" u="none" strike="noStrike" noProof="0" dirty="0">
                          <a:solidFill>
                            <a:srgbClr val="000000"/>
                          </a:solidFill>
                          <a:latin typeface="Graphik" panose="020B0503030202060203" pitchFamily="34" charset="0"/>
                        </a:rPr>
                        <a:t> </a:t>
                      </a:r>
                      <a:r>
                        <a:rPr lang="en-US" sz="1100" b="0" i="0" u="none" strike="noStrike" noProof="0" dirty="0">
                          <a:solidFill>
                            <a:srgbClr val="000000"/>
                          </a:solidFill>
                          <a:latin typeface="Graphik" panose="020B0503030202060203" pitchFamily="34" charset="0"/>
                        </a:rPr>
                        <a:t>of an empty map.</a:t>
                      </a:r>
                      <a:endParaRPr lang="en-US" sz="1100" dirty="0">
                        <a:latin typeface="Graphik" panose="020B0503030202060203" pitchFamily="34" charset="0"/>
                      </a:endParaRPr>
                    </a:p>
                  </a:txBody>
                  <a:tcPr/>
                </a:tc>
                <a:extLst>
                  <a:ext uri="{0D108BD9-81ED-4DB2-BD59-A6C34878D82A}">
                    <a16:rowId xmlns:a16="http://schemas.microsoft.com/office/drawing/2014/main" val="334820755"/>
                  </a:ext>
                </a:extLst>
              </a:tr>
              <a:tr h="1261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Graphik" panose="020B0503030202060203" pitchFamily="34" charset="0"/>
                          <a:ea typeface="+mn-ea"/>
                          <a:cs typeface="+mn-cs"/>
                        </a:rPr>
                        <a:t>testValidatePricing_ValidProductIdButInvalidInterestRate</a:t>
                      </a:r>
                      <a:endPar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Graphik" panose="020B0503030202060203" pitchFamily="34" charset="0"/>
                          <a:ea typeface="+mn-ea"/>
                          <a:cs typeface="+mn-cs"/>
                        </a:rPr>
                        <a:t>PricingServiceImpl.validatePricing</a:t>
                      </a:r>
                      <a:endPar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a:txBody>
                  <a:tcPr/>
                </a:tc>
                <a:tc>
                  <a:txBody>
                    <a:bodyPr/>
                    <a:lstStyle/>
                    <a:p>
                      <a:pPr lvl="0">
                        <a:buNone/>
                      </a:pPr>
                      <a:r>
                        <a:rPr lang="en-US" sz="1100" b="0" i="0" u="none" strike="noStrike" noProof="0" dirty="0">
                          <a:latin typeface="Century Gothic"/>
                        </a:rPr>
                        <a:t>Validate a pricing with a valid product id, but with an invalid interest rate. </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Call </a:t>
                      </a:r>
                      <a:r>
                        <a:rPr kumimoji="0" lang="en-US" sz="1100" b="0" i="0" u="none" strike="noStrike" kern="1200" cap="none" spc="0" normalizeH="0" baseline="0" noProof="0" dirty="0" err="1">
                          <a:ln>
                            <a:noFill/>
                          </a:ln>
                          <a:solidFill>
                            <a:prstClr val="black"/>
                          </a:solidFill>
                          <a:effectLst/>
                          <a:uLnTx/>
                          <a:uFillTx/>
                          <a:latin typeface="Graphik" panose="020B0503030202060203" pitchFamily="34" charset="0"/>
                          <a:ea typeface="+mn-ea"/>
                          <a:cs typeface="+mn-cs"/>
                        </a:rPr>
                        <a:t>PricingServiceImpl.validatePricing</a:t>
                      </a:r>
                      <a:endPar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a:ea typeface="+mn-ea"/>
                          <a:cs typeface="+mn-cs"/>
                        </a:rPr>
                        <a:t>request = {</a:t>
                      </a:r>
                      <a:endPar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a:ea typeface="+mn-ea"/>
                          <a:cs typeface="+mn-cs"/>
                        </a:rPr>
                        <a:t>      </a:t>
                      </a:r>
                      <a:r>
                        <a:rPr kumimoji="0" lang="en-US" sz="1100" b="0" i="0" u="none" strike="noStrike" kern="1200" cap="none" spc="0" normalizeH="0" baseline="0" noProof="0" dirty="0" err="1">
                          <a:ln>
                            <a:noFill/>
                          </a:ln>
                          <a:solidFill>
                            <a:prstClr val="black"/>
                          </a:solidFill>
                          <a:effectLst/>
                          <a:uLnTx/>
                          <a:uFillTx/>
                          <a:latin typeface="Century Gothic"/>
                          <a:ea typeface="+mn-ea"/>
                          <a:cs typeface="+mn-cs"/>
                        </a:rPr>
                        <a:t>productId</a:t>
                      </a:r>
                      <a:r>
                        <a:rPr kumimoji="0" lang="en-US" sz="1100" b="0" i="0" u="none" strike="noStrike" kern="1200" cap="none" spc="0" normalizeH="0" baseline="0" noProof="0" dirty="0">
                          <a:ln>
                            <a:noFill/>
                          </a:ln>
                          <a:solidFill>
                            <a:prstClr val="black"/>
                          </a:solidFill>
                          <a:effectLst/>
                          <a:uLnTx/>
                          <a:uFillTx/>
                          <a:latin typeface="Century Gothic"/>
                          <a:ea typeface="+mn-ea"/>
                          <a:cs typeface="+mn-cs"/>
                        </a:rPr>
                        <a:t>: "1234567",</a:t>
                      </a:r>
                      <a:endPar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a:ea typeface="+mn-ea"/>
                          <a:cs typeface="+mn-cs"/>
                        </a:rPr>
                        <a:t>      </a:t>
                      </a:r>
                      <a:r>
                        <a:rPr kumimoji="0" lang="en-US" sz="1100" b="0" i="0" u="none" strike="noStrike" kern="1200" cap="none" spc="0" normalizeH="0" baseline="0" noProof="0" dirty="0" err="1">
                          <a:ln>
                            <a:noFill/>
                          </a:ln>
                          <a:solidFill>
                            <a:prstClr val="black"/>
                          </a:solidFill>
                          <a:effectLst/>
                          <a:uLnTx/>
                          <a:uFillTx/>
                          <a:latin typeface="Century Gothic"/>
                          <a:ea typeface="+mn-ea"/>
                          <a:cs typeface="+mn-cs"/>
                        </a:rPr>
                        <a:t>interestRate</a:t>
                      </a:r>
                      <a:r>
                        <a:rPr kumimoji="0" lang="en-US" sz="1100" b="0" i="0" u="none" strike="noStrike" kern="1200" cap="none" spc="0" normalizeH="0" baseline="0" noProof="0" dirty="0">
                          <a:ln>
                            <a:noFill/>
                          </a:ln>
                          <a:solidFill>
                            <a:prstClr val="black"/>
                          </a:solidFill>
                          <a:effectLst/>
                          <a:uLnTx/>
                          <a:uFillTx/>
                          <a:latin typeface="Century Gothic"/>
                          <a:ea typeface="+mn-ea"/>
                          <a:cs typeface="+mn-cs"/>
                        </a:rPr>
                        <a:t>: 0.3,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a:ea typeface="+mn-ea"/>
                          <a:cs typeface="+mn-cs"/>
                        </a:rPr>
                        <a:t>      term: "1_YEAR"</a:t>
                      </a:r>
                      <a:endPar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a:ea typeface="+mn-ea"/>
                          <a:cs typeface="+mn-cs"/>
                        </a:rPr>
                        <a:t> } </a:t>
                      </a:r>
                      <a:endPar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Verify that the returned data includes the following:</a:t>
                      </a:r>
                    </a:p>
                    <a:p>
                      <a:pPr lvl="0">
                        <a:buNone/>
                      </a:pPr>
                      <a:r>
                        <a:rPr lang="en-US" sz="1100" b="0" i="0" u="none" strike="noStrike" noProof="0" dirty="0">
                          <a:solidFill>
                            <a:srgbClr val="000000"/>
                          </a:solidFill>
                          <a:latin typeface="Century Gothic"/>
                        </a:rPr>
                        <a:t>      </a:t>
                      </a:r>
                      <a:r>
                        <a:rPr lang="en-US" sz="1100" b="1" i="0" u="none" strike="noStrike" noProof="0" dirty="0" err="1">
                          <a:solidFill>
                            <a:srgbClr val="000000"/>
                          </a:solidFill>
                          <a:latin typeface="Century Gothic"/>
                        </a:rPr>
                        <a:t>notValidReason</a:t>
                      </a:r>
                      <a:r>
                        <a:rPr lang="en-US" sz="1100" b="0" i="0" u="none" strike="noStrike" noProof="0" dirty="0">
                          <a:solidFill>
                            <a:srgbClr val="000000"/>
                          </a:solidFill>
                          <a:latin typeface="Century Gothic"/>
                        </a:rPr>
                        <a:t>: "The interest rate is incorrect." </a:t>
                      </a:r>
                      <a:endParaRPr lang="en-US" sz="1100" b="1" i="0" u="none" strike="noStrike" noProof="0" dirty="0">
                        <a:solidFill>
                          <a:srgbClr val="000000"/>
                        </a:solidFill>
                        <a:latin typeface="Century Gothic"/>
                      </a:endParaRPr>
                    </a:p>
                    <a:p>
                      <a:pPr lvl="0">
                        <a:buNone/>
                      </a:pPr>
                      <a:r>
                        <a:rPr lang="en-US" sz="1100" b="1" i="0" u="none" strike="noStrike" noProof="0" dirty="0">
                          <a:solidFill>
                            <a:srgbClr val="000000"/>
                          </a:solidFill>
                          <a:latin typeface="Century Gothic"/>
                        </a:rPr>
                        <a:t>      </a:t>
                      </a:r>
                      <a:r>
                        <a:rPr lang="en-US" sz="1100" b="1" i="0" u="none" strike="noStrike" noProof="0" dirty="0" err="1">
                          <a:solidFill>
                            <a:srgbClr val="000000"/>
                          </a:solidFill>
                          <a:latin typeface="Century Gothic"/>
                        </a:rPr>
                        <a:t>isValid</a:t>
                      </a:r>
                      <a:r>
                        <a:rPr lang="en-US" sz="1100" b="0" i="0" u="none" strike="noStrike" noProof="0" dirty="0">
                          <a:solidFill>
                            <a:srgbClr val="000000"/>
                          </a:solidFill>
                          <a:latin typeface="Century Gothic"/>
                        </a:rPr>
                        <a:t>: false</a:t>
                      </a:r>
                      <a:br>
                        <a:rPr lang="en-US" sz="1100" b="0" i="0" u="none" strike="noStrike" noProof="0" dirty="0">
                          <a:solidFill>
                            <a:srgbClr val="000000"/>
                          </a:solidFill>
                          <a:latin typeface="Century Gothic"/>
                        </a:rPr>
                      </a:br>
                      <a:endParaRPr lang="en-US" sz="1100" dirty="0"/>
                    </a:p>
                  </a:txBody>
                  <a:tcPr/>
                </a:tc>
                <a:extLst>
                  <a:ext uri="{0D108BD9-81ED-4DB2-BD59-A6C34878D82A}">
                    <a16:rowId xmlns:a16="http://schemas.microsoft.com/office/drawing/2014/main" val="1375314898"/>
                  </a:ext>
                </a:extLst>
              </a:tr>
              <a:tr h="11128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Graphik" panose="020B0503030202060203" pitchFamily="34" charset="0"/>
                          <a:ea typeface="+mn-ea"/>
                          <a:cs typeface="+mn-cs"/>
                        </a:rPr>
                        <a:t>testValidatePricing_ValidProductIdButInvalidTerm</a:t>
                      </a:r>
                      <a:r>
                        <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Graphik" panose="020B0503030202060203" pitchFamily="34" charset="0"/>
                          <a:ea typeface="+mn-ea"/>
                          <a:cs typeface="+mn-cs"/>
                        </a:rPr>
                        <a:t>PricingServiceImpl.validatePricing</a:t>
                      </a:r>
                      <a:endPar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noProof="0" dirty="0">
                          <a:latin typeface="Century Gothic"/>
                        </a:rPr>
                        <a:t>Validate a pricing with a valid product id, but with an invalid interest rate. </a:t>
                      </a:r>
                      <a:endParaRPr lang="en-US" sz="1100" dirty="0"/>
                    </a:p>
                    <a:p>
                      <a:endParaRPr lang="en-US" sz="1100" dirty="0">
                        <a:latin typeface="Graphik" panose="020B0503030202060203" pitchFamily="34" charset="0"/>
                      </a:endParaRPr>
                    </a:p>
                  </a:txBody>
                  <a:tcPr/>
                </a:tc>
                <a:tc>
                  <a:txBody>
                    <a:bodyPr/>
                    <a:lstStyle/>
                    <a:p>
                      <a:pPr lvl="0" algn="l">
                        <a:lnSpc>
                          <a:spcPct val="100000"/>
                        </a:lnSpc>
                        <a:spcBef>
                          <a:spcPts val="0"/>
                        </a:spcBef>
                        <a:spcAft>
                          <a:spcPts val="0"/>
                        </a:spcAft>
                        <a:buNone/>
                      </a:pPr>
                      <a:r>
                        <a:rPr lang="en-US" sz="1100" b="0" i="0" u="none" strike="noStrike" noProof="0" dirty="0">
                          <a:latin typeface="Graphik" panose="020B0503030202060203" pitchFamily="34" charset="0"/>
                        </a:rPr>
                        <a:t>Call </a:t>
                      </a:r>
                      <a:r>
                        <a:rPr lang="en-US" sz="1100" b="0" i="0" u="none" strike="noStrike" noProof="0" dirty="0" err="1">
                          <a:latin typeface="Graphik" panose="020B0503030202060203" pitchFamily="34" charset="0"/>
                        </a:rPr>
                        <a:t>PricingServiceImpl.validatePricing</a:t>
                      </a:r>
                      <a:endParaRPr lang="en-US" sz="1100" b="0" i="0" u="none" strike="noStrike" noProof="0" dirty="0">
                        <a:latin typeface="Graphik" panose="020B0503030202060203" pitchFamily="34" charset="0"/>
                      </a:endParaRPr>
                    </a:p>
                    <a:p>
                      <a:pPr lvl="0" algn="l">
                        <a:lnSpc>
                          <a:spcPct val="100000"/>
                        </a:lnSpc>
                        <a:spcBef>
                          <a:spcPts val="0"/>
                        </a:spcBef>
                        <a:spcAft>
                          <a:spcPts val="0"/>
                        </a:spcAft>
                        <a:buNone/>
                      </a:pPr>
                      <a:endParaRPr lang="en-US" sz="1100" b="0" i="0" u="none" strike="noStrike" noProof="0" dirty="0">
                        <a:latin typeface="Graphik" panose="020B0503030202060203" pitchFamily="34" charset="0"/>
                      </a:endParaRPr>
                    </a:p>
                    <a:p>
                      <a:pPr lvl="0" algn="l">
                        <a:lnSpc>
                          <a:spcPct val="100000"/>
                        </a:lnSpc>
                        <a:spcBef>
                          <a:spcPts val="0"/>
                        </a:spcBef>
                        <a:spcAft>
                          <a:spcPts val="0"/>
                        </a:spcAft>
                        <a:buNone/>
                      </a:pPr>
                      <a:r>
                        <a:rPr lang="en-US" sz="1100" b="0" i="0" u="none" strike="noStrike" noProof="0" dirty="0">
                          <a:latin typeface="Century Gothic"/>
                        </a:rPr>
                        <a:t>request = {</a:t>
                      </a:r>
                      <a:endParaRPr lang="en-US" sz="1100" dirty="0"/>
                    </a:p>
                    <a:p>
                      <a:pPr lvl="0" algn="l">
                        <a:lnSpc>
                          <a:spcPct val="100000"/>
                        </a:lnSpc>
                        <a:spcBef>
                          <a:spcPts val="0"/>
                        </a:spcBef>
                        <a:spcAft>
                          <a:spcPts val="0"/>
                        </a:spcAft>
                        <a:buNone/>
                      </a:pPr>
                      <a:r>
                        <a:rPr lang="en-US" sz="1100" b="0" i="0" u="none" strike="noStrike" noProof="0" dirty="0">
                          <a:latin typeface="Century Gothic"/>
                        </a:rPr>
                        <a:t>      </a:t>
                      </a:r>
                      <a:r>
                        <a:rPr lang="en-US" sz="1100" b="0" i="0" u="none" strike="noStrike" noProof="0" dirty="0" err="1">
                          <a:latin typeface="Century Gothic"/>
                        </a:rPr>
                        <a:t>productId</a:t>
                      </a:r>
                      <a:r>
                        <a:rPr lang="en-US" sz="1100" b="0" i="0" u="none" strike="noStrike" noProof="0" dirty="0">
                          <a:latin typeface="Century Gothic"/>
                        </a:rPr>
                        <a:t>: "1234567",</a:t>
                      </a:r>
                      <a:endParaRPr lang="en-US" sz="1100" dirty="0"/>
                    </a:p>
                    <a:p>
                      <a:pPr lvl="0" algn="l">
                        <a:lnSpc>
                          <a:spcPct val="100000"/>
                        </a:lnSpc>
                        <a:spcBef>
                          <a:spcPts val="0"/>
                        </a:spcBef>
                        <a:spcAft>
                          <a:spcPts val="0"/>
                        </a:spcAft>
                        <a:buNone/>
                      </a:pPr>
                      <a:r>
                        <a:rPr lang="en-US" sz="1100" b="0" i="0" u="none" strike="noStrike" noProof="0" dirty="0">
                          <a:latin typeface="Century Gothic"/>
                        </a:rPr>
                        <a:t>      </a:t>
                      </a:r>
                      <a:r>
                        <a:rPr lang="en-US" sz="1100" b="0" i="0" u="none" strike="noStrike" noProof="0" dirty="0" err="1">
                          <a:latin typeface="Century Gothic"/>
                        </a:rPr>
                        <a:t>interestRate</a:t>
                      </a:r>
                      <a:r>
                        <a:rPr lang="en-US" sz="1100" b="0" i="0" u="none" strike="noStrike" noProof="0" dirty="0">
                          <a:latin typeface="Century Gothic"/>
                        </a:rPr>
                        <a:t>: 0.2,</a:t>
                      </a:r>
                      <a:endParaRPr lang="en-US" sz="1100" dirty="0">
                        <a:latin typeface="Century Gothic"/>
                      </a:endParaRPr>
                    </a:p>
                    <a:p>
                      <a:pPr lvl="0" algn="l">
                        <a:lnSpc>
                          <a:spcPct val="100000"/>
                        </a:lnSpc>
                        <a:spcBef>
                          <a:spcPts val="0"/>
                        </a:spcBef>
                        <a:spcAft>
                          <a:spcPts val="0"/>
                        </a:spcAft>
                        <a:buNone/>
                      </a:pPr>
                      <a:r>
                        <a:rPr lang="en-US" sz="1100" b="0" i="0" u="none" strike="noStrike" noProof="0" dirty="0">
                          <a:latin typeface="Century Gothic"/>
                        </a:rPr>
                        <a:t>      term: "1_MONTH"</a:t>
                      </a:r>
                      <a:endParaRPr lang="en-US" sz="1100" dirty="0"/>
                    </a:p>
                    <a:p>
                      <a:pPr lvl="0">
                        <a:buNone/>
                      </a:pPr>
                      <a:r>
                        <a:rPr lang="en-US" sz="1100" b="0" i="0" u="none" strike="noStrike" noProof="0" dirty="0">
                          <a:latin typeface="Century Gothic"/>
                        </a:rPr>
                        <a:t> }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a:txBody>
                  <a:tcPr/>
                </a:tc>
                <a:tc>
                  <a:txBody>
                    <a:bodyPr/>
                    <a:lstStyle/>
                    <a:p>
                      <a:pPr lvl="0" algn="l">
                        <a:lnSpc>
                          <a:spcPct val="100000"/>
                        </a:lnSpc>
                        <a:spcBef>
                          <a:spcPts val="0"/>
                        </a:spcBef>
                        <a:spcAft>
                          <a:spcPts val="0"/>
                        </a:spcAft>
                        <a:buNone/>
                      </a:pPr>
                      <a:r>
                        <a:rPr lang="en-US" sz="1100" b="0" i="0" u="none" strike="noStrike" noProof="0" dirty="0">
                          <a:solidFill>
                            <a:srgbClr val="000000"/>
                          </a:solidFill>
                          <a:latin typeface="Graphik" panose="020B0503030202060203" pitchFamily="34" charset="0"/>
                        </a:rPr>
                        <a:t>Verify that the returned data includes the following:</a:t>
                      </a:r>
                    </a:p>
                    <a:p>
                      <a:pPr lvl="0">
                        <a:buNone/>
                      </a:pPr>
                      <a:r>
                        <a:rPr lang="en-US" sz="1100" b="0" i="0" u="none" strike="noStrike" noProof="0" dirty="0">
                          <a:solidFill>
                            <a:srgbClr val="000000"/>
                          </a:solidFill>
                          <a:latin typeface="Century Gothic"/>
                        </a:rPr>
                        <a:t>      </a:t>
                      </a:r>
                      <a:r>
                        <a:rPr lang="en-US" sz="1100" b="1" i="0" u="none" strike="noStrike" noProof="0" dirty="0" err="1">
                          <a:solidFill>
                            <a:srgbClr val="000000"/>
                          </a:solidFill>
                          <a:latin typeface="Century Gothic"/>
                        </a:rPr>
                        <a:t>notValidReason</a:t>
                      </a:r>
                      <a:r>
                        <a:rPr lang="en-US" sz="1100" b="0" i="0" u="none" strike="noStrike" noProof="0" dirty="0">
                          <a:solidFill>
                            <a:srgbClr val="000000"/>
                          </a:solidFill>
                          <a:latin typeface="Century Gothic"/>
                        </a:rPr>
                        <a:t>: "The term is too short." </a:t>
                      </a:r>
                      <a:endParaRPr lang="en-US" sz="1100" b="1" i="0" u="none" strike="noStrike" noProof="0" dirty="0">
                        <a:solidFill>
                          <a:srgbClr val="000000"/>
                        </a:solidFill>
                        <a:latin typeface="Century Gothic"/>
                      </a:endParaRPr>
                    </a:p>
                    <a:p>
                      <a:pPr lvl="0">
                        <a:buNone/>
                      </a:pPr>
                      <a:r>
                        <a:rPr lang="en-US" sz="1100" b="1" i="0" u="none" strike="noStrike" noProof="0" dirty="0">
                          <a:solidFill>
                            <a:srgbClr val="000000"/>
                          </a:solidFill>
                          <a:latin typeface="Century Gothic"/>
                        </a:rPr>
                        <a:t>      </a:t>
                      </a:r>
                      <a:r>
                        <a:rPr lang="en-US" sz="1100" b="1" i="0" u="none" strike="noStrike" noProof="0" dirty="0" err="1">
                          <a:solidFill>
                            <a:srgbClr val="000000"/>
                          </a:solidFill>
                          <a:latin typeface="Century Gothic"/>
                        </a:rPr>
                        <a:t>isValid</a:t>
                      </a:r>
                      <a:r>
                        <a:rPr lang="en-US" sz="1100" b="0" i="0" u="none" strike="noStrike" noProof="0" dirty="0">
                          <a:solidFill>
                            <a:srgbClr val="000000"/>
                          </a:solidFill>
                          <a:latin typeface="Century Gothic"/>
                        </a:rPr>
                        <a:t>: false</a:t>
                      </a:r>
                      <a:endParaRPr lang="en-US" sz="1100" dirty="0">
                        <a:latin typeface="Graphik" panose="020B0503030202060203" pitchFamily="34" charset="0"/>
                      </a:endParaRPr>
                    </a:p>
                  </a:txBody>
                  <a:tcPr/>
                </a:tc>
                <a:extLst>
                  <a:ext uri="{0D108BD9-81ED-4DB2-BD59-A6C34878D82A}">
                    <a16:rowId xmlns:a16="http://schemas.microsoft.com/office/drawing/2014/main" val="4230876045"/>
                  </a:ext>
                </a:extLst>
              </a:tr>
            </a:tbl>
          </a:graphicData>
        </a:graphic>
      </p:graphicFrame>
    </p:spTree>
    <p:extLst>
      <p:ext uri="{BB962C8B-B14F-4D97-AF65-F5344CB8AC3E}">
        <p14:creationId xmlns:p14="http://schemas.microsoft.com/office/powerpoint/2010/main" val="3215330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FAQ – Frequently Asked Questions</a:t>
            </a:r>
          </a:p>
        </p:txBody>
      </p:sp>
      <p:sp>
        <p:nvSpPr>
          <p:cNvPr id="4" name="TextBox 3">
            <a:extLst>
              <a:ext uri="{FF2B5EF4-FFF2-40B4-BE49-F238E27FC236}">
                <a16:creationId xmlns:a16="http://schemas.microsoft.com/office/drawing/2014/main" id="{623BCA2C-7A5B-15BF-70D4-AF7BDEB8AD0A}"/>
              </a:ext>
            </a:extLst>
          </p:cNvPr>
          <p:cNvSpPr txBox="1"/>
          <p:nvPr/>
        </p:nvSpPr>
        <p:spPr>
          <a:xfrm>
            <a:off x="363795" y="1081549"/>
            <a:ext cx="11100618" cy="6340197"/>
          </a:xfrm>
          <a:prstGeom prst="rect">
            <a:avLst/>
          </a:prstGeom>
          <a:noFill/>
        </p:spPr>
        <p:txBody>
          <a:bodyPr wrap="square" rtlCol="0">
            <a:spAutoFit/>
          </a:bodyPr>
          <a:lstStyle/>
          <a:p>
            <a:r>
              <a:rPr lang="en-US" sz="1450" b="1" dirty="0">
                <a:solidFill>
                  <a:schemeClr val="accent5"/>
                </a:solidFill>
                <a:latin typeface="Graphik" panose="020B0503030202060203" pitchFamily="34" charset="0"/>
                <a:cs typeface="Arabic Typesetting" panose="03020402040406030203" pitchFamily="66" charset="-78"/>
              </a:rPr>
              <a:t>     </a:t>
            </a:r>
            <a:r>
              <a:rPr lang="en-US" sz="1450" b="1" dirty="0">
                <a:solidFill>
                  <a:srgbClr val="FF0000"/>
                </a:solidFill>
                <a:latin typeface="Graphik" panose="020B0503030202060203" pitchFamily="34" charset="0"/>
                <a:cs typeface="Arabic Typesetting" panose="03020402040406030203" pitchFamily="66" charset="-78"/>
              </a:rPr>
              <a:t>An error was encountered :  </a:t>
            </a:r>
            <a:r>
              <a:rPr lang="en-US" sz="1450" dirty="0">
                <a:latin typeface="Graphik" panose="020B0503030202060203" pitchFamily="34" charset="0"/>
                <a:cs typeface="Arabic Typesetting" panose="03020402040406030203" pitchFamily="66" charset="-78"/>
              </a:rPr>
              <a:t>org/</a:t>
            </a:r>
            <a:r>
              <a:rPr lang="en-US" sz="1450" dirty="0" err="1">
                <a:latin typeface="Graphik" panose="020B0503030202060203" pitchFamily="34" charset="0"/>
                <a:cs typeface="Arabic Typesetting" panose="03020402040406030203" pitchFamily="66" charset="-78"/>
              </a:rPr>
              <a:t>springframework</a:t>
            </a:r>
            <a:r>
              <a:rPr lang="en-US" sz="1450" dirty="0">
                <a:latin typeface="Graphik" panose="020B0503030202060203" pitchFamily="34" charset="0"/>
                <a:cs typeface="Arabic Typesetting" panose="03020402040406030203" pitchFamily="66" charset="-78"/>
              </a:rPr>
              <a:t>/boot/</a:t>
            </a:r>
            <a:r>
              <a:rPr lang="en-US" sz="1450" dirty="0" err="1">
                <a:latin typeface="Graphik" panose="020B0503030202060203" pitchFamily="34" charset="0"/>
                <a:cs typeface="Arabic Typesetting" panose="03020402040406030203" pitchFamily="66" charset="-78"/>
              </a:rPr>
              <a:t>SpringApplication</a:t>
            </a:r>
            <a:r>
              <a:rPr lang="en-US" sz="1450" dirty="0">
                <a:latin typeface="Graphik" panose="020B0503030202060203" pitchFamily="34" charset="0"/>
                <a:cs typeface="Arabic Typesetting" panose="03020402040406030203" pitchFamily="66" charset="-78"/>
              </a:rPr>
              <a:t> has been compiled by a more recent version of the Java Runtime (class file version 61.0), this version of the Java Runtime only recognizes class file versions up to 55.0 </a:t>
            </a:r>
          </a:p>
          <a:p>
            <a:r>
              <a:rPr lang="en-US" sz="1450" b="1" dirty="0">
                <a:solidFill>
                  <a:schemeClr val="accent6">
                    <a:lumMod val="75000"/>
                  </a:schemeClr>
                </a:solidFill>
                <a:latin typeface="Graphik" panose="020B0503030202060203" pitchFamily="34" charset="0"/>
                <a:cs typeface="Arabic Typesetting" panose="03020402040406030203" pitchFamily="66" charset="-78"/>
              </a:rPr>
              <a:t>      </a:t>
            </a:r>
            <a:r>
              <a:rPr lang="en-US" sz="1450" b="1" dirty="0">
                <a:solidFill>
                  <a:schemeClr val="accent2"/>
                </a:solidFill>
                <a:latin typeface="Graphik" panose="020B0503030202060203" pitchFamily="34" charset="0"/>
                <a:cs typeface="Arabic Typesetting" panose="03020402040406030203" pitchFamily="66" charset="-78"/>
              </a:rPr>
              <a:t>About the error:  </a:t>
            </a:r>
            <a:r>
              <a:rPr lang="en-US" sz="1450" dirty="0">
                <a:latin typeface="Graphik" panose="020B0503030202060203" pitchFamily="34" charset="0"/>
                <a:cs typeface="Arabic Typesetting" panose="03020402040406030203" pitchFamily="66" charset="-78"/>
              </a:rPr>
              <a:t>The error indicates that your project is using a version of Spring Boot compiled with a newer version of Java than the one you are currently using. To resolve this, you need to update your Java version to match the version used by Spring Boot.</a:t>
            </a:r>
          </a:p>
          <a:p>
            <a:r>
              <a:rPr lang="en-US" sz="1450" b="1" dirty="0">
                <a:solidFill>
                  <a:schemeClr val="accent6">
                    <a:lumMod val="75000"/>
                  </a:schemeClr>
                </a:solidFill>
                <a:latin typeface="Graphik" panose="020B0503030202060203" pitchFamily="34" charset="0"/>
                <a:cs typeface="Arabic Typesetting" panose="03020402040406030203" pitchFamily="66" charset="-78"/>
              </a:rPr>
              <a:t>     </a:t>
            </a:r>
            <a:r>
              <a:rPr lang="en-US" sz="1450" b="1" dirty="0">
                <a:solidFill>
                  <a:srgbClr val="00B050"/>
                </a:solidFill>
                <a:latin typeface="Graphik" panose="020B0503030202060203" pitchFamily="34" charset="0"/>
                <a:cs typeface="Arabic Typesetting" panose="03020402040406030203" pitchFamily="66" charset="-78"/>
              </a:rPr>
              <a:t> Solution: </a:t>
            </a:r>
            <a:r>
              <a:rPr lang="en-US" sz="1450" b="1" dirty="0">
                <a:solidFill>
                  <a:schemeClr val="accent2"/>
                </a:solidFill>
                <a:latin typeface="Graphik" panose="020B0503030202060203" pitchFamily="34" charset="0"/>
                <a:cs typeface="Arabic Typesetting" panose="03020402040406030203" pitchFamily="66" charset="-78"/>
              </a:rPr>
              <a:t> </a:t>
            </a:r>
          </a:p>
          <a:p>
            <a:pPr marL="742950" lvl="1" indent="-285750">
              <a:buFont typeface="Courier New" panose="02070309020205020404" pitchFamily="49" charset="0"/>
              <a:buChar char="o"/>
            </a:pPr>
            <a:r>
              <a:rPr lang="en-US" sz="1450" dirty="0">
                <a:latin typeface="Graphik" panose="020B0503030202060203" pitchFamily="34" charset="0"/>
                <a:cs typeface="Arabic Typesetting" panose="03020402040406030203" pitchFamily="66" charset="-78"/>
              </a:rPr>
              <a:t>Check the required Java version for your Spring Boot version: Spring Boot 2.5.x requires Java 11, while Spring Boot 3.x requires Java 17.</a:t>
            </a:r>
          </a:p>
          <a:p>
            <a:pPr marL="742950" lvl="1" indent="-285750">
              <a:buFont typeface="Courier New" panose="02070309020205020404" pitchFamily="49" charset="0"/>
              <a:buChar char="o"/>
            </a:pPr>
            <a:r>
              <a:rPr lang="en-US" sz="1450" dirty="0">
                <a:latin typeface="Graphik" panose="020B0503030202060203" pitchFamily="34" charset="0"/>
                <a:cs typeface="Arabic Typesetting" panose="03020402040406030203" pitchFamily="66" charset="-78"/>
              </a:rPr>
              <a:t>Update your Java Development Kit (JDK): Ensure you have the correct JDK installed. You can download the latest JDK from </a:t>
            </a:r>
            <a:r>
              <a:rPr lang="en-US" sz="1450" dirty="0">
                <a:latin typeface="Graphik" panose="020B0503030202060203" pitchFamily="34" charset="0"/>
                <a:cs typeface="Arabic Typesetting" panose="03020402040406030203" pitchFamily="66" charset="-78"/>
                <a:hlinkClick r:id="rId2"/>
              </a:rPr>
              <a:t>Downloads for Amazon </a:t>
            </a:r>
            <a:r>
              <a:rPr lang="en-US" sz="1450" dirty="0" err="1">
                <a:latin typeface="Graphik" panose="020B0503030202060203" pitchFamily="34" charset="0"/>
                <a:cs typeface="Arabic Typesetting" panose="03020402040406030203" pitchFamily="66" charset="-78"/>
                <a:hlinkClick r:id="rId2"/>
              </a:rPr>
              <a:t>Corretto</a:t>
            </a:r>
            <a:r>
              <a:rPr lang="en-US" sz="1450" dirty="0">
                <a:latin typeface="Graphik" panose="020B0503030202060203" pitchFamily="34" charset="0"/>
                <a:cs typeface="Arabic Typesetting" panose="03020402040406030203" pitchFamily="66" charset="-78"/>
                <a:hlinkClick r:id="rId2"/>
              </a:rPr>
              <a:t> 17 - Amazon </a:t>
            </a:r>
            <a:r>
              <a:rPr lang="en-US" sz="1450" dirty="0" err="1">
                <a:latin typeface="Graphik" panose="020B0503030202060203" pitchFamily="34" charset="0"/>
                <a:cs typeface="Arabic Typesetting" panose="03020402040406030203" pitchFamily="66" charset="-78"/>
                <a:hlinkClick r:id="rId2"/>
              </a:rPr>
              <a:t>Corretto</a:t>
            </a:r>
            <a:r>
              <a:rPr lang="en-US" sz="1450" dirty="0">
                <a:latin typeface="Graphik" panose="020B0503030202060203" pitchFamily="34" charset="0"/>
                <a:cs typeface="Arabic Typesetting" panose="03020402040406030203" pitchFamily="66" charset="-78"/>
                <a:hlinkClick r:id="rId2"/>
              </a:rPr>
              <a:t> 17</a:t>
            </a:r>
            <a:endParaRPr lang="en-US" sz="1450" dirty="0">
              <a:latin typeface="Graphik" panose="020B0503030202060203" pitchFamily="34" charset="0"/>
              <a:cs typeface="Arabic Typesetting" panose="03020402040406030203" pitchFamily="66" charset="-78"/>
            </a:endParaRPr>
          </a:p>
          <a:p>
            <a:pPr marL="742950" lvl="1" indent="-285750">
              <a:buFont typeface="Courier New" panose="02070309020205020404" pitchFamily="49" charset="0"/>
              <a:buChar char="o"/>
            </a:pPr>
            <a:r>
              <a:rPr lang="en-US" sz="1450" dirty="0">
                <a:latin typeface="Graphik" panose="020B0503030202060203" pitchFamily="34" charset="0"/>
                <a:cs typeface="Arabic Typesetting" panose="03020402040406030203" pitchFamily="66" charset="-78"/>
              </a:rPr>
              <a:t>Update your IDE settings: Ensure IntelliJ IDEA is configured to use the correct JDK.  </a:t>
            </a:r>
          </a:p>
          <a:p>
            <a:pPr lvl="1"/>
            <a:r>
              <a:rPr lang="en-US" sz="1450" dirty="0">
                <a:latin typeface="Graphik" panose="020B0503030202060203" pitchFamily="34" charset="0"/>
                <a:cs typeface="Arabic Typesetting" panose="03020402040406030203" pitchFamily="66" charset="-78"/>
              </a:rPr>
              <a:t>       </a:t>
            </a:r>
            <a:r>
              <a:rPr lang="en-US" sz="1450" b="1" dirty="0">
                <a:latin typeface="Graphik" panose="020B0503030202060203" pitchFamily="34" charset="0"/>
                <a:cs typeface="Arabic Typesetting" panose="03020402040406030203" pitchFamily="66" charset="-78"/>
              </a:rPr>
              <a:t>Step 1: </a:t>
            </a:r>
          </a:p>
          <a:p>
            <a:pPr lvl="1"/>
            <a:r>
              <a:rPr lang="en-US" sz="1450" dirty="0">
                <a:latin typeface="Graphik" panose="020B0503030202060203" pitchFamily="34" charset="0"/>
                <a:cs typeface="Arabic Typesetting" panose="03020402040406030203" pitchFamily="66" charset="-78"/>
              </a:rPr>
              <a:t> 	  Go to File &gt; Project Structure.</a:t>
            </a:r>
          </a:p>
          <a:p>
            <a:pPr lvl="1"/>
            <a:r>
              <a:rPr lang="en-US" sz="1450" dirty="0">
                <a:latin typeface="Graphik" panose="020B0503030202060203" pitchFamily="34" charset="0"/>
                <a:cs typeface="Arabic Typesetting" panose="03020402040406030203" pitchFamily="66" charset="-78"/>
              </a:rPr>
              <a:t> 	  Under Project Settings, select Project.</a:t>
            </a:r>
          </a:p>
          <a:p>
            <a:pPr lvl="1"/>
            <a:r>
              <a:rPr lang="en-US" sz="1450" dirty="0">
                <a:latin typeface="Graphik" panose="020B0503030202060203" pitchFamily="34" charset="0"/>
                <a:cs typeface="Arabic Typesetting" panose="03020402040406030203" pitchFamily="66" charset="-78"/>
              </a:rPr>
              <a:t> 	  Set the Project SDK to the correct JDK version.</a:t>
            </a:r>
          </a:p>
          <a:p>
            <a:pPr lvl="1"/>
            <a:r>
              <a:rPr lang="en-US" sz="1450" dirty="0">
                <a:latin typeface="Graphik" panose="020B0503030202060203" pitchFamily="34" charset="0"/>
                <a:cs typeface="Arabic Typesetting" panose="03020402040406030203" pitchFamily="66" charset="-78"/>
              </a:rPr>
              <a:t> 	  Set the Project language level to the corresponding Java version.</a:t>
            </a:r>
          </a:p>
          <a:p>
            <a:pPr lvl="1"/>
            <a:r>
              <a:rPr lang="en-US" sz="1450" dirty="0">
                <a:latin typeface="Graphik" panose="020B0503030202060203" pitchFamily="34" charset="0"/>
                <a:cs typeface="Arabic Typesetting" panose="03020402040406030203" pitchFamily="66" charset="-78"/>
              </a:rPr>
              <a:t> 	 After making these changes, rebuild your project to ensure it uses the correct Java version. </a:t>
            </a:r>
          </a:p>
          <a:p>
            <a:pPr lvl="1"/>
            <a:r>
              <a:rPr lang="en-US" sz="1450" dirty="0">
                <a:latin typeface="Graphik" panose="020B0503030202060203" pitchFamily="34" charset="0"/>
                <a:cs typeface="Arabic Typesetting" panose="03020402040406030203" pitchFamily="66" charset="-78"/>
              </a:rPr>
              <a:t>        </a:t>
            </a:r>
            <a:r>
              <a:rPr lang="en-US" sz="1450" b="1" dirty="0">
                <a:latin typeface="Graphik" panose="020B0503030202060203" pitchFamily="34" charset="0"/>
                <a:cs typeface="Arabic Typesetting" panose="03020402040406030203" pitchFamily="66" charset="-78"/>
              </a:rPr>
              <a:t>Step 2: </a:t>
            </a:r>
          </a:p>
          <a:p>
            <a:pPr lvl="1"/>
            <a:r>
              <a:rPr lang="en-US" sz="1450" dirty="0">
                <a:latin typeface="Graphik" panose="020B0503030202060203" pitchFamily="34" charset="0"/>
                <a:cs typeface="Arabic Typesetting" panose="03020402040406030203" pitchFamily="66" charset="-78"/>
              </a:rPr>
              <a:t>             Verify if the Run Configuration uses the correct JDK: </a:t>
            </a:r>
          </a:p>
          <a:p>
            <a:pPr lvl="1"/>
            <a:r>
              <a:rPr lang="en-US" sz="1450" dirty="0">
                <a:latin typeface="Graphik" panose="020B0503030202060203" pitchFamily="34" charset="0"/>
                <a:cs typeface="Arabic Typesetting" panose="03020402040406030203" pitchFamily="66" charset="-78"/>
              </a:rPr>
              <a:t>              </a:t>
            </a:r>
            <a:r>
              <a:rPr lang="en-US" sz="1450" dirty="0">
                <a:latin typeface="Graphik" panose="020B0503030202060203" pitchFamily="34" charset="0"/>
              </a:rPr>
              <a:t>Click on </a:t>
            </a:r>
            <a:r>
              <a:rPr lang="en-US" sz="1450" b="1" dirty="0">
                <a:latin typeface="Graphik" panose="020B0503030202060203" pitchFamily="34" charset="0"/>
              </a:rPr>
              <a:t>Run &gt; Edit Configurations</a:t>
            </a:r>
            <a:r>
              <a:rPr lang="en-US" sz="1450" dirty="0">
                <a:latin typeface="Graphik" panose="020B0503030202060203" pitchFamily="34" charset="0"/>
              </a:rPr>
              <a:t>. Under </a:t>
            </a:r>
            <a:r>
              <a:rPr lang="en-US" sz="1450" b="1" dirty="0">
                <a:latin typeface="Graphik" panose="020B0503030202060203" pitchFamily="34" charset="0"/>
              </a:rPr>
              <a:t>Build and Run</a:t>
            </a:r>
            <a:r>
              <a:rPr lang="en-US" sz="1450" dirty="0">
                <a:latin typeface="Graphik" panose="020B0503030202060203" pitchFamily="34" charset="0"/>
              </a:rPr>
              <a:t>, select the appropriate JDK.</a:t>
            </a:r>
            <a:endParaRPr lang="en-US" sz="1450" dirty="0">
              <a:latin typeface="Graphik" panose="020B0503030202060203" pitchFamily="34" charset="0"/>
              <a:cs typeface="Arabic Typesetting" panose="03020402040406030203" pitchFamily="66" charset="-78"/>
            </a:endParaRPr>
          </a:p>
          <a:p>
            <a:pPr marL="742950" lvl="1" indent="-285750">
              <a:buFont typeface="Courier New" panose="02070309020205020404" pitchFamily="49" charset="0"/>
              <a:buChar char="o"/>
            </a:pPr>
            <a:r>
              <a:rPr lang="en-US" sz="1450" dirty="0">
                <a:latin typeface="Graphik" panose="020B0503030202060203" pitchFamily="34" charset="0"/>
                <a:cs typeface="Arabic Typesetting" panose="03020402040406030203" pitchFamily="66" charset="-78"/>
              </a:rPr>
              <a:t>Update your pom.xml: Ensure your Maven project is configured to use the correct Java version.</a:t>
            </a:r>
          </a:p>
          <a:p>
            <a:pPr marL="742950" lvl="1" indent="-285750">
              <a:buFont typeface="Courier New" panose="02070309020205020404" pitchFamily="49" charset="0"/>
              <a:buChar char="o"/>
            </a:pPr>
            <a:endParaRPr lang="en-US" sz="1450" b="1" dirty="0">
              <a:solidFill>
                <a:schemeClr val="accent5"/>
              </a:solidFill>
              <a:latin typeface="Graphik" panose="020B0503030202060203" pitchFamily="34" charset="0"/>
              <a:cs typeface="Arabic Typesetting" panose="03020402040406030203" pitchFamily="66" charset="-78"/>
            </a:endParaRPr>
          </a:p>
          <a:p>
            <a:pPr lvl="1"/>
            <a:r>
              <a:rPr lang="en-US" sz="1450" b="1" dirty="0">
                <a:solidFill>
                  <a:schemeClr val="accent5"/>
                </a:solidFill>
                <a:latin typeface="Graphik" panose="020B0503030202060203" pitchFamily="34" charset="0"/>
                <a:cs typeface="Arabic Typesetting" panose="03020402040406030203" pitchFamily="66" charset="-78"/>
              </a:rPr>
              <a:t>Can I use </a:t>
            </a:r>
            <a:r>
              <a:rPr lang="en-US" sz="1450" b="1" dirty="0" err="1">
                <a:solidFill>
                  <a:schemeClr val="accent5"/>
                </a:solidFill>
                <a:latin typeface="Graphik" panose="020B0503030202060203" pitchFamily="34" charset="0"/>
                <a:cs typeface="Arabic Typesetting" panose="03020402040406030203" pitchFamily="66" charset="-78"/>
              </a:rPr>
              <a:t>Github</a:t>
            </a:r>
            <a:r>
              <a:rPr lang="en-US" sz="1450" b="1" dirty="0">
                <a:solidFill>
                  <a:schemeClr val="accent5"/>
                </a:solidFill>
                <a:latin typeface="Graphik" panose="020B0503030202060203" pitchFamily="34" charset="0"/>
                <a:cs typeface="Arabic Typesetting" panose="03020402040406030203" pitchFamily="66" charset="-78"/>
              </a:rPr>
              <a:t> Copilot? </a:t>
            </a:r>
            <a:r>
              <a:rPr lang="en-US" sz="1450" dirty="0">
                <a:latin typeface="Graphik" panose="020B0503030202060203" pitchFamily="34" charset="0"/>
                <a:cs typeface="Arabic Typesetting" panose="03020402040406030203" pitchFamily="66" charset="-78"/>
              </a:rPr>
              <a:t>Yes, you can use GitHub Copilot. It will help you accelerate your development process during the bootcamp.</a:t>
            </a:r>
          </a:p>
          <a:p>
            <a:pPr lvl="1"/>
            <a:r>
              <a:rPr lang="en-US" sz="1450" b="1" dirty="0">
                <a:solidFill>
                  <a:schemeClr val="accent5"/>
                </a:solidFill>
                <a:latin typeface="Graphik" panose="020B0503030202060203" pitchFamily="34" charset="0"/>
                <a:cs typeface="Arabic Typesetting" panose="03020402040406030203" pitchFamily="66" charset="-78"/>
              </a:rPr>
              <a:t>Access denied for user '</a:t>
            </a:r>
            <a:r>
              <a:rPr lang="en-US" sz="1450" b="1" dirty="0" err="1">
                <a:solidFill>
                  <a:schemeClr val="accent5"/>
                </a:solidFill>
                <a:latin typeface="Graphik" panose="020B0503030202060203" pitchFamily="34" charset="0"/>
                <a:cs typeface="Arabic Typesetting" panose="03020402040406030203" pitchFamily="66" charset="-78"/>
              </a:rPr>
              <a:t>root'@'localhost</a:t>
            </a:r>
            <a:r>
              <a:rPr lang="en-US" sz="1450" b="1" dirty="0">
                <a:solidFill>
                  <a:schemeClr val="accent5"/>
                </a:solidFill>
                <a:latin typeface="Graphik" panose="020B0503030202060203" pitchFamily="34" charset="0"/>
                <a:cs typeface="Arabic Typesetting" panose="03020402040406030203" pitchFamily="66" charset="-78"/>
              </a:rPr>
              <a:t>' (using password: YES)  - </a:t>
            </a:r>
            <a:r>
              <a:rPr lang="en-US" sz="1450" dirty="0">
                <a:latin typeface="Graphik" panose="020B0503030202060203" pitchFamily="34" charset="0"/>
                <a:cs typeface="Arabic Typesetting" panose="03020402040406030203" pitchFamily="66" charset="-78"/>
              </a:rPr>
              <a:t>update </a:t>
            </a:r>
            <a:r>
              <a:rPr lang="en-US" sz="1450" dirty="0" err="1">
                <a:latin typeface="Graphik" panose="020B0503030202060203" pitchFamily="34" charset="0"/>
                <a:cs typeface="Arabic Typesetting" panose="03020402040406030203" pitchFamily="66" charset="-78"/>
              </a:rPr>
              <a:t>spring.datasource.password</a:t>
            </a:r>
            <a:endParaRPr lang="en-US" sz="1450" dirty="0">
              <a:latin typeface="Graphik" panose="020B0503030202060203" pitchFamily="34" charset="0"/>
              <a:cs typeface="Arabic Typesetting" panose="03020402040406030203" pitchFamily="66" charset="-78"/>
            </a:endParaRPr>
          </a:p>
          <a:p>
            <a:pPr lvl="1"/>
            <a:endParaRPr lang="en-US" sz="1450" dirty="0">
              <a:latin typeface="Graphik" panose="020B0503030202060203" pitchFamily="34" charset="0"/>
              <a:cs typeface="Arabic Typesetting" panose="03020402040406030203" pitchFamily="66" charset="-78"/>
            </a:endParaRPr>
          </a:p>
          <a:p>
            <a:endParaRPr lang="en-US" sz="1450" dirty="0">
              <a:latin typeface="Graphik" panose="020B0503030202060203" pitchFamily="34" charset="0"/>
              <a:cs typeface="Arabic Typesetting" panose="03020402040406030203" pitchFamily="66" charset="-78"/>
            </a:endParaRPr>
          </a:p>
          <a:p>
            <a:endParaRPr lang="en-US" sz="1450" dirty="0">
              <a:latin typeface="Graphik" panose="020B0503030202060203" pitchFamily="34" charset="0"/>
              <a:cs typeface="Arabic Typesetting" panose="03020402040406030203" pitchFamily="66" charset="-78"/>
            </a:endParaRPr>
          </a:p>
        </p:txBody>
      </p:sp>
    </p:spTree>
    <p:extLst>
      <p:ext uri="{BB962C8B-B14F-4D97-AF65-F5344CB8AC3E}">
        <p14:creationId xmlns:p14="http://schemas.microsoft.com/office/powerpoint/2010/main" val="288901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Guidance for your Demo</a:t>
            </a:r>
          </a:p>
        </p:txBody>
      </p:sp>
      <p:sp>
        <p:nvSpPr>
          <p:cNvPr id="6" name="TextBox 5">
            <a:extLst>
              <a:ext uri="{FF2B5EF4-FFF2-40B4-BE49-F238E27FC236}">
                <a16:creationId xmlns:a16="http://schemas.microsoft.com/office/drawing/2014/main" id="{9B8B3838-F2D9-11AE-E94C-1E249CBB94D6}"/>
              </a:ext>
            </a:extLst>
          </p:cNvPr>
          <p:cNvSpPr txBox="1"/>
          <p:nvPr/>
        </p:nvSpPr>
        <p:spPr>
          <a:xfrm>
            <a:off x="560438" y="1307690"/>
            <a:ext cx="11375923" cy="3093154"/>
          </a:xfrm>
          <a:prstGeom prst="rect">
            <a:avLst/>
          </a:prstGeom>
          <a:noFill/>
        </p:spPr>
        <p:txBody>
          <a:bodyPr wrap="square" rtlCol="0">
            <a:spAutoFit/>
          </a:bodyPr>
          <a:lstStyle/>
          <a:p>
            <a:r>
              <a:rPr lang="en-US" sz="1500" dirty="0">
                <a:latin typeface="Graphik" panose="020B0503030202060203" pitchFamily="34" charset="0"/>
              </a:rPr>
              <a:t>A proper demo goes beyond just executing requests in Postman.</a:t>
            </a:r>
          </a:p>
          <a:p>
            <a:endParaRPr lang="en-US" sz="1500" dirty="0">
              <a:solidFill>
                <a:schemeClr val="accent5">
                  <a:lumMod val="60000"/>
                  <a:lumOff val="40000"/>
                </a:schemeClr>
              </a:solidFill>
              <a:latin typeface="Graphik" panose="020B0503030202060203" pitchFamily="34" charset="0"/>
            </a:endParaRPr>
          </a:p>
          <a:p>
            <a:r>
              <a:rPr lang="en-US" sz="1500" b="1" dirty="0">
                <a:solidFill>
                  <a:schemeClr val="accent5">
                    <a:lumMod val="60000"/>
                    <a:lumOff val="40000"/>
                  </a:schemeClr>
                </a:solidFill>
                <a:latin typeface="Graphik" panose="020B0503030202060203" pitchFamily="34" charset="0"/>
              </a:rPr>
              <a:t>Clear Explanation</a:t>
            </a:r>
            <a:r>
              <a:rPr lang="en-US" sz="1500" dirty="0">
                <a:solidFill>
                  <a:schemeClr val="accent5">
                    <a:lumMod val="60000"/>
                    <a:lumOff val="40000"/>
                  </a:schemeClr>
                </a:solidFill>
                <a:latin typeface="Graphik" panose="020B0503030202060203" pitchFamily="34" charset="0"/>
              </a:rPr>
              <a:t>: </a:t>
            </a:r>
            <a:r>
              <a:rPr lang="en-US" sz="1500" dirty="0">
                <a:latin typeface="Graphik" panose="020B0503030202060203" pitchFamily="34" charset="0"/>
              </a:rPr>
              <a:t>Start by clearly explaining the purpose of the demo. Describe the endpoint you're testing, the scenario, and what you expect to show.</a:t>
            </a:r>
            <a:br>
              <a:rPr lang="en-US" sz="1500" dirty="0">
                <a:latin typeface="Graphik" panose="020B0503030202060203" pitchFamily="34" charset="0"/>
              </a:rPr>
            </a:br>
            <a:br>
              <a:rPr lang="en-US" sz="1500" dirty="0">
                <a:latin typeface="Graphik" panose="020B0503030202060203" pitchFamily="34" charset="0"/>
              </a:rPr>
            </a:br>
            <a:r>
              <a:rPr lang="en-US" sz="1500" b="1" i="1" dirty="0">
                <a:latin typeface="Graphik" panose="020B0503030202060203" pitchFamily="34" charset="0"/>
              </a:rPr>
              <a:t>Scenario: </a:t>
            </a:r>
            <a:r>
              <a:rPr lang="en-US" sz="1500" dirty="0">
                <a:latin typeface="Graphik" panose="020B0503030202060203" pitchFamily="34" charset="0"/>
              </a:rPr>
              <a:t>For this demonstration, I will use a product code 12345 that does not exist in our JSON file. This will help us see how the API handles requests for non-existent products.</a:t>
            </a:r>
          </a:p>
          <a:p>
            <a:endParaRPr lang="en-US" sz="1500" dirty="0">
              <a:latin typeface="Graphik" panose="020B0503030202060203" pitchFamily="34" charset="0"/>
            </a:endParaRPr>
          </a:p>
          <a:p>
            <a:r>
              <a:rPr lang="en-US" sz="1500" b="1" i="1" dirty="0">
                <a:latin typeface="Graphik" panose="020B0503030202060203" pitchFamily="34" charset="0"/>
              </a:rPr>
              <a:t>Expectation: </a:t>
            </a:r>
            <a:r>
              <a:rPr lang="en-US" sz="1500" dirty="0">
                <a:latin typeface="Graphik" panose="020B0503030202060203" pitchFamily="34" charset="0"/>
              </a:rPr>
              <a:t>We expect the API to return a 400 Bad Request status code with a detailed error message indicating that the product code was not found. This will show us how the system handles errors and provides feedback when the requested product is not available."</a:t>
            </a:r>
          </a:p>
          <a:p>
            <a:pPr marL="285750" indent="-285750">
              <a:buFont typeface="Courier New" panose="02070309020205020404" pitchFamily="49" charset="0"/>
              <a:buChar char="o"/>
            </a:pPr>
            <a:endParaRPr lang="en-US" sz="1500" dirty="0">
              <a:latin typeface="Graphik" panose="020B0503030202060203" pitchFamily="34" charset="0"/>
            </a:endParaRPr>
          </a:p>
          <a:p>
            <a:r>
              <a:rPr lang="en-US" sz="1500" b="1" i="1" dirty="0">
                <a:solidFill>
                  <a:schemeClr val="accent5">
                    <a:lumMod val="75000"/>
                  </a:schemeClr>
                </a:solidFill>
                <a:latin typeface="Graphik" panose="020B0503030202060203" pitchFamily="34" charset="0"/>
              </a:rPr>
              <a:t>You can demonstrate the endpoints as soon as you have created them. JUnit tests can be demonstrated afterwards.</a:t>
            </a:r>
          </a:p>
        </p:txBody>
      </p:sp>
    </p:spTree>
    <p:extLst>
      <p:ext uri="{BB962C8B-B14F-4D97-AF65-F5344CB8AC3E}">
        <p14:creationId xmlns:p14="http://schemas.microsoft.com/office/powerpoint/2010/main" val="346582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Starter Application</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TextBox 46">
            <a:extLst>
              <a:ext uri="{FF2B5EF4-FFF2-40B4-BE49-F238E27FC236}">
                <a16:creationId xmlns:a16="http://schemas.microsoft.com/office/drawing/2014/main" id="{69DEAEE6-1803-B619-714D-59EBA6045E99}"/>
              </a:ext>
            </a:extLst>
          </p:cNvPr>
          <p:cNvSpPr txBox="1"/>
          <p:nvPr/>
        </p:nvSpPr>
        <p:spPr>
          <a:xfrm>
            <a:off x="557683" y="1332271"/>
            <a:ext cx="11188840" cy="2031325"/>
          </a:xfrm>
          <a:prstGeom prst="rect">
            <a:avLst/>
          </a:prstGeom>
          <a:noFill/>
        </p:spPr>
        <p:txBody>
          <a:bodyPr wrap="square">
            <a:spAutoFit/>
          </a:bodyPr>
          <a:lstStyle/>
          <a:p>
            <a:r>
              <a:rPr lang="en-US" dirty="0"/>
              <a:t>Run the application to confirm it is operational and check the console for the following message:</a:t>
            </a:r>
          </a:p>
          <a:p>
            <a:endParaRPr lang="en-US" dirty="0"/>
          </a:p>
          <a:p>
            <a:r>
              <a:rPr lang="en-US" b="1" dirty="0"/>
              <a:t>Tomcat has started on port 8084 (http) with the context path ‘/’.</a:t>
            </a:r>
          </a:p>
          <a:p>
            <a:endParaRPr lang="en-US" b="1" dirty="0"/>
          </a:p>
          <a:p>
            <a:r>
              <a:rPr lang="en-US" dirty="0"/>
              <a:t>Pricing  Table will be created</a:t>
            </a:r>
          </a:p>
          <a:p>
            <a:endParaRPr lang="en-US" b="1" dirty="0"/>
          </a:p>
          <a:p>
            <a:endParaRPr lang="en-US" b="1" dirty="0"/>
          </a:p>
        </p:txBody>
      </p:sp>
      <p:pic>
        <p:nvPicPr>
          <p:cNvPr id="6" name="Picture 5">
            <a:extLst>
              <a:ext uri="{FF2B5EF4-FFF2-40B4-BE49-F238E27FC236}">
                <a16:creationId xmlns:a16="http://schemas.microsoft.com/office/drawing/2014/main" id="{57583CD9-21A6-C113-049E-8F5D3464634D}"/>
              </a:ext>
            </a:extLst>
          </p:cNvPr>
          <p:cNvPicPr>
            <a:picLocks noChangeAspect="1"/>
          </p:cNvPicPr>
          <p:nvPr/>
        </p:nvPicPr>
        <p:blipFill>
          <a:blip r:embed="rId3"/>
          <a:stretch>
            <a:fillRect/>
          </a:stretch>
        </p:blipFill>
        <p:spPr>
          <a:xfrm>
            <a:off x="781226" y="2809599"/>
            <a:ext cx="10695666" cy="3556032"/>
          </a:xfrm>
          <a:prstGeom prst="rect">
            <a:avLst/>
          </a:prstGeom>
        </p:spPr>
      </p:pic>
    </p:spTree>
    <p:extLst>
      <p:ext uri="{BB962C8B-B14F-4D97-AF65-F5344CB8AC3E}">
        <p14:creationId xmlns:p14="http://schemas.microsoft.com/office/powerpoint/2010/main" val="91957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Starter Application</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TextBox 46">
            <a:extLst>
              <a:ext uri="{FF2B5EF4-FFF2-40B4-BE49-F238E27FC236}">
                <a16:creationId xmlns:a16="http://schemas.microsoft.com/office/drawing/2014/main" id="{69DEAEE6-1803-B619-714D-59EBA6045E99}"/>
              </a:ext>
            </a:extLst>
          </p:cNvPr>
          <p:cNvSpPr txBox="1"/>
          <p:nvPr/>
        </p:nvSpPr>
        <p:spPr>
          <a:xfrm>
            <a:off x="539680" y="1226526"/>
            <a:ext cx="11188840" cy="1477328"/>
          </a:xfrm>
          <a:prstGeom prst="rect">
            <a:avLst/>
          </a:prstGeom>
          <a:noFill/>
        </p:spPr>
        <p:txBody>
          <a:bodyPr wrap="square">
            <a:spAutoFit/>
          </a:bodyPr>
          <a:lstStyle/>
          <a:p>
            <a:r>
              <a:rPr lang="en-US" dirty="0"/>
              <a:t>Test the initial endpoint: </a:t>
            </a:r>
            <a:r>
              <a:rPr lang="en-US" b="1" dirty="0"/>
              <a:t>POST</a:t>
            </a:r>
            <a:r>
              <a:rPr lang="en-US" dirty="0"/>
              <a:t> http://localhost:8084/ms-pricing-info/initializeDatabase</a:t>
            </a:r>
          </a:p>
          <a:p>
            <a:endParaRPr lang="en-US" b="1" dirty="0"/>
          </a:p>
          <a:p>
            <a:r>
              <a:rPr lang="en-US" dirty="0"/>
              <a:t>Pricing table is now populated with records</a:t>
            </a:r>
          </a:p>
          <a:p>
            <a:endParaRPr lang="en-US" dirty="0"/>
          </a:p>
          <a:p>
            <a:r>
              <a:rPr lang="en-US" b="1" dirty="0"/>
              <a:t>Postman: 				        Pricing Table: </a:t>
            </a:r>
          </a:p>
        </p:txBody>
      </p:sp>
      <p:pic>
        <p:nvPicPr>
          <p:cNvPr id="12" name="Picture 11">
            <a:extLst>
              <a:ext uri="{FF2B5EF4-FFF2-40B4-BE49-F238E27FC236}">
                <a16:creationId xmlns:a16="http://schemas.microsoft.com/office/drawing/2014/main" id="{C3B6C22F-E70B-FF8E-DE20-6C772B5DA3D8}"/>
              </a:ext>
            </a:extLst>
          </p:cNvPr>
          <p:cNvPicPr>
            <a:picLocks noChangeAspect="1"/>
          </p:cNvPicPr>
          <p:nvPr/>
        </p:nvPicPr>
        <p:blipFill>
          <a:blip r:embed="rId3"/>
          <a:stretch>
            <a:fillRect/>
          </a:stretch>
        </p:blipFill>
        <p:spPr>
          <a:xfrm>
            <a:off x="463898" y="2693424"/>
            <a:ext cx="7780694" cy="3817951"/>
          </a:xfrm>
          <a:prstGeom prst="rect">
            <a:avLst/>
          </a:prstGeom>
        </p:spPr>
      </p:pic>
      <p:pic>
        <p:nvPicPr>
          <p:cNvPr id="8" name="Picture 7">
            <a:extLst>
              <a:ext uri="{FF2B5EF4-FFF2-40B4-BE49-F238E27FC236}">
                <a16:creationId xmlns:a16="http://schemas.microsoft.com/office/drawing/2014/main" id="{AAE2E3BA-BEFF-77BC-136C-F2DBBC8E3673}"/>
              </a:ext>
            </a:extLst>
          </p:cNvPr>
          <p:cNvPicPr>
            <a:picLocks noChangeAspect="1"/>
          </p:cNvPicPr>
          <p:nvPr/>
        </p:nvPicPr>
        <p:blipFill>
          <a:blip r:embed="rId4"/>
          <a:stretch>
            <a:fillRect/>
          </a:stretch>
        </p:blipFill>
        <p:spPr>
          <a:xfrm>
            <a:off x="5495494" y="2809599"/>
            <a:ext cx="6523285" cy="3825572"/>
          </a:xfrm>
          <a:prstGeom prst="rect">
            <a:avLst/>
          </a:prstGeom>
        </p:spPr>
      </p:pic>
    </p:spTree>
    <p:extLst>
      <p:ext uri="{BB962C8B-B14F-4D97-AF65-F5344CB8AC3E}">
        <p14:creationId xmlns:p14="http://schemas.microsoft.com/office/powerpoint/2010/main" val="180264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What are the objectives?</a:t>
            </a:r>
          </a:p>
        </p:txBody>
      </p:sp>
      <p:sp>
        <p:nvSpPr>
          <p:cNvPr id="4" name="TextBox 3">
            <a:extLst>
              <a:ext uri="{FF2B5EF4-FFF2-40B4-BE49-F238E27FC236}">
                <a16:creationId xmlns:a16="http://schemas.microsoft.com/office/drawing/2014/main" id="{623BCA2C-7A5B-15BF-70D4-AF7BDEB8AD0A}"/>
              </a:ext>
            </a:extLst>
          </p:cNvPr>
          <p:cNvSpPr txBox="1"/>
          <p:nvPr/>
        </p:nvSpPr>
        <p:spPr>
          <a:xfrm>
            <a:off x="550987" y="1351935"/>
            <a:ext cx="5358191" cy="4247317"/>
          </a:xfrm>
          <a:prstGeom prst="rect">
            <a:avLst/>
          </a:prstGeom>
          <a:noFill/>
        </p:spPr>
        <p:txBody>
          <a:bodyPr wrap="square" rtlCol="0">
            <a:spAutoFit/>
          </a:bodyPr>
          <a:lstStyle/>
          <a:p>
            <a:r>
              <a:rPr lang="en-US" sz="1500" dirty="0">
                <a:latin typeface="Graphik" panose="020B0503030202060203" pitchFamily="34" charset="0"/>
                <a:cs typeface="Arabic Typesetting" panose="03020402040406030203" pitchFamily="66" charset="-78"/>
              </a:rPr>
              <a:t>Develop an application that: </a:t>
            </a:r>
          </a:p>
          <a:p>
            <a:endParaRPr lang="en-US" sz="1500" dirty="0">
              <a:latin typeface="Graphik" panose="020B0503030202060203" pitchFamily="34" charset="0"/>
              <a:cs typeface="Arabic Typesetting" panose="03020402040406030203" pitchFamily="66" charset="-78"/>
            </a:endParaRPr>
          </a:p>
          <a:p>
            <a:pPr marL="742950" lvl="1" indent="-285750">
              <a:buFont typeface="Courier New" panose="02070309020205020404" pitchFamily="49" charset="0"/>
              <a:buChar char="o"/>
            </a:pPr>
            <a:r>
              <a:rPr lang="en-US" sz="1500" dirty="0">
                <a:latin typeface="Graphik" panose="020B0503030202060203" pitchFamily="34" charset="0"/>
                <a:cs typeface="Arabic Typesetting" panose="03020402040406030203" pitchFamily="66" charset="-78"/>
              </a:rPr>
              <a:t>Retrieves the pricing details of a product code from the pricing database</a:t>
            </a:r>
          </a:p>
          <a:p>
            <a:pPr marL="742950" lvl="1" indent="-285750">
              <a:buFont typeface="Courier New" panose="02070309020205020404" pitchFamily="49" charset="0"/>
              <a:buChar char="o"/>
            </a:pPr>
            <a:r>
              <a:rPr lang="en-US" sz="1500" dirty="0">
                <a:latin typeface="Graphik" panose="020B0503030202060203" pitchFamily="34" charset="0"/>
                <a:cs typeface="Arabic Typesetting" panose="03020402040406030203" pitchFamily="66" charset="-78"/>
              </a:rPr>
              <a:t>Handles missing product code by throwing a </a:t>
            </a:r>
            <a:r>
              <a:rPr lang="en-US" sz="1500" dirty="0" err="1">
                <a:latin typeface="Graphik" panose="020B0503030202060203" pitchFamily="34" charset="0"/>
                <a:cs typeface="Arabic Typesetting" panose="03020402040406030203" pitchFamily="66" charset="-78"/>
              </a:rPr>
              <a:t>BadRequestException</a:t>
            </a:r>
            <a:r>
              <a:rPr lang="en-US" sz="1500" dirty="0">
                <a:latin typeface="Graphik" panose="020B0503030202060203" pitchFamily="34" charset="0"/>
                <a:cs typeface="Arabic Typesetting" panose="03020402040406030203" pitchFamily="66" charset="-78"/>
              </a:rPr>
              <a:t> with a relevant error message. </a:t>
            </a:r>
          </a:p>
          <a:p>
            <a:pPr marL="742950" lvl="1" indent="-285750">
              <a:buFont typeface="Courier New" panose="02070309020205020404" pitchFamily="49" charset="0"/>
              <a:buChar char="o"/>
            </a:pPr>
            <a:r>
              <a:rPr lang="en-US" sz="1500" dirty="0">
                <a:latin typeface="Graphik" panose="020B0503030202060203" pitchFamily="34" charset="0"/>
                <a:cs typeface="Arabic Typesetting" panose="03020402040406030203" pitchFamily="66" charset="-78"/>
              </a:rPr>
              <a:t>Handles missing pricing details for a particular product code by throwing a </a:t>
            </a:r>
            <a:r>
              <a:rPr lang="en-US" sz="1500" dirty="0" err="1">
                <a:latin typeface="Graphik" panose="020B0503030202060203" pitchFamily="34" charset="0"/>
                <a:cs typeface="Arabic Typesetting" panose="03020402040406030203" pitchFamily="66" charset="-78"/>
              </a:rPr>
              <a:t>BadRequestException</a:t>
            </a:r>
            <a:r>
              <a:rPr lang="en-US" sz="1500" dirty="0">
                <a:latin typeface="Graphik" panose="020B0503030202060203" pitchFamily="34" charset="0"/>
                <a:cs typeface="Arabic Typesetting" panose="03020402040406030203" pitchFamily="66" charset="-78"/>
              </a:rPr>
              <a:t> with a relevant error message. </a:t>
            </a:r>
          </a:p>
          <a:p>
            <a:pPr marL="742950" lvl="1" indent="-285750">
              <a:buFont typeface="Courier New" panose="02070309020205020404" pitchFamily="49" charset="0"/>
              <a:buChar char="o"/>
            </a:pPr>
            <a:r>
              <a:rPr lang="en-US" sz="1500" dirty="0">
                <a:latin typeface="Graphik" panose="020B0503030202060203" pitchFamily="34" charset="0"/>
                <a:cs typeface="Arabic Typesetting" panose="03020402040406030203" pitchFamily="66" charset="-78"/>
              </a:rPr>
              <a:t>Validates the pricing details.</a:t>
            </a:r>
          </a:p>
          <a:p>
            <a:pPr marL="742950" lvl="1" indent="-285750">
              <a:buFont typeface="Courier New" panose="02070309020205020404" pitchFamily="49" charset="0"/>
              <a:buChar char="o"/>
            </a:pPr>
            <a:r>
              <a:rPr lang="en-US" sz="1500" dirty="0">
                <a:latin typeface="Graphik" panose="020B0503030202060203" pitchFamily="34" charset="0"/>
                <a:cs typeface="Arabic Typesetting" panose="03020402040406030203" pitchFamily="66" charset="-78"/>
              </a:rPr>
              <a:t>Handles missing product id by throwing a </a:t>
            </a:r>
            <a:r>
              <a:rPr lang="en-US" sz="1500" dirty="0" err="1">
                <a:latin typeface="Graphik" panose="020B0503030202060203" pitchFamily="34" charset="0"/>
                <a:cs typeface="Arabic Typesetting" panose="03020402040406030203" pitchFamily="66" charset="-78"/>
              </a:rPr>
              <a:t>BadRequestException</a:t>
            </a:r>
            <a:r>
              <a:rPr lang="en-US" sz="1500" dirty="0">
                <a:latin typeface="Graphik" panose="020B0503030202060203" pitchFamily="34" charset="0"/>
                <a:cs typeface="Arabic Typesetting" panose="03020402040406030203" pitchFamily="66" charset="-78"/>
              </a:rPr>
              <a:t> with a relevant error message. </a:t>
            </a:r>
          </a:p>
          <a:p>
            <a:pPr marL="742950" lvl="1" indent="-285750">
              <a:buFont typeface="Courier New" panose="02070309020205020404" pitchFamily="49" charset="0"/>
              <a:buChar char="o"/>
            </a:pPr>
            <a:r>
              <a:rPr lang="en-US" sz="1500" dirty="0">
                <a:latin typeface="Graphik" panose="020B0503030202060203" pitchFamily="34" charset="0"/>
                <a:cs typeface="Arabic Typesetting" panose="03020402040406030203" pitchFamily="66" charset="-78"/>
              </a:rPr>
              <a:t>Handles incorrect interest rate.</a:t>
            </a:r>
          </a:p>
          <a:p>
            <a:pPr marL="742950" lvl="1" indent="-285750">
              <a:buFont typeface="Courier New" panose="02070309020205020404" pitchFamily="49" charset="0"/>
              <a:buChar char="o"/>
            </a:pPr>
            <a:r>
              <a:rPr lang="en-US" sz="1500" dirty="0">
                <a:latin typeface="Graphik" panose="020B0503030202060203" pitchFamily="34" charset="0"/>
                <a:cs typeface="Arabic Typesetting" panose="03020402040406030203" pitchFamily="66" charset="-78"/>
              </a:rPr>
              <a:t>Handles incorrect term input. </a:t>
            </a:r>
          </a:p>
          <a:p>
            <a:pPr marL="742950" lvl="1" indent="-285750">
              <a:buFont typeface="Courier New" panose="02070309020205020404" pitchFamily="49" charset="0"/>
              <a:buChar char="o"/>
            </a:pPr>
            <a:endParaRPr lang="en-US" sz="1500" dirty="0">
              <a:latin typeface="Graphik" panose="020B0503030202060203" pitchFamily="34" charset="0"/>
              <a:cs typeface="Arabic Typesetting" panose="03020402040406030203" pitchFamily="66" charset="-78"/>
            </a:endParaRP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96D4B25-E111-9CB4-BD2E-5B80AE4C7C90}"/>
              </a:ext>
            </a:extLst>
          </p:cNvPr>
          <p:cNvPicPr>
            <a:picLocks noChangeAspect="1"/>
          </p:cNvPicPr>
          <p:nvPr/>
        </p:nvPicPr>
        <p:blipFill>
          <a:blip r:embed="rId2"/>
          <a:stretch>
            <a:fillRect/>
          </a:stretch>
        </p:blipFill>
        <p:spPr>
          <a:xfrm>
            <a:off x="6332102" y="1214831"/>
            <a:ext cx="5015836" cy="1270461"/>
          </a:xfrm>
          <a:prstGeom prst="rect">
            <a:avLst/>
          </a:prstGeom>
        </p:spPr>
      </p:pic>
      <p:cxnSp>
        <p:nvCxnSpPr>
          <p:cNvPr id="8" name="Straight Arrow Connector 7">
            <a:extLst>
              <a:ext uri="{FF2B5EF4-FFF2-40B4-BE49-F238E27FC236}">
                <a16:creationId xmlns:a16="http://schemas.microsoft.com/office/drawing/2014/main" id="{F97410EF-F798-DF2C-6F72-33EABEFB7AE3}"/>
              </a:ext>
            </a:extLst>
          </p:cNvPr>
          <p:cNvCxnSpPr>
            <a:cxnSpLocks/>
          </p:cNvCxnSpPr>
          <p:nvPr/>
        </p:nvCxnSpPr>
        <p:spPr>
          <a:xfrm>
            <a:off x="8644896" y="1905000"/>
            <a:ext cx="0" cy="767862"/>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5032A9F-446C-EE21-9915-DC0BEEFE1971}"/>
              </a:ext>
            </a:extLst>
          </p:cNvPr>
          <p:cNvSpPr txBox="1"/>
          <p:nvPr/>
        </p:nvSpPr>
        <p:spPr>
          <a:xfrm>
            <a:off x="7804561" y="2672862"/>
            <a:ext cx="1668584" cy="369332"/>
          </a:xfrm>
          <a:prstGeom prst="rect">
            <a:avLst/>
          </a:prstGeom>
          <a:noFill/>
        </p:spPr>
        <p:txBody>
          <a:bodyPr wrap="square" rtlCol="0">
            <a:spAutoFit/>
          </a:bodyPr>
          <a:lstStyle/>
          <a:p>
            <a:r>
              <a:rPr lang="en-US" b="1" dirty="0"/>
              <a:t>Product Code</a:t>
            </a:r>
          </a:p>
        </p:txBody>
      </p:sp>
      <p:sp>
        <p:nvSpPr>
          <p:cNvPr id="13" name="TextBox 12">
            <a:extLst>
              <a:ext uri="{FF2B5EF4-FFF2-40B4-BE49-F238E27FC236}">
                <a16:creationId xmlns:a16="http://schemas.microsoft.com/office/drawing/2014/main" id="{400A13C7-8295-2EA7-5366-E37A7EBB1636}"/>
              </a:ext>
            </a:extLst>
          </p:cNvPr>
          <p:cNvSpPr txBox="1"/>
          <p:nvPr/>
        </p:nvSpPr>
        <p:spPr>
          <a:xfrm>
            <a:off x="9746824" y="2672071"/>
            <a:ext cx="1668584" cy="369332"/>
          </a:xfrm>
          <a:prstGeom prst="rect">
            <a:avLst/>
          </a:prstGeom>
          <a:noFill/>
        </p:spPr>
        <p:txBody>
          <a:bodyPr wrap="square" rtlCol="0">
            <a:spAutoFit/>
          </a:bodyPr>
          <a:lstStyle/>
          <a:p>
            <a:r>
              <a:rPr lang="en-US" b="1" dirty="0"/>
              <a:t>Product Id</a:t>
            </a:r>
          </a:p>
        </p:txBody>
      </p:sp>
      <p:cxnSp>
        <p:nvCxnSpPr>
          <p:cNvPr id="18" name="Straight Connector 17">
            <a:extLst>
              <a:ext uri="{FF2B5EF4-FFF2-40B4-BE49-F238E27FC236}">
                <a16:creationId xmlns:a16="http://schemas.microsoft.com/office/drawing/2014/main" id="{0FCA552B-5F9E-D21E-12C5-845EF40F8FB2}"/>
              </a:ext>
            </a:extLst>
          </p:cNvPr>
          <p:cNvCxnSpPr/>
          <p:nvPr/>
        </p:nvCxnSpPr>
        <p:spPr>
          <a:xfrm>
            <a:off x="5909187" y="1209368"/>
            <a:ext cx="0" cy="503411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278C7ED-5930-AD04-B4A6-2F44BDB04A65}"/>
              </a:ext>
            </a:extLst>
          </p:cNvPr>
          <p:cNvCxnSpPr>
            <a:cxnSpLocks/>
          </p:cNvCxnSpPr>
          <p:nvPr/>
        </p:nvCxnSpPr>
        <p:spPr>
          <a:xfrm>
            <a:off x="10382760" y="1896209"/>
            <a:ext cx="0" cy="767862"/>
          </a:xfrm>
          <a:prstGeom prst="straightConnector1">
            <a:avLst/>
          </a:prstGeom>
          <a:ln w="44450">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72EA5F7-DDC4-DDD2-FEC2-E89388E878A9}"/>
              </a:ext>
            </a:extLst>
          </p:cNvPr>
          <p:cNvSpPr txBox="1"/>
          <p:nvPr/>
        </p:nvSpPr>
        <p:spPr>
          <a:xfrm>
            <a:off x="6282813" y="3330790"/>
            <a:ext cx="2216417" cy="369332"/>
          </a:xfrm>
          <a:prstGeom prst="rect">
            <a:avLst/>
          </a:prstGeom>
          <a:noFill/>
        </p:spPr>
        <p:txBody>
          <a:bodyPr wrap="square" rtlCol="0">
            <a:spAutoFit/>
          </a:bodyPr>
          <a:lstStyle/>
          <a:p>
            <a:r>
              <a:rPr lang="en-US" b="1" dirty="0"/>
              <a:t>Pricing Database</a:t>
            </a:r>
          </a:p>
        </p:txBody>
      </p:sp>
      <p:pic>
        <p:nvPicPr>
          <p:cNvPr id="16" name="Picture 15">
            <a:extLst>
              <a:ext uri="{FF2B5EF4-FFF2-40B4-BE49-F238E27FC236}">
                <a16:creationId xmlns:a16="http://schemas.microsoft.com/office/drawing/2014/main" id="{58D1F442-B3CC-2034-3A04-2D0F16EB86DB}"/>
              </a:ext>
            </a:extLst>
          </p:cNvPr>
          <p:cNvPicPr>
            <a:picLocks noChangeAspect="1"/>
          </p:cNvPicPr>
          <p:nvPr/>
        </p:nvPicPr>
        <p:blipFill>
          <a:blip r:embed="rId3"/>
          <a:stretch>
            <a:fillRect/>
          </a:stretch>
        </p:blipFill>
        <p:spPr>
          <a:xfrm>
            <a:off x="6282813" y="3700122"/>
            <a:ext cx="5791956" cy="2804403"/>
          </a:xfrm>
          <a:prstGeom prst="rect">
            <a:avLst/>
          </a:prstGeom>
        </p:spPr>
      </p:pic>
    </p:spTree>
    <p:extLst>
      <p:ext uri="{BB962C8B-B14F-4D97-AF65-F5344CB8AC3E}">
        <p14:creationId xmlns:p14="http://schemas.microsoft.com/office/powerpoint/2010/main" val="138326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1359877" y="1559170"/>
            <a:ext cx="11054862" cy="1975337"/>
          </a:xfrm>
        </p:spPr>
        <p:txBody>
          <a:bodyPr>
            <a:noAutofit/>
          </a:bodyPr>
          <a:lstStyle/>
          <a:p>
            <a:pPr algn="l"/>
            <a:r>
              <a:rPr lang="en-US" sz="4000" b="1" dirty="0">
                <a:solidFill>
                  <a:schemeClr val="accent5"/>
                </a:solidFill>
                <a:latin typeface="Graphik" panose="020B0503030202060203" pitchFamily="34" charset="0"/>
              </a:rPr>
              <a:t>Pricing Info Microservice: Get Pricing</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673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Sequence Diagram – Get Pricing</a:t>
            </a:r>
          </a:p>
        </p:txBody>
      </p:sp>
      <p:sp>
        <p:nvSpPr>
          <p:cNvPr id="4" name="TextBox 3">
            <a:extLst>
              <a:ext uri="{FF2B5EF4-FFF2-40B4-BE49-F238E27FC236}">
                <a16:creationId xmlns:a16="http://schemas.microsoft.com/office/drawing/2014/main" id="{623BCA2C-7A5B-15BF-70D4-AF7BDEB8AD0A}"/>
              </a:ext>
            </a:extLst>
          </p:cNvPr>
          <p:cNvSpPr txBox="1"/>
          <p:nvPr/>
        </p:nvSpPr>
        <p:spPr>
          <a:xfrm>
            <a:off x="621211" y="1356851"/>
            <a:ext cx="5032337" cy="1200329"/>
          </a:xfrm>
          <a:prstGeom prst="rect">
            <a:avLst/>
          </a:prstGeom>
          <a:noFill/>
        </p:spPr>
        <p:txBody>
          <a:bodyPr wrap="square" rtlCol="0">
            <a:spAutoFit/>
          </a:bodyPr>
          <a:lstStyle/>
          <a:p>
            <a:r>
              <a:rPr lang="en-US" sz="1200" i="1" dirty="0">
                <a:latin typeface="Graphik" panose="020B0503030202060203" pitchFamily="34" charset="0"/>
              </a:rPr>
              <a:t>A </a:t>
            </a:r>
            <a:r>
              <a:rPr lang="en-US" sz="1200" b="1" i="1" dirty="0">
                <a:solidFill>
                  <a:schemeClr val="accent5">
                    <a:lumMod val="75000"/>
                  </a:schemeClr>
                </a:solidFill>
                <a:latin typeface="Graphik" panose="020B0503030202060203" pitchFamily="34" charset="0"/>
              </a:rPr>
              <a:t>sequence diagram</a:t>
            </a:r>
            <a:r>
              <a:rPr lang="en-US" sz="1200" i="1" dirty="0">
                <a:latin typeface="Graphik" panose="020B0503030202060203" pitchFamily="34" charset="0"/>
              </a:rPr>
              <a:t> in UML (Unified Modeling Language) is a type of interaction diagram that shows how objects interact in a particular scenario of a use case. </a:t>
            </a:r>
          </a:p>
          <a:p>
            <a:endParaRPr lang="en-US" sz="1200" i="1" dirty="0">
              <a:latin typeface="Graphik" panose="020B0503030202060203" pitchFamily="34" charset="0"/>
            </a:endParaRPr>
          </a:p>
          <a:p>
            <a:r>
              <a:rPr lang="en-US" sz="1200" i="1" dirty="0">
                <a:latin typeface="Graphik" panose="020B0503030202060203" pitchFamily="34" charset="0"/>
              </a:rPr>
              <a:t>It emphasizes the sequence of messages exchanged between objects over time. </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B253CF0E-FD44-5169-BB5D-803158945BE6}"/>
              </a:ext>
            </a:extLst>
          </p:cNvPr>
          <p:cNvCxnSpPr/>
          <p:nvPr/>
        </p:nvCxnSpPr>
        <p:spPr>
          <a:xfrm>
            <a:off x="5909187" y="1209368"/>
            <a:ext cx="0" cy="503411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8EFCCEE-2D11-4D2E-46FF-1DA147CE05F4}"/>
              </a:ext>
            </a:extLst>
          </p:cNvPr>
          <p:cNvSpPr txBox="1"/>
          <p:nvPr/>
        </p:nvSpPr>
        <p:spPr>
          <a:xfrm>
            <a:off x="621210" y="2744712"/>
            <a:ext cx="5205159" cy="3323987"/>
          </a:xfrm>
          <a:prstGeom prst="rect">
            <a:avLst/>
          </a:prstGeom>
          <a:noFill/>
        </p:spPr>
        <p:txBody>
          <a:bodyPr wrap="square" rtlCol="0">
            <a:spAutoFit/>
          </a:bodyPr>
          <a:lstStyle/>
          <a:p>
            <a:pPr marL="285750" indent="-285750">
              <a:buFont typeface="Courier New" panose="02070309020205020404" pitchFamily="49" charset="0"/>
              <a:buChar char="o"/>
            </a:pPr>
            <a:r>
              <a:rPr lang="en-US" sz="1500" dirty="0">
                <a:latin typeface="Graphik" panose="020B0503030202060203" pitchFamily="34" charset="0"/>
              </a:rPr>
              <a:t>The API client (Postman) requests the pricing information from the Pricing Info Microservice using a product code. The Pricing Info Microservice, in turn, calls the Product Info Microservice to retrieve the product ID associated with that product code.</a:t>
            </a:r>
          </a:p>
          <a:p>
            <a:pPr marL="285750" indent="-285750">
              <a:buFont typeface="Courier New" panose="02070309020205020404" pitchFamily="49" charset="0"/>
              <a:buChar char="o"/>
            </a:pPr>
            <a:endParaRPr lang="en-US" sz="1500" dirty="0">
              <a:latin typeface="Graphik" panose="020B0503030202060203" pitchFamily="34" charset="0"/>
            </a:endParaRPr>
          </a:p>
          <a:p>
            <a:pPr marL="285750" indent="-285750">
              <a:buFont typeface="Courier New" panose="02070309020205020404" pitchFamily="49" charset="0"/>
              <a:buChar char="o"/>
            </a:pPr>
            <a:r>
              <a:rPr lang="en-US" sz="1500" dirty="0">
                <a:latin typeface="Graphik" panose="020B0503030202060203" pitchFamily="34" charset="0"/>
              </a:rPr>
              <a:t>If the product code or corresponding product ID does not exist for a given product code, an error is returned.</a:t>
            </a:r>
          </a:p>
          <a:p>
            <a:pPr marL="285750" indent="-285750">
              <a:buFont typeface="Courier New" panose="02070309020205020404" pitchFamily="49" charset="0"/>
              <a:buChar char="o"/>
            </a:pPr>
            <a:endParaRPr lang="en-US" sz="1500" dirty="0">
              <a:latin typeface="Graphik" panose="020B0503030202060203" pitchFamily="34" charset="0"/>
            </a:endParaRPr>
          </a:p>
          <a:p>
            <a:pPr marL="285750" indent="-285750">
              <a:buFont typeface="Courier New" panose="02070309020205020404" pitchFamily="49" charset="0"/>
              <a:buChar char="o"/>
            </a:pPr>
            <a:r>
              <a:rPr lang="en-US" sz="1500" dirty="0">
                <a:latin typeface="Graphik" panose="020B0503030202060203" pitchFamily="34" charset="0"/>
              </a:rPr>
              <a:t>If the product code is valid, the service responds with the pricing details. </a:t>
            </a:r>
          </a:p>
          <a:p>
            <a:pPr marL="285750" indent="-285750">
              <a:buFont typeface="Courier New" panose="02070309020205020404" pitchFamily="49" charset="0"/>
              <a:buChar char="o"/>
            </a:pPr>
            <a:endParaRPr lang="en-US" sz="1500" dirty="0">
              <a:latin typeface="Graphik" panose="020B0503030202060203" pitchFamily="34" charset="0"/>
            </a:endParaRPr>
          </a:p>
        </p:txBody>
      </p:sp>
      <p:pic>
        <p:nvPicPr>
          <p:cNvPr id="6" name="Picture 5" descr="A diagram of a product&#10;&#10;Description automatically generated">
            <a:extLst>
              <a:ext uri="{FF2B5EF4-FFF2-40B4-BE49-F238E27FC236}">
                <a16:creationId xmlns:a16="http://schemas.microsoft.com/office/drawing/2014/main" id="{470430E4-A91D-1840-69EE-13AB6F803EFA}"/>
              </a:ext>
            </a:extLst>
          </p:cNvPr>
          <p:cNvPicPr>
            <a:picLocks noChangeAspect="1"/>
          </p:cNvPicPr>
          <p:nvPr/>
        </p:nvPicPr>
        <p:blipFill>
          <a:blip r:embed="rId2"/>
          <a:stretch>
            <a:fillRect/>
          </a:stretch>
        </p:blipFill>
        <p:spPr>
          <a:xfrm>
            <a:off x="6164827" y="1082240"/>
            <a:ext cx="5616865" cy="5288372"/>
          </a:xfrm>
          <a:prstGeom prst="rect">
            <a:avLst/>
          </a:prstGeom>
        </p:spPr>
      </p:pic>
    </p:spTree>
    <p:extLst>
      <p:ext uri="{BB962C8B-B14F-4D97-AF65-F5344CB8AC3E}">
        <p14:creationId xmlns:p14="http://schemas.microsoft.com/office/powerpoint/2010/main" val="385848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3181-651F-548F-522D-4B362EBED3C4}"/>
              </a:ext>
            </a:extLst>
          </p:cNvPr>
          <p:cNvSpPr>
            <a:spLocks noGrp="1"/>
          </p:cNvSpPr>
          <p:nvPr>
            <p:ph type="ctrTitle"/>
          </p:nvPr>
        </p:nvSpPr>
        <p:spPr>
          <a:xfrm>
            <a:off x="463898" y="327666"/>
            <a:ext cx="10677831" cy="676940"/>
          </a:xfrm>
        </p:spPr>
        <p:txBody>
          <a:bodyPr>
            <a:noAutofit/>
          </a:bodyPr>
          <a:lstStyle/>
          <a:p>
            <a:pPr algn="l"/>
            <a:r>
              <a:rPr lang="en-US" sz="4000" b="1" dirty="0">
                <a:solidFill>
                  <a:schemeClr val="accent5"/>
                </a:solidFill>
                <a:latin typeface="Graphik" panose="020B0503030202060203" pitchFamily="34" charset="0"/>
              </a:rPr>
              <a:t>Swagger: Base URL</a:t>
            </a:r>
          </a:p>
        </p:txBody>
      </p:sp>
      <p:sp>
        <p:nvSpPr>
          <p:cNvPr id="4" name="TextBox 3">
            <a:extLst>
              <a:ext uri="{FF2B5EF4-FFF2-40B4-BE49-F238E27FC236}">
                <a16:creationId xmlns:a16="http://schemas.microsoft.com/office/drawing/2014/main" id="{623BCA2C-7A5B-15BF-70D4-AF7BDEB8AD0A}"/>
              </a:ext>
            </a:extLst>
          </p:cNvPr>
          <p:cNvSpPr txBox="1"/>
          <p:nvPr/>
        </p:nvSpPr>
        <p:spPr>
          <a:xfrm>
            <a:off x="621211" y="1356851"/>
            <a:ext cx="5032337" cy="1200329"/>
          </a:xfrm>
          <a:prstGeom prst="rect">
            <a:avLst/>
          </a:prstGeom>
          <a:noFill/>
        </p:spPr>
        <p:txBody>
          <a:bodyPr wrap="square" rtlCol="0">
            <a:spAutoFit/>
          </a:bodyPr>
          <a:lstStyle/>
          <a:p>
            <a:r>
              <a:rPr lang="en-US" sz="1200" i="1" dirty="0">
                <a:latin typeface="Graphik" panose="020B0503030202060203" pitchFamily="34" charset="0"/>
              </a:rPr>
              <a:t>in a Spring Boot application, the </a:t>
            </a:r>
            <a:r>
              <a:rPr lang="en-US" sz="1200" b="1" i="1" dirty="0">
                <a:solidFill>
                  <a:schemeClr val="accent5">
                    <a:lumMod val="75000"/>
                  </a:schemeClr>
                </a:solidFill>
                <a:latin typeface="Graphik" panose="020B0503030202060203" pitchFamily="34" charset="0"/>
              </a:rPr>
              <a:t>base URL </a:t>
            </a:r>
            <a:r>
              <a:rPr lang="en-US" sz="1200" i="1" dirty="0">
                <a:latin typeface="Graphik" panose="020B0503030202060203" pitchFamily="34" charset="0"/>
              </a:rPr>
              <a:t>is typically specified using the @RequestMapping annotation at the class level. </a:t>
            </a:r>
          </a:p>
          <a:p>
            <a:endParaRPr lang="en-US" sz="1200" i="1" dirty="0">
              <a:latin typeface="Graphik" panose="020B0503030202060203" pitchFamily="34" charset="0"/>
            </a:endParaRPr>
          </a:p>
          <a:p>
            <a:r>
              <a:rPr lang="en-US" sz="1200" i="1" dirty="0">
                <a:latin typeface="Graphik" panose="020B0503030202060203" pitchFamily="34" charset="0"/>
              </a:rPr>
              <a:t>This sets a common prefix for all the endpoint mappings within that controller class making it easier to manage and organize your API routes.</a:t>
            </a:r>
          </a:p>
        </p:txBody>
      </p:sp>
      <p:sp>
        <p:nvSpPr>
          <p:cNvPr id="3" name="Rectangle 1">
            <a:extLst>
              <a:ext uri="{FF2B5EF4-FFF2-40B4-BE49-F238E27FC236}">
                <a16:creationId xmlns:a16="http://schemas.microsoft.com/office/drawing/2014/main" id="{D30A1A6F-9EE8-6CF2-FADC-0BEAB5B1C1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What are the objectives?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B253CF0E-FD44-5169-BB5D-803158945BE6}"/>
              </a:ext>
            </a:extLst>
          </p:cNvPr>
          <p:cNvCxnSpPr/>
          <p:nvPr/>
        </p:nvCxnSpPr>
        <p:spPr>
          <a:xfrm>
            <a:off x="5909187" y="1209368"/>
            <a:ext cx="0" cy="503411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DE4DDA59-DACC-E6FB-4EE1-DD07D2B4B9E0}"/>
              </a:ext>
            </a:extLst>
          </p:cNvPr>
          <p:cNvSpPr txBox="1"/>
          <p:nvPr/>
        </p:nvSpPr>
        <p:spPr>
          <a:xfrm>
            <a:off x="621210" y="3206261"/>
            <a:ext cx="5032337" cy="2169825"/>
          </a:xfrm>
          <a:prstGeom prst="rect">
            <a:avLst/>
          </a:prstGeom>
          <a:noFill/>
        </p:spPr>
        <p:txBody>
          <a:bodyPr wrap="square" rtlCol="0">
            <a:spAutoFit/>
          </a:bodyPr>
          <a:lstStyle/>
          <a:p>
            <a:r>
              <a:rPr lang="en-US" sz="1500" b="1" dirty="0">
                <a:solidFill>
                  <a:schemeClr val="accent5">
                    <a:lumMod val="75000"/>
                  </a:schemeClr>
                </a:solidFill>
                <a:latin typeface="Graphik" panose="020B0503030202060203" pitchFamily="34" charset="0"/>
              </a:rPr>
              <a:t>Base URL Declaration: </a:t>
            </a:r>
          </a:p>
          <a:p>
            <a:endParaRPr lang="en-US" sz="1500" b="1" dirty="0">
              <a:solidFill>
                <a:schemeClr val="accent5">
                  <a:lumMod val="75000"/>
                </a:schemeClr>
              </a:solidFill>
              <a:latin typeface="Graphik" panose="020B0503030202060203" pitchFamily="34" charset="0"/>
            </a:endParaRPr>
          </a:p>
          <a:p>
            <a:pPr marL="285750" indent="-285750">
              <a:buFont typeface="Courier New" panose="02070309020205020404" pitchFamily="49" charset="0"/>
              <a:buChar char="o"/>
            </a:pPr>
            <a:r>
              <a:rPr lang="en-US" sz="1500" dirty="0">
                <a:latin typeface="Graphik" panose="020B0503030202060203" pitchFamily="34" charset="0"/>
              </a:rPr>
              <a:t>The @RequestMapping("/ms-pricing-info") at the class level sets the base URL for all endpoints within the </a:t>
            </a:r>
            <a:r>
              <a:rPr lang="en-US" sz="1500" dirty="0" err="1">
                <a:latin typeface="Graphik" panose="020B0503030202060203" pitchFamily="34" charset="0"/>
              </a:rPr>
              <a:t>PricingController</a:t>
            </a:r>
            <a:r>
              <a:rPr lang="en-US" sz="1500" dirty="0">
                <a:latin typeface="Graphik" panose="020B0503030202060203" pitchFamily="34" charset="0"/>
              </a:rPr>
              <a:t>. </a:t>
            </a:r>
          </a:p>
          <a:p>
            <a:pPr marL="285750" indent="-285750">
              <a:buFont typeface="Courier New" panose="02070309020205020404" pitchFamily="49" charset="0"/>
              <a:buChar char="o"/>
            </a:pPr>
            <a:endParaRPr lang="en-US" sz="1500" dirty="0">
              <a:latin typeface="Graphik" panose="020B0503030202060203" pitchFamily="34" charset="0"/>
            </a:endParaRPr>
          </a:p>
          <a:p>
            <a:pPr marL="285750" indent="-285750">
              <a:buFont typeface="Courier New" panose="02070309020205020404" pitchFamily="49" charset="0"/>
              <a:buChar char="o"/>
            </a:pPr>
            <a:r>
              <a:rPr lang="en-US" sz="1500" dirty="0">
                <a:latin typeface="Graphik" panose="020B0503030202060203" pitchFamily="34" charset="0"/>
              </a:rPr>
              <a:t>This means that all endpoints in this controller will start with /</a:t>
            </a:r>
            <a:r>
              <a:rPr lang="en-US" sz="1500" dirty="0" err="1">
                <a:latin typeface="Graphik" panose="020B0503030202060203" pitchFamily="34" charset="0"/>
              </a:rPr>
              <a:t>ms</a:t>
            </a:r>
            <a:r>
              <a:rPr lang="en-US" sz="1500" dirty="0">
                <a:latin typeface="Graphik" panose="020B0503030202060203" pitchFamily="34" charset="0"/>
              </a:rPr>
              <a:t>-pricing-info, resulting in the full base URL localhost:8084/</a:t>
            </a:r>
            <a:r>
              <a:rPr lang="en-US" sz="1500" dirty="0" err="1">
                <a:latin typeface="Graphik" panose="020B0503030202060203" pitchFamily="34" charset="0"/>
              </a:rPr>
              <a:t>ms</a:t>
            </a:r>
            <a:r>
              <a:rPr lang="en-US" sz="1500" dirty="0">
                <a:latin typeface="Graphik" panose="020B0503030202060203" pitchFamily="34" charset="0"/>
              </a:rPr>
              <a:t>-pricing-info.</a:t>
            </a:r>
          </a:p>
        </p:txBody>
      </p:sp>
      <p:pic>
        <p:nvPicPr>
          <p:cNvPr id="6" name="Content Placeholder 5" descr="A close up of a logo&#10;&#10;Description automatically generated">
            <a:extLst>
              <a:ext uri="{FF2B5EF4-FFF2-40B4-BE49-F238E27FC236}">
                <a16:creationId xmlns:a16="http://schemas.microsoft.com/office/drawing/2014/main" id="{AD7DE987-0791-62E4-3F5E-0433309D0595}"/>
              </a:ext>
            </a:extLst>
          </p:cNvPr>
          <p:cNvPicPr>
            <a:picLocks noChangeAspect="1"/>
          </p:cNvPicPr>
          <p:nvPr/>
        </p:nvPicPr>
        <p:blipFill>
          <a:blip r:embed="rId3"/>
          <a:stretch>
            <a:fillRect/>
          </a:stretch>
        </p:blipFill>
        <p:spPr>
          <a:xfrm>
            <a:off x="6134101" y="1294693"/>
            <a:ext cx="5858608" cy="2210150"/>
          </a:xfrm>
          <a:prstGeom prst="rect">
            <a:avLst/>
          </a:prstGeom>
        </p:spPr>
      </p:pic>
      <p:sp>
        <p:nvSpPr>
          <p:cNvPr id="11" name="Rectangle: Rounded Corners 10">
            <a:extLst>
              <a:ext uri="{FF2B5EF4-FFF2-40B4-BE49-F238E27FC236}">
                <a16:creationId xmlns:a16="http://schemas.microsoft.com/office/drawing/2014/main" id="{A547613F-EBB1-9DDC-0776-B92081CDE9A7}"/>
              </a:ext>
            </a:extLst>
          </p:cNvPr>
          <p:cNvSpPr/>
          <p:nvPr/>
        </p:nvSpPr>
        <p:spPr>
          <a:xfrm>
            <a:off x="6233654" y="2638957"/>
            <a:ext cx="5536315" cy="573166"/>
          </a:xfrm>
          <a:prstGeom prst="roundRect">
            <a:avLst/>
          </a:prstGeom>
          <a:noFill/>
          <a:ln w="4762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30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7865</TotalTime>
  <Words>3008</Words>
  <Application>Microsoft Office PowerPoint</Application>
  <PresentationFormat>Widescreen</PresentationFormat>
  <Paragraphs>336</Paragraphs>
  <Slides>32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Aptos</vt:lpstr>
      <vt:lpstr>Aptos Display</vt:lpstr>
      <vt:lpstr>Arial</vt:lpstr>
      <vt:lpstr>Century Gothic</vt:lpstr>
      <vt:lpstr>Courier New</vt:lpstr>
      <vt:lpstr>Graphik</vt:lpstr>
      <vt:lpstr>Inter</vt:lpstr>
      <vt:lpstr>Office Theme</vt:lpstr>
      <vt:lpstr>Pricing Info Microservice</vt:lpstr>
      <vt:lpstr>Starter Application</vt:lpstr>
      <vt:lpstr>Starter Application</vt:lpstr>
      <vt:lpstr>Starter Application</vt:lpstr>
      <vt:lpstr>Starter Application</vt:lpstr>
      <vt:lpstr>What are the objectives?</vt:lpstr>
      <vt:lpstr>Pricing Info Microservice: Get Pricing</vt:lpstr>
      <vt:lpstr>Sequence Diagram – Get Pricing</vt:lpstr>
      <vt:lpstr>Swagger: Base URL</vt:lpstr>
      <vt:lpstr>Endpoints</vt:lpstr>
      <vt:lpstr>Models</vt:lpstr>
      <vt:lpstr>Models</vt:lpstr>
      <vt:lpstr>How to test?</vt:lpstr>
      <vt:lpstr>How to test?</vt:lpstr>
      <vt:lpstr>How to test?</vt:lpstr>
      <vt:lpstr>Unit Test</vt:lpstr>
      <vt:lpstr>Unit Test</vt:lpstr>
      <vt:lpstr>Pricing Info Microservice: Validate Pricing</vt:lpstr>
      <vt:lpstr>Sequence Diagram – Validate Pricing</vt:lpstr>
      <vt:lpstr>Swagger: Base URL</vt:lpstr>
      <vt:lpstr>Endpoints</vt:lpstr>
      <vt:lpstr>Models</vt:lpstr>
      <vt:lpstr>Models</vt:lpstr>
      <vt:lpstr>How to test?</vt:lpstr>
      <vt:lpstr>How to test?</vt:lpstr>
      <vt:lpstr>How to test?</vt:lpstr>
      <vt:lpstr>How to test?</vt:lpstr>
      <vt:lpstr>Class Diagram</vt:lpstr>
      <vt:lpstr>Unit Test</vt:lpstr>
      <vt:lpstr>Unit Test</vt:lpstr>
      <vt:lpstr>FAQ – Frequently Asked Questions</vt:lpstr>
      <vt:lpstr>Guidance for your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Barrion, DJ</dc:creator>
  <cp:lastModifiedBy>Barrion, DJ</cp:lastModifiedBy>
  <cp:revision>81</cp:revision>
  <dcterms:created xsi:type="dcterms:W3CDTF">2024-08-11T07:52:17Z</dcterms:created>
  <dcterms:modified xsi:type="dcterms:W3CDTF">2024-08-19T06:23:38Z</dcterms:modified>
</cp:coreProperties>
</file>