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72" r:id="rId7"/>
    <p:sldId id="265" r:id="rId8"/>
    <p:sldId id="260" r:id="rId9"/>
    <p:sldId id="273" r:id="rId10"/>
    <p:sldId id="261" r:id="rId11"/>
    <p:sldId id="267" r:id="rId12"/>
    <p:sldId id="262" r:id="rId13"/>
    <p:sldId id="268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2387" autoAdjust="0"/>
  </p:normalViewPr>
  <p:slideViewPr>
    <p:cSldViewPr snapToGrid="0">
      <p:cViewPr varScale="1">
        <p:scale>
          <a:sx n="86" d="100"/>
          <a:sy n="86" d="100"/>
        </p:scale>
        <p:origin x="13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15.1.2022.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Zapravo</a:t>
            </a:r>
            <a:r>
              <a:rPr lang="hr-HR" baseline="0" dirty="0"/>
              <a:t> izgraditi aplikaciju onakvu kakvom je koristi neka tvrtka. Dakle nemamo mogućnost prijave neke tvrtke, nego to je ono šta neka firma vidi kad bi hipotetski koristila ovu našu web aplikaciju.  </a:t>
            </a:r>
            <a:r>
              <a:rPr lang="hr-HR" baseline="0" dirty="0" err="1"/>
              <a:t>Scrum</a:t>
            </a:r>
            <a:r>
              <a:rPr lang="hr-HR" baseline="0" dirty="0"/>
              <a:t> i </a:t>
            </a:r>
            <a:r>
              <a:rPr lang="hr-HR" baseline="0" dirty="0" err="1"/>
              <a:t>Kanban</a:t>
            </a:r>
            <a:r>
              <a:rPr lang="hr-HR" baseline="0" dirty="0"/>
              <a:t> </a:t>
            </a:r>
            <a:r>
              <a:rPr lang="hr-HR" baseline="0" dirty="0" err="1"/>
              <a:t>backlog</a:t>
            </a:r>
            <a:r>
              <a:rPr lang="hr-HR" baseline="0" dirty="0"/>
              <a:t> za </a:t>
            </a:r>
            <a:r>
              <a:rPr lang="hr-HR" baseline="0" dirty="0" err="1"/>
              <a:t>taskove</a:t>
            </a:r>
            <a:r>
              <a:rPr lang="hr-HR" baseline="0" dirty="0"/>
              <a:t>.</a:t>
            </a:r>
          </a:p>
          <a:p>
            <a:r>
              <a:rPr lang="hr-HR" baseline="0" dirty="0"/>
              <a:t>Prva tri proizvoda za </a:t>
            </a:r>
            <a:r>
              <a:rPr lang="hr-HR" baseline="0" dirty="0" err="1"/>
              <a:t>scrum</a:t>
            </a:r>
            <a:r>
              <a:rPr lang="hr-HR" baseline="0" dirty="0"/>
              <a:t> druga tri za </a:t>
            </a:r>
            <a:r>
              <a:rPr lang="hr-HR" baseline="0" dirty="0" err="1"/>
              <a:t>kanban</a:t>
            </a:r>
            <a:r>
              <a:rPr lang="hr-HR" baseline="0" dirty="0"/>
              <a:t>.</a:t>
            </a:r>
          </a:p>
          <a:p>
            <a:endParaRPr lang="hr-HR" baseline="0" dirty="0"/>
          </a:p>
          <a:p>
            <a:r>
              <a:rPr lang="hr-HR" dirty="0"/>
              <a:t>Naravno</a:t>
            </a:r>
            <a:r>
              <a:rPr lang="hr-HR" baseline="0" dirty="0"/>
              <a:t> da su svi ovi proizvodi kompleksniji i </a:t>
            </a:r>
            <a:r>
              <a:rPr lang="hr-HR" baseline="0" dirty="0" err="1"/>
              <a:t>sadrze</a:t>
            </a:r>
            <a:r>
              <a:rPr lang="hr-HR" baseline="0" dirty="0"/>
              <a:t> vise manje sve </a:t>
            </a:r>
            <a:r>
              <a:rPr lang="hr-HR" baseline="0" dirty="0" err="1"/>
              <a:t>znacajke</a:t>
            </a:r>
            <a:r>
              <a:rPr lang="hr-HR" baseline="0" dirty="0"/>
              <a:t> kao i nas, ono sto bi istaknuo je da </a:t>
            </a:r>
            <a:r>
              <a:rPr lang="hr-HR" baseline="0" dirty="0" err="1"/>
              <a:t>mozda</a:t>
            </a:r>
            <a:r>
              <a:rPr lang="hr-HR" baseline="0" dirty="0"/>
              <a:t> nemaju </a:t>
            </a:r>
            <a:r>
              <a:rPr lang="hr-HR" baseline="0" dirty="0" err="1"/>
              <a:t>mogucnost</a:t>
            </a:r>
            <a:r>
              <a:rPr lang="hr-HR" baseline="0" dirty="0"/>
              <a:t> ovakve direktne integracije s Google </a:t>
            </a:r>
            <a:r>
              <a:rPr lang="hr-HR" baseline="0" dirty="0" err="1"/>
              <a:t>Calendarom</a:t>
            </a:r>
            <a:r>
              <a:rPr lang="hr-HR" baseline="0" dirty="0"/>
              <a:t> i njegovim API-</a:t>
            </a:r>
            <a:r>
              <a:rPr lang="hr-HR" baseline="0" dirty="0" err="1"/>
              <a:t>jem</a:t>
            </a:r>
            <a:r>
              <a:rPr lang="hr-HR" baseline="0" dirty="0"/>
              <a:t>. </a:t>
            </a:r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347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Upravljanje osobnim podatcima</a:t>
            </a:r>
            <a:r>
              <a:rPr lang="hr-HR" baseline="0" dirty="0"/>
              <a:t>: prijava u sustav, </a:t>
            </a:r>
            <a:r>
              <a:rPr lang="hr-HR" baseline="0" dirty="0" err="1"/>
              <a:t>forgot</a:t>
            </a:r>
            <a:r>
              <a:rPr lang="hr-HR" baseline="0" dirty="0"/>
              <a:t> password, </a:t>
            </a:r>
            <a:r>
              <a:rPr lang="hr-HR" baseline="0" dirty="0" err="1"/>
              <a:t>change</a:t>
            </a:r>
            <a:r>
              <a:rPr lang="hr-HR" baseline="0" dirty="0"/>
              <a:t> password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 err="1"/>
              <a:t>Developeri</a:t>
            </a:r>
            <a:r>
              <a:rPr lang="hr-HR" baseline="0" dirty="0"/>
              <a:t> mogu mijenjat zadatke svojeg tima, preuzimat vise njih i radit na njima istovremeno = ažuriranje vremena, gledanje </a:t>
            </a:r>
            <a:r>
              <a:rPr lang="hr-HR" baseline="0" dirty="0" err="1"/>
              <a:t>taskova</a:t>
            </a:r>
            <a:r>
              <a:rPr lang="hr-HR" baseline="0" dirty="0"/>
              <a:t> i sl.</a:t>
            </a:r>
          </a:p>
          <a:p>
            <a:r>
              <a:rPr lang="hr-HR" baseline="0" dirty="0"/>
              <a:t>Team leaderi stvaraju zadatak i </a:t>
            </a:r>
            <a:r>
              <a:rPr lang="hr-HR" baseline="0" dirty="0" err="1"/>
              <a:t>task</a:t>
            </a:r>
            <a:r>
              <a:rPr lang="hr-HR" baseline="0" dirty="0"/>
              <a:t> je onda izravno </a:t>
            </a:r>
            <a:r>
              <a:rPr lang="hr-HR" baseline="0" dirty="0" err="1"/>
              <a:t>pridruzen</a:t>
            </a:r>
            <a:r>
              <a:rPr lang="hr-HR" baseline="0" dirty="0"/>
              <a:t> njima</a:t>
            </a:r>
          </a:p>
          <a:p>
            <a:r>
              <a:rPr lang="hr-HR" baseline="0" dirty="0"/>
              <a:t>Koordinatori i uprava biraju </a:t>
            </a:r>
            <a:r>
              <a:rPr lang="hr-HR" baseline="0" dirty="0" err="1"/>
              <a:t>team</a:t>
            </a:r>
            <a:r>
              <a:rPr lang="hr-HR" baseline="0" dirty="0"/>
              <a:t> za koji </a:t>
            </a:r>
            <a:r>
              <a:rPr lang="hr-HR" baseline="0" dirty="0" err="1"/>
              <a:t>zele</a:t>
            </a:r>
            <a:r>
              <a:rPr lang="hr-HR" baseline="0" dirty="0"/>
              <a:t> vidjet </a:t>
            </a:r>
            <a:r>
              <a:rPr lang="hr-HR" baseline="0" dirty="0" err="1"/>
              <a:t>backlog</a:t>
            </a:r>
            <a:r>
              <a:rPr lang="hr-HR" baseline="0" dirty="0"/>
              <a:t>, uprava </a:t>
            </a:r>
            <a:r>
              <a:rPr lang="hr-HR" baseline="0" dirty="0" err="1"/>
              <a:t>izmedu</a:t>
            </a:r>
            <a:r>
              <a:rPr lang="hr-HR" baseline="0" dirty="0"/>
              <a:t> svih timova, koordinatori timovi iz radne skupine</a:t>
            </a:r>
          </a:p>
          <a:p>
            <a:endParaRPr lang="hr-HR" baseline="0" dirty="0"/>
          </a:p>
          <a:p>
            <a:r>
              <a:rPr lang="hr-HR" baseline="0" dirty="0"/>
              <a:t>Generičke </a:t>
            </a:r>
            <a:r>
              <a:rPr lang="hr-HR" baseline="0" dirty="0" err="1"/>
              <a:t>funkiconalnost</a:t>
            </a:r>
            <a:endParaRPr lang="hr-HR" baseline="0" dirty="0"/>
          </a:p>
          <a:p>
            <a:r>
              <a:rPr lang="hr-HR" baseline="0" dirty="0"/>
              <a:t> Google </a:t>
            </a:r>
            <a:r>
              <a:rPr lang="hr-HR" baseline="0" dirty="0" err="1"/>
              <a:t>search</a:t>
            </a:r>
            <a:r>
              <a:rPr lang="hr-HR" baseline="0" dirty="0"/>
              <a:t> za svih </a:t>
            </a:r>
          </a:p>
          <a:p>
            <a:endParaRPr lang="hr-HR" baseline="0" dirty="0"/>
          </a:p>
          <a:p>
            <a:endParaRPr lang="hr-HR" baseline="0" dirty="0"/>
          </a:p>
          <a:p>
            <a:r>
              <a:rPr lang="hr-HR" baseline="0" dirty="0"/>
              <a:t>Sastanci: </a:t>
            </a:r>
            <a:r>
              <a:rPr lang="hr-HR" baseline="0" dirty="0" err="1"/>
              <a:t>developeri</a:t>
            </a:r>
            <a:r>
              <a:rPr lang="hr-HR" baseline="0" dirty="0"/>
              <a:t> nemaju mogućnost stvaranja sastanka, ostali da</a:t>
            </a:r>
          </a:p>
          <a:p>
            <a:r>
              <a:rPr lang="hr-HR" baseline="0" dirty="0"/>
              <a:t>Team leader šalje obavijest svim </a:t>
            </a:r>
            <a:r>
              <a:rPr lang="hr-HR" baseline="0" dirty="0" err="1"/>
              <a:t>developerima</a:t>
            </a:r>
            <a:r>
              <a:rPr lang="hr-HR" baseline="0" dirty="0"/>
              <a:t>, koordinator svim </a:t>
            </a:r>
            <a:r>
              <a:rPr lang="hr-HR" baseline="0" dirty="0" err="1"/>
              <a:t>team</a:t>
            </a:r>
            <a:r>
              <a:rPr lang="hr-HR" baseline="0" dirty="0"/>
              <a:t> leaderima, uprava svim koordinatorima</a:t>
            </a:r>
          </a:p>
          <a:p>
            <a:r>
              <a:rPr lang="hr-HR" baseline="0" dirty="0"/>
              <a:t>Izravne kolege: </a:t>
            </a:r>
            <a:r>
              <a:rPr lang="hr-HR" baseline="0" dirty="0" err="1"/>
              <a:t>developer</a:t>
            </a:r>
            <a:r>
              <a:rPr lang="hr-HR" baseline="0" dirty="0"/>
              <a:t> vidi članove svog tima, </a:t>
            </a:r>
            <a:r>
              <a:rPr lang="hr-HR" baseline="0" dirty="0" err="1"/>
              <a:t>team</a:t>
            </a:r>
            <a:r>
              <a:rPr lang="hr-HR" baseline="0" dirty="0"/>
              <a:t> leader cijeli tim, koordinator sve vođe tima, uprava sve koordinatore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658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Upravljanje osobnim podatcima</a:t>
            </a:r>
            <a:r>
              <a:rPr lang="hr-HR" baseline="0" dirty="0"/>
              <a:t>: prijava u sustav, </a:t>
            </a:r>
            <a:r>
              <a:rPr lang="hr-HR" baseline="0" dirty="0" err="1"/>
              <a:t>forgot</a:t>
            </a:r>
            <a:r>
              <a:rPr lang="hr-HR" baseline="0" dirty="0"/>
              <a:t> password, </a:t>
            </a:r>
            <a:r>
              <a:rPr lang="hr-HR" baseline="0" dirty="0" err="1"/>
              <a:t>change</a:t>
            </a:r>
            <a:r>
              <a:rPr lang="hr-HR" baseline="0" dirty="0"/>
              <a:t> password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 err="1"/>
              <a:t>Developeri</a:t>
            </a:r>
            <a:r>
              <a:rPr lang="hr-HR" baseline="0" dirty="0"/>
              <a:t> mogu mijenjat zadatke svojeg tima, preuzimat vise njih i radit na njima istovremeno = ažuriranje vremena, gledanje </a:t>
            </a:r>
            <a:r>
              <a:rPr lang="hr-HR" baseline="0" dirty="0" err="1"/>
              <a:t>taskova</a:t>
            </a:r>
            <a:r>
              <a:rPr lang="hr-HR" baseline="0" dirty="0"/>
              <a:t> i sl.</a:t>
            </a:r>
          </a:p>
          <a:p>
            <a:r>
              <a:rPr lang="hr-HR" baseline="0" dirty="0"/>
              <a:t>Team leaderi stvaraju zadatak i </a:t>
            </a:r>
            <a:r>
              <a:rPr lang="hr-HR" baseline="0" dirty="0" err="1"/>
              <a:t>task</a:t>
            </a:r>
            <a:r>
              <a:rPr lang="hr-HR" baseline="0" dirty="0"/>
              <a:t> je onda izravno </a:t>
            </a:r>
            <a:r>
              <a:rPr lang="hr-HR" baseline="0" dirty="0" err="1"/>
              <a:t>pridruzen</a:t>
            </a:r>
            <a:r>
              <a:rPr lang="hr-HR" baseline="0" dirty="0"/>
              <a:t> njima</a:t>
            </a:r>
          </a:p>
          <a:p>
            <a:r>
              <a:rPr lang="hr-HR" baseline="0" dirty="0"/>
              <a:t>Koordinatori i uprava biraju </a:t>
            </a:r>
            <a:r>
              <a:rPr lang="hr-HR" baseline="0" dirty="0" err="1"/>
              <a:t>team</a:t>
            </a:r>
            <a:r>
              <a:rPr lang="hr-HR" baseline="0" dirty="0"/>
              <a:t> za koji </a:t>
            </a:r>
            <a:r>
              <a:rPr lang="hr-HR" baseline="0" dirty="0" err="1"/>
              <a:t>zele</a:t>
            </a:r>
            <a:r>
              <a:rPr lang="hr-HR" baseline="0" dirty="0"/>
              <a:t> vidjet </a:t>
            </a:r>
            <a:r>
              <a:rPr lang="hr-HR" baseline="0" dirty="0" err="1"/>
              <a:t>backlog</a:t>
            </a:r>
            <a:r>
              <a:rPr lang="hr-HR" baseline="0" dirty="0"/>
              <a:t>, uprava </a:t>
            </a:r>
            <a:r>
              <a:rPr lang="hr-HR" baseline="0" dirty="0" err="1"/>
              <a:t>izmedu</a:t>
            </a:r>
            <a:r>
              <a:rPr lang="hr-HR" baseline="0" dirty="0"/>
              <a:t> svih timova, koordinatori timovi iz radne skupine</a:t>
            </a:r>
          </a:p>
          <a:p>
            <a:endParaRPr lang="hr-HR" baseline="0" dirty="0"/>
          </a:p>
          <a:p>
            <a:r>
              <a:rPr lang="hr-HR" baseline="0" dirty="0"/>
              <a:t>Generičke </a:t>
            </a:r>
            <a:r>
              <a:rPr lang="hr-HR" baseline="0" dirty="0" err="1"/>
              <a:t>funkiconalnost</a:t>
            </a:r>
            <a:endParaRPr lang="hr-HR" baseline="0" dirty="0"/>
          </a:p>
          <a:p>
            <a:r>
              <a:rPr lang="hr-HR" baseline="0" dirty="0"/>
              <a:t> Google </a:t>
            </a:r>
            <a:r>
              <a:rPr lang="hr-HR" baseline="0" dirty="0" err="1"/>
              <a:t>search</a:t>
            </a:r>
            <a:r>
              <a:rPr lang="hr-HR" baseline="0" dirty="0"/>
              <a:t> za svih </a:t>
            </a:r>
          </a:p>
          <a:p>
            <a:endParaRPr lang="hr-HR" baseline="0" dirty="0"/>
          </a:p>
          <a:p>
            <a:endParaRPr lang="hr-HR" baseline="0" dirty="0"/>
          </a:p>
          <a:p>
            <a:r>
              <a:rPr lang="hr-HR" baseline="0" dirty="0"/>
              <a:t>Sastanci: </a:t>
            </a:r>
            <a:r>
              <a:rPr lang="hr-HR" baseline="0" dirty="0" err="1"/>
              <a:t>developeri</a:t>
            </a:r>
            <a:r>
              <a:rPr lang="hr-HR" baseline="0" dirty="0"/>
              <a:t> nemaju mogućnost stvaranja sastanka, ostali da</a:t>
            </a:r>
          </a:p>
          <a:p>
            <a:r>
              <a:rPr lang="hr-HR" baseline="0" dirty="0"/>
              <a:t>Team leader šalje obavijest svim </a:t>
            </a:r>
            <a:r>
              <a:rPr lang="hr-HR" baseline="0" dirty="0" err="1"/>
              <a:t>developerima</a:t>
            </a:r>
            <a:r>
              <a:rPr lang="hr-HR" baseline="0" dirty="0"/>
              <a:t>, koordinator svim </a:t>
            </a:r>
            <a:r>
              <a:rPr lang="hr-HR" baseline="0" dirty="0" err="1"/>
              <a:t>team</a:t>
            </a:r>
            <a:r>
              <a:rPr lang="hr-HR" baseline="0" dirty="0"/>
              <a:t> leaderima, uprava svim koordinatorima</a:t>
            </a:r>
          </a:p>
          <a:p>
            <a:r>
              <a:rPr lang="hr-HR" baseline="0" dirty="0"/>
              <a:t>Izravne kolege: </a:t>
            </a:r>
            <a:r>
              <a:rPr lang="hr-HR" baseline="0" dirty="0" err="1"/>
              <a:t>developer</a:t>
            </a:r>
            <a:r>
              <a:rPr lang="hr-HR" baseline="0" dirty="0"/>
              <a:t> vidi članove svog tima, </a:t>
            </a:r>
            <a:r>
              <a:rPr lang="hr-HR" baseline="0" dirty="0" err="1"/>
              <a:t>team</a:t>
            </a:r>
            <a:r>
              <a:rPr lang="hr-HR" baseline="0" dirty="0"/>
              <a:t> leader cijeli tim, koordinator sve vođe tima, uprava sve koordinatore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2551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JWT </a:t>
            </a:r>
            <a:r>
              <a:rPr lang="hr-HR" dirty="0" err="1"/>
              <a:t>token</a:t>
            </a:r>
            <a:r>
              <a:rPr lang="hr-HR" dirty="0"/>
              <a:t> –</a:t>
            </a:r>
            <a:r>
              <a:rPr lang="hr-HR" baseline="0" dirty="0"/>
              <a:t> prijava, </a:t>
            </a:r>
            <a:r>
              <a:rPr lang="hr-HR" baseline="0" dirty="0" err="1"/>
              <a:t>dobijes</a:t>
            </a:r>
            <a:r>
              <a:rPr lang="hr-HR" baseline="0" dirty="0"/>
              <a:t> </a:t>
            </a:r>
            <a:r>
              <a:rPr lang="hr-HR" baseline="0" dirty="0" err="1"/>
              <a:t>token</a:t>
            </a:r>
            <a:r>
              <a:rPr lang="hr-HR" baseline="0" dirty="0"/>
              <a:t> i spremi ga u </a:t>
            </a:r>
            <a:r>
              <a:rPr lang="hr-HR" baseline="0" dirty="0" err="1"/>
              <a:t>localStorage</a:t>
            </a:r>
            <a:endParaRPr lang="hr-HR" baseline="0" dirty="0"/>
          </a:p>
          <a:p>
            <a:r>
              <a:rPr lang="hr-HR" baseline="0" dirty="0"/>
              <a:t>ORM – </a:t>
            </a:r>
            <a:r>
              <a:rPr lang="hr-HR" baseline="0" dirty="0" err="1"/>
              <a:t>Object</a:t>
            </a:r>
            <a:r>
              <a:rPr lang="hr-HR" baseline="0" dirty="0"/>
              <a:t> </a:t>
            </a:r>
            <a:r>
              <a:rPr lang="hr-HR" baseline="0" dirty="0" err="1"/>
              <a:t>relational</a:t>
            </a:r>
            <a:r>
              <a:rPr lang="hr-HR" baseline="0" dirty="0"/>
              <a:t> </a:t>
            </a:r>
            <a:r>
              <a:rPr lang="hr-HR" baseline="0" dirty="0" err="1"/>
              <a:t>mapping</a:t>
            </a:r>
            <a:r>
              <a:rPr lang="hr-HR" baseline="0" dirty="0"/>
              <a:t> koristi se </a:t>
            </a:r>
            <a:r>
              <a:rPr lang="hr-HR" baseline="0" dirty="0" err="1"/>
              <a:t>entity</a:t>
            </a:r>
            <a:r>
              <a:rPr lang="hr-HR" baseline="0" dirty="0"/>
              <a:t> </a:t>
            </a:r>
            <a:r>
              <a:rPr lang="hr-HR" baseline="0" dirty="0" err="1"/>
              <a:t>framework</a:t>
            </a:r>
            <a:r>
              <a:rPr lang="hr-HR" baseline="0" dirty="0"/>
              <a:t> </a:t>
            </a:r>
          </a:p>
          <a:p>
            <a:r>
              <a:rPr lang="hr-HR" baseline="0" dirty="0"/>
              <a:t>Asinkron pristup bazi – konkurentnost i </a:t>
            </a:r>
            <a:r>
              <a:rPr lang="hr-HR" baseline="0" dirty="0" err="1"/>
              <a:t>responzivnost</a:t>
            </a:r>
            <a:endParaRPr lang="hr-HR" baseline="0" dirty="0"/>
          </a:p>
          <a:p>
            <a:endParaRPr lang="hr-HR" dirty="0"/>
          </a:p>
          <a:p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443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098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5533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Nestandardan</a:t>
            </a:r>
            <a:r>
              <a:rPr lang="hr-HR" baseline="0" dirty="0"/>
              <a:t> jer su projekti u potpunosti odvojeni, MVC u .</a:t>
            </a:r>
            <a:r>
              <a:rPr lang="hr-HR" baseline="0" dirty="0" err="1"/>
              <a:t>netu</a:t>
            </a:r>
            <a:r>
              <a:rPr lang="hr-HR" baseline="0" dirty="0"/>
              <a:t> se </a:t>
            </a:r>
            <a:r>
              <a:rPr lang="hr-HR" baseline="0" dirty="0" err="1"/>
              <a:t>moze</a:t>
            </a:r>
            <a:r>
              <a:rPr lang="hr-HR" baseline="0" dirty="0"/>
              <a:t> raditi i unutar jednog projekta</a:t>
            </a:r>
            <a:endParaRPr lang="hr-HR" dirty="0"/>
          </a:p>
          <a:p>
            <a:endParaRPr lang="hr-HR" dirty="0"/>
          </a:p>
          <a:p>
            <a:r>
              <a:rPr lang="hr-HR" dirty="0"/>
              <a:t>Podijeli pa vladaj</a:t>
            </a:r>
            <a:r>
              <a:rPr lang="hr-HR" baseline="0" dirty="0"/>
              <a:t> – podjela u foldere svaki ima svoju funkciju i uporabu – DB, </a:t>
            </a:r>
            <a:r>
              <a:rPr lang="hr-HR" baseline="0" dirty="0" err="1"/>
              <a:t>Models</a:t>
            </a:r>
            <a:r>
              <a:rPr lang="hr-HR" baseline="0" dirty="0"/>
              <a:t>, </a:t>
            </a:r>
            <a:r>
              <a:rPr lang="hr-HR" baseline="0" dirty="0" err="1"/>
              <a:t>Business_Logic</a:t>
            </a:r>
            <a:endParaRPr lang="hr-HR" baseline="0" dirty="0"/>
          </a:p>
          <a:p>
            <a:r>
              <a:rPr lang="hr-HR" baseline="0" dirty="0"/>
              <a:t>Oblikuj za ispitivanje – </a:t>
            </a:r>
            <a:r>
              <a:rPr lang="hr-HR" baseline="0" dirty="0" err="1"/>
              <a:t>unit</a:t>
            </a:r>
            <a:r>
              <a:rPr lang="hr-HR" baseline="0" dirty="0"/>
              <a:t> testovi i </a:t>
            </a:r>
            <a:r>
              <a:rPr lang="hr-HR" baseline="0" dirty="0" err="1"/>
              <a:t>selenium</a:t>
            </a:r>
            <a:r>
              <a:rPr lang="hr-HR" baseline="0" dirty="0"/>
              <a:t> testovi, sama tehnologija i takav način oblikovanja nam to omogućuje</a:t>
            </a:r>
          </a:p>
          <a:p>
            <a:r>
              <a:rPr lang="hr-HR" baseline="0" dirty="0"/>
              <a:t>Smanjenje međuovisnosti – funkcionalnosti odvojene u zasebne klase, </a:t>
            </a:r>
            <a:r>
              <a:rPr lang="hr-HR" baseline="0" dirty="0" err="1"/>
              <a:t>irzravno</a:t>
            </a:r>
            <a:r>
              <a:rPr lang="hr-HR" baseline="0" dirty="0"/>
              <a:t> povezano sa oblikuj za fleksibilnost</a:t>
            </a:r>
          </a:p>
          <a:p>
            <a:r>
              <a:rPr lang="hr-HR" baseline="0" dirty="0"/>
              <a:t>Oblikuj za fleksibilnost – korištenje servisa na </a:t>
            </a:r>
            <a:r>
              <a:rPr lang="hr-HR" baseline="0" dirty="0" err="1"/>
              <a:t>backendu</a:t>
            </a:r>
            <a:r>
              <a:rPr lang="hr-HR" baseline="0" dirty="0"/>
              <a:t> i frontu koji nam daju isključivo funkcionalnosti odnosno podatke koje nam trebaju u tom trenutku</a:t>
            </a:r>
          </a:p>
          <a:p>
            <a:r>
              <a:rPr lang="hr-HR" baseline="0" dirty="0"/>
              <a:t>Oblikuj za prenosivost - .</a:t>
            </a:r>
            <a:r>
              <a:rPr lang="hr-HR" baseline="0" dirty="0" err="1"/>
              <a:t>net</a:t>
            </a:r>
            <a:r>
              <a:rPr lang="hr-HR" baseline="0" dirty="0"/>
              <a:t> </a:t>
            </a:r>
            <a:r>
              <a:rPr lang="hr-HR" baseline="0" dirty="0" err="1"/>
              <a:t>core</a:t>
            </a:r>
            <a:r>
              <a:rPr lang="hr-HR" baseline="0" dirty="0"/>
              <a:t> platforma nam to omogućuje, korištenje na različitim Osima</a:t>
            </a:r>
          </a:p>
          <a:p>
            <a:endParaRPr lang="hr-HR" baseline="0" dirty="0"/>
          </a:p>
          <a:p>
            <a:r>
              <a:rPr lang="hr-HR" baseline="0" dirty="0"/>
              <a:t>Naravno i ostali principi se koriste u nekoj manjoj mjeri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1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To</a:t>
            </a:r>
            <a:r>
              <a:rPr lang="hr-HR" baseline="0" dirty="0"/>
              <a:t> je neka najosnovnija podjela bila u početku, kasnije po potrebi, ali recimo u </a:t>
            </a:r>
            <a:r>
              <a:rPr lang="hr-HR" baseline="0" dirty="0" err="1"/>
              <a:t>zavrsnim</a:t>
            </a:r>
            <a:r>
              <a:rPr lang="hr-HR" baseline="0" dirty="0"/>
              <a:t> fazama kad su se funkcionalnosti testirale</a:t>
            </a:r>
          </a:p>
          <a:p>
            <a:endParaRPr lang="en-U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953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15.1.2022.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15.1.2022.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.com/en/" TargetMode="External"/><Relationship Id="rId13" Type="http://schemas.openxmlformats.org/officeDocument/2006/relationships/hyperlink" Target="https://github.com/tesseract-ocr/tesseract" TargetMode="External"/><Relationship Id="rId3" Type="http://schemas.openxmlformats.org/officeDocument/2006/relationships/hyperlink" Target="https://discord.com/" TargetMode="External"/><Relationship Id="rId7" Type="http://schemas.openxmlformats.org/officeDocument/2006/relationships/hyperlink" Target="https://code.visualstudio.com/" TargetMode="External"/><Relationship Id="rId12" Type="http://schemas.openxmlformats.org/officeDocument/2006/relationships/hyperlink" Target="https://www.heroku.com/" TargetMode="External"/><Relationship Id="rId2" Type="http://schemas.openxmlformats.org/officeDocument/2006/relationships/hyperlink" Target="https://www.whatsap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bout.gitlab.com/" TargetMode="External"/><Relationship Id="rId11" Type="http://schemas.openxmlformats.org/officeDocument/2006/relationships/hyperlink" Target="https://www.pgadmin.org/" TargetMode="External"/><Relationship Id="rId5" Type="http://schemas.openxmlformats.org/officeDocument/2006/relationships/hyperlink" Target="https://git-scm.com/" TargetMode="External"/><Relationship Id="rId10" Type="http://schemas.openxmlformats.org/officeDocument/2006/relationships/hyperlink" Target="https://www.postgresql.org/" TargetMode="External"/><Relationship Id="rId4" Type="http://schemas.openxmlformats.org/officeDocument/2006/relationships/hyperlink" Target="https://astah.net/products/astah-uml/" TargetMode="External"/><Relationship Id="rId9" Type="http://schemas.openxmlformats.org/officeDocument/2006/relationships/hyperlink" Target="https://www.jetbrains.com/idea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ana-marija.pavicic@fer.hr?subject=PROGI%20-%20Projekt" TargetMode="External"/><Relationship Id="rId3" Type="http://schemas.openxmlformats.org/officeDocument/2006/relationships/hyperlink" Target="mailto:matej.lopotar@fer.hr?subject=PROGI%20-%20Projekt" TargetMode="External"/><Relationship Id="rId7" Type="http://schemas.openxmlformats.org/officeDocument/2006/relationships/hyperlink" Target="mailto:josip.hanak@fer.hr?subject=PROGI%20-%20Projekt" TargetMode="External"/><Relationship Id="rId2" Type="http://schemas.openxmlformats.org/officeDocument/2006/relationships/hyperlink" Target="mailto:iwan.culumovic@fer.hr?subject=PROGI%20-%20Projek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ntonio.kuran@fer.hr?subject=PROGI%20-%20Projekt" TargetMode="External"/><Relationship Id="rId5" Type="http://schemas.openxmlformats.org/officeDocument/2006/relationships/hyperlink" Target="mailto:andrej.pogacic@fer.hr?subject=PROGI%20-%20Projekt" TargetMode="External"/><Relationship Id="rId4" Type="http://schemas.openxmlformats.org/officeDocument/2006/relationships/hyperlink" Target="mailto:antonio.babic@fer.hr?subject=PROGI%20-%20Projek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Digitalizacija</a:t>
            </a:r>
            <a:br>
              <a:rPr lang="en-US" dirty="0"/>
            </a:br>
            <a:r>
              <a:rPr lang="hr-HR" sz="4400" dirty="0"/>
              <a:t>Zelena Lipa</a:t>
            </a:r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74505D0-B1E4-475B-B8CA-76EF3BCF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146" y="2566417"/>
            <a:ext cx="3604572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Temeljna na MVC (Model-</a:t>
            </a:r>
            <a:r>
              <a:rPr lang="hr-HR" dirty="0" err="1"/>
              <a:t>View</a:t>
            </a:r>
            <a:r>
              <a:rPr lang="hr-HR" dirty="0"/>
              <a:t>-</a:t>
            </a:r>
            <a:r>
              <a:rPr lang="hr-HR" dirty="0" err="1"/>
              <a:t>Controller</a:t>
            </a:r>
            <a:r>
              <a:rPr lang="hr-HR" dirty="0"/>
              <a:t>) konceptu koji je podržan u </a:t>
            </a:r>
            <a:r>
              <a:rPr lang="hr-HR" dirty="0" err="1"/>
              <a:t>JavaSpringBoot</a:t>
            </a:r>
            <a:r>
              <a:rPr lang="hr-HR" dirty="0"/>
              <a:t>-u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MVC model odvaja korisničko sučelje od ostatka sustava:</a:t>
            </a:r>
          </a:p>
          <a:p>
            <a:pPr lvl="1"/>
            <a:r>
              <a:rPr lang="hr-HR" dirty="0"/>
              <a:t>Model sadrži razrede čiji objekti se obrađuju</a:t>
            </a:r>
          </a:p>
          <a:p>
            <a:pPr lvl="1"/>
            <a:r>
              <a:rPr lang="pl-PL" dirty="0"/>
              <a:t>Pogled sadrži razrede čiji objekti služe za prikaz podataka</a:t>
            </a:r>
            <a:endParaRPr lang="hr-HR" dirty="0"/>
          </a:p>
          <a:p>
            <a:pPr lvl="1"/>
            <a:r>
              <a:rPr lang="hr-HR" dirty="0"/>
              <a:t>Nadglednik (</a:t>
            </a:r>
            <a:r>
              <a:rPr lang="hr-HR" dirty="0" err="1"/>
              <a:t>Controller</a:t>
            </a:r>
            <a:r>
              <a:rPr lang="hr-HR" dirty="0"/>
              <a:t>) sadrži razrede koji upravljaju i rukuju korisničkom interakcijom s pogledom i modelom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  <a:endParaRPr lang="en-US" dirty="0"/>
          </a:p>
        </p:txBody>
      </p:sp>
      <p:pic>
        <p:nvPicPr>
          <p:cNvPr id="5" name="Rezervirano mjesto sadržaj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7" y="1841157"/>
            <a:ext cx="8653065" cy="4053016"/>
          </a:xfrm>
        </p:spPr>
      </p:pic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37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Tim</a:t>
            </a:r>
          </a:p>
          <a:p>
            <a:pPr lvl="1"/>
            <a:r>
              <a:rPr lang="hr-HR" dirty="0"/>
              <a:t>5 </a:t>
            </a:r>
            <a:r>
              <a:rPr lang="hr-HR" dirty="0" err="1"/>
              <a:t>backend</a:t>
            </a:r>
            <a:r>
              <a:rPr lang="hr-HR" dirty="0"/>
              <a:t> developera =&gt; 3 developera, 1 za dokumentaciju, 1 za bazu podataka</a:t>
            </a:r>
          </a:p>
          <a:p>
            <a:pPr lvl="1"/>
            <a:r>
              <a:rPr lang="hr-HR" dirty="0"/>
              <a:t>2 </a:t>
            </a:r>
            <a:r>
              <a:rPr lang="hr-HR" dirty="0" err="1"/>
              <a:t>frontend</a:t>
            </a:r>
            <a:r>
              <a:rPr lang="hr-HR" dirty="0"/>
              <a:t> developera</a:t>
            </a:r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Naučene lekcije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Pozitivno</a:t>
            </a:r>
          </a:p>
          <a:p>
            <a:pPr lvl="1"/>
            <a:r>
              <a:rPr lang="hr-HR" dirty="0"/>
              <a:t>Projekt je na</a:t>
            </a:r>
            <a:r>
              <a:rPr lang="en-US" dirty="0"/>
              <a:t> </a:t>
            </a:r>
            <a:r>
              <a:rPr lang="hr-HR" dirty="0"/>
              <a:t>kraju uspješan</a:t>
            </a:r>
          </a:p>
          <a:p>
            <a:pPr lvl="2"/>
            <a:r>
              <a:rPr lang="en-US" dirty="0"/>
              <a:t>u</a:t>
            </a:r>
            <a:r>
              <a:rPr lang="hr-HR" dirty="0"/>
              <a:t>z neke </a:t>
            </a:r>
            <a:r>
              <a:rPr lang="hr-HR" dirty="0" err="1"/>
              <a:t>bugove</a:t>
            </a:r>
            <a:r>
              <a:rPr lang="hr-HR" dirty="0"/>
              <a:t>, naravno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hr-HR" dirty="0"/>
          </a:p>
          <a:p>
            <a:pPr lvl="1"/>
            <a:r>
              <a:rPr lang="hr-HR" dirty="0"/>
              <a:t>Način implementacije</a:t>
            </a:r>
          </a:p>
          <a:p>
            <a:pPr lvl="1"/>
            <a:r>
              <a:rPr lang="hr-HR" dirty="0"/>
              <a:t>Timski rad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Negativno</a:t>
            </a:r>
          </a:p>
          <a:p>
            <a:pPr lvl="1"/>
            <a:r>
              <a:rPr lang="hr-HR" dirty="0"/>
              <a:t>Veliko opterećenje tijekom semestra</a:t>
            </a:r>
          </a:p>
          <a:p>
            <a:pPr lvl="1"/>
            <a:r>
              <a:rPr lang="hr-HR" dirty="0"/>
              <a:t>Promjene u funkcionalnim zahtjevima</a:t>
            </a:r>
          </a:p>
          <a:p>
            <a:pPr lvl="1"/>
            <a:r>
              <a:rPr lang="hr-HR" dirty="0"/>
              <a:t>Snalaženje s </a:t>
            </a:r>
            <a:r>
              <a:rPr lang="hr-HR" dirty="0" err="1"/>
              <a:t>gitom</a:t>
            </a:r>
            <a:r>
              <a:rPr lang="hr-HR" dirty="0"/>
              <a:t> 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133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Linkovi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>
                <a:hlinkClick r:id="rId2"/>
              </a:rPr>
              <a:t>https://www.whatsapp.com/</a:t>
            </a:r>
            <a:endParaRPr lang="hr-HR" dirty="0"/>
          </a:p>
          <a:p>
            <a:r>
              <a:rPr lang="hr-HR" dirty="0">
                <a:hlinkClick r:id="rId3"/>
              </a:rPr>
              <a:t>https://discord.com/</a:t>
            </a:r>
            <a:endParaRPr lang="hr-HR" dirty="0"/>
          </a:p>
          <a:p>
            <a:r>
              <a:rPr lang="hr-HR" dirty="0">
                <a:hlinkClick r:id="rId4"/>
              </a:rPr>
              <a:t>https://astah.net/products/astah-uml/</a:t>
            </a:r>
            <a:endParaRPr lang="hr-HR" dirty="0"/>
          </a:p>
          <a:p>
            <a:r>
              <a:rPr lang="hr-HR" dirty="0">
                <a:hlinkClick r:id="rId5"/>
              </a:rPr>
              <a:t>https://git-scm.com/</a:t>
            </a:r>
            <a:endParaRPr lang="hr-HR" dirty="0"/>
          </a:p>
          <a:p>
            <a:r>
              <a:rPr lang="hr-HR" dirty="0">
                <a:hlinkClick r:id="rId6"/>
              </a:rPr>
              <a:t>https://about.gitlab.com/</a:t>
            </a:r>
            <a:endParaRPr lang="hr-HR" dirty="0"/>
          </a:p>
          <a:p>
            <a:r>
              <a:rPr lang="hr-HR" dirty="0">
                <a:hlinkClick r:id="rId7"/>
              </a:rPr>
              <a:t>https://code.visualstudio.com/</a:t>
            </a:r>
            <a:endParaRPr lang="hr-HR" dirty="0"/>
          </a:p>
          <a:p>
            <a:r>
              <a:rPr lang="hr-HR" dirty="0">
                <a:hlinkClick r:id="rId8"/>
              </a:rPr>
              <a:t>https://www.java.com/en/</a:t>
            </a:r>
            <a:endParaRPr lang="hr-HR" dirty="0"/>
          </a:p>
          <a:p>
            <a:r>
              <a:rPr lang="hr-HR" dirty="0">
                <a:hlinkClick r:id="rId9"/>
              </a:rPr>
              <a:t>https://www.jetbrains.com/idea/</a:t>
            </a:r>
            <a:endParaRPr lang="hr-HR" dirty="0"/>
          </a:p>
          <a:p>
            <a:r>
              <a:rPr lang="hr-HR" dirty="0">
                <a:hlinkClick r:id="rId10"/>
              </a:rPr>
              <a:t>https://www.postgresql.org/</a:t>
            </a:r>
            <a:endParaRPr lang="hr-HR" dirty="0"/>
          </a:p>
          <a:p>
            <a:r>
              <a:rPr lang="hr-HR" dirty="0">
                <a:hlinkClick r:id="rId11"/>
              </a:rPr>
              <a:t>https://www.pgadmin.org/ </a:t>
            </a:r>
            <a:endParaRPr lang="hr-HR" dirty="0"/>
          </a:p>
          <a:p>
            <a:r>
              <a:rPr lang="hr-HR" dirty="0">
                <a:hlinkClick r:id="rId12"/>
              </a:rPr>
              <a:t>https://www.heroku.com/</a:t>
            </a:r>
            <a:endParaRPr lang="hr-HR" dirty="0"/>
          </a:p>
          <a:p>
            <a:r>
              <a:rPr lang="hr-HR" dirty="0">
                <a:hlinkClick r:id="rId13"/>
              </a:rPr>
              <a:t>https://github.com/tesseract-ocr/tesseract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13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Grupa Zelena Lipa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28650" y="1209965"/>
            <a:ext cx="7886700" cy="51169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hr-HR" dirty="0" err="1"/>
              <a:t>Iwan</a:t>
            </a:r>
            <a:r>
              <a:rPr lang="hr-HR" dirty="0"/>
              <a:t> </a:t>
            </a:r>
            <a:r>
              <a:rPr lang="hr-HR" dirty="0" err="1"/>
              <a:t>Ćulumović</a:t>
            </a:r>
            <a:r>
              <a:rPr lang="hr-HR" dirty="0"/>
              <a:t> - </a:t>
            </a:r>
            <a:r>
              <a:rPr lang="hr-HR" dirty="0">
                <a:hlinkClick r:id="rId2"/>
              </a:rPr>
              <a:t>iwan.culumovic@fer.hr</a:t>
            </a:r>
            <a:endParaRPr lang="hr-HR" dirty="0"/>
          </a:p>
          <a:p>
            <a:pPr>
              <a:lnSpc>
                <a:spcPct val="110000"/>
              </a:lnSpc>
            </a:pPr>
            <a:r>
              <a:rPr lang="hr-HR" dirty="0"/>
              <a:t>Matej </a:t>
            </a:r>
            <a:r>
              <a:rPr lang="hr-HR" dirty="0" err="1"/>
              <a:t>Lopotar</a:t>
            </a:r>
            <a:r>
              <a:rPr lang="hr-HR" dirty="0"/>
              <a:t> - </a:t>
            </a:r>
            <a:r>
              <a:rPr lang="hr-HR" dirty="0">
                <a:hlinkClick r:id="rId3"/>
              </a:rPr>
              <a:t>matej.lopotar@fer.hr</a:t>
            </a:r>
            <a:endParaRPr lang="hr-HR" dirty="0"/>
          </a:p>
          <a:p>
            <a:pPr>
              <a:lnSpc>
                <a:spcPct val="110000"/>
              </a:lnSpc>
            </a:pPr>
            <a:r>
              <a:rPr lang="hr-HR" dirty="0"/>
              <a:t>Antonio Babić - </a:t>
            </a:r>
            <a:r>
              <a:rPr lang="hr-HR" dirty="0">
                <a:hlinkClick r:id="rId4"/>
              </a:rPr>
              <a:t>antonio.babic@fer.hr</a:t>
            </a:r>
            <a:endParaRPr lang="hr-HR" dirty="0"/>
          </a:p>
          <a:p>
            <a:pPr>
              <a:lnSpc>
                <a:spcPct val="110000"/>
              </a:lnSpc>
            </a:pPr>
            <a:r>
              <a:rPr lang="hr-HR" dirty="0"/>
              <a:t>Andrej </a:t>
            </a:r>
            <a:r>
              <a:rPr lang="hr-HR" dirty="0" err="1"/>
              <a:t>Pogačić</a:t>
            </a:r>
            <a:r>
              <a:rPr lang="hr-HR" dirty="0"/>
              <a:t> - </a:t>
            </a:r>
            <a:r>
              <a:rPr lang="hr-HR" dirty="0">
                <a:hlinkClick r:id="rId5"/>
              </a:rPr>
              <a:t>andrej.pogacic@fer.hr</a:t>
            </a:r>
            <a:endParaRPr lang="hr-HR" dirty="0"/>
          </a:p>
          <a:p>
            <a:pPr>
              <a:lnSpc>
                <a:spcPct val="110000"/>
              </a:lnSpc>
            </a:pPr>
            <a:r>
              <a:rPr lang="hr-HR" dirty="0"/>
              <a:t>Antonio Kuran - </a:t>
            </a:r>
            <a:r>
              <a:rPr lang="hr-HR" dirty="0">
                <a:hlinkClick r:id="rId6"/>
              </a:rPr>
              <a:t>antonio.kuran@fer.hr</a:t>
            </a:r>
            <a:endParaRPr lang="hr-HR" dirty="0"/>
          </a:p>
          <a:p>
            <a:pPr>
              <a:lnSpc>
                <a:spcPct val="110000"/>
              </a:lnSpc>
            </a:pPr>
            <a:r>
              <a:rPr lang="hr-HR" dirty="0"/>
              <a:t>Josip </a:t>
            </a:r>
            <a:r>
              <a:rPr lang="hr-HR" dirty="0" err="1"/>
              <a:t>Hanak</a:t>
            </a:r>
            <a:r>
              <a:rPr lang="hr-HR" dirty="0"/>
              <a:t> - </a:t>
            </a:r>
            <a:r>
              <a:rPr lang="hr-HR" dirty="0">
                <a:hlinkClick r:id="rId7"/>
              </a:rPr>
              <a:t>josip.hanak@fer.hr</a:t>
            </a:r>
            <a:endParaRPr lang="hr-HR" dirty="0"/>
          </a:p>
          <a:p>
            <a:pPr>
              <a:lnSpc>
                <a:spcPct val="110000"/>
              </a:lnSpc>
            </a:pPr>
            <a:r>
              <a:rPr lang="hr-HR" dirty="0"/>
              <a:t>Ana Marija Pavičić - </a:t>
            </a:r>
            <a:r>
              <a:rPr lang="hr-HR" dirty="0">
                <a:hlinkClick r:id="rId8"/>
              </a:rPr>
              <a:t>ana-marija.pavicic@fer.hr</a:t>
            </a:r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605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Cilj : izraditi web aplikaciju koja će računovodstvenim tvrtkama ubrzati digitalizaciju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Aplikacija treba biti dostupna za 4 vrste korisnika:</a:t>
            </a:r>
          </a:p>
          <a:p>
            <a:pPr lvl="1"/>
            <a:r>
              <a:rPr lang="hr-HR" dirty="0"/>
              <a:t>Zaposlenik</a:t>
            </a:r>
          </a:p>
          <a:p>
            <a:pPr lvl="1"/>
            <a:r>
              <a:rPr lang="hr-HR" dirty="0"/>
              <a:t>Računovođa</a:t>
            </a:r>
          </a:p>
          <a:p>
            <a:pPr lvl="1"/>
            <a:r>
              <a:rPr lang="hr-HR" dirty="0"/>
              <a:t>Revizor</a:t>
            </a:r>
          </a:p>
          <a:p>
            <a:pPr lvl="1"/>
            <a:r>
              <a:rPr lang="hr-HR" dirty="0"/>
              <a:t>Direktor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B287-C2D1-486A-BB13-18A090D2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Prikaz početna stranice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28C5-2BE9-48C0-A746-2AA4243B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58BD3-8EBC-4070-A03D-8591F84D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5AA6B93C-520B-4415-82DC-B83D9170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8" y="1309464"/>
            <a:ext cx="6770911" cy="50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6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Upravljanje osobnim podatcima</a:t>
            </a:r>
          </a:p>
          <a:p>
            <a:pPr lvl="1"/>
            <a:r>
              <a:rPr lang="hr-HR" dirty="0"/>
              <a:t>Prijava</a:t>
            </a:r>
          </a:p>
          <a:p>
            <a:pPr lvl="1"/>
            <a:r>
              <a:rPr lang="hr-HR" dirty="0"/>
              <a:t>Registracija</a:t>
            </a:r>
          </a:p>
          <a:p>
            <a:r>
              <a:rPr lang="hr-HR" dirty="0"/>
              <a:t>Upravljanje dokumentima (zaposlenik)</a:t>
            </a:r>
          </a:p>
          <a:p>
            <a:pPr lvl="1"/>
            <a:r>
              <a:rPr lang="hr-HR" dirty="0"/>
              <a:t>Učitavanje slike</a:t>
            </a:r>
          </a:p>
          <a:p>
            <a:pPr lvl="1"/>
            <a:r>
              <a:rPr lang="hr-HR" dirty="0"/>
              <a:t>Skeniranje</a:t>
            </a:r>
          </a:p>
          <a:p>
            <a:pPr lvl="1"/>
            <a:r>
              <a:rPr lang="hr-HR" dirty="0"/>
              <a:t>Pregled skeniranih dokumenata</a:t>
            </a:r>
          </a:p>
          <a:p>
            <a:pPr lvl="1"/>
            <a:r>
              <a:rPr lang="hr-HR" dirty="0"/>
              <a:t>Slanje revizoru</a:t>
            </a:r>
          </a:p>
          <a:p>
            <a:r>
              <a:rPr lang="hr-HR" dirty="0"/>
              <a:t>Upravljanje dokumentima (revizor)</a:t>
            </a:r>
          </a:p>
          <a:p>
            <a:pPr lvl="1"/>
            <a:r>
              <a:rPr lang="hr-HR" dirty="0"/>
              <a:t>Skeniranje</a:t>
            </a:r>
          </a:p>
          <a:p>
            <a:pPr lvl="1"/>
            <a:r>
              <a:rPr lang="hr-HR" dirty="0"/>
              <a:t>Provjera ispravnosti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Upravljanje dokumentima (računovođa)</a:t>
            </a:r>
          </a:p>
          <a:p>
            <a:pPr lvl="1"/>
            <a:r>
              <a:rPr lang="hr-HR" dirty="0"/>
              <a:t>Arhiviranje i dodjeljivanje jedinstvenog broja arhiva</a:t>
            </a:r>
          </a:p>
          <a:p>
            <a:pPr lvl="1"/>
            <a:r>
              <a:rPr lang="hr-HR" dirty="0"/>
              <a:t>Slanje direktoru</a:t>
            </a:r>
          </a:p>
          <a:p>
            <a:r>
              <a:rPr lang="hr-HR" dirty="0"/>
              <a:t>Upravljanje dokumentima (direktor)</a:t>
            </a:r>
          </a:p>
          <a:p>
            <a:pPr lvl="1"/>
            <a:r>
              <a:rPr lang="hr-HR" dirty="0"/>
              <a:t>Potpisivanje</a:t>
            </a:r>
          </a:p>
          <a:p>
            <a:pPr lvl="1"/>
            <a:r>
              <a:rPr lang="hr-HR" dirty="0"/>
              <a:t>Pregled povijesti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902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Prijava </a:t>
            </a:r>
          </a:p>
          <a:p>
            <a:r>
              <a:rPr lang="hr-HR" dirty="0"/>
              <a:t>Lozinke u bazi zaštićene </a:t>
            </a:r>
            <a:r>
              <a:rPr lang="hr-HR" b="0" i="0" dirty="0" err="1">
                <a:solidFill>
                  <a:srgbClr val="000000"/>
                </a:solidFill>
                <a:effectLst/>
                <a:latin typeface="inherit"/>
              </a:rPr>
              <a:t>BCryptom</a:t>
            </a:r>
            <a:endParaRPr lang="hr-HR" dirty="0"/>
          </a:p>
          <a:p>
            <a:r>
              <a:rPr lang="hr-HR" dirty="0"/>
              <a:t>Pristup aplikaciji pomoću HTTP protokola – port 8080</a:t>
            </a:r>
          </a:p>
          <a:p>
            <a:r>
              <a:rPr lang="hr-HR" dirty="0"/>
              <a:t>Pristup bazi pomoću ORM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972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err="1"/>
              <a:t>Backend</a:t>
            </a:r>
            <a:r>
              <a:rPr lang="hr-HR" dirty="0"/>
              <a:t>:</a:t>
            </a:r>
          </a:p>
          <a:p>
            <a:pPr lvl="1"/>
            <a:r>
              <a:rPr lang="hr-HR" dirty="0"/>
              <a:t>Java</a:t>
            </a:r>
          </a:p>
          <a:p>
            <a:pPr lvl="1"/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endParaRPr lang="hr-HR" dirty="0"/>
          </a:p>
          <a:p>
            <a:pPr lvl="1"/>
            <a:r>
              <a:rPr lang="hr-HR" dirty="0" err="1"/>
              <a:t>PostgreSQL</a:t>
            </a:r>
            <a:endParaRPr lang="hr-HR" dirty="0"/>
          </a:p>
          <a:p>
            <a:pPr lvl="1"/>
            <a:r>
              <a:rPr lang="hr-HR" dirty="0" err="1"/>
              <a:t>Tesseract</a:t>
            </a:r>
            <a:r>
              <a:rPr lang="hr-HR" dirty="0"/>
              <a:t> OCR</a:t>
            </a:r>
          </a:p>
          <a:p>
            <a:r>
              <a:rPr lang="hr-HR" dirty="0" err="1"/>
              <a:t>Frontend</a:t>
            </a:r>
            <a:endParaRPr lang="hr-HR" dirty="0"/>
          </a:p>
          <a:p>
            <a:pPr lvl="1"/>
            <a:r>
              <a:rPr lang="hr-HR" dirty="0"/>
              <a:t>Html i CSS</a:t>
            </a:r>
          </a:p>
          <a:p>
            <a:r>
              <a:rPr lang="hr-HR" dirty="0"/>
              <a:t>Dokumentacija:</a:t>
            </a:r>
          </a:p>
          <a:p>
            <a:pPr lvl="1"/>
            <a:r>
              <a:rPr lang="hr-HR" dirty="0" err="1"/>
              <a:t>LaTex</a:t>
            </a:r>
            <a:endParaRPr lang="hr-HR" dirty="0"/>
          </a:p>
          <a:p>
            <a:pPr lvl="1"/>
            <a:r>
              <a:rPr lang="hr-HR" dirty="0" err="1"/>
              <a:t>TexStudio</a:t>
            </a:r>
            <a:endParaRPr lang="hr-HR" dirty="0"/>
          </a:p>
          <a:p>
            <a:r>
              <a:rPr lang="hr-HR" dirty="0"/>
              <a:t>Komunikacija:</a:t>
            </a:r>
          </a:p>
          <a:p>
            <a:pPr lvl="1"/>
            <a:r>
              <a:rPr lang="hr-HR" dirty="0" err="1"/>
              <a:t>Discord</a:t>
            </a:r>
            <a:endParaRPr lang="hr-HR" dirty="0"/>
          </a:p>
          <a:p>
            <a:pPr lvl="1"/>
            <a:r>
              <a:rPr lang="hr-HR" dirty="0" err="1"/>
              <a:t>Whatsapp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1026" name="Picture 2" descr="Java Spring Boot: Is there a specific learning path? - DEV Community">
            <a:extLst>
              <a:ext uri="{FF2B5EF4-FFF2-40B4-BE49-F238E27FC236}">
                <a16:creationId xmlns:a16="http://schemas.microsoft.com/office/drawing/2014/main" id="{A48CB193-BF3E-436B-9817-69576268C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45" y="1627083"/>
            <a:ext cx="3316881" cy="139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ide on Creating Browser Compatible HTML and CSS">
            <a:extLst>
              <a:ext uri="{FF2B5EF4-FFF2-40B4-BE49-F238E27FC236}">
                <a16:creationId xmlns:a16="http://schemas.microsoft.com/office/drawing/2014/main" id="{DD1ABD0E-4303-4EDC-8101-B772617D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809" y="3271982"/>
            <a:ext cx="2721170" cy="152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cord Turns Three, Hits 130 Million User Milestone - Variety">
            <a:extLst>
              <a:ext uri="{FF2B5EF4-FFF2-40B4-BE49-F238E27FC236}">
                <a16:creationId xmlns:a16="http://schemas.microsoft.com/office/drawing/2014/main" id="{048194C9-0367-41E6-900C-02676972A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27" y="5304576"/>
            <a:ext cx="2446386" cy="13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Izrada dijagrama:</a:t>
            </a:r>
          </a:p>
          <a:p>
            <a:pPr lvl="1"/>
            <a:r>
              <a:rPr lang="hr-HR" dirty="0" err="1"/>
              <a:t>Astah</a:t>
            </a:r>
            <a:r>
              <a:rPr lang="hr-HR" dirty="0"/>
              <a:t>-UML </a:t>
            </a:r>
          </a:p>
          <a:p>
            <a:r>
              <a:rPr lang="hr-HR" dirty="0"/>
              <a:t>Upravljanje izvornim kodom</a:t>
            </a:r>
          </a:p>
          <a:p>
            <a:pPr lvl="1"/>
            <a:r>
              <a:rPr lang="hr-HR" dirty="0" err="1"/>
              <a:t>Git</a:t>
            </a:r>
            <a:endParaRPr lang="hr-HR" dirty="0"/>
          </a:p>
          <a:p>
            <a:pPr lvl="1"/>
            <a:r>
              <a:rPr lang="hr-HR" dirty="0" err="1"/>
              <a:t>GitLab</a:t>
            </a:r>
            <a:endParaRPr lang="hr-HR" dirty="0"/>
          </a:p>
          <a:p>
            <a:r>
              <a:rPr lang="hr-HR" dirty="0"/>
              <a:t>Razvojno okruženje:</a:t>
            </a:r>
          </a:p>
          <a:p>
            <a:pPr lvl="1"/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endParaRPr lang="hr-HR" dirty="0"/>
          </a:p>
          <a:p>
            <a:pPr lvl="1"/>
            <a:r>
              <a:rPr lang="hr-HR" dirty="0" err="1"/>
              <a:t>IntelliJ</a:t>
            </a:r>
            <a:endParaRPr lang="hr-HR" dirty="0"/>
          </a:p>
          <a:p>
            <a:r>
              <a:rPr lang="hr-HR" dirty="0" err="1"/>
              <a:t>Deploy</a:t>
            </a:r>
            <a:r>
              <a:rPr lang="hr-HR" dirty="0"/>
              <a:t>:</a:t>
            </a:r>
          </a:p>
          <a:p>
            <a:pPr lvl="1"/>
            <a:r>
              <a:rPr lang="hr-HR" dirty="0" err="1"/>
              <a:t>Heroku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2052" name="Picture 4" descr="GitLab Reports Third Quarter Fiscal 2022 Financial Results">
            <a:extLst>
              <a:ext uri="{FF2B5EF4-FFF2-40B4-BE49-F238E27FC236}">
                <a16:creationId xmlns:a16="http://schemas.microsoft.com/office/drawing/2014/main" id="{D73C4B94-A884-4A54-82B4-A7CDE88F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074" y="1723814"/>
            <a:ext cx="2890982" cy="1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is Week in Programming: Visual Studio Code Arrives on the Web – The New  Stack">
            <a:extLst>
              <a:ext uri="{FF2B5EF4-FFF2-40B4-BE49-F238E27FC236}">
                <a16:creationId xmlns:a16="http://schemas.microsoft.com/office/drawing/2014/main" id="{C2CA7BF6-9DA2-4ADC-B8AA-2B968755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758" y="4734306"/>
            <a:ext cx="1738610" cy="120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alesforce Heroku Reviews 2022: Details, Pricing, &amp;amp; Features | G2">
            <a:extLst>
              <a:ext uri="{FF2B5EF4-FFF2-40B4-BE49-F238E27FC236}">
                <a16:creationId xmlns:a16="http://schemas.microsoft.com/office/drawing/2014/main" id="{C819FC63-3682-455E-8359-096084623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67" y="4736424"/>
            <a:ext cx="3319876" cy="17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JetBrains IntelliJ IDEA (@intellijidea) / Twitter">
            <a:extLst>
              <a:ext uri="{FF2B5EF4-FFF2-40B4-BE49-F238E27FC236}">
                <a16:creationId xmlns:a16="http://schemas.microsoft.com/office/drawing/2014/main" id="{97805128-364A-4F42-A79C-3CBB9914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53" y="2641697"/>
            <a:ext cx="2247205" cy="22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7969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1322</TotalTime>
  <Words>976</Words>
  <Application>Microsoft Office PowerPoint</Application>
  <PresentationFormat>Prikaz na zaslonu (4:3)</PresentationFormat>
  <Paragraphs>178</Paragraphs>
  <Slides>15</Slides>
  <Notes>8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Franklin Gothic Book</vt:lpstr>
      <vt:lpstr>inherit</vt:lpstr>
      <vt:lpstr>Wingdings</vt:lpstr>
      <vt:lpstr>PROGI-template</vt:lpstr>
      <vt:lpstr>Digitalizacija Zelena Lipa</vt:lpstr>
      <vt:lpstr>Sadržaj</vt:lpstr>
      <vt:lpstr>Opis zadatka</vt:lpstr>
      <vt:lpstr>Prikaz početna stranice</vt:lpstr>
      <vt:lpstr>Funkcionalni zahtjevi</vt:lpstr>
      <vt:lpstr>Funkcionalni zahtjevi</vt:lpstr>
      <vt:lpstr>Nefunkcionalni zahtjevi</vt:lpstr>
      <vt:lpstr>Korišteni alati i tehnologije</vt:lpstr>
      <vt:lpstr>Korišteni alati i tehnologije</vt:lpstr>
      <vt:lpstr>Arhitektura sustava</vt:lpstr>
      <vt:lpstr>Arhitektura sustava</vt:lpstr>
      <vt:lpstr>Organizacija rada</vt:lpstr>
      <vt:lpstr>Naučene lekcije</vt:lpstr>
      <vt:lpstr>Linkovi</vt:lpstr>
      <vt:lpstr>Grupa Zelena Lipa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Antonio Kuran</cp:lastModifiedBy>
  <cp:revision>33</cp:revision>
  <dcterms:created xsi:type="dcterms:W3CDTF">2016-01-18T13:10:52Z</dcterms:created>
  <dcterms:modified xsi:type="dcterms:W3CDTF">2022-01-15T12:51:55Z</dcterms:modified>
</cp:coreProperties>
</file>