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9" r:id="rId4"/>
    <p:sldId id="262" r:id="rId5"/>
    <p:sldId id="274" r:id="rId6"/>
    <p:sldId id="279" r:id="rId7"/>
    <p:sldId id="266" r:id="rId8"/>
    <p:sldId id="271" r:id="rId9"/>
    <p:sldId id="276" r:id="rId10"/>
    <p:sldId id="277" r:id="rId11"/>
    <p:sldId id="265" r:id="rId12"/>
    <p:sldId id="275" r:id="rId13"/>
    <p:sldId id="264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9966" autoAdjust="0"/>
  </p:normalViewPr>
  <p:slideViewPr>
    <p:cSldViewPr snapToGrid="0" snapToObjects="1">
      <p:cViewPr varScale="1">
        <p:scale>
          <a:sx n="71" d="100"/>
          <a:sy n="71" d="100"/>
        </p:scale>
        <p:origin x="-2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18/02/13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18/02/13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2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aceleradores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estudados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GPUs</a:t>
            </a:r>
            <a:r>
              <a:rPr lang="en-US" dirty="0" smtClean="0"/>
              <a:t>: NVidia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arquitecturas</a:t>
            </a:r>
            <a:r>
              <a:rPr lang="en-US" dirty="0" smtClean="0"/>
              <a:t> com </a:t>
            </a:r>
            <a:r>
              <a:rPr lang="en-US" dirty="0" err="1" smtClean="0"/>
              <a:t>aceleradores</a:t>
            </a:r>
            <a:r>
              <a:rPr lang="en-US" dirty="0" smtClean="0"/>
              <a:t> </a:t>
            </a:r>
            <a:r>
              <a:rPr lang="en-US" dirty="0" err="1" smtClean="0"/>
              <a:t>orientados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scientific computing; </a:t>
            </a:r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compute bound</a:t>
            </a:r>
          </a:p>
          <a:p>
            <a:r>
              <a:rPr lang="en-US" dirty="0" smtClean="0"/>
              <a:t>4.  MIC: </a:t>
            </a:r>
            <a:r>
              <a:rPr lang="en-US" dirty="0" err="1" smtClean="0"/>
              <a:t>resposta</a:t>
            </a:r>
            <a:r>
              <a:rPr lang="en-US" dirty="0" smtClean="0"/>
              <a:t> da Intel, 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grau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paralelismo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acelerador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memory bound </a:t>
            </a:r>
            <a:r>
              <a:rPr lang="en-US" baseline="0" dirty="0" smtClean="0"/>
              <a:t>problems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2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Implementações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alternativas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as frameworks </a:t>
            </a:r>
            <a:r>
              <a:rPr lang="en-US" baseline="0" dirty="0" err="1" smtClean="0"/>
              <a:t>openacc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avaliar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usabilidade</a:t>
            </a:r>
            <a:r>
              <a:rPr lang="en-US" baseline="0" dirty="0" smtClean="0"/>
              <a:t> e performance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6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Objectivo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abstrair</a:t>
            </a:r>
            <a:r>
              <a:rPr lang="en-US" dirty="0" smtClean="0"/>
              <a:t> as </a:t>
            </a:r>
            <a:r>
              <a:rPr lang="en-US" dirty="0" err="1" smtClean="0"/>
              <a:t>complexidades</a:t>
            </a:r>
            <a:r>
              <a:rPr lang="en-US" dirty="0" smtClean="0"/>
              <a:t> das </a:t>
            </a:r>
            <a:r>
              <a:rPr lang="en-US" dirty="0" err="1" smtClean="0"/>
              <a:t>arquitecturas</a:t>
            </a:r>
            <a:r>
              <a:rPr lang="en-US" dirty="0" smtClean="0"/>
              <a:t>, </a:t>
            </a:r>
            <a:r>
              <a:rPr lang="en-US" dirty="0" err="1" smtClean="0"/>
              <a:t>facilitando</a:t>
            </a:r>
            <a:r>
              <a:rPr lang="en-US" dirty="0" smtClean="0"/>
              <a:t> a </a:t>
            </a:r>
            <a:r>
              <a:rPr lang="en-US" dirty="0" err="1" smtClean="0"/>
              <a:t>tarefa</a:t>
            </a:r>
            <a:r>
              <a:rPr lang="en-US" dirty="0" smtClean="0"/>
              <a:t> dos </a:t>
            </a:r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inexperientes</a:t>
            </a:r>
            <a:r>
              <a:rPr lang="en-US" dirty="0" smtClean="0"/>
              <a:t> e </a:t>
            </a:r>
            <a:r>
              <a:rPr lang="en-US" dirty="0" err="1" smtClean="0"/>
              <a:t>aumentar</a:t>
            </a:r>
            <a:r>
              <a:rPr lang="en-US" dirty="0" smtClean="0"/>
              <a:t>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productividade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OpenMP</a:t>
            </a:r>
            <a:r>
              <a:rPr lang="en-US" dirty="0" smtClean="0"/>
              <a:t>:</a:t>
            </a:r>
            <a:r>
              <a:rPr lang="en-US" baseline="0" dirty="0" smtClean="0"/>
              <a:t> Open Multi-Processing, framework </a:t>
            </a:r>
            <a:r>
              <a:rPr lang="en-US" baseline="0" dirty="0" err="1" smtClean="0"/>
              <a:t>baseada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pragmas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paralelizaçao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tarefas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ambientes</a:t>
            </a:r>
            <a:r>
              <a:rPr lang="en-US" baseline="0" dirty="0" smtClean="0"/>
              <a:t> shared memory entre cores de 1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smtClean="0"/>
              <a:t>CPUs</a:t>
            </a:r>
          </a:p>
          <a:p>
            <a:pPr marL="228600" indent="-228600">
              <a:buAutoNum type="arabicPeriod" startAt="4"/>
            </a:pPr>
            <a:r>
              <a:rPr lang="en-US" baseline="0" dirty="0" smtClean="0"/>
              <a:t>CUDA: Compute Unified Device Architecture, </a:t>
            </a:r>
            <a:r>
              <a:rPr lang="en-US" baseline="0" dirty="0" err="1" smtClean="0"/>
              <a:t>linguagem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</a:t>
            </a:r>
            <a:r>
              <a:rPr lang="en-US" baseline="0" dirty="0" smtClean="0"/>
              <a:t> NVidia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GPUs</a:t>
            </a:r>
            <a:endParaRPr lang="en-US" baseline="0" dirty="0" smtClean="0"/>
          </a:p>
          <a:p>
            <a:r>
              <a:rPr lang="en-US" baseline="0" dirty="0" smtClean="0"/>
              <a:t>3.  </a:t>
            </a:r>
            <a:r>
              <a:rPr lang="en-US" baseline="0" dirty="0" err="1" smtClean="0"/>
              <a:t>OpenACC</a:t>
            </a:r>
            <a:r>
              <a:rPr lang="en-US" baseline="0" dirty="0" smtClean="0"/>
              <a:t>: Open Accelerator,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baseada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pragmas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paralelização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tarefas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ambientes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heterogeneos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com GPUs</a:t>
            </a:r>
          </a:p>
          <a:p>
            <a:pPr marL="228600" indent="-228600">
              <a:buAutoNum type="arabicPeriod" startAt="4"/>
            </a:pPr>
            <a:r>
              <a:rPr lang="en-US" baseline="0" dirty="0" smtClean="0"/>
              <a:t>GAMA: GPU and Multicore Aware, </a:t>
            </a:r>
            <a:r>
              <a:rPr lang="en-US" baseline="0" dirty="0" smtClean="0"/>
              <a:t>framework in-house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“low-level”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restantes</a:t>
            </a:r>
            <a:r>
              <a:rPr lang="en-US" baseline="0" dirty="0" smtClean="0"/>
              <a:t>, com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curva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aprendizagem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maior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teoricamente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smtClean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9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esquemática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 </a:t>
            </a:r>
            <a:r>
              <a:rPr lang="en-US" dirty="0" err="1" smtClean="0"/>
              <a:t>aceite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e do </a:t>
            </a:r>
            <a:r>
              <a:rPr lang="en-US" baseline="0" dirty="0" err="1" smtClean="0"/>
              <a:t>decaímento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resultante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evento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Objectivo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reconstruir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 t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bosoes</a:t>
            </a:r>
            <a:r>
              <a:rPr lang="en-US" baseline="0" dirty="0" smtClean="0"/>
              <a:t> de Higgs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Desafios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smtClean="0"/>
              <a:t>	 - As </a:t>
            </a:r>
            <a:r>
              <a:rPr lang="en-US" baseline="0" dirty="0" err="1" smtClean="0"/>
              <a:t>características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smtClean="0"/>
              <a:t>detector. Estes </a:t>
            </a:r>
            <a:r>
              <a:rPr lang="en-US" baseline="0" dirty="0" err="1" smtClean="0"/>
              <a:t>detectores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resoluçao</a:t>
            </a:r>
            <a:r>
              <a:rPr lang="en-US" baseline="0" dirty="0" smtClean="0"/>
              <a:t> experimental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de 2%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medidos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 - Neutrinos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reconstruídos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denominado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 - Software de </a:t>
            </a:r>
            <a:r>
              <a:rPr lang="en-US" baseline="0" dirty="0" err="1" smtClean="0"/>
              <a:t>an</a:t>
            </a:r>
            <a:r>
              <a:rPr lang="en-US" baseline="0" dirty="0" err="1" smtClean="0"/>
              <a:t>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perceber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de </a:t>
            </a:r>
            <a:r>
              <a:rPr lang="en-US" baseline="0" dirty="0" smtClean="0"/>
              <a:t>Higgs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Analisa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smtClean="0"/>
              <a:t>inputs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Para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comb jet/</a:t>
            </a:r>
            <a:r>
              <a:rPr lang="en-US" baseline="0" dirty="0" err="1" smtClean="0"/>
              <a:t>lep</a:t>
            </a:r>
            <a:r>
              <a:rPr lang="en-US" baseline="0" dirty="0" smtClean="0"/>
              <a:t>:</a:t>
            </a:r>
          </a:p>
          <a:p>
            <a:pPr marL="457200" lvl="1" indent="0"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Aplicar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variancia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arbitrario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vezes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ttDilepKinFit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r>
              <a:rPr lang="en-US" baseline="0" dirty="0" smtClean="0"/>
              <a:t> </a:t>
            </a:r>
            <a:r>
              <a:rPr lang="en-US" baseline="0" dirty="0" smtClean="0"/>
              <a:t>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</a:t>
            </a:r>
            <a:r>
              <a:rPr lang="en-US" baseline="0" dirty="0" smtClean="0"/>
              <a:t>Higgs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Tradeoff entre </a:t>
            </a:r>
            <a:r>
              <a:rPr lang="en-US" baseline="0" dirty="0" err="1" smtClean="0"/>
              <a:t>qualidade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velocidade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muitos</a:t>
            </a:r>
            <a:r>
              <a:rPr lang="en-US" baseline="0" dirty="0" smtClean="0"/>
              <a:t> dados a </a:t>
            </a:r>
            <a:r>
              <a:rPr lang="en-US" baseline="0" dirty="0" err="1" smtClean="0"/>
              <a:t>processar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Trabalho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me </a:t>
            </a:r>
            <a:r>
              <a:rPr lang="en-US" baseline="0" dirty="0" err="1" smtClean="0"/>
              <a:t>prupos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depois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an</a:t>
            </a:r>
            <a:r>
              <a:rPr lang="en-US" baseline="0" dirty="0" err="1" smtClean="0"/>
              <a:t>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inicial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código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mostra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alteraçao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necessaria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codigo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paralelizaçao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3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3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Paralelizaç</a:t>
            </a:r>
            <a:r>
              <a:rPr lang="en-US" dirty="0" err="1" smtClean="0"/>
              <a:t>ão</a:t>
            </a:r>
            <a:r>
              <a:rPr lang="en-US" dirty="0" smtClean="0"/>
              <a:t> das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r>
              <a:rPr lang="en-US" dirty="0" smtClean="0"/>
              <a:t> </a:t>
            </a:r>
            <a:r>
              <a:rPr lang="en-US" dirty="0" err="1" smtClean="0"/>
              <a:t>heterogeneos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Obter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aceleradores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openmp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cuda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Comparar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performance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Implementações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as frameworks </a:t>
            </a:r>
            <a:r>
              <a:rPr lang="en-US" baseline="0" dirty="0" err="1" smtClean="0"/>
              <a:t>openacc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avaliar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usabilidade</a:t>
            </a:r>
            <a:r>
              <a:rPr lang="en-US" baseline="0" dirty="0" smtClean="0"/>
              <a:t> e performance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Arquitecturas</a:t>
            </a:r>
            <a:r>
              <a:rPr lang="en-US" dirty="0" smtClean="0"/>
              <a:t> e </a:t>
            </a:r>
            <a:r>
              <a:rPr lang="en-US" dirty="0" err="1" smtClean="0"/>
              <a:t>hierarquias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baseline="0" dirty="0" smtClean="0"/>
              <a:t> entre CPUs e </a:t>
            </a:r>
            <a:r>
              <a:rPr lang="en-US" baseline="0" dirty="0" err="1" smtClean="0"/>
              <a:t>aceleradores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baseados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SIMD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Arquitecturas</a:t>
            </a:r>
            <a:r>
              <a:rPr lang="en-US" dirty="0" smtClean="0"/>
              <a:t> e </a:t>
            </a:r>
            <a:r>
              <a:rPr lang="en-US" dirty="0" err="1" smtClean="0"/>
              <a:t>hierarquias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baseline="0" dirty="0" smtClean="0"/>
              <a:t> entre </a:t>
            </a:r>
            <a:r>
              <a:rPr lang="en-US" baseline="0" dirty="0" smtClean="0"/>
              <a:t>multicore CPUs </a:t>
            </a:r>
            <a:r>
              <a:rPr lang="en-US" baseline="0" dirty="0" smtClean="0"/>
              <a:t>e </a:t>
            </a:r>
            <a:r>
              <a:rPr lang="en-US" baseline="0" dirty="0" err="1" smtClean="0"/>
              <a:t>aceleradores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modelo</a:t>
            </a:r>
            <a:r>
              <a:rPr lang="en-US" baseline="0" dirty="0" smtClean="0"/>
              <a:t> SIMD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Balanceamento</a:t>
            </a:r>
            <a:r>
              <a:rPr lang="en-US" baseline="0" dirty="0" smtClean="0"/>
              <a:t> </a:t>
            </a:r>
            <a:r>
              <a:rPr lang="en-US" baseline="0" dirty="0" smtClean="0"/>
              <a:t>da </a:t>
            </a:r>
            <a:r>
              <a:rPr lang="en-US" baseline="0" dirty="0" err="1" smtClean="0"/>
              <a:t>quantidade</a:t>
            </a:r>
            <a:r>
              <a:rPr lang="en-US" baseline="0" dirty="0" smtClean="0"/>
              <a:t> de dados e </a:t>
            </a:r>
            <a:r>
              <a:rPr lang="en-US" baseline="0" dirty="0" err="1" smtClean="0"/>
              <a:t>duração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tarefas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processar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além</a:t>
            </a:r>
            <a:r>
              <a:rPr lang="en-US" baseline="0" dirty="0" smtClean="0"/>
              <a:t> de entre cores do CPU e entre cores </a:t>
            </a:r>
            <a:r>
              <a:rPr lang="en-US" baseline="0" dirty="0" err="1" smtClean="0"/>
              <a:t>aceleradores</a:t>
            </a:r>
            <a:r>
              <a:rPr lang="en-US" baseline="0" dirty="0" smtClean="0"/>
              <a:t> + entre CPU e </a:t>
            </a:r>
            <a:r>
              <a:rPr lang="en-US" baseline="0" dirty="0" err="1" smtClean="0"/>
              <a:t>acelerador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Debugging </a:t>
            </a:r>
            <a:r>
              <a:rPr lang="en-US" baseline="0" dirty="0" err="1" smtClean="0"/>
              <a:t>complexo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limitado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vários</a:t>
            </a:r>
            <a:r>
              <a:rPr lang="en-US" baseline="0" dirty="0" smtClean="0"/>
              <a:t> cores e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ferramentas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úteis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auxiliar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18/02/13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18/02/13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18/02/13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18/02/13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18/02/13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18/02/13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18/02/13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18/02/13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18/02/13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Platforms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626233" cy="4495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Specific details</a:t>
            </a:r>
            <a:endParaRPr lang="en-US" sz="2800" dirty="0" smtClean="0"/>
          </a:p>
          <a:p>
            <a:pPr lvl="1"/>
            <a:r>
              <a:rPr lang="en-US" sz="2400" dirty="0"/>
              <a:t>Different </a:t>
            </a:r>
            <a:r>
              <a:rPr lang="en-US" sz="2400" dirty="0" smtClean="0"/>
              <a:t>architectures</a:t>
            </a:r>
          </a:p>
          <a:p>
            <a:pPr lvl="1"/>
            <a:r>
              <a:rPr lang="en-US" sz="2400" dirty="0" smtClean="0"/>
              <a:t>Different programming models</a:t>
            </a:r>
          </a:p>
          <a:p>
            <a:pPr lvl="1"/>
            <a:r>
              <a:rPr lang="en-US" sz="2400" dirty="0" smtClean="0"/>
              <a:t>Load balancing</a:t>
            </a:r>
          </a:p>
          <a:p>
            <a:pPr lvl="1"/>
            <a:r>
              <a:rPr lang="en-US" sz="2400" dirty="0" smtClean="0"/>
              <a:t>Debugging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504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Accelerator Devices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b="1" dirty="0" smtClean="0"/>
              <a:t>G</a:t>
            </a:r>
            <a:r>
              <a:rPr lang="en-US" sz="2800" dirty="0" smtClean="0"/>
              <a:t>raphics </a:t>
            </a:r>
            <a:r>
              <a:rPr lang="en-US" sz="2800" b="1" dirty="0" smtClean="0"/>
              <a:t>P</a:t>
            </a:r>
            <a:r>
              <a:rPr lang="en-US" sz="2800" dirty="0" smtClean="0"/>
              <a:t>rocessing </a:t>
            </a:r>
            <a:r>
              <a:rPr lang="en-US" sz="2800" b="1" dirty="0" smtClean="0"/>
              <a:t>U</a:t>
            </a:r>
            <a:r>
              <a:rPr lang="en-US" sz="2800" dirty="0" smtClean="0"/>
              <a:t>nits architectures</a:t>
            </a:r>
          </a:p>
          <a:p>
            <a:pPr lvl="1"/>
            <a:r>
              <a:rPr lang="en-US" sz="2400" dirty="0" smtClean="0"/>
              <a:t>NVidia Fermi</a:t>
            </a:r>
          </a:p>
          <a:p>
            <a:pPr lvl="1"/>
            <a:r>
              <a:rPr lang="en-US" sz="2400" dirty="0" smtClean="0"/>
              <a:t>NVidia Kepler</a:t>
            </a:r>
          </a:p>
          <a:p>
            <a:r>
              <a:rPr lang="en-US" sz="2800" dirty="0" smtClean="0"/>
              <a:t>Intel </a:t>
            </a:r>
            <a:r>
              <a:rPr lang="en-US" sz="2800" b="1" dirty="0" smtClean="0"/>
              <a:t>M</a:t>
            </a:r>
            <a:r>
              <a:rPr lang="en-US" sz="2800" dirty="0" smtClean="0"/>
              <a:t>any </a:t>
            </a:r>
            <a:r>
              <a:rPr lang="en-US" sz="2800" b="1" dirty="0" smtClean="0"/>
              <a:t>I</a:t>
            </a:r>
            <a:r>
              <a:rPr lang="en-US" sz="2800" dirty="0" smtClean="0"/>
              <a:t>ntegrated </a:t>
            </a:r>
            <a:r>
              <a:rPr lang="en-US" sz="2800" b="1" dirty="0" smtClean="0"/>
              <a:t>C</a:t>
            </a:r>
            <a:r>
              <a:rPr lang="en-US" sz="2800" dirty="0" smtClean="0"/>
              <a:t>ore architecture</a:t>
            </a:r>
          </a:p>
          <a:p>
            <a:pPr lvl="1"/>
            <a:r>
              <a:rPr lang="en-US" sz="2400" dirty="0" smtClean="0"/>
              <a:t>Intel Xeon Phi</a:t>
            </a:r>
          </a:p>
        </p:txBody>
      </p:sp>
    </p:spTree>
    <p:extLst>
      <p:ext uri="{BB962C8B-B14F-4D97-AF65-F5344CB8AC3E}">
        <p14:creationId xmlns:p14="http://schemas.microsoft.com/office/powerpoint/2010/main" val="281114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Proposed Work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BFBFBF"/>
                </a:solidFill>
              </a:rPr>
              <a:t>Parallelization on </a:t>
            </a:r>
            <a:r>
              <a:rPr lang="en-US" sz="2800" dirty="0">
                <a:solidFill>
                  <a:srgbClr val="BFBFBF"/>
                </a:solidFill>
              </a:rPr>
              <a:t>heterogeneous </a:t>
            </a:r>
            <a:r>
              <a:rPr lang="en-US" sz="2800" dirty="0" smtClean="0">
                <a:solidFill>
                  <a:srgbClr val="BFBFBF"/>
                </a:solidFill>
              </a:rPr>
              <a:t>platforms</a:t>
            </a:r>
          </a:p>
          <a:p>
            <a:pPr lvl="1"/>
            <a:r>
              <a:rPr lang="en-US" sz="2400" dirty="0" smtClean="0">
                <a:solidFill>
                  <a:srgbClr val="BFBFBF"/>
                </a:solidFill>
              </a:rPr>
              <a:t>Comparison </a:t>
            </a:r>
            <a:r>
              <a:rPr lang="en-US" sz="2400" dirty="0" smtClean="0">
                <a:solidFill>
                  <a:srgbClr val="BFBFBF"/>
                </a:solidFill>
              </a:rPr>
              <a:t>of the accelerator devices used</a:t>
            </a:r>
          </a:p>
          <a:p>
            <a:r>
              <a:rPr lang="en-US" sz="2800" dirty="0" err="1" smtClean="0"/>
              <a:t>OpenACC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GAMA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047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Development Frameworks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smtClean="0"/>
          </a:p>
          <a:p>
            <a:r>
              <a:rPr lang="en-US" sz="2800" smtClean="0"/>
              <a:t>CPU</a:t>
            </a:r>
            <a:r>
              <a:rPr lang="en-US" sz="2800" dirty="0" smtClean="0"/>
              <a:t>/Accelerator specific</a:t>
            </a:r>
            <a:endParaRPr lang="en-US" sz="3200" dirty="0" smtClean="0"/>
          </a:p>
          <a:p>
            <a:pPr lvl="1"/>
            <a:r>
              <a:rPr lang="en-US" sz="2500" dirty="0" err="1" smtClean="0"/>
              <a:t>OpenMP</a:t>
            </a:r>
            <a:r>
              <a:rPr lang="en-US" sz="2500" dirty="0" smtClean="0"/>
              <a:t> </a:t>
            </a:r>
            <a:r>
              <a:rPr lang="en-US" sz="2500" dirty="0" smtClean="0"/>
              <a:t>(Shared Memory CPU</a:t>
            </a:r>
            <a:r>
              <a:rPr lang="en-US" sz="2500" dirty="0" smtClean="0"/>
              <a:t>)</a:t>
            </a:r>
            <a:endParaRPr lang="en-US" sz="2500" dirty="0"/>
          </a:p>
          <a:p>
            <a:pPr lvl="1"/>
            <a:r>
              <a:rPr lang="en-US" sz="2500" dirty="0"/>
              <a:t>CUDA (NVidia GPUs</a:t>
            </a:r>
            <a:r>
              <a:rPr lang="en-US" sz="2500" dirty="0" smtClean="0"/>
              <a:t>)</a:t>
            </a:r>
          </a:p>
          <a:p>
            <a:r>
              <a:rPr lang="en-US" sz="2800" dirty="0" smtClean="0"/>
              <a:t>Heterogeneous platforms</a:t>
            </a:r>
            <a:endParaRPr lang="en-US" sz="2800" dirty="0" smtClean="0"/>
          </a:p>
          <a:p>
            <a:pPr lvl="1"/>
            <a:r>
              <a:rPr lang="en-US" sz="2500" dirty="0" err="1" smtClean="0"/>
              <a:t>OpenACC</a:t>
            </a:r>
            <a:r>
              <a:rPr lang="en-US" sz="2500" dirty="0" smtClean="0"/>
              <a:t>, …</a:t>
            </a:r>
            <a:endParaRPr lang="en-US" sz="2500" dirty="0" smtClean="0"/>
          </a:p>
          <a:p>
            <a:pPr lvl="1"/>
            <a:r>
              <a:rPr lang="en-US" sz="2500" dirty="0" smtClean="0"/>
              <a:t>GAMA, …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55081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6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Index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The </a:t>
            </a:r>
            <a:r>
              <a:rPr lang="en-US" sz="2000" dirty="0" err="1">
                <a:latin typeface="Lucida Console"/>
                <a:cs typeface="Lucida Console"/>
              </a:rPr>
              <a:t>ttH_dilep</a:t>
            </a:r>
            <a:r>
              <a:rPr lang="en-US" dirty="0"/>
              <a:t> Analysis </a:t>
            </a:r>
            <a:r>
              <a:rPr lang="en-US" dirty="0" smtClean="0"/>
              <a:t>Application</a:t>
            </a:r>
            <a:endParaRPr lang="en-US" dirty="0" smtClean="0"/>
          </a:p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Heterogeneous Platforms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Proposed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4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 descr="ttbar_higgs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39" r="-9939"/>
          <a:stretch>
            <a:fillRect/>
          </a:stretch>
        </p:blipFill>
        <p:spPr>
          <a:xfrm>
            <a:off x="483362" y="1550893"/>
            <a:ext cx="8282686" cy="45374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135410" y="5917470"/>
            <a:ext cx="396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ttbar</a:t>
            </a:r>
            <a:r>
              <a:rPr lang="en-US" dirty="0" smtClean="0"/>
              <a:t> system + Higgs decay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sz="4000" dirty="0" err="1" smtClean="0">
                <a:latin typeface="Lucida Console"/>
                <a:cs typeface="Lucida Console"/>
              </a:rPr>
              <a:t>ttH_dilep</a:t>
            </a:r>
            <a:r>
              <a:rPr lang="en-US" dirty="0" smtClean="0"/>
              <a:t> Analysis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1579101"/>
            <a:ext cx="4918976" cy="425702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Reconstruct </a:t>
            </a:r>
            <a:r>
              <a:rPr lang="en-US" sz="2800" dirty="0"/>
              <a:t>the </a:t>
            </a:r>
            <a:r>
              <a:rPr lang="en-US" sz="2800" dirty="0" err="1" smtClean="0"/>
              <a:t>tt</a:t>
            </a:r>
            <a:r>
              <a:rPr lang="en-US" sz="2800" dirty="0" smtClean="0"/>
              <a:t> system (kinematical reconstruction) </a:t>
            </a:r>
            <a:r>
              <a:rPr lang="en-US" sz="2800" dirty="0"/>
              <a:t>and Higgs </a:t>
            </a:r>
            <a:r>
              <a:rPr lang="en-US" sz="2800" dirty="0" smtClean="0"/>
              <a:t>bosons</a:t>
            </a:r>
          </a:p>
          <a:p>
            <a:pPr lvl="1"/>
            <a:r>
              <a:rPr lang="en-US" sz="2400" dirty="0" smtClean="0"/>
              <a:t>Critical region: </a:t>
            </a:r>
            <a:r>
              <a:rPr lang="en-US" sz="1600" dirty="0" err="1" smtClean="0">
                <a:latin typeface="Lucida Console"/>
                <a:cs typeface="Lucida Console"/>
              </a:rPr>
              <a:t>ttDilepKinFit</a:t>
            </a:r>
            <a:endParaRPr lang="en-US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095797" y="1770961"/>
            <a:ext cx="125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no-pipe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48" y="1516698"/>
            <a:ext cx="2425700" cy="4965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78505" y="6297732"/>
            <a:ext cx="218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ttDilepKinFit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12" name="Content Placeholder 5" descr="ttbar_higg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39" r="-9939"/>
          <a:stretch>
            <a:fillRect/>
          </a:stretch>
        </p:blipFill>
        <p:spPr>
          <a:xfrm>
            <a:off x="303458" y="2931944"/>
            <a:ext cx="6053540" cy="3316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15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</a:t>
            </a:r>
            <a:r>
              <a:rPr lang="en-US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44" y="2060430"/>
            <a:ext cx="1938069" cy="396746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77" y="2038034"/>
            <a:ext cx="1539945" cy="3989858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356769" y="1514765"/>
            <a:ext cx="3886200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chemeClr val="tx1"/>
                </a:solidFill>
              </a:rPr>
              <a:t>Current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390" y="1512832"/>
            <a:ext cx="2595774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</a:rPr>
              <a:t>Proposed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193269" y="672187"/>
            <a:ext cx="4790290" cy="4057966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Code analysis</a:t>
            </a:r>
            <a:endParaRPr lang="en-US" sz="2800" dirty="0" smtClean="0">
              <a:solidFill>
                <a:srgbClr val="12BB00"/>
              </a:solidFill>
            </a:endParaRPr>
          </a:p>
          <a:p>
            <a:pPr lvl="1"/>
            <a:r>
              <a:rPr lang="en-US" sz="2800" dirty="0" smtClean="0"/>
              <a:t>Refactor </a:t>
            </a:r>
            <a:r>
              <a:rPr lang="en-US" sz="2000" dirty="0" err="1" smtClean="0">
                <a:latin typeface="Lucida Console"/>
                <a:cs typeface="Lucida Console"/>
              </a:rPr>
              <a:t>ttDilepKinFit</a:t>
            </a:r>
            <a:endParaRPr lang="en-US" sz="2800" dirty="0" smtClean="0">
              <a:solidFill>
                <a:srgbClr val="12BB00"/>
              </a:solidFill>
              <a:cs typeface="Lucida Console"/>
            </a:endParaRPr>
          </a:p>
          <a:p>
            <a:pPr lvl="1"/>
            <a:endParaRPr lang="en-US" sz="2000" dirty="0" smtClean="0"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57" y="6027892"/>
            <a:ext cx="22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ttDilepKinFit</a:t>
            </a:r>
            <a:r>
              <a:rPr lang="en-US" dirty="0" smtClean="0"/>
              <a:t>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4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</a:t>
            </a:r>
            <a:r>
              <a:rPr lang="en-US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44" y="2060430"/>
            <a:ext cx="1938069" cy="396746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77" y="2038034"/>
            <a:ext cx="1539945" cy="3989858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356769" y="1514765"/>
            <a:ext cx="3886200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chemeClr val="tx1"/>
                </a:solidFill>
              </a:rPr>
              <a:t>Current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390" y="1512832"/>
            <a:ext cx="2595774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</a:rPr>
              <a:t>Proposed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193269" y="672187"/>
            <a:ext cx="4790290" cy="4057966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Code </a:t>
            </a:r>
            <a:r>
              <a:rPr lang="en-US" sz="2800" dirty="0"/>
              <a:t>analysis </a:t>
            </a:r>
            <a:r>
              <a:rPr lang="en-US" sz="2800" dirty="0" smtClean="0">
                <a:solidFill>
                  <a:srgbClr val="12BB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dirty="0" smtClean="0">
              <a:solidFill>
                <a:srgbClr val="12BB00"/>
              </a:solidFill>
            </a:endParaRPr>
          </a:p>
          <a:p>
            <a:pPr lvl="1"/>
            <a:r>
              <a:rPr lang="en-US" sz="2800" dirty="0" smtClean="0"/>
              <a:t>Refactor </a:t>
            </a:r>
            <a:r>
              <a:rPr lang="en-US" sz="2000" dirty="0" err="1">
                <a:latin typeface="Lucida Console"/>
                <a:cs typeface="Lucida Console"/>
              </a:rPr>
              <a:t>ttDilepKinFit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12BB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dirty="0" smtClean="0">
              <a:solidFill>
                <a:srgbClr val="12BB00"/>
              </a:solidFill>
              <a:cs typeface="Lucida Console"/>
            </a:endParaRPr>
          </a:p>
          <a:p>
            <a:pPr lvl="1"/>
            <a:endParaRPr lang="en-US" sz="2000" dirty="0" smtClean="0"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57" y="6027892"/>
            <a:ext cx="22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ttDilepKinFit</a:t>
            </a:r>
            <a:r>
              <a:rPr lang="en-US" dirty="0" smtClean="0"/>
              <a:t>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8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Proposed Work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Parallelization on </a:t>
            </a:r>
            <a:r>
              <a:rPr lang="en-US" sz="2800" dirty="0"/>
              <a:t>heterogeneous </a:t>
            </a:r>
            <a:r>
              <a:rPr lang="en-US" sz="2800" dirty="0" smtClean="0"/>
              <a:t>platforms</a:t>
            </a:r>
            <a:endParaRPr lang="en-US" sz="2500" dirty="0" smtClean="0"/>
          </a:p>
          <a:p>
            <a:pPr lvl="1"/>
            <a:r>
              <a:rPr lang="en-US" sz="2400" dirty="0" smtClean="0"/>
              <a:t>Comparison of the accelerator devices used</a:t>
            </a:r>
          </a:p>
          <a:p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OpenACC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GAMA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8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Platforms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626233" cy="4495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Specific details</a:t>
            </a:r>
            <a:endParaRPr lang="en-US" sz="2800" dirty="0" smtClean="0"/>
          </a:p>
          <a:p>
            <a:pPr lvl="1"/>
            <a:r>
              <a:rPr lang="en-US" sz="2400" dirty="0"/>
              <a:t>Different </a:t>
            </a:r>
            <a:r>
              <a:rPr lang="en-US" sz="2400" dirty="0" smtClean="0"/>
              <a:t>architectures</a:t>
            </a:r>
          </a:p>
          <a:p>
            <a:pPr lvl="1"/>
            <a:r>
              <a:rPr lang="en-US" sz="2400" dirty="0" smtClean="0"/>
              <a:t>Different programming models</a:t>
            </a:r>
          </a:p>
          <a:p>
            <a:pPr lvl="1"/>
            <a:r>
              <a:rPr lang="en-US" sz="2400" dirty="0" smtClean="0"/>
              <a:t>Load balancing</a:t>
            </a:r>
          </a:p>
          <a:p>
            <a:pPr lvl="1"/>
            <a:r>
              <a:rPr lang="en-US" sz="2400" dirty="0" smtClean="0"/>
              <a:t>Debugging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115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Platforms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91258" cy="4495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Specific details</a:t>
            </a:r>
            <a:endParaRPr lang="en-US" sz="2800" dirty="0" smtClean="0"/>
          </a:p>
          <a:p>
            <a:pPr lvl="1"/>
            <a:r>
              <a:rPr lang="en-US" sz="2400" dirty="0"/>
              <a:t>Different </a:t>
            </a:r>
            <a:r>
              <a:rPr lang="en-US" sz="2400" dirty="0" smtClean="0"/>
              <a:t>architectures</a:t>
            </a:r>
          </a:p>
          <a:p>
            <a:pPr lvl="1"/>
            <a:r>
              <a:rPr lang="en-US" sz="2400" dirty="0" smtClean="0"/>
              <a:t>Different programming models</a:t>
            </a:r>
          </a:p>
          <a:p>
            <a:pPr lvl="1"/>
            <a:r>
              <a:rPr lang="en-US" sz="2400" dirty="0" smtClean="0"/>
              <a:t>Load balancing</a:t>
            </a:r>
          </a:p>
          <a:p>
            <a:pPr lvl="1"/>
            <a:r>
              <a:rPr lang="en-US" sz="2400" dirty="0" smtClean="0"/>
              <a:t>Debugging</a:t>
            </a:r>
            <a:endParaRPr lang="en-US" sz="2400" dirty="0"/>
          </a:p>
        </p:txBody>
      </p:sp>
      <p:pic>
        <p:nvPicPr>
          <p:cNvPr id="7" name="Picture 6" descr="hetplat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19" y="1430137"/>
            <a:ext cx="6424092" cy="48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9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9095</TotalTime>
  <Words>672</Words>
  <Application>Microsoft Macintosh PowerPoint</Application>
  <PresentationFormat>On-screen Show (4:3)</PresentationFormat>
  <Paragraphs>142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Efficient processing of ATLAS events analysis in platforms with accelerator devices </vt:lpstr>
      <vt:lpstr>Index</vt:lpstr>
      <vt:lpstr>Motivation</vt:lpstr>
      <vt:lpstr>The ttH_dilep Analysis Application</vt:lpstr>
      <vt:lpstr>Proposed Work</vt:lpstr>
      <vt:lpstr>Proposed Work</vt:lpstr>
      <vt:lpstr>Proposed Work</vt:lpstr>
      <vt:lpstr>Heterogeneous Platforms</vt:lpstr>
      <vt:lpstr>Heterogeneous Platforms</vt:lpstr>
      <vt:lpstr>Heterogeneous Platforms</vt:lpstr>
      <vt:lpstr>Accelerator Devices</vt:lpstr>
      <vt:lpstr>Proposed Work</vt:lpstr>
      <vt:lpstr>Development Frameworks</vt:lpstr>
      <vt:lpstr>Efficient processing of ATLAS events analysis in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200</cp:revision>
  <dcterms:created xsi:type="dcterms:W3CDTF">2013-02-12T11:57:55Z</dcterms:created>
  <dcterms:modified xsi:type="dcterms:W3CDTF">2013-02-18T22:08:58Z</dcterms:modified>
</cp:coreProperties>
</file>