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9" r:id="rId3"/>
    <p:sldId id="259" r:id="rId4"/>
    <p:sldId id="292" r:id="rId5"/>
    <p:sldId id="281" r:id="rId6"/>
    <p:sldId id="286" r:id="rId7"/>
    <p:sldId id="310" r:id="rId8"/>
    <p:sldId id="313" r:id="rId9"/>
    <p:sldId id="294" r:id="rId10"/>
    <p:sldId id="300" r:id="rId11"/>
    <p:sldId id="307" r:id="rId12"/>
    <p:sldId id="308" r:id="rId13"/>
    <p:sldId id="317" r:id="rId14"/>
    <p:sldId id="304" r:id="rId15"/>
    <p:sldId id="318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é Perei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0" autoAdjust="0"/>
    <p:restoredTop sz="79693" autoAdjust="0"/>
  </p:normalViewPr>
  <p:slideViewPr>
    <p:cSldViewPr snapToGrid="0" snapToObjects="1">
      <p:cViewPr varScale="1">
        <p:scale>
          <a:sx n="77" d="100"/>
          <a:sy n="77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02:Users:andre:mscthesis-liptool:doc:medicoes_ttH%20(1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02:Users:andre:mscthesis-liptool:doc:medicoes_ttH%20(1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02:Users:andre:mscthesis-liptool:doc:medicoes_ttH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Execution</a:t>
            </a:r>
            <a:r>
              <a:rPr lang="en-US" baseline="0" dirty="0" smtClean="0"/>
              <a:t> time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768092380299157"/>
          <c:y val="0.132468582591608"/>
          <c:w val="0.716686299994771"/>
          <c:h val="0.783091784703805"/>
        </c:manualLayout>
      </c:layout>
      <c:barChart>
        <c:barDir val="col"/>
        <c:grouping val="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701'!$R$77:$AA$77</c:f>
              <c:numCache>
                <c:formatCode>General</c:formatCode>
                <c:ptCount val="10"/>
                <c:pt idx="0">
                  <c:v>1.991641</c:v>
                </c:pt>
                <c:pt idx="1">
                  <c:v>1.949046</c:v>
                </c:pt>
                <c:pt idx="2">
                  <c:v>1.893227</c:v>
                </c:pt>
                <c:pt idx="3">
                  <c:v>1.890236</c:v>
                </c:pt>
                <c:pt idx="4">
                  <c:v>1.944026</c:v>
                </c:pt>
                <c:pt idx="5">
                  <c:v>1.980342</c:v>
                </c:pt>
                <c:pt idx="6">
                  <c:v>2.06879</c:v>
                </c:pt>
                <c:pt idx="7">
                  <c:v>2.198381</c:v>
                </c:pt>
                <c:pt idx="8">
                  <c:v>2.405854999999998</c:v>
                </c:pt>
                <c:pt idx="9">
                  <c:v>2.64023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701'!$R$79:$AA$79</c:f>
              <c:numCache>
                <c:formatCode>General</c:formatCode>
                <c:ptCount val="10"/>
                <c:pt idx="0">
                  <c:v>0.280504</c:v>
                </c:pt>
                <c:pt idx="1">
                  <c:v>0.280504</c:v>
                </c:pt>
                <c:pt idx="2">
                  <c:v>0.280504</c:v>
                </c:pt>
                <c:pt idx="3">
                  <c:v>0.280504</c:v>
                </c:pt>
                <c:pt idx="4">
                  <c:v>0.280504</c:v>
                </c:pt>
                <c:pt idx="5">
                  <c:v>0.280504</c:v>
                </c:pt>
                <c:pt idx="6">
                  <c:v>0.280504</c:v>
                </c:pt>
                <c:pt idx="7">
                  <c:v>0.280504</c:v>
                </c:pt>
                <c:pt idx="8">
                  <c:v>0.280504</c:v>
                </c:pt>
                <c:pt idx="9">
                  <c:v>0.280504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701'!$R$76:$AA$76</c:f>
              <c:numCache>
                <c:formatCode>General</c:formatCode>
                <c:ptCount val="10"/>
                <c:pt idx="0">
                  <c:v>1.812077</c:v>
                </c:pt>
                <c:pt idx="1">
                  <c:v>3.64018</c:v>
                </c:pt>
                <c:pt idx="2">
                  <c:v>7.248018</c:v>
                </c:pt>
                <c:pt idx="3">
                  <c:v>14.537184</c:v>
                </c:pt>
                <c:pt idx="4">
                  <c:v>29.087227</c:v>
                </c:pt>
                <c:pt idx="5">
                  <c:v>58.127282</c:v>
                </c:pt>
                <c:pt idx="6">
                  <c:v>117.454836</c:v>
                </c:pt>
                <c:pt idx="7">
                  <c:v>237.474029</c:v>
                </c:pt>
                <c:pt idx="8">
                  <c:v>479.72257</c:v>
                </c:pt>
                <c:pt idx="9">
                  <c:v>977.571781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7970424"/>
        <c:axId val="2107972472"/>
      </c:barChart>
      <c:catAx>
        <c:axId val="2107970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7972472"/>
        <c:crosses val="autoZero"/>
        <c:auto val="1"/>
        <c:lblAlgn val="ctr"/>
        <c:lblOffset val="100"/>
        <c:noMultiLvlLbl val="0"/>
      </c:catAx>
      <c:valAx>
        <c:axId val="2107972472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(sec)</a:t>
                </a:r>
              </a:p>
            </c:rich>
          </c:tx>
          <c:layout>
            <c:manualLayout>
              <c:xMode val="edge"/>
              <c:yMode val="edge"/>
              <c:x val="0.0"/>
              <c:y val="0.3063125801123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7970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155448964849"/>
          <c:y val="0.402673191241462"/>
          <c:w val="0.178445503390493"/>
          <c:h val="0.211060424788427"/>
        </c:manualLayout>
      </c:layout>
      <c:overlay val="0"/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>
                <a:latin typeface="+mn-lt"/>
                <a:cs typeface="Arial"/>
              </a:defRPr>
            </a:pPr>
            <a:r>
              <a:rPr lang="en-US" baseline="0" dirty="0" smtClean="0">
                <a:latin typeface="+mn-lt"/>
                <a:cs typeface="Arial"/>
              </a:rPr>
              <a:t>All data replicated</a:t>
            </a:r>
            <a:endParaRPr lang="en-US" dirty="0">
              <a:latin typeface="+mn-lt"/>
              <a:cs typeface="Arial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92875391829198"/>
          <c:y val="0.150087816372269"/>
          <c:w val="0.868462698537133"/>
          <c:h val="0.752368133020289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>
              <a:solidFill>
                <a:srgbClr val="4F81BD"/>
              </a:solidFill>
            </a:ln>
          </c:spPr>
          <c:marker>
            <c:spPr>
              <a:ln w="12700" cmpd="sng">
                <a:solidFill>
                  <a:srgbClr val="4F81BD"/>
                </a:solidFill>
              </a:ln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701'!$P$89:$Y$89</c:f>
              <c:numCache>
                <c:formatCode>General</c:formatCode>
                <c:ptCount val="10"/>
                <c:pt idx="0">
                  <c:v>0.775939603980041</c:v>
                </c:pt>
                <c:pt idx="1">
                  <c:v>0.817131582801466</c:v>
                </c:pt>
                <c:pt idx="2">
                  <c:v>0.857762680038984</c:v>
                </c:pt>
                <c:pt idx="3">
                  <c:v>0.887898471733951</c:v>
                </c:pt>
                <c:pt idx="4">
                  <c:v>0.908504532088535</c:v>
                </c:pt>
                <c:pt idx="5">
                  <c:v>0.919170437993603</c:v>
                </c:pt>
                <c:pt idx="6">
                  <c:v>0.928891714816547</c:v>
                </c:pt>
                <c:pt idx="7">
                  <c:v>0.947334424928155</c:v>
                </c:pt>
                <c:pt idx="8">
                  <c:v>0.952474735008406</c:v>
                </c:pt>
                <c:pt idx="9">
                  <c:v>0.954088929305798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701'!$P$90:$Y$90</c:f>
              <c:numCache>
                <c:formatCode>General</c:formatCode>
                <c:ptCount val="10"/>
                <c:pt idx="0">
                  <c:v>0.905305510212292</c:v>
                </c:pt>
                <c:pt idx="1">
                  <c:v>1.026177960615704</c:v>
                </c:pt>
                <c:pt idx="2">
                  <c:v>1.286704937652284</c:v>
                </c:pt>
                <c:pt idx="3">
                  <c:v>1.455103552308516</c:v>
                </c:pt>
                <c:pt idx="4">
                  <c:v>1.599558248605146</c:v>
                </c:pt>
                <c:pt idx="5">
                  <c:v>1.680172442145413</c:v>
                </c:pt>
                <c:pt idx="6">
                  <c:v>1.735640287652364</c:v>
                </c:pt>
                <c:pt idx="7">
                  <c:v>1.807264252755502</c:v>
                </c:pt>
                <c:pt idx="8">
                  <c:v>1.841621888092126</c:v>
                </c:pt>
                <c:pt idx="9">
                  <c:v>1.852008537732023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701'!$P$91:$Y$91</c:f>
              <c:numCache>
                <c:formatCode>General</c:formatCode>
                <c:ptCount val="10"/>
                <c:pt idx="0">
                  <c:v>1.019724334239798</c:v>
                </c:pt>
                <c:pt idx="1">
                  <c:v>1.264234694919459</c:v>
                </c:pt>
                <c:pt idx="2">
                  <c:v>1.649207711122983</c:v>
                </c:pt>
                <c:pt idx="3">
                  <c:v>2.179062484408727</c:v>
                </c:pt>
                <c:pt idx="4">
                  <c:v>2.666858880715503</c:v>
                </c:pt>
                <c:pt idx="5">
                  <c:v>3.000337910271292</c:v>
                </c:pt>
                <c:pt idx="6">
                  <c:v>3.253462508854706</c:v>
                </c:pt>
                <c:pt idx="7">
                  <c:v>3.428056777234728</c:v>
                </c:pt>
                <c:pt idx="8">
                  <c:v>3.533179516700445</c:v>
                </c:pt>
                <c:pt idx="9">
                  <c:v>3.616624239601773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701'!$P$92:$Y$92</c:f>
              <c:numCache>
                <c:formatCode>General</c:formatCode>
                <c:ptCount val="10"/>
                <c:pt idx="0">
                  <c:v>1.033334017423784</c:v>
                </c:pt>
                <c:pt idx="1">
                  <c:v>1.360285068255137</c:v>
                </c:pt>
                <c:pt idx="2">
                  <c:v>1.895099815731934</c:v>
                </c:pt>
                <c:pt idx="3">
                  <c:v>2.68547143808648</c:v>
                </c:pt>
                <c:pt idx="4">
                  <c:v>3.704698157539512</c:v>
                </c:pt>
                <c:pt idx="5">
                  <c:v>4.622854116254177</c:v>
                </c:pt>
                <c:pt idx="6">
                  <c:v>5.330906511624324</c:v>
                </c:pt>
                <c:pt idx="7">
                  <c:v>5.78562916203216</c:v>
                </c:pt>
                <c:pt idx="8">
                  <c:v>6.170757133349244</c:v>
                </c:pt>
                <c:pt idx="9">
                  <c:v>6.369306204083442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701'!$P$93:$Y$93</c:f>
              <c:numCache>
                <c:formatCode>General</c:formatCode>
                <c:ptCount val="10"/>
                <c:pt idx="0">
                  <c:v>1.009607419451296</c:v>
                </c:pt>
                <c:pt idx="1">
                  <c:v>1.406973783816522</c:v>
                </c:pt>
                <c:pt idx="2">
                  <c:v>2.028308679513573</c:v>
                </c:pt>
                <c:pt idx="3">
                  <c:v>3.08323785263793</c:v>
                </c:pt>
                <c:pt idx="4">
                  <c:v>4.770100407837236</c:v>
                </c:pt>
                <c:pt idx="5">
                  <c:v>6.708318045856557</c:v>
                </c:pt>
                <c:pt idx="6">
                  <c:v>8.375226989290707</c:v>
                </c:pt>
                <c:pt idx="7">
                  <c:v>9.488598624697778</c:v>
                </c:pt>
                <c:pt idx="8">
                  <c:v>10.47673647198141</c:v>
                </c:pt>
                <c:pt idx="9">
                  <c:v>11.04472102421116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701'!$P$94:$Y$94</c:f>
              <c:numCache>
                <c:formatCode>General</c:formatCode>
                <c:ptCount val="10"/>
                <c:pt idx="0">
                  <c:v>0.741838653232982</c:v>
                </c:pt>
                <c:pt idx="1">
                  <c:v>1.134211525462842</c:v>
                </c:pt>
                <c:pt idx="2">
                  <c:v>1.440358592589189</c:v>
                </c:pt>
                <c:pt idx="3">
                  <c:v>2.700588125034599</c:v>
                </c:pt>
                <c:pt idx="4">
                  <c:v>4.376632122031582</c:v>
                </c:pt>
                <c:pt idx="5">
                  <c:v>6.981130160745125</c:v>
                </c:pt>
                <c:pt idx="6">
                  <c:v>9.53090239408336</c:v>
                </c:pt>
                <c:pt idx="7">
                  <c:v>12.20022791813934</c:v>
                </c:pt>
                <c:pt idx="8">
                  <c:v>13.80755567271241</c:v>
                </c:pt>
                <c:pt idx="9">
                  <c:v>14.56407646068379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701'!$P$95:$Y$95</c:f>
              <c:numCache>
                <c:formatCode>General</c:formatCode>
                <c:ptCount val="10"/>
                <c:pt idx="0">
                  <c:v>0.347876508097336</c:v>
                </c:pt>
                <c:pt idx="1">
                  <c:v>0.486861094634086</c:v>
                </c:pt>
                <c:pt idx="2">
                  <c:v>0.766674099872113</c:v>
                </c:pt>
                <c:pt idx="3">
                  <c:v>1.277731993328311</c:v>
                </c:pt>
                <c:pt idx="4">
                  <c:v>2.151816489964407</c:v>
                </c:pt>
                <c:pt idx="5">
                  <c:v>3.52297016272102</c:v>
                </c:pt>
                <c:pt idx="6">
                  <c:v>5.545186729270668</c:v>
                </c:pt>
                <c:pt idx="7">
                  <c:v>7.921273410533482</c:v>
                </c:pt>
                <c:pt idx="8">
                  <c:v>9.951781207994716</c:v>
                </c:pt>
                <c:pt idx="9">
                  <c:v>12.2136148394809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509368"/>
        <c:axId val="2108513768"/>
      </c:lineChart>
      <c:catAx>
        <c:axId val="2108509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8513768"/>
        <c:crosses val="autoZero"/>
        <c:auto val="1"/>
        <c:lblAlgn val="ctr"/>
        <c:lblOffset val="100"/>
        <c:noMultiLvlLbl val="0"/>
      </c:catAx>
      <c:valAx>
        <c:axId val="2108513768"/>
        <c:scaling>
          <c:logBase val="2.0"/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 smtClean="0"/>
                  <a:t>Speedup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0"/>
              <c:y val="0.43006174418224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850936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b="1">
                <a:latin typeface="+mn-lt"/>
                <a:cs typeface="Arial"/>
              </a:defRPr>
            </a:pPr>
            <a:r>
              <a:rPr lang="en-US" b="1" dirty="0" smtClean="0">
                <a:latin typeface="+mn-lt"/>
                <a:cs typeface="Arial"/>
              </a:rPr>
              <a:t>Pointer </a:t>
            </a:r>
            <a:r>
              <a:rPr lang="en-US" b="1" baseline="0" dirty="0" smtClean="0">
                <a:latin typeface="+mn-lt"/>
                <a:cs typeface="Arial"/>
              </a:rPr>
              <a:t>to </a:t>
            </a:r>
            <a:r>
              <a:rPr lang="en-US" b="1" baseline="0" dirty="0">
                <a:latin typeface="+mn-lt"/>
                <a:cs typeface="Arial"/>
              </a:rPr>
              <a:t>shared </a:t>
            </a:r>
            <a:r>
              <a:rPr lang="en-US" b="1" baseline="0" dirty="0" smtClean="0">
                <a:latin typeface="+mn-lt"/>
                <a:cs typeface="Arial"/>
              </a:rPr>
              <a:t>data</a:t>
            </a:r>
            <a:endParaRPr lang="en-US" b="1" dirty="0">
              <a:latin typeface="+mn-lt"/>
              <a:cs typeface="Arial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31299212598425"/>
          <c:y val="0.144851147136387"/>
          <c:w val="0.891928258967629"/>
          <c:h val="0.760080345246548"/>
        </c:manualLayout>
      </c:layout>
      <c:lineChart>
        <c:grouping val="standard"/>
        <c:varyColors val="0"/>
        <c:ser>
          <c:idx val="0"/>
          <c:order val="0"/>
          <c:tx>
            <c:v>1 thread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701'!$P$102:$Y$102</c:f>
              <c:numCache>
                <c:formatCode>General</c:formatCode>
                <c:ptCount val="10"/>
                <c:pt idx="0">
                  <c:v>1.110391321654734</c:v>
                </c:pt>
                <c:pt idx="1">
                  <c:v>1.172978139631261</c:v>
                </c:pt>
                <c:pt idx="2">
                  <c:v>1.236867440243767</c:v>
                </c:pt>
                <c:pt idx="3">
                  <c:v>1.327714311134341</c:v>
                </c:pt>
                <c:pt idx="4">
                  <c:v>1.400201519821818</c:v>
                </c:pt>
                <c:pt idx="5">
                  <c:v>1.487243718543645</c:v>
                </c:pt>
                <c:pt idx="6">
                  <c:v>1.574630156315598</c:v>
                </c:pt>
                <c:pt idx="7">
                  <c:v>1.66599025450706</c:v>
                </c:pt>
                <c:pt idx="8">
                  <c:v>1.781516091840244</c:v>
                </c:pt>
                <c:pt idx="9">
                  <c:v>1.881134381872466</c:v>
                </c:pt>
              </c:numCache>
            </c:numRef>
          </c:val>
          <c:smooth val="0"/>
        </c:ser>
        <c:ser>
          <c:idx val="1"/>
          <c:order val="1"/>
          <c:tx>
            <c:v>2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701'!$P$103:$Y$103</c:f>
              <c:numCache>
                <c:formatCode>General</c:formatCode>
                <c:ptCount val="10"/>
                <c:pt idx="0">
                  <c:v>1.34420741332027</c:v>
                </c:pt>
                <c:pt idx="1">
                  <c:v>1.600650570555768</c:v>
                </c:pt>
                <c:pt idx="2">
                  <c:v>1.884157802015306</c:v>
                </c:pt>
                <c:pt idx="3">
                  <c:v>2.244477583227561</c:v>
                </c:pt>
                <c:pt idx="4">
                  <c:v>2.439063664457949</c:v>
                </c:pt>
                <c:pt idx="5">
                  <c:v>2.635139429203618</c:v>
                </c:pt>
                <c:pt idx="6">
                  <c:v>2.87843145098217</c:v>
                </c:pt>
                <c:pt idx="7">
                  <c:v>3.114995419144399</c:v>
                </c:pt>
                <c:pt idx="8">
                  <c:v>3.387894554816817</c:v>
                </c:pt>
                <c:pt idx="9">
                  <c:v>3.60323824714064</c:v>
                </c:pt>
              </c:numCache>
            </c:numRef>
          </c:val>
          <c:smooth val="0"/>
        </c:ser>
        <c:ser>
          <c:idx val="2"/>
          <c:order val="2"/>
          <c:tx>
            <c:v>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701'!$P$104:$Y$104</c:f>
              <c:numCache>
                <c:formatCode>General</c:formatCode>
                <c:ptCount val="10"/>
                <c:pt idx="0">
                  <c:v>1.482532472240655</c:v>
                </c:pt>
                <c:pt idx="1">
                  <c:v>1.908366881400532</c:v>
                </c:pt>
                <c:pt idx="2">
                  <c:v>2.523069909515982</c:v>
                </c:pt>
                <c:pt idx="3">
                  <c:v>3.285612838022527</c:v>
                </c:pt>
                <c:pt idx="4">
                  <c:v>4.082449136052857</c:v>
                </c:pt>
                <c:pt idx="5">
                  <c:v>4.815173452312604</c:v>
                </c:pt>
                <c:pt idx="6">
                  <c:v>5.36310114898161</c:v>
                </c:pt>
                <c:pt idx="7">
                  <c:v>5.861726526450464</c:v>
                </c:pt>
                <c:pt idx="8">
                  <c:v>6.22909533965106</c:v>
                </c:pt>
                <c:pt idx="9">
                  <c:v>6.56074143082501</c:v>
                </c:pt>
              </c:numCache>
            </c:numRef>
          </c:val>
          <c:smooth val="0"/>
        </c:ser>
        <c:ser>
          <c:idx val="3"/>
          <c:order val="3"/>
          <c:tx>
            <c:v>8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701'!$P$105:$Y$105</c:f>
              <c:numCache>
                <c:formatCode>General</c:formatCode>
                <c:ptCount val="10"/>
                <c:pt idx="0">
                  <c:v>1.449951153068358</c:v>
                </c:pt>
                <c:pt idx="1">
                  <c:v>1.942315535947568</c:v>
                </c:pt>
                <c:pt idx="2">
                  <c:v>2.721008652855048</c:v>
                </c:pt>
                <c:pt idx="3">
                  <c:v>3.962856561264062</c:v>
                </c:pt>
                <c:pt idx="4">
                  <c:v>5.511917097166894</c:v>
                </c:pt>
                <c:pt idx="5">
                  <c:v>6.862040162496248</c:v>
                </c:pt>
                <c:pt idx="6">
                  <c:v>8.013820791769818</c:v>
                </c:pt>
                <c:pt idx="7">
                  <c:v>9.029982309635821</c:v>
                </c:pt>
                <c:pt idx="8">
                  <c:v>9.93401557019892</c:v>
                </c:pt>
                <c:pt idx="9">
                  <c:v>10.25889166805444</c:v>
                </c:pt>
              </c:numCache>
            </c:numRef>
          </c:val>
          <c:smooth val="0"/>
        </c:ser>
        <c:ser>
          <c:idx val="4"/>
          <c:order val="4"/>
          <c:tx>
            <c:v>16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701'!$P$106:$Y$106</c:f>
              <c:numCache>
                <c:formatCode>General</c:formatCode>
                <c:ptCount val="10"/>
                <c:pt idx="0">
                  <c:v>1.373397669759379</c:v>
                </c:pt>
                <c:pt idx="1">
                  <c:v>1.670315785606321</c:v>
                </c:pt>
                <c:pt idx="2">
                  <c:v>2.588147815000594</c:v>
                </c:pt>
                <c:pt idx="3">
                  <c:v>3.730807348525437</c:v>
                </c:pt>
                <c:pt idx="4">
                  <c:v>4.657034017682475</c:v>
                </c:pt>
                <c:pt idx="5">
                  <c:v>5.890220720496758</c:v>
                </c:pt>
                <c:pt idx="6">
                  <c:v>7.043998387422507</c:v>
                </c:pt>
                <c:pt idx="7">
                  <c:v>7.8696220170046</c:v>
                </c:pt>
                <c:pt idx="8">
                  <c:v>8.32888157819668</c:v>
                </c:pt>
                <c:pt idx="9">
                  <c:v>9.157154711911568</c:v>
                </c:pt>
              </c:numCache>
            </c:numRef>
          </c:val>
          <c:smooth val="0"/>
        </c:ser>
        <c:ser>
          <c:idx val="5"/>
          <c:order val="5"/>
          <c:tx>
            <c:v>32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701'!$P$107:$Y$107</c:f>
              <c:numCache>
                <c:formatCode>General</c:formatCode>
                <c:ptCount val="10"/>
                <c:pt idx="0">
                  <c:v>0.933940462877927</c:v>
                </c:pt>
                <c:pt idx="1">
                  <c:v>1.358357708558441</c:v>
                </c:pt>
                <c:pt idx="2">
                  <c:v>2.092398635492763</c:v>
                </c:pt>
                <c:pt idx="3">
                  <c:v>2.70532665425352</c:v>
                </c:pt>
                <c:pt idx="4">
                  <c:v>3.855303453437347</c:v>
                </c:pt>
                <c:pt idx="5">
                  <c:v>4.847119716515091</c:v>
                </c:pt>
                <c:pt idx="6">
                  <c:v>5.785744295397386</c:v>
                </c:pt>
                <c:pt idx="7">
                  <c:v>6.402843774006861</c:v>
                </c:pt>
                <c:pt idx="8">
                  <c:v>6.87322160315307</c:v>
                </c:pt>
                <c:pt idx="9">
                  <c:v>7.119409511852735</c:v>
                </c:pt>
              </c:numCache>
            </c:numRef>
          </c:val>
          <c:smooth val="0"/>
        </c:ser>
        <c:ser>
          <c:idx val="6"/>
          <c:order val="6"/>
          <c:tx>
            <c:v>64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701'!$P$108:$Y$108</c:f>
              <c:numCache>
                <c:formatCode>General</c:formatCode>
                <c:ptCount val="10"/>
                <c:pt idx="0">
                  <c:v>0.395888326559367</c:v>
                </c:pt>
                <c:pt idx="1">
                  <c:v>0.55462878464768</c:v>
                </c:pt>
                <c:pt idx="2">
                  <c:v>0.833192933339111</c:v>
                </c:pt>
                <c:pt idx="3">
                  <c:v>1.323561935099551</c:v>
                </c:pt>
                <c:pt idx="4">
                  <c:v>2.066851183955457</c:v>
                </c:pt>
                <c:pt idx="5">
                  <c:v>3.092673831891052</c:v>
                </c:pt>
                <c:pt idx="6">
                  <c:v>4.138835099717409</c:v>
                </c:pt>
                <c:pt idx="7">
                  <c:v>5.015130450900855</c:v>
                </c:pt>
                <c:pt idx="8">
                  <c:v>5.77960757933075</c:v>
                </c:pt>
                <c:pt idx="9">
                  <c:v>6.117294617600049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561192"/>
        <c:axId val="2108565592"/>
      </c:lineChart>
      <c:catAx>
        <c:axId val="2108561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8565592"/>
        <c:crosses val="autoZero"/>
        <c:auto val="1"/>
        <c:lblAlgn val="ctr"/>
        <c:lblOffset val="100"/>
        <c:noMultiLvlLbl val="0"/>
      </c:catAx>
      <c:valAx>
        <c:axId val="2108565592"/>
        <c:scaling>
          <c:logBase val="2.0"/>
          <c:orientation val="minMax"/>
          <c:min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8561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872804024496937"/>
          <c:y val="0.155955877272832"/>
          <c:w val="0.209941819772528"/>
          <c:h val="0.43759372740993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Speedup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'speedup 511GPU'!$C$9</c:f>
              <c:strCache>
                <c:ptCount val="1"/>
                <c:pt idx="0">
                  <c:v>1 per variation per comb</c:v>
                </c:pt>
              </c:strCache>
            </c:strRef>
          </c:tx>
          <c:cat>
            <c:numRef>
              <c:f>'speedup 511GPU'!$D$8:$M$8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 511GPU'!$D$9:$M$9</c:f>
              <c:numCache>
                <c:formatCode>General</c:formatCode>
                <c:ptCount val="10"/>
                <c:pt idx="0">
                  <c:v>0.727585157873534</c:v>
                </c:pt>
                <c:pt idx="1">
                  <c:v>0.792168147486409</c:v>
                </c:pt>
                <c:pt idx="2">
                  <c:v>0.806330955262986</c:v>
                </c:pt>
                <c:pt idx="3">
                  <c:v>0.864316803219938</c:v>
                </c:pt>
                <c:pt idx="4">
                  <c:v>0.931146381249028</c:v>
                </c:pt>
                <c:pt idx="5">
                  <c:v>0.93697233530223</c:v>
                </c:pt>
                <c:pt idx="6">
                  <c:v>0.928837121216587</c:v>
                </c:pt>
                <c:pt idx="7">
                  <c:v>0.945343803509511</c:v>
                </c:pt>
                <c:pt idx="8">
                  <c:v>0.92674127420348</c:v>
                </c:pt>
                <c:pt idx="9">
                  <c:v>0.931424619800322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654408"/>
        <c:axId val="2107648920"/>
      </c:lineChart>
      <c:catAx>
        <c:axId val="2107654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 of variations</a:t>
                </a:r>
              </a:p>
            </c:rich>
          </c:tx>
          <c:layout>
            <c:manualLayout>
              <c:xMode val="edge"/>
              <c:yMode val="edge"/>
              <c:x val="0.299533902012248"/>
              <c:y val="0.9305555555555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7648920"/>
        <c:crossesAt val="0.5"/>
        <c:auto val="1"/>
        <c:lblAlgn val="ctr"/>
        <c:lblOffset val="100"/>
        <c:noMultiLvlLbl val="0"/>
      </c:catAx>
      <c:valAx>
        <c:axId val="2107648920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Speedup</a:t>
                </a:r>
              </a:p>
            </c:rich>
          </c:tx>
          <c:layout>
            <c:manualLayout>
              <c:xMode val="edge"/>
              <c:yMode val="edge"/>
              <c:x val="0.00277777777777778"/>
              <c:y val="0.4444294983960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7654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Speedup vs sequential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731299212598425"/>
          <c:y val="0.0562770562770563"/>
          <c:w val="0.882157261592301"/>
          <c:h val="0.836782220404268"/>
        </c:manualLayout>
      </c:layout>
      <c:lineChart>
        <c:grouping val="standard"/>
        <c:varyColors val="0"/>
        <c:ser>
          <c:idx val="2"/>
          <c:order val="0"/>
          <c:tx>
            <c:v>2x8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711scheduler'!$D$31:$M$31</c:f>
              <c:numCache>
                <c:formatCode>0.00</c:formatCode>
                <c:ptCount val="10"/>
                <c:pt idx="0">
                  <c:v>2.602603078808111</c:v>
                </c:pt>
                <c:pt idx="1">
                  <c:v>3.460131115638222</c:v>
                </c:pt>
                <c:pt idx="2">
                  <c:v>5.380954242594999</c:v>
                </c:pt>
                <c:pt idx="3">
                  <c:v>7.771350275936588</c:v>
                </c:pt>
                <c:pt idx="4">
                  <c:v>10.49143370101694</c:v>
                </c:pt>
                <c:pt idx="5">
                  <c:v>14.343655816025</c:v>
                </c:pt>
                <c:pt idx="6">
                  <c:v>17.40947700594435</c:v>
                </c:pt>
                <c:pt idx="7">
                  <c:v>18.43575940755492</c:v>
                </c:pt>
                <c:pt idx="8">
                  <c:v>21.92351215440619</c:v>
                </c:pt>
                <c:pt idx="9">
                  <c:v>23.37709015750016</c:v>
                </c:pt>
              </c:numCache>
            </c:numRef>
          </c:val>
          <c:smooth val="0"/>
        </c:ser>
        <c:ser>
          <c:idx val="3"/>
          <c:order val="1"/>
          <c:tx>
            <c:v>4x4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711scheduler'!$D$32:$M$32</c:f>
              <c:numCache>
                <c:formatCode>0.00</c:formatCode>
                <c:ptCount val="10"/>
                <c:pt idx="0">
                  <c:v>4.318474031235115</c:v>
                </c:pt>
                <c:pt idx="1">
                  <c:v>5.681339667123071</c:v>
                </c:pt>
                <c:pt idx="2">
                  <c:v>7.560069294940856</c:v>
                </c:pt>
                <c:pt idx="3">
                  <c:v>10.40692799030644</c:v>
                </c:pt>
                <c:pt idx="4">
                  <c:v>13.55065021530477</c:v>
                </c:pt>
                <c:pt idx="5">
                  <c:v>17.40598133166844</c:v>
                </c:pt>
                <c:pt idx="6">
                  <c:v>20.63914294376478</c:v>
                </c:pt>
                <c:pt idx="7">
                  <c:v>22.66968477204786</c:v>
                </c:pt>
                <c:pt idx="8">
                  <c:v>24.7421445021986</c:v>
                </c:pt>
                <c:pt idx="9">
                  <c:v>25.11470187308963</c:v>
                </c:pt>
              </c:numCache>
            </c:numRef>
          </c:val>
          <c:smooth val="0"/>
        </c:ser>
        <c:ser>
          <c:idx val="5"/>
          <c:order val="2"/>
          <c:tx>
            <c:v>2x16 threads</c:v>
          </c:tx>
          <c:spPr>
            <a:ln w="12700" cmpd="sng"/>
          </c:spPr>
          <c:marker>
            <c:spPr>
              <a:ln w="12700" cmpd="sng"/>
            </c:spPr>
          </c:marker>
          <c:val>
            <c:numRef>
              <c:f>'runtime 711scheduler'!$D$34:$M$34</c:f>
              <c:numCache>
                <c:formatCode>0.00</c:formatCode>
                <c:ptCount val="10"/>
                <c:pt idx="0">
                  <c:v>2.299216332923392</c:v>
                </c:pt>
                <c:pt idx="1">
                  <c:v>2.995657743899375</c:v>
                </c:pt>
                <c:pt idx="2">
                  <c:v>4.358089945870116</c:v>
                </c:pt>
                <c:pt idx="3">
                  <c:v>6.521380651916924</c:v>
                </c:pt>
                <c:pt idx="4">
                  <c:v>9.382977456811383</c:v>
                </c:pt>
                <c:pt idx="5">
                  <c:v>12.4399008364801</c:v>
                </c:pt>
                <c:pt idx="6">
                  <c:v>14.09870521256084</c:v>
                </c:pt>
                <c:pt idx="7">
                  <c:v>16.59162456907407</c:v>
                </c:pt>
                <c:pt idx="8">
                  <c:v>17.1549380865471</c:v>
                </c:pt>
                <c:pt idx="9">
                  <c:v>17.34938507959876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940984"/>
        <c:axId val="2108945272"/>
      </c:lineChart>
      <c:catAx>
        <c:axId val="2108940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8945272"/>
        <c:crosses val="autoZero"/>
        <c:auto val="1"/>
        <c:lblAlgn val="ctr"/>
        <c:lblOffset val="100"/>
        <c:noMultiLvlLbl val="0"/>
      </c:catAx>
      <c:valAx>
        <c:axId val="2108945272"/>
        <c:scaling>
          <c:logBase val="2.0"/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2108940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4731627296588"/>
          <c:y val="0.536405468149317"/>
          <c:w val="0.269712817147856"/>
          <c:h val="0.302013143939405"/>
        </c:manualLayout>
      </c:layout>
      <c:overlay val="0"/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Speedup</a:t>
            </a:r>
            <a:r>
              <a:rPr lang="en-US" baseline="0"/>
              <a:t> vs all data replicated (adr)</a:t>
            </a:r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578033683289589"/>
          <c:y val="0.0473131381792953"/>
          <c:w val="0.882865048118985"/>
          <c:h val="0.855500918895079"/>
        </c:manualLayout>
      </c:layout>
      <c:lineChart>
        <c:grouping val="standard"/>
        <c:varyColors val="0"/>
        <c:ser>
          <c:idx val="0"/>
          <c:order val="0"/>
          <c:tx>
            <c:v>2x8 threads vs 16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711scheduler'!$D$29:$M$29</c:f>
              <c:numCache>
                <c:formatCode>0.00</c:formatCode>
                <c:ptCount val="10"/>
                <c:pt idx="0">
                  <c:v>1.879637329237038</c:v>
                </c:pt>
                <c:pt idx="1">
                  <c:v>1.849175209071137</c:v>
                </c:pt>
                <c:pt idx="2">
                  <c:v>2.217887924663954</c:v>
                </c:pt>
                <c:pt idx="3">
                  <c:v>2.125177590983083</c:v>
                </c:pt>
                <c:pt idx="4">
                  <c:v>2.040347051873026</c:v>
                </c:pt>
                <c:pt idx="5">
                  <c:v>2.171529439465536</c:v>
                </c:pt>
                <c:pt idx="6">
                  <c:v>2.291807856152665</c:v>
                </c:pt>
                <c:pt idx="7">
                  <c:v>2.241034937519303</c:v>
                </c:pt>
                <c:pt idx="8">
                  <c:v>2.554960900063413</c:v>
                </c:pt>
                <c:pt idx="9">
                  <c:v>2.663517220155422</c:v>
                </c:pt>
              </c:numCache>
            </c:numRef>
          </c:val>
          <c:smooth val="0"/>
        </c:ser>
        <c:ser>
          <c:idx val="1"/>
          <c:order val="1"/>
          <c:tx>
            <c:v>4x4 threads vs 16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711scheduler'!$D$30:$M$30</c:f>
              <c:numCache>
                <c:formatCode>0.00</c:formatCode>
                <c:ptCount val="10"/>
                <c:pt idx="0">
                  <c:v>3.118863979123406</c:v>
                </c:pt>
                <c:pt idx="1">
                  <c:v>3.036241146838349</c:v>
                </c:pt>
                <c:pt idx="2">
                  <c:v>3.116061881021655</c:v>
                </c:pt>
                <c:pt idx="3">
                  <c:v>2.845910861135185</c:v>
                </c:pt>
                <c:pt idx="4">
                  <c:v>2.635295614085586</c:v>
                </c:pt>
                <c:pt idx="5">
                  <c:v>2.635144161942132</c:v>
                </c:pt>
                <c:pt idx="6">
                  <c:v>2.716965588720867</c:v>
                </c:pt>
                <c:pt idx="7">
                  <c:v>2.755707235791406</c:v>
                </c:pt>
                <c:pt idx="8">
                  <c:v>2.883443644504347</c:v>
                </c:pt>
                <c:pt idx="9">
                  <c:v>2.861495612471776</c:v>
                </c:pt>
              </c:numCache>
            </c:numRef>
          </c:val>
          <c:smooth val="0"/>
        </c:ser>
        <c:ser>
          <c:idx val="4"/>
          <c:order val="2"/>
          <c:tx>
            <c:v>2x16 threads vs 32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711scheduler'!$D$33:$M$33</c:f>
              <c:numCache>
                <c:formatCode>0.00</c:formatCode>
                <c:ptCount val="10"/>
                <c:pt idx="0">
                  <c:v>1.660527063286756</c:v>
                </c:pt>
                <c:pt idx="1">
                  <c:v>1.600949747206021</c:v>
                </c:pt>
                <c:pt idx="2">
                  <c:v>1.79629014293259</c:v>
                </c:pt>
                <c:pt idx="3">
                  <c:v>1.783357014113513</c:v>
                </c:pt>
                <c:pt idx="4">
                  <c:v>1.824777331428066</c:v>
                </c:pt>
                <c:pt idx="5">
                  <c:v>1.883314214795115</c:v>
                </c:pt>
                <c:pt idx="6">
                  <c:v>1.855973235536881</c:v>
                </c:pt>
                <c:pt idx="7">
                  <c:v>2.016863504644202</c:v>
                </c:pt>
                <c:pt idx="8">
                  <c:v>1.999232410639437</c:v>
                </c:pt>
                <c:pt idx="9">
                  <c:v>1.976738148643918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976232"/>
        <c:axId val="2108980936"/>
      </c:lineChart>
      <c:catAx>
        <c:axId val="2108976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8980936"/>
        <c:crosses val="autoZero"/>
        <c:auto val="1"/>
        <c:lblAlgn val="ctr"/>
        <c:lblOffset val="100"/>
        <c:noMultiLvlLbl val="0"/>
      </c:catAx>
      <c:valAx>
        <c:axId val="2108980936"/>
        <c:scaling>
          <c:logBase val="2.0"/>
          <c:orientation val="minMax"/>
          <c:max val="4.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2108976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2890638670166"/>
          <c:y val="0.575287640094603"/>
          <c:w val="0.306553805774278"/>
          <c:h val="0.322555815031135"/>
        </c:manualLayout>
      </c:layout>
      <c:overlay val="0"/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11T16:25:20.933" idx="1">
    <p:pos x="10" y="10"/>
    <p:text>nao falar de comunicaçoes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10/09/13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10/09/13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Boa </a:t>
            </a:r>
            <a:r>
              <a:rPr lang="en-US" dirty="0" err="1" smtClean="0"/>
              <a:t>tarde</a:t>
            </a:r>
            <a:r>
              <a:rPr lang="en-US" dirty="0" smtClean="0"/>
              <a:t>, </a:t>
            </a:r>
            <a:r>
              <a:rPr lang="en-US" dirty="0" err="1" smtClean="0"/>
              <a:t>sou</a:t>
            </a:r>
            <a:r>
              <a:rPr lang="en-US" dirty="0" smtClean="0"/>
              <a:t> o Andr</a:t>
            </a:r>
            <a:r>
              <a:rPr lang="en-US" dirty="0" smtClean="0"/>
              <a:t>é Pereira e </a:t>
            </a:r>
            <a:r>
              <a:rPr lang="en-US" dirty="0" err="1" smtClean="0"/>
              <a:t>venho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apresentar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minha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dissertação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colaboração</a:t>
            </a:r>
            <a:r>
              <a:rPr lang="en-US" baseline="0" dirty="0" smtClean="0"/>
              <a:t> entre o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Informatica</a:t>
            </a:r>
            <a:r>
              <a:rPr lang="en-US" baseline="0" dirty="0" smtClean="0"/>
              <a:t> e o LIP, </a:t>
            </a:r>
            <a:r>
              <a:rPr lang="en-US" baseline="0" dirty="0" err="1" smtClean="0"/>
              <a:t>intitulada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análises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do ATLAS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homogeneas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heterogeneas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err="1" smtClean="0"/>
              <a:t>KinFit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do ROOT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portadas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GPU. As </a:t>
            </a:r>
            <a:r>
              <a:rPr lang="en-US" dirty="0" err="1" smtClean="0"/>
              <a:t>únicas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passíveis</a:t>
            </a:r>
            <a:r>
              <a:rPr lang="en-US" dirty="0" smtClean="0"/>
              <a:t> de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portadas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das </a:t>
            </a:r>
            <a:r>
              <a:rPr lang="en-US" dirty="0" err="1" smtClean="0"/>
              <a:t>variações</a:t>
            </a:r>
            <a:r>
              <a:rPr lang="en-US" dirty="0" smtClean="0"/>
              <a:t> e a </a:t>
            </a:r>
            <a:r>
              <a:rPr lang="en-US" dirty="0" err="1" smtClean="0"/>
              <a:t>reconstrução</a:t>
            </a:r>
            <a:r>
              <a:rPr lang="en-US" dirty="0" smtClean="0"/>
              <a:t> </a:t>
            </a:r>
            <a:r>
              <a:rPr lang="en-US" dirty="0" err="1" smtClean="0"/>
              <a:t>cinemática</a:t>
            </a:r>
            <a:r>
              <a:rPr lang="en-US" dirty="0" smtClean="0"/>
              <a:t>. Para </a:t>
            </a:r>
            <a:r>
              <a:rPr lang="en-US" dirty="0" err="1" smtClean="0"/>
              <a:t>isto</a:t>
            </a:r>
            <a:r>
              <a:rPr lang="en-US" dirty="0" smtClean="0"/>
              <a:t>, </a:t>
            </a:r>
            <a:r>
              <a:rPr lang="en-US" dirty="0" err="1" smtClean="0"/>
              <a:t>ocorre</a:t>
            </a:r>
            <a:r>
              <a:rPr lang="en-US" dirty="0" smtClean="0"/>
              <a:t> um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transformação</a:t>
            </a:r>
            <a:r>
              <a:rPr lang="en-US" dirty="0" smtClean="0"/>
              <a:t> dos dados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e </a:t>
            </a:r>
            <a:r>
              <a:rPr lang="en-US" dirty="0" err="1" smtClean="0"/>
              <a:t>saída</a:t>
            </a:r>
            <a:r>
              <a:rPr lang="en-US" dirty="0" smtClean="0"/>
              <a:t> do GPU,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poderem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usados</a:t>
            </a:r>
            <a:r>
              <a:rPr lang="en-US" baseline="0" dirty="0" smtClean="0"/>
              <a:t>, e a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</a:t>
            </a:r>
            <a:r>
              <a:rPr lang="en-US" dirty="0" err="1" smtClean="0"/>
              <a:t>ê</a:t>
            </a:r>
            <a:r>
              <a:rPr lang="en-US" dirty="0" smtClean="0"/>
              <a:t> no </a:t>
            </a:r>
            <a:r>
              <a:rPr lang="en-US" dirty="0" err="1" smtClean="0"/>
              <a:t>gráfico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existem</a:t>
            </a:r>
            <a:r>
              <a:rPr lang="en-US" baseline="0" dirty="0" smtClean="0"/>
              <a:t> speedups.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overhead das </a:t>
            </a:r>
            <a:r>
              <a:rPr lang="en-US" baseline="0" dirty="0" err="1" smtClean="0"/>
              <a:t>comunicações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transformação</a:t>
            </a:r>
            <a:r>
              <a:rPr lang="en-US" baseline="0" dirty="0" smtClean="0"/>
              <a:t> dos dados, mas </a:t>
            </a:r>
            <a:r>
              <a:rPr lang="en-US" baseline="0" dirty="0" err="1" smtClean="0"/>
              <a:t>principalmente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ineficiente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causada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global.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Na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o </a:t>
            </a:r>
            <a:r>
              <a:rPr lang="en-US" dirty="0" err="1" smtClean="0"/>
              <a:t>fluxo</a:t>
            </a:r>
            <a:r>
              <a:rPr lang="en-US" dirty="0" smtClean="0"/>
              <a:t> ideal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CPU e GPU e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direita</a:t>
            </a:r>
            <a:r>
              <a:rPr lang="en-US" baseline="0" dirty="0" smtClean="0"/>
              <a:t> o actual. Como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evento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memória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, o CPU </a:t>
            </a:r>
            <a:r>
              <a:rPr lang="en-US" baseline="0" dirty="0" err="1" smtClean="0"/>
              <a:t>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espera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do GPU e vice versa, </a:t>
            </a:r>
            <a:r>
              <a:rPr lang="en-US" baseline="0" dirty="0" err="1" smtClean="0"/>
              <a:t>causando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CPU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trabalhe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volta</a:t>
            </a:r>
            <a:r>
              <a:rPr lang="en-US" baseline="0" dirty="0" smtClean="0"/>
              <a:t> de 30% do tempo. Com </a:t>
            </a:r>
            <a:r>
              <a:rPr lang="en-US" baseline="0" dirty="0" err="1" smtClean="0"/>
              <a:t>vários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memória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CPU </a:t>
            </a:r>
            <a:r>
              <a:rPr lang="en-US" baseline="0" dirty="0" err="1" smtClean="0"/>
              <a:t>começasse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próximo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do actual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5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Na 3a </a:t>
            </a:r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desenvolvido</a:t>
            </a:r>
            <a:r>
              <a:rPr lang="en-US" dirty="0" smtClean="0"/>
              <a:t> um </a:t>
            </a:r>
            <a:r>
              <a:rPr lang="en-US" dirty="0" err="1" smtClean="0"/>
              <a:t>escalonador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aplicaç</a:t>
            </a:r>
            <a:r>
              <a:rPr lang="en-US" dirty="0" err="1" smtClean="0"/>
              <a:t>ões</a:t>
            </a:r>
            <a:r>
              <a:rPr lang="en-US" dirty="0" smtClean="0"/>
              <a:t>.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surgiu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eficiência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memória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partilhada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versão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apontadores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CPU. O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concorrentemente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instâncias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multiCPU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7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err="1" smtClean="0"/>
              <a:t>Os</a:t>
            </a:r>
            <a:r>
              <a:rPr lang="en-US" baseline="0" dirty="0" smtClean="0"/>
              <a:t> speedups </a:t>
            </a:r>
            <a:r>
              <a:rPr lang="en-US" baseline="0" dirty="0" err="1" smtClean="0"/>
              <a:t>s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bons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superlinearidade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optimizações</a:t>
            </a:r>
            <a:r>
              <a:rPr lang="en-US" baseline="0" dirty="0" smtClean="0"/>
              <a:t> do PRNG.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combinação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a de 4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4 threads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granularidade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suficientemente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escalonador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eficientemente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Comparando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multiCPU</a:t>
            </a:r>
            <a:r>
              <a:rPr lang="en-US" baseline="0" dirty="0" smtClean="0"/>
              <a:t>, com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replicados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numero</a:t>
            </a:r>
            <a:r>
              <a:rPr lang="en-US" baseline="0" dirty="0" smtClean="0"/>
              <a:t> total de threads, o </a:t>
            </a:r>
            <a:r>
              <a:rPr lang="en-US" baseline="0" dirty="0" err="1" smtClean="0"/>
              <a:t>escalonador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aumento</a:t>
            </a:r>
            <a:r>
              <a:rPr lang="en-US" baseline="0" dirty="0" smtClean="0"/>
              <a:t> de performance entre 2 e 3 </a:t>
            </a:r>
            <a:r>
              <a:rPr lang="en-US" baseline="0" dirty="0" err="1" smtClean="0"/>
              <a:t>vezes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Concluindo</a:t>
            </a:r>
            <a:r>
              <a:rPr lang="en-US" dirty="0" smtClean="0"/>
              <a:t>, </a:t>
            </a:r>
            <a:r>
              <a:rPr lang="en-US" dirty="0" err="1" smtClean="0"/>
              <a:t>desenvolvi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implementaç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partilhada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performance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multiCPU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eficiência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CPU.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GPU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heterogéneos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global mas tem </a:t>
            </a:r>
            <a:r>
              <a:rPr lang="en-US" baseline="0" dirty="0" err="1" smtClean="0"/>
              <a:t>potêncial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futuramente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corrigido</a:t>
            </a:r>
            <a:r>
              <a:rPr lang="en-US" baseline="0" dirty="0" smtClean="0"/>
              <a:t>. Uma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xeon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testada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limitações</a:t>
            </a:r>
            <a:r>
              <a:rPr lang="en-US" baseline="0" dirty="0" smtClean="0"/>
              <a:t> do ROOT e dos drivers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maduros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inviabilizaram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do tempo da </a:t>
            </a:r>
            <a:r>
              <a:rPr lang="en-US" baseline="0" dirty="0" err="1" smtClean="0"/>
              <a:t>dissertação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fim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escalonador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aliado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apontadores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multiCPU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melhorado</a:t>
            </a:r>
            <a:r>
              <a:rPr lang="en-US" baseline="0" dirty="0" smtClean="0"/>
              <a:t> e, </a:t>
            </a:r>
            <a:r>
              <a:rPr lang="en-US" baseline="0" dirty="0" err="1" smtClean="0"/>
              <a:t>conjuntamente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paralelização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esqueleto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LipMiniAnalysis</a:t>
            </a:r>
            <a:r>
              <a:rPr lang="en-US" baseline="0" dirty="0" smtClean="0"/>
              <a:t>, se </a:t>
            </a:r>
            <a:r>
              <a:rPr lang="en-US" baseline="0" dirty="0" err="1" smtClean="0"/>
              <a:t>tornar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ferramenta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automaticamente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necessária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interferência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programador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5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 a </a:t>
            </a:r>
            <a:r>
              <a:rPr lang="en-US" dirty="0" err="1" smtClean="0"/>
              <a:t>motivaç</a:t>
            </a:r>
            <a:r>
              <a:rPr lang="en-US" dirty="0" err="1" smtClean="0"/>
              <a:t>ão</a:t>
            </a:r>
            <a:r>
              <a:rPr lang="en-US" dirty="0" smtClean="0"/>
              <a:t>, </a:t>
            </a:r>
            <a:r>
              <a:rPr lang="en-US" dirty="0" err="1" smtClean="0"/>
              <a:t>passando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estudo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abordagens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aumentar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eficiência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recorrendo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paralelismo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teórico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decaimento</a:t>
            </a:r>
            <a:r>
              <a:rPr lang="en-US" baseline="0" dirty="0" smtClean="0"/>
              <a:t> dos Top Quarks e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Higgs,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colisão</a:t>
            </a:r>
            <a:r>
              <a:rPr lang="en-US" baseline="0" dirty="0" smtClean="0"/>
              <a:t> frontal entre 2 </a:t>
            </a:r>
            <a:r>
              <a:rPr lang="en-US" baseline="0" dirty="0" err="1" smtClean="0"/>
              <a:t>protões</a:t>
            </a:r>
            <a:r>
              <a:rPr lang="en-US" baseline="0" dirty="0" smtClean="0"/>
              <a:t>. O detector de </a:t>
            </a:r>
            <a:r>
              <a:rPr lang="en-US" baseline="0" dirty="0" err="1" smtClean="0"/>
              <a:t>particulas</a:t>
            </a:r>
            <a:r>
              <a:rPr lang="en-US" baseline="0" dirty="0" smtClean="0"/>
              <a:t> do ATLAS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Bottom Quarks e </a:t>
            </a:r>
            <a:r>
              <a:rPr lang="en-US" baseline="0" dirty="0" err="1" smtClean="0"/>
              <a:t>leptões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determinadas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representadas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necessário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combinações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encontrar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reconstroi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. O detector do ATLAS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resolução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até</a:t>
            </a:r>
            <a:r>
              <a:rPr lang="en-US" baseline="0" dirty="0" smtClean="0"/>
              <a:t> ±1%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medições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afectando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quantidade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arbitrária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reconstruções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parâmetros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ligeiramente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escolhendo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fim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satisfaz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teórico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responsável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ttH_dilep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investigação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LIP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relaccionada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quantidade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variações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unidade</a:t>
            </a:r>
            <a:r>
              <a:rPr lang="en-US" baseline="0" dirty="0" smtClean="0"/>
              <a:t> de tempo.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A </a:t>
            </a:r>
            <a:r>
              <a:rPr lang="en-US" dirty="0" err="1" smtClean="0"/>
              <a:t>imagem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descreve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fluxo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ttH_dilep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ficheiro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entrada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carregado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individualmente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global. </a:t>
            </a:r>
            <a:r>
              <a:rPr lang="en-US" baseline="0" dirty="0" err="1" smtClean="0"/>
              <a:t>Passa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série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filtros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cuts,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descartado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qualquer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altura</a:t>
            </a:r>
            <a:r>
              <a:rPr lang="en-US" baseline="0" dirty="0" smtClean="0"/>
              <a:t>. No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 20, </a:t>
            </a:r>
            <a:r>
              <a:rPr lang="en-US" baseline="0" dirty="0" err="1" smtClean="0"/>
              <a:t>Kinfit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complexo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reconstruções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apresentadas</a:t>
            </a:r>
            <a:r>
              <a:rPr lang="en-US" baseline="0" dirty="0" smtClean="0"/>
              <a:t> no slide anterior.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</a:t>
            </a:r>
            <a:r>
              <a:rPr lang="en-US" baseline="0" dirty="0" smtClean="0"/>
              <a:t> da framework ROOT, do CERN, 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biblioteca</a:t>
            </a:r>
            <a:r>
              <a:rPr lang="en-US" baseline="0" dirty="0" smtClean="0"/>
              <a:t> do LIP, a </a:t>
            </a:r>
            <a:r>
              <a:rPr lang="en-US" baseline="0" dirty="0" err="1" smtClean="0"/>
              <a:t>LipMiniAnalysis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serve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esqueleto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muitas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Uma </a:t>
            </a:r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</a:t>
            </a:r>
            <a:r>
              <a:rPr lang="en-US" dirty="0" err="1" smtClean="0"/>
              <a:t>revela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baseline="0" dirty="0" smtClean="0"/>
              <a:t> o cut 20, </a:t>
            </a:r>
            <a:r>
              <a:rPr lang="en-US" baseline="0" dirty="0" err="1" smtClean="0"/>
              <a:t>KinFit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região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crítica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cujo</a:t>
            </a:r>
            <a:r>
              <a:rPr lang="en-US" baseline="0" dirty="0" smtClean="0"/>
              <a:t> tempo de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aumenta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linearmente</a:t>
            </a:r>
            <a:r>
              <a:rPr lang="en-US" baseline="0" dirty="0" smtClean="0"/>
              <a:t> com o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variações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restantes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matêm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constantes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Note-se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optimizaç</a:t>
            </a:r>
            <a:r>
              <a:rPr lang="en-US" baseline="0" dirty="0" err="1" smtClean="0"/>
              <a:t>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PRNG,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sempre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apresentadas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estratégia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intuitiva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err="1" smtClean="0"/>
              <a:t>Contudo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global, </a:t>
            </a:r>
            <a:r>
              <a:rPr lang="en-US" baseline="0" dirty="0" err="1" smtClean="0"/>
              <a:t>partilhado</a:t>
            </a:r>
            <a:r>
              <a:rPr lang="en-US" baseline="0" dirty="0" smtClean="0"/>
              <a:t> entre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e a </a:t>
            </a:r>
            <a:r>
              <a:rPr lang="en-US" baseline="0" dirty="0" err="1" smtClean="0"/>
              <a:t>LipMiniAnalysis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complexidade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invalidou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paralelização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25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err="1" smtClean="0"/>
              <a:t>Apresento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alternativas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paralelizaç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. A 1a </a:t>
            </a:r>
            <a:r>
              <a:rPr lang="en-US" baseline="0" dirty="0" err="1" smtClean="0"/>
              <a:t>trata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concurrente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parte da </a:t>
            </a:r>
            <a:r>
              <a:rPr lang="en-US" baseline="0" dirty="0" err="1" smtClean="0"/>
              <a:t>KinFit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selecção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combinações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sequencialmente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estrutura</a:t>
            </a:r>
            <a:r>
              <a:rPr lang="en-US" baseline="0" dirty="0" smtClean="0"/>
              <a:t> de dados com a </a:t>
            </a:r>
            <a:r>
              <a:rPr lang="en-US" baseline="0" dirty="0" err="1" smtClean="0"/>
              <a:t>informação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e dados de </a:t>
            </a:r>
            <a:r>
              <a:rPr lang="en-US" baseline="0" dirty="0" err="1" smtClean="0"/>
              <a:t>controlo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concurrentemente</a:t>
            </a:r>
            <a:r>
              <a:rPr lang="en-US" baseline="0" dirty="0" smtClean="0"/>
              <a:t> e no </a:t>
            </a:r>
            <a:r>
              <a:rPr lang="en-US" baseline="0" dirty="0" err="1" smtClean="0"/>
              <a:t>fim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necessário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encontrar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evento</a:t>
            </a:r>
            <a:r>
              <a:rPr lang="en-US" baseline="0" dirty="0" smtClean="0"/>
              <a:t>. 2 </a:t>
            </a:r>
            <a:r>
              <a:rPr lang="en-US" baseline="0" dirty="0" err="1" smtClean="0"/>
              <a:t>versões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estrutura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replicados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partilhados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leitura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referenciados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apontador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A </a:t>
            </a:r>
            <a:r>
              <a:rPr lang="en-US" dirty="0" err="1" smtClean="0"/>
              <a:t>vers</a:t>
            </a:r>
            <a:r>
              <a:rPr lang="en-US" dirty="0" err="1" smtClean="0"/>
              <a:t>ão</a:t>
            </a:r>
            <a:r>
              <a:rPr lang="en-US" dirty="0" smtClean="0"/>
              <a:t> com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replicados</a:t>
            </a:r>
            <a:r>
              <a:rPr lang="en-US" dirty="0" smtClean="0"/>
              <a:t> tem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performance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multi CPU, </a:t>
            </a:r>
            <a:r>
              <a:rPr lang="en-US" baseline="0" dirty="0" err="1" smtClean="0"/>
              <a:t>principalmente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32t, </a:t>
            </a:r>
            <a:r>
              <a:rPr lang="en-US" baseline="0" dirty="0" err="1" smtClean="0"/>
              <a:t>obtendo</a:t>
            </a:r>
            <a:r>
              <a:rPr lang="en-US" baseline="0" dirty="0" smtClean="0"/>
              <a:t> um speedup de 15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512 </a:t>
            </a:r>
            <a:r>
              <a:rPr lang="en-US" baseline="0" dirty="0" err="1" smtClean="0"/>
              <a:t>variações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versão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apontadores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eficiência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1 CPU, com speedups de </a:t>
            </a:r>
            <a:r>
              <a:rPr lang="en-US" baseline="0" dirty="0" err="1" smtClean="0"/>
              <a:t>até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512 </a:t>
            </a:r>
            <a:r>
              <a:rPr lang="en-US" baseline="0" dirty="0" err="1" smtClean="0"/>
              <a:t>variações</a:t>
            </a:r>
            <a:r>
              <a:rPr lang="en-US" baseline="0" dirty="0" smtClean="0"/>
              <a:t>. Para </a:t>
            </a:r>
            <a:r>
              <a:rPr lang="en-US" baseline="0" dirty="0" err="1" smtClean="0"/>
              <a:t>vários</a:t>
            </a:r>
            <a:r>
              <a:rPr lang="en-US" baseline="0" dirty="0" smtClean="0"/>
              <a:t> cores, o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apontadores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contenção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memória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10/09/13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10/09/13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10/09/13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10/09/13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10/09/13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10/09/13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10/09/13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10/09/13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10/09/13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10/09/13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10/09/13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10/09/13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</a:t>
            </a:r>
            <a:r>
              <a:rPr lang="en-U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homogeneous and heterogeneous platforms 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 descr="LIP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1320185"/>
            <a:ext cx="2698955" cy="5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393451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Approach 2: </a:t>
            </a:r>
            <a:r>
              <a:rPr lang="en-US" dirty="0" smtClean="0"/>
              <a:t>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with GPU accelerator </a:t>
            </a:r>
            <a:r>
              <a:rPr lang="en-US" sz="3100" dirty="0" smtClean="0"/>
              <a:t>(distributed memory)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1" y="1752600"/>
            <a:ext cx="2653116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Parallel, no accelerator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627674" y="1752600"/>
            <a:ext cx="5059126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Parallel: </a:t>
            </a:r>
            <a:r>
              <a:rPr lang="en-US" dirty="0" smtClean="0">
                <a:solidFill>
                  <a:schemeClr val="bg1"/>
                </a:solidFill>
              </a:rPr>
              <a:t>multicore </a:t>
            </a:r>
            <a:r>
              <a:rPr lang="en-US" dirty="0" smtClean="0"/>
              <a:t>+ GPU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-469580" y="2438400"/>
            <a:ext cx="4795736" cy="4419600"/>
          </a:xfrm>
        </p:spPr>
      </p:pic>
      <p:sp>
        <p:nvSpPr>
          <p:cNvPr id="9" name="TextBox 8"/>
          <p:cNvSpPr txBox="1"/>
          <p:nvPr/>
        </p:nvSpPr>
        <p:spPr>
          <a:xfrm>
            <a:off x="5257206" y="2474511"/>
            <a:ext cx="3886794" cy="285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Data </a:t>
            </a:r>
            <a:r>
              <a:rPr lang="en-US" sz="1600" dirty="0" smtClean="0">
                <a:solidFill>
                  <a:srgbClr val="000000"/>
                </a:solidFill>
              </a:rPr>
              <a:t>(un)</a:t>
            </a:r>
            <a:r>
              <a:rPr lang="en-US" sz="1600" dirty="0" err="1" smtClean="0">
                <a:solidFill>
                  <a:srgbClr val="000000"/>
                </a:solidFill>
              </a:rPr>
              <a:t>marshalling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595959"/>
                </a:solidFill>
              </a:rPr>
              <a:t>Transform ROOT (and application classes) in arrays to transfer to </a:t>
            </a:r>
            <a:r>
              <a:rPr lang="en-US" sz="1600" dirty="0" smtClean="0">
                <a:solidFill>
                  <a:srgbClr val="595959"/>
                </a:solidFill>
              </a:rPr>
              <a:t>and from the </a:t>
            </a:r>
            <a:r>
              <a:rPr lang="en-US" sz="1600" dirty="0" smtClean="0">
                <a:solidFill>
                  <a:srgbClr val="595959"/>
                </a:solidFill>
              </a:rPr>
              <a:t>GPU</a:t>
            </a:r>
          </a:p>
          <a:p>
            <a:pPr marL="182563" indent="-182563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600" dirty="0" smtClean="0"/>
              <a:t>In the GPU: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595959"/>
                </a:solidFill>
              </a:rPr>
              <a:t>Apply the variance on the inputs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595959"/>
                </a:solidFill>
              </a:rPr>
              <a:t>Perform the kinematical </a:t>
            </a:r>
            <a:r>
              <a:rPr lang="en-US" sz="1600" dirty="0" smtClean="0">
                <a:solidFill>
                  <a:srgbClr val="595959"/>
                </a:solidFill>
              </a:rPr>
              <a:t>reconstruction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endParaRPr lang="en-US" sz="1600" dirty="0" smtClean="0"/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Parallel </a:t>
            </a:r>
            <a:r>
              <a:rPr lang="en-US" sz="1600" dirty="0" smtClean="0">
                <a:solidFill>
                  <a:srgbClr val="000000"/>
                </a:solidFill>
              </a:rPr>
              <a:t>reconstruction of the Higgs </a:t>
            </a:r>
            <a:r>
              <a:rPr lang="en-US" sz="1600" dirty="0" smtClean="0">
                <a:solidFill>
                  <a:srgbClr val="000000"/>
                </a:solidFill>
              </a:rPr>
              <a:t>boson on CPU 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3" name="Picture 2" descr="gpu_pipe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17" y="2438400"/>
            <a:ext cx="135987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>
                <a:solidFill>
                  <a:srgbClr val="1F497D"/>
                </a:solidFill>
              </a:rPr>
              <a:t>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48888" y="1516698"/>
            <a:ext cx="7507046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System</a:t>
            </a:r>
            <a:r>
              <a:rPr lang="en-US" sz="1600" dirty="0" smtClean="0">
                <a:solidFill>
                  <a:srgbClr val="C0504D"/>
                </a:solidFill>
              </a:rPr>
              <a:t>: 2 x AMD Opteron 6174 (total 24 cores) </a:t>
            </a:r>
            <a:r>
              <a:rPr lang="en-US" sz="1600" dirty="0" smtClean="0">
                <a:solidFill>
                  <a:srgbClr val="C0504D"/>
                </a:solidFill>
              </a:rPr>
              <a:t>and NVidia Tesla Fermi C2050 GPU</a:t>
            </a: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4659708"/>
              </p:ext>
            </p:extLst>
          </p:nvPr>
        </p:nvGraphicFramePr>
        <p:xfrm>
          <a:off x="612648" y="1881823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86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>
          <a:xfrm>
            <a:off x="609600" y="1758950"/>
            <a:ext cx="2541588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Ideal execution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667126" y="1758950"/>
            <a:ext cx="2617788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Current execution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67126" y="5767062"/>
            <a:ext cx="261778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 smtClean="0"/>
              <a:t>For 256 variations the CPU is idle </a:t>
            </a:r>
          </a:p>
          <a:p>
            <a:pPr algn="ctr">
              <a:lnSpc>
                <a:spcPts val="1800"/>
              </a:lnSpc>
            </a:pPr>
            <a:r>
              <a:rPr lang="en-US" dirty="0" smtClean="0"/>
              <a:t>31% of the time…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4914" y="5657347"/>
            <a:ext cx="261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A single global state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prevents</a:t>
            </a:r>
            <a:r>
              <a:rPr lang="en-US" dirty="0" smtClean="0">
                <a:solidFill>
                  <a:srgbClr val="800000"/>
                </a:solidFill>
              </a:rPr>
              <a:t> simultaneous 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CPU &amp; GPU processing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>
                <a:solidFill>
                  <a:srgbClr val="1F497D"/>
                </a:solidFill>
              </a:rPr>
              <a:t>(2)</a:t>
            </a:r>
            <a:endParaRPr lang="en-US" dirty="0"/>
          </a:p>
        </p:txBody>
      </p:sp>
      <p:pic>
        <p:nvPicPr>
          <p:cNvPr id="9" name="Content Placeholder 8" descr="gpu_optimal_flow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81" r="-11981"/>
          <a:stretch>
            <a:fillRect/>
          </a:stretch>
        </p:blipFill>
        <p:spPr>
          <a:xfrm>
            <a:off x="-102188" y="2438400"/>
            <a:ext cx="3886200" cy="3581400"/>
          </a:xfrm>
        </p:spPr>
      </p:pic>
      <p:pic>
        <p:nvPicPr>
          <p:cNvPr id="15" name="Content Placeholder 14" descr="gpu_flow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30" r="-11630"/>
          <a:stretch>
            <a:fillRect/>
          </a:stretch>
        </p:blipFill>
        <p:spPr>
          <a:xfrm>
            <a:off x="3197889" y="2438400"/>
            <a:ext cx="3490617" cy="3216842"/>
          </a:xfrm>
        </p:spPr>
      </p:pic>
      <p:pic>
        <p:nvPicPr>
          <p:cNvPr id="13" name="Picture 12" descr="gpu_pipel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09" y="1516698"/>
            <a:ext cx="1307804" cy="4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610601" cy="869950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Approach 3</a:t>
            </a:r>
            <a:r>
              <a:rPr lang="en-US" dirty="0" smtClean="0"/>
              <a:t>: events from different files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4" name="Content Placeholder 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1" name="Content Placeholder 10" descr="global_state_scheduler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7" b="-2077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6572222" y="4821296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2775" y="1686748"/>
            <a:ext cx="825885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System: </a:t>
            </a:r>
            <a:r>
              <a:rPr lang="en-US" sz="1600" dirty="0" smtClean="0">
                <a:solidFill>
                  <a:srgbClr val="C0504D"/>
                </a:solidFill>
              </a:rPr>
              <a:t>2x </a:t>
            </a:r>
            <a:r>
              <a:rPr lang="en-US" sz="1600" dirty="0" smtClean="0">
                <a:solidFill>
                  <a:srgbClr val="C0504D"/>
                </a:solidFill>
              </a:rPr>
              <a:t>Intel E5-2670 (total 16 cores, 32 threads)</a:t>
            </a: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934" y="6049749"/>
            <a:ext cx="13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# of variations</a:t>
            </a:r>
            <a:endParaRPr lang="en-US" sz="1400" b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63745"/>
              </p:ext>
            </p:extLst>
          </p:nvPr>
        </p:nvGraphicFramePr>
        <p:xfrm>
          <a:off x="0" y="2466978"/>
          <a:ext cx="4572000" cy="348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982921"/>
              </p:ext>
            </p:extLst>
          </p:nvPr>
        </p:nvGraphicFramePr>
        <p:xfrm>
          <a:off x="4572000" y="2466978"/>
          <a:ext cx="4572000" cy="348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507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79555" y="1600199"/>
            <a:ext cx="8583791" cy="51300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Homogeneous systems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All data replicated provides the best performance (multiple CPUs)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Pointer to shared data provides the best efficiency (single CPU)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Heterogeneous systems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Unefficient</a:t>
            </a:r>
            <a:r>
              <a:rPr lang="en-US" sz="2200" dirty="0" smtClean="0"/>
              <a:t> GPU usage due to the lack of a global data structure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Xeon Phi preliminary implementation limited by the drivers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Scheduler provides the best efficiency for multi-CPU systems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Allied to a parallelization of </a:t>
            </a:r>
            <a:r>
              <a:rPr lang="en-US" sz="2200" dirty="0" err="1" smtClean="0"/>
              <a:t>LipMiniAnalysis</a:t>
            </a:r>
            <a:r>
              <a:rPr lang="en-US" sz="2200" dirty="0" smtClean="0"/>
              <a:t> a tool can be developed that automatically extracts parallelism</a:t>
            </a:r>
          </a:p>
        </p:txBody>
      </p:sp>
    </p:spTree>
    <p:extLst>
      <p:ext uri="{BB962C8B-B14F-4D97-AF65-F5344CB8AC3E}">
        <p14:creationId xmlns:p14="http://schemas.microsoft.com/office/powerpoint/2010/main" val="276311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</a:t>
            </a:r>
            <a:r>
              <a:rPr lang="en-U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homogeneous and heterogeneous platforms 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 descr="LIP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1320185"/>
            <a:ext cx="2698955" cy="5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3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Overview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Structure of </a:t>
            </a:r>
            <a:r>
              <a:rPr lang="en-US" sz="2000" dirty="0" err="1" smtClean="0">
                <a:latin typeface="Lucida Console"/>
                <a:cs typeface="Lucida Console"/>
              </a:rPr>
              <a:t>ttH_dilep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Analysis of critical regions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Improving efficiency through parallelism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On shared memory </a:t>
            </a:r>
            <a:r>
              <a:rPr lang="en-US" sz="2400" dirty="0" smtClean="0"/>
              <a:t>homogeneous systems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On heterogeneous systems with a GPU </a:t>
            </a:r>
            <a:r>
              <a:rPr lang="en-US" sz="2400" dirty="0" smtClean="0"/>
              <a:t>accelerator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Efficient </a:t>
            </a:r>
            <a:r>
              <a:rPr lang="en-US" sz="2400" dirty="0" smtClean="0"/>
              <a:t>data &amp; workload scheduling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464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817688"/>
            <a:ext cx="5422286" cy="330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tbar_higg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516698"/>
            <a:ext cx="5652254" cy="3711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516698"/>
            <a:ext cx="8377030" cy="51687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target model for an event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32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Reconstruction of the Top Quarks (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err="1" smtClean="0"/>
              <a:t>&amp;</a:t>
            </a:r>
            <a:r>
              <a:rPr lang="en-US" sz="2400" strike="sngStrike" dirty="0" err="1">
                <a:solidFill>
                  <a:srgbClr val="FF0000"/>
                </a:solidFill>
                <a:latin typeface="Arial"/>
                <a:cs typeface="Arial"/>
              </a:rPr>
              <a:t>ī</a:t>
            </a:r>
            <a:r>
              <a:rPr lang="en-US" sz="2400" dirty="0" smtClean="0"/>
              <a:t>) system with 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iggs boson </a:t>
            </a:r>
          </a:p>
          <a:p>
            <a:pPr lvl="1">
              <a:buFont typeface="Courier New"/>
              <a:buChar char="o"/>
            </a:pPr>
            <a:r>
              <a:rPr lang="en-US" sz="2000" dirty="0" smtClean="0">
                <a:solidFill>
                  <a:srgbClr val="000000"/>
                </a:solidFill>
              </a:rPr>
              <a:t>the analysis and reconstruction code =&gt; </a:t>
            </a:r>
            <a:r>
              <a:rPr lang="en-US" sz="2000" dirty="0" err="1" smtClean="0">
                <a:solidFill>
                  <a:srgbClr val="FF0000"/>
                </a:solidFill>
              </a:rPr>
              <a:t>tt</a:t>
            </a:r>
            <a:r>
              <a:rPr lang="en-US" sz="2000" dirty="0" err="1" smtClean="0">
                <a:solidFill>
                  <a:srgbClr val="0000FF"/>
                </a:solidFill>
              </a:rPr>
              <a:t>H</a:t>
            </a:r>
            <a:r>
              <a:rPr lang="en-US" sz="2000" dirty="0" err="1" smtClean="0"/>
              <a:t>_dilep</a:t>
            </a:r>
            <a:endParaRPr lang="en-US" sz="2000" dirty="0" smtClean="0"/>
          </a:p>
          <a:p>
            <a:r>
              <a:rPr lang="en-US" sz="2400" dirty="0" smtClean="0"/>
              <a:t>Goal: to </a:t>
            </a:r>
            <a:r>
              <a:rPr lang="en-US" sz="2400" dirty="0" smtClean="0"/>
              <a:t>improve the efficiency of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f_abstract_flow_with_kinf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89" y="1516698"/>
            <a:ext cx="5896797" cy="5341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r>
              <a:rPr lang="en-US" dirty="0"/>
              <a:t> </a:t>
            </a:r>
            <a:r>
              <a:rPr lang="en-US" sz="2400" dirty="0" smtClean="0">
                <a:solidFill>
                  <a:srgbClr val="1F497D"/>
                </a:solidFill>
              </a:rPr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199"/>
            <a:ext cx="8153400" cy="491913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Dependencies</a:t>
            </a:r>
          </a:p>
          <a:p>
            <a:pPr lvl="1"/>
            <a:r>
              <a:rPr lang="en-US" sz="2100" dirty="0" smtClean="0"/>
              <a:t>ROOT</a:t>
            </a:r>
          </a:p>
          <a:p>
            <a:pPr lvl="1"/>
            <a:r>
              <a:rPr lang="en-US" sz="2100" dirty="0" err="1" smtClean="0"/>
              <a:t>LipMiniAnalysis</a:t>
            </a:r>
            <a:endParaRPr lang="en-US" sz="2100" dirty="0" smtClean="0"/>
          </a:p>
          <a:p>
            <a:r>
              <a:rPr lang="en-US" sz="2400" dirty="0" smtClean="0"/>
              <a:t>Cut </a:t>
            </a:r>
            <a:r>
              <a:rPr lang="en-US" sz="2400" dirty="0" smtClean="0"/>
              <a:t>#20</a:t>
            </a:r>
          </a:p>
          <a:p>
            <a:pPr lvl="1"/>
            <a:r>
              <a:rPr lang="en-US" sz="2100" dirty="0" smtClean="0"/>
              <a:t>Complex filter: </a:t>
            </a:r>
            <a:br>
              <a:rPr lang="en-US" sz="2100" dirty="0" smtClean="0"/>
            </a:br>
            <a:r>
              <a:rPr lang="en-US" sz="2100" dirty="0" smtClean="0"/>
              <a:t>	   </a:t>
            </a:r>
            <a:r>
              <a:rPr lang="en-US" sz="2100" dirty="0" err="1" smtClean="0"/>
              <a:t>ttDilepKinFit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aka </a:t>
            </a:r>
            <a:r>
              <a:rPr lang="en-US" sz="2100" b="1" dirty="0" err="1" smtClean="0">
                <a:solidFill>
                  <a:srgbClr val="800000"/>
                </a:solidFill>
              </a:rPr>
              <a:t>KinFit</a:t>
            </a:r>
            <a:endParaRPr lang="en-US" sz="2100" b="1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9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720222"/>
              </p:ext>
            </p:extLst>
          </p:nvPr>
        </p:nvGraphicFramePr>
        <p:xfrm>
          <a:off x="1676455" y="1684820"/>
          <a:ext cx="6177421" cy="406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54326" y="5896762"/>
            <a:ext cx="199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# variations per event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668713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79938" y="1752600"/>
            <a:ext cx="4106862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>
          <a:xfrm>
            <a:off x="609600" y="2559453"/>
            <a:ext cx="3668713" cy="3380971"/>
          </a:xfrm>
        </p:spPr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>
          <a:xfrm>
            <a:off x="4579938" y="2392680"/>
            <a:ext cx="4106862" cy="3581400"/>
          </a:xfrm>
        </p:spPr>
      </p:pic>
      <p:sp>
        <p:nvSpPr>
          <p:cNvPr id="3" name="TextBox 2"/>
          <p:cNvSpPr txBox="1"/>
          <p:nvPr/>
        </p:nvSpPr>
        <p:spPr>
          <a:xfrm>
            <a:off x="7134256" y="4463662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Improving efficiency with parallelism…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668713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79938" y="1752600"/>
            <a:ext cx="4106862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>
          <a:xfrm>
            <a:off x="609600" y="2559453"/>
            <a:ext cx="3668713" cy="3380971"/>
          </a:xfrm>
        </p:spPr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>
          <a:xfrm>
            <a:off x="4579938" y="2392680"/>
            <a:ext cx="4106862" cy="3581400"/>
          </a:xfrm>
        </p:spPr>
      </p:pic>
      <p:sp>
        <p:nvSpPr>
          <p:cNvPr id="3" name="TextBox 2"/>
          <p:cNvSpPr txBox="1"/>
          <p:nvPr/>
        </p:nvSpPr>
        <p:spPr>
          <a:xfrm>
            <a:off x="7134256" y="4463662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9" name="&quot;No&quot; Symbol 8"/>
          <p:cNvSpPr/>
          <p:nvPr/>
        </p:nvSpPr>
        <p:spPr>
          <a:xfrm>
            <a:off x="6802439" y="3834252"/>
            <a:ext cx="976832" cy="998741"/>
          </a:xfrm>
          <a:prstGeom prst="noSmoking">
            <a:avLst>
              <a:gd name="adj" fmla="val 15223"/>
            </a:avLst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/>
          </a:bodyPr>
          <a:lstStyle/>
          <a:p>
            <a:r>
              <a:rPr lang="en-US" dirty="0" smtClean="0"/>
              <a:t>… no way with single global state!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1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1" y="1752600"/>
            <a:ext cx="2125122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124366" y="1752600"/>
            <a:ext cx="5562434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1829957" y="2392680"/>
            <a:ext cx="4795736" cy="4419600"/>
          </a:xfrm>
        </p:spPr>
      </p:pic>
      <p:pic>
        <p:nvPicPr>
          <p:cNvPr id="14" name="Content Placeholder 13" descr="sequential_kinfit.pn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42" r="-119742"/>
          <a:stretch>
            <a:fillRect/>
          </a:stretch>
        </p:blipFill>
        <p:spPr>
          <a:xfrm>
            <a:off x="-849251" y="2433918"/>
            <a:ext cx="4800600" cy="4424082"/>
          </a:xfrm>
        </p:spPr>
      </p:pic>
      <p:sp>
        <p:nvSpPr>
          <p:cNvPr id="3" name="TextBox 2"/>
          <p:cNvSpPr txBox="1"/>
          <p:nvPr/>
        </p:nvSpPr>
        <p:spPr>
          <a:xfrm>
            <a:off x="4999913" y="2778198"/>
            <a:ext cx="3686888" cy="366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Selects all sets of </a:t>
            </a:r>
            <a:r>
              <a:rPr lang="en-US" sz="1600" u="sng" dirty="0" smtClean="0"/>
              <a:t>2 jets &amp; 2 leptons</a:t>
            </a:r>
            <a:r>
              <a:rPr lang="en-US" sz="1600" dirty="0" smtClean="0"/>
              <a:t>, and </a:t>
            </a:r>
            <a:r>
              <a:rPr lang="en-US" sz="1600" dirty="0"/>
              <a:t>builds a new data </a:t>
            </a:r>
            <a:r>
              <a:rPr lang="en-US" sz="1600" dirty="0" smtClean="0"/>
              <a:t>structure for each set</a:t>
            </a:r>
          </a:p>
          <a:p>
            <a:pPr marL="87313" indent="-8731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In parallel: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applies a tolerance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(variation)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each measure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performs a kinematical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Higgs boson reconstructions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solution (reduction)</a:t>
            </a:r>
          </a:p>
          <a:p>
            <a:pPr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endParaRPr lang="en-US" sz="1600" dirty="0"/>
          </a:p>
          <a:p>
            <a:pPr indent="-2730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The new data structure:</a:t>
            </a:r>
          </a:p>
          <a:p>
            <a:pPr lvl="1"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595959"/>
                </a:solidFill>
              </a:rPr>
              <a:t>all data are replicated; or</a:t>
            </a:r>
          </a:p>
          <a:p>
            <a:pPr lvl="1"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595959"/>
                </a:solidFill>
              </a:rPr>
              <a:t>common data share a pointer</a:t>
            </a:r>
            <a:endParaRPr lang="en-US" sz="1600" dirty="0">
              <a:solidFill>
                <a:srgbClr val="59595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Approach 1: </a:t>
            </a:r>
            <a:r>
              <a:rPr lang="en-US" dirty="0" smtClean="0"/>
              <a:t>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 shared memory, no h/w accelerators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9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/>
              <a:t>analysis </a:t>
            </a:r>
            <a:r>
              <a:rPr lang="en-US" sz="2400" dirty="0">
                <a:solidFill>
                  <a:srgbClr val="1F497D"/>
                </a:solidFill>
              </a:rPr>
              <a:t>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065643"/>
            <a:ext cx="703907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Plots: speedup </a:t>
            </a:r>
            <a:r>
              <a:rPr lang="en-US" sz="1600" i="1" dirty="0" smtClean="0">
                <a:solidFill>
                  <a:srgbClr val="C0504D"/>
                </a:solidFill>
              </a:rPr>
              <a:t>versus</a:t>
            </a:r>
            <a:r>
              <a:rPr lang="en-US" sz="1600" dirty="0" smtClean="0">
                <a:solidFill>
                  <a:srgbClr val="C0504D"/>
                </a:solidFill>
              </a:rPr>
              <a:t> the original sequential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88485"/>
              </p:ext>
            </p:extLst>
          </p:nvPr>
        </p:nvGraphicFramePr>
        <p:xfrm>
          <a:off x="115452" y="2057745"/>
          <a:ext cx="4432735" cy="3730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4352" y="578864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# of variations per event</a:t>
            </a:r>
            <a:endParaRPr lang="en-US" sz="1200" b="1" dirty="0"/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637435" y="1605292"/>
            <a:ext cx="7039077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0504D"/>
                </a:solidFill>
              </a:rPr>
              <a:t>System</a:t>
            </a:r>
            <a:r>
              <a:rPr lang="en-US" sz="1600" dirty="0" smtClean="0">
                <a:solidFill>
                  <a:srgbClr val="C0504D"/>
                </a:solidFill>
              </a:rPr>
              <a:t>: 2 x Intel </a:t>
            </a:r>
            <a:r>
              <a:rPr lang="en-US" sz="1600" dirty="0">
                <a:solidFill>
                  <a:srgbClr val="C0504D"/>
                </a:solidFill>
              </a:rPr>
              <a:t>E5-2670 </a:t>
            </a:r>
            <a:r>
              <a:rPr lang="en-US" sz="1600" dirty="0" smtClean="0">
                <a:solidFill>
                  <a:srgbClr val="C0504D"/>
                </a:solidFill>
              </a:rPr>
              <a:t>(total 16 cores, 32 </a:t>
            </a:r>
            <a:r>
              <a:rPr lang="en-US" sz="1600" dirty="0">
                <a:solidFill>
                  <a:srgbClr val="C0504D"/>
                </a:solidFill>
              </a:rPr>
              <a:t>threads)</a:t>
            </a:r>
            <a:endParaRPr lang="en-US" sz="1600" dirty="0">
              <a:solidFill>
                <a:srgbClr val="C0504D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852765"/>
              </p:ext>
            </p:extLst>
          </p:nvPr>
        </p:nvGraphicFramePr>
        <p:xfrm>
          <a:off x="4354629" y="2057744"/>
          <a:ext cx="4572000" cy="3730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9259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28719</TotalTime>
  <Words>1632</Words>
  <Application>Microsoft Macintosh PowerPoint</Application>
  <PresentationFormat>On-screen Show (4:3)</PresentationFormat>
  <Paragraphs>162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Efficient processing of ATLAS events analysis in homogeneous and heterogeneous platforms with accelerator devices </vt:lpstr>
      <vt:lpstr>Overview</vt:lpstr>
      <vt:lpstr>Motivation</vt:lpstr>
      <vt:lpstr>Structure of ttH_dilep (3)</vt:lpstr>
      <vt:lpstr>Critical regions</vt:lpstr>
      <vt:lpstr>Improving efficiency with parallelism…</vt:lpstr>
      <vt:lpstr>… no way with single global state!</vt:lpstr>
      <vt:lpstr>Approach 1: parallelize KinFit,         shared memory, no h/w accelerators </vt:lpstr>
      <vt:lpstr>Performance analysis (1)</vt:lpstr>
      <vt:lpstr>Approach 2: parallelize KinFit,        with GPU accelerator (distributed memory)</vt:lpstr>
      <vt:lpstr>Performance analysis (1)</vt:lpstr>
      <vt:lpstr>Performance analysis (2)</vt:lpstr>
      <vt:lpstr>Approach 3: events from different files</vt:lpstr>
      <vt:lpstr>Performance analysis (1)</vt:lpstr>
      <vt:lpstr>Conclusions</vt:lpstr>
      <vt:lpstr>Efficient processing of ATLAS events analysis in homogeneous and heterogeneous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542</cp:revision>
  <dcterms:created xsi:type="dcterms:W3CDTF">2013-02-12T11:57:55Z</dcterms:created>
  <dcterms:modified xsi:type="dcterms:W3CDTF">2013-09-14T10:22:01Z</dcterms:modified>
</cp:coreProperties>
</file>