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9" r:id="rId4"/>
    <p:sldId id="262" r:id="rId5"/>
    <p:sldId id="274" r:id="rId6"/>
    <p:sldId id="279" r:id="rId7"/>
    <p:sldId id="266" r:id="rId8"/>
    <p:sldId id="271" r:id="rId9"/>
    <p:sldId id="276" r:id="rId10"/>
    <p:sldId id="265" r:id="rId11"/>
    <p:sldId id="275" r:id="rId12"/>
    <p:sldId id="264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9966" autoAdjust="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as frameworks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err="1" smtClean="0"/>
              <a:t>Objectivo</a:t>
            </a:r>
            <a:r>
              <a:rPr lang="en-US" b="1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abstrair</a:t>
            </a:r>
            <a:r>
              <a:rPr lang="en-US" b="1" dirty="0" smtClean="0"/>
              <a:t> as </a:t>
            </a:r>
            <a:r>
              <a:rPr lang="en-US" b="1" dirty="0" err="1" smtClean="0"/>
              <a:t>complexidades</a:t>
            </a:r>
            <a:r>
              <a:rPr lang="en-US" b="1" dirty="0" smtClean="0"/>
              <a:t> das </a:t>
            </a:r>
            <a:r>
              <a:rPr lang="en-US" b="1" dirty="0" err="1" smtClean="0"/>
              <a:t>arquitecturas</a:t>
            </a:r>
            <a:r>
              <a:rPr lang="en-US" b="1" dirty="0" smtClean="0"/>
              <a:t>, </a:t>
            </a:r>
            <a:r>
              <a:rPr lang="en-US" b="1" dirty="0" err="1" smtClean="0"/>
              <a:t>facilitando</a:t>
            </a:r>
            <a:r>
              <a:rPr lang="en-US" b="1" dirty="0" smtClean="0"/>
              <a:t> a </a:t>
            </a:r>
            <a:r>
              <a:rPr lang="en-US" b="1" dirty="0" err="1" smtClean="0"/>
              <a:t>tarefa</a:t>
            </a:r>
            <a:r>
              <a:rPr lang="en-US" b="1" dirty="0" smtClean="0"/>
              <a:t> dos </a:t>
            </a:r>
            <a:r>
              <a:rPr lang="en-US" b="1" dirty="0" err="1" smtClean="0"/>
              <a:t>programadores</a:t>
            </a:r>
            <a:r>
              <a:rPr lang="en-US" b="1" dirty="0" smtClean="0"/>
              <a:t> </a:t>
            </a:r>
            <a:r>
              <a:rPr lang="en-US" b="1" dirty="0" err="1" smtClean="0"/>
              <a:t>inexperientes</a:t>
            </a:r>
            <a:r>
              <a:rPr lang="en-US" b="1" dirty="0" smtClean="0"/>
              <a:t> e </a:t>
            </a:r>
            <a:r>
              <a:rPr lang="en-US" b="1" dirty="0" err="1" smtClean="0"/>
              <a:t>aumentar</a:t>
            </a:r>
            <a:r>
              <a:rPr lang="en-US" b="1" dirty="0" smtClean="0"/>
              <a:t> 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productividade</a:t>
            </a:r>
            <a:endParaRPr lang="en-US" b="1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híbrida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 </a:t>
            </a:r>
            <a:r>
              <a:rPr lang="en-US" baseline="0" dirty="0" err="1" smtClean="0"/>
              <a:t>comparando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optimizada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smtClean="0"/>
              <a:t>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Analisa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smtClean="0"/>
              <a:t>inputs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comb jet/</a:t>
            </a:r>
            <a:r>
              <a:rPr lang="en-US" baseline="0" dirty="0" err="1" smtClean="0"/>
              <a:t>lep</a:t>
            </a:r>
            <a:r>
              <a:rPr lang="en-US" baseline="0" dirty="0" smtClean="0"/>
              <a:t>:</a:t>
            </a:r>
          </a:p>
          <a:p>
            <a:pPr marL="457200" lvl="1" indent="0"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variancia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arbitrario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vezes</a:t>
            </a: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ttDilepKinFit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r>
              <a:rPr lang="en-US" baseline="0" dirty="0" smtClean="0"/>
              <a:t>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Tradeoff entre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velocidade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muitos</a:t>
            </a:r>
            <a:r>
              <a:rPr lang="en-US" baseline="0" dirty="0" smtClean="0"/>
              <a:t> dados a </a:t>
            </a:r>
            <a:r>
              <a:rPr lang="en-US" baseline="0" dirty="0" err="1" smtClean="0"/>
              <a:t>processar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Trabalho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prupos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inicial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alteraçao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necessaria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Paralelizaç</a:t>
            </a:r>
            <a:r>
              <a:rPr lang="en-US" dirty="0" err="1" smtClean="0"/>
              <a:t>ão</a:t>
            </a:r>
            <a:r>
              <a:rPr lang="en-US" dirty="0" smtClean="0"/>
              <a:t> das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heterogeneos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CPUs 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baseados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</a:t>
            </a:r>
            <a:r>
              <a:rPr lang="en-US" baseline="0" dirty="0" smtClean="0"/>
              <a:t>multicore CPUs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aceleradores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Balanceamento</a:t>
            </a:r>
            <a:r>
              <a:rPr lang="en-US" baseline="0" dirty="0" smtClean="0"/>
              <a:t> </a:t>
            </a:r>
            <a:r>
              <a:rPr lang="en-US" baseline="0" dirty="0" smtClean="0"/>
              <a:t>da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de dados e </a:t>
            </a:r>
            <a:r>
              <a:rPr lang="en-US" baseline="0" dirty="0" err="1" smtClean="0"/>
              <a:t>duração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processar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de entre cores do CPU e entre cores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+ entre CPU e </a:t>
            </a:r>
            <a:r>
              <a:rPr lang="en-US" baseline="0" dirty="0" err="1" smtClean="0"/>
              <a:t>acelerador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2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estudados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GPUs</a:t>
            </a:r>
            <a:r>
              <a:rPr lang="en-US" dirty="0" smtClean="0"/>
              <a:t>: NVidia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arquitecturas</a:t>
            </a:r>
            <a:r>
              <a:rPr lang="en-US" dirty="0" smtClean="0"/>
              <a:t> com </a:t>
            </a:r>
            <a:r>
              <a:rPr lang="en-US" dirty="0" err="1" smtClean="0"/>
              <a:t>aceleradores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scientific computing;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compute bound</a:t>
            </a:r>
          </a:p>
          <a:p>
            <a:r>
              <a:rPr lang="en-US" dirty="0" smtClean="0"/>
              <a:t>4.  MIC: </a:t>
            </a:r>
            <a:r>
              <a:rPr lang="en-US" dirty="0" err="1" smtClean="0"/>
              <a:t>resposta</a:t>
            </a:r>
            <a:r>
              <a:rPr lang="en-US" dirty="0" smtClean="0"/>
              <a:t> da Intel, 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grau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acelerador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memory bound </a:t>
            </a:r>
            <a:r>
              <a:rPr lang="en-US" baseline="0" dirty="0" smtClean="0"/>
              <a:t>problems</a:t>
            </a:r>
          </a:p>
          <a:p>
            <a:r>
              <a:rPr lang="en-US" baseline="0" dirty="0" smtClean="0"/>
              <a:t>----- Meeting Notes (19/02/13 09:57) -----</a:t>
            </a:r>
          </a:p>
          <a:p>
            <a:r>
              <a:rPr lang="en-US" baseline="0" dirty="0" smtClean="0"/>
              <a:t>actualmente presentes no top500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18/02/13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18/02/13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18/02/13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Accelerator Devices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/>
              <a:t>G</a:t>
            </a:r>
            <a:r>
              <a:rPr lang="en-US" sz="2800" dirty="0" smtClean="0"/>
              <a:t>raphics </a:t>
            </a:r>
            <a:r>
              <a:rPr lang="en-US" sz="2800" b="1" dirty="0" smtClean="0"/>
              <a:t>P</a:t>
            </a:r>
            <a:r>
              <a:rPr lang="en-US" sz="2800" dirty="0" smtClean="0"/>
              <a:t>rocessing </a:t>
            </a:r>
            <a:r>
              <a:rPr lang="en-US" sz="2800" b="1" dirty="0" smtClean="0"/>
              <a:t>U</a:t>
            </a:r>
            <a:r>
              <a:rPr lang="en-US" sz="2800" dirty="0" smtClean="0"/>
              <a:t>nits architectures</a:t>
            </a:r>
          </a:p>
          <a:p>
            <a:pPr lvl="1"/>
            <a:r>
              <a:rPr lang="en-US" sz="2400" dirty="0" smtClean="0"/>
              <a:t>NVidia Fermi</a:t>
            </a:r>
          </a:p>
          <a:p>
            <a:pPr lvl="1"/>
            <a:r>
              <a:rPr lang="en-US" sz="2400" dirty="0" smtClean="0"/>
              <a:t>NVidia Kepler</a:t>
            </a:r>
          </a:p>
          <a:p>
            <a:r>
              <a:rPr lang="en-US" sz="2800" dirty="0" smtClean="0"/>
              <a:t>Intel </a:t>
            </a:r>
            <a:r>
              <a:rPr lang="en-US" sz="2800" b="1" dirty="0" smtClean="0"/>
              <a:t>M</a:t>
            </a:r>
            <a:r>
              <a:rPr lang="en-US" sz="2800" dirty="0" smtClean="0"/>
              <a:t>any </a:t>
            </a:r>
            <a:r>
              <a:rPr lang="en-US" sz="2800" b="1" dirty="0" smtClean="0"/>
              <a:t>I</a:t>
            </a:r>
            <a:r>
              <a:rPr lang="en-US" sz="2800" dirty="0" smtClean="0"/>
              <a:t>ntegrated </a:t>
            </a:r>
            <a:r>
              <a:rPr lang="en-US" sz="2800" b="1" dirty="0" smtClean="0"/>
              <a:t>C</a:t>
            </a:r>
            <a:r>
              <a:rPr lang="en-US" sz="2800" dirty="0" smtClean="0"/>
              <a:t>ore architecture</a:t>
            </a:r>
          </a:p>
          <a:p>
            <a:pPr lvl="1"/>
            <a:r>
              <a:rPr lang="en-US" sz="2400" dirty="0" smtClean="0"/>
              <a:t>Intel Xeon Phi</a:t>
            </a:r>
          </a:p>
        </p:txBody>
      </p:sp>
    </p:spTree>
    <p:extLst>
      <p:ext uri="{BB962C8B-B14F-4D97-AF65-F5344CB8AC3E}">
        <p14:creationId xmlns:p14="http://schemas.microsoft.com/office/powerpoint/2010/main" val="281114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BFBFBF"/>
                </a:solidFill>
              </a:rPr>
              <a:t>Parallelization on </a:t>
            </a:r>
            <a:r>
              <a:rPr lang="en-US" sz="2800" dirty="0">
                <a:solidFill>
                  <a:srgbClr val="BFBFBF"/>
                </a:solidFill>
              </a:rPr>
              <a:t>heterogeneous </a:t>
            </a:r>
            <a:r>
              <a:rPr lang="en-US" sz="2800" dirty="0" smtClean="0">
                <a:solidFill>
                  <a:srgbClr val="BFBFBF"/>
                </a:solidFill>
              </a:rPr>
              <a:t>platforms</a:t>
            </a:r>
          </a:p>
          <a:p>
            <a:pPr lvl="1"/>
            <a:r>
              <a:rPr lang="en-US" sz="2400" dirty="0" smtClean="0">
                <a:solidFill>
                  <a:srgbClr val="BFBFBF"/>
                </a:solidFill>
              </a:rPr>
              <a:t>Comparison </a:t>
            </a:r>
            <a:r>
              <a:rPr lang="en-US" sz="2400" dirty="0" smtClean="0">
                <a:solidFill>
                  <a:srgbClr val="BFBFBF"/>
                </a:solidFill>
              </a:rPr>
              <a:t>of the accelerator devices used</a:t>
            </a:r>
          </a:p>
          <a:p>
            <a:r>
              <a:rPr lang="en-US" sz="2800" dirty="0" smtClean="0"/>
              <a:t>Framework comparison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47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Development Frameworks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CPU/Accelerator specific</a:t>
            </a:r>
            <a:endParaRPr lang="en-US" sz="3200" dirty="0" smtClean="0"/>
          </a:p>
          <a:p>
            <a:pPr lvl="1"/>
            <a:r>
              <a:rPr lang="en-US" sz="2500" dirty="0" err="1" smtClean="0"/>
              <a:t>OpenMP</a:t>
            </a:r>
            <a:r>
              <a:rPr lang="en-US" sz="2500" dirty="0" smtClean="0"/>
              <a:t> </a:t>
            </a:r>
            <a:r>
              <a:rPr lang="en-US" sz="2500" dirty="0" smtClean="0"/>
              <a:t>(Shared Memory CPU</a:t>
            </a:r>
            <a:r>
              <a:rPr lang="en-US" sz="2500" dirty="0" smtClean="0"/>
              <a:t>)</a:t>
            </a:r>
            <a:endParaRPr lang="en-US" sz="2500" dirty="0"/>
          </a:p>
          <a:p>
            <a:pPr lvl="1"/>
            <a:r>
              <a:rPr lang="en-US" sz="2500" dirty="0"/>
              <a:t>CUDA (NVidia GPUs</a:t>
            </a:r>
            <a:r>
              <a:rPr lang="en-US" sz="2500" dirty="0" smtClean="0"/>
              <a:t>)</a:t>
            </a:r>
          </a:p>
          <a:p>
            <a:r>
              <a:rPr lang="en-US" sz="2800" dirty="0" smtClean="0"/>
              <a:t>Heterogeneous platforms</a:t>
            </a:r>
            <a:endParaRPr lang="en-US" sz="2800" dirty="0" smtClean="0"/>
          </a:p>
          <a:p>
            <a:pPr lvl="1"/>
            <a:r>
              <a:rPr lang="en-US" sz="2500" dirty="0" err="1" smtClean="0"/>
              <a:t>OpenACC</a:t>
            </a:r>
            <a:r>
              <a:rPr lang="en-US" sz="2500" dirty="0"/>
              <a:t> </a:t>
            </a:r>
            <a:r>
              <a:rPr lang="en-US" sz="2500" dirty="0" smtClean="0"/>
              <a:t>(stable frameworks)</a:t>
            </a:r>
            <a:r>
              <a:rPr lang="en-US" sz="2500" dirty="0" smtClean="0"/>
              <a:t> </a:t>
            </a:r>
            <a:endParaRPr lang="en-US" sz="2500" dirty="0" smtClean="0"/>
          </a:p>
          <a:p>
            <a:pPr lvl="1"/>
            <a:r>
              <a:rPr lang="en-US" sz="2500" dirty="0" smtClean="0"/>
              <a:t>GAMA (in-house, currently in development)</a:t>
            </a:r>
          </a:p>
          <a:p>
            <a:pPr lvl="1"/>
            <a:r>
              <a:rPr lang="en-US" sz="2500" dirty="0" smtClean="0"/>
              <a:t>…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5081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65" y="1550893"/>
            <a:ext cx="6909279" cy="45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35410" y="5917470"/>
            <a:ext cx="39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system + Higgs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579101"/>
            <a:ext cx="4918976" cy="42570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Reconstruct </a:t>
            </a:r>
            <a:r>
              <a:rPr lang="en-US" sz="2800" dirty="0"/>
              <a:t>the </a:t>
            </a:r>
            <a:r>
              <a:rPr lang="en-US" sz="2800" dirty="0" err="1" smtClean="0"/>
              <a:t>tt</a:t>
            </a:r>
            <a:r>
              <a:rPr lang="en-US" sz="2800" dirty="0" smtClean="0"/>
              <a:t> system (kinematical reconstruction) </a:t>
            </a:r>
            <a:r>
              <a:rPr lang="en-US" sz="2800" dirty="0"/>
              <a:t>and Higgs </a:t>
            </a:r>
            <a:r>
              <a:rPr lang="en-US" sz="2800" dirty="0" smtClean="0"/>
              <a:t>bosons</a:t>
            </a:r>
          </a:p>
          <a:p>
            <a:pPr lvl="1"/>
            <a:r>
              <a:rPr lang="en-US" sz="2400" dirty="0" smtClean="0"/>
              <a:t>Critical region: </a:t>
            </a:r>
            <a:r>
              <a:rPr lang="en-US" sz="1600" dirty="0" err="1" smtClean="0">
                <a:latin typeface="Lucida Console"/>
                <a:cs typeface="Lucida Console"/>
              </a:rPr>
              <a:t>ttDilepKinFit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95797" y="1770961"/>
            <a:ext cx="125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8" y="1516698"/>
            <a:ext cx="2425700" cy="4965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8505" y="6297732"/>
            <a:ext cx="218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7" y="2931944"/>
            <a:ext cx="5049762" cy="331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5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2244" y="2154844"/>
            <a:ext cx="1938069" cy="387304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analysis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 smtClean="0">
                <a:latin typeface="Lucida Console"/>
                <a:cs typeface="Lucida Console"/>
              </a:rPr>
              <a:t>ttDilepKinFit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4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4" y="2154845"/>
            <a:ext cx="1938069" cy="387304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</a:t>
            </a:r>
            <a:r>
              <a:rPr lang="en-US" sz="2800" dirty="0"/>
              <a:t>analysis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>
                <a:latin typeface="Lucida Console"/>
                <a:cs typeface="Lucida Console"/>
              </a:rPr>
              <a:t>ttDilepKinFit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Parallelization on </a:t>
            </a:r>
            <a:r>
              <a:rPr lang="en-US" sz="2800" dirty="0"/>
              <a:t>heterogeneous </a:t>
            </a:r>
            <a:r>
              <a:rPr lang="en-US" sz="2800" dirty="0" smtClean="0"/>
              <a:t>platforms</a:t>
            </a:r>
            <a:endParaRPr lang="en-US" sz="2500" dirty="0" smtClean="0"/>
          </a:p>
          <a:p>
            <a:pPr lvl="1"/>
            <a:r>
              <a:rPr lang="en-US" sz="2400" dirty="0" smtClean="0"/>
              <a:t>Comparison of the accelerator devices used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Framework comparison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8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05089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700" dirty="0" smtClean="0"/>
              <a:t>Different </a:t>
            </a:r>
            <a:r>
              <a:rPr lang="en-US" sz="2700" dirty="0" smtClean="0"/>
              <a:t>architectures</a:t>
            </a:r>
          </a:p>
          <a:p>
            <a:r>
              <a:rPr lang="en-US" sz="2700" dirty="0" smtClean="0"/>
              <a:t>Different programming models</a:t>
            </a:r>
          </a:p>
          <a:p>
            <a:r>
              <a:rPr lang="en-US" sz="2700" dirty="0" smtClean="0"/>
              <a:t>Load </a:t>
            </a:r>
            <a:r>
              <a:rPr lang="en-US" sz="2700" dirty="0" smtClean="0"/>
              <a:t>balancing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41811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91258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700" dirty="0" smtClean="0"/>
              <a:t>Different </a:t>
            </a:r>
            <a:r>
              <a:rPr lang="en-US" sz="2700" dirty="0" smtClean="0"/>
              <a:t>architectures</a:t>
            </a:r>
          </a:p>
          <a:p>
            <a:r>
              <a:rPr lang="en-US" sz="2700" dirty="0" smtClean="0"/>
              <a:t>Different programming models</a:t>
            </a:r>
          </a:p>
          <a:p>
            <a:r>
              <a:rPr lang="en-US" sz="2700" dirty="0" smtClean="0"/>
              <a:t>Load </a:t>
            </a:r>
            <a:r>
              <a:rPr lang="en-US" sz="2700" dirty="0" smtClean="0"/>
              <a:t>balancing</a:t>
            </a:r>
            <a:endParaRPr lang="en-US" sz="2700" dirty="0" smtClean="0"/>
          </a:p>
        </p:txBody>
      </p:sp>
      <p:pic>
        <p:nvPicPr>
          <p:cNvPr id="7" name="Picture 6" descr="hetplat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19" y="1430137"/>
            <a:ext cx="6424092" cy="48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9875</TotalTime>
  <Words>575</Words>
  <Application>Microsoft Macintosh PowerPoint</Application>
  <PresentationFormat>On-screen Show (4:3)</PresentationFormat>
  <Paragraphs>128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Efficient processing of ATLAS events analysis in platforms with accelerator devices </vt:lpstr>
      <vt:lpstr>Index</vt:lpstr>
      <vt:lpstr>Motivation</vt:lpstr>
      <vt:lpstr>The ttH_dilep Analysis Application</vt:lpstr>
      <vt:lpstr>Proposed Work</vt:lpstr>
      <vt:lpstr>Proposed Work</vt:lpstr>
      <vt:lpstr>Proposed Work</vt:lpstr>
      <vt:lpstr>Heterogeneous Platforms</vt:lpstr>
      <vt:lpstr>Heterogeneous Platforms</vt:lpstr>
      <vt:lpstr>Accelerator Devices</vt:lpstr>
      <vt:lpstr>Proposed Work</vt:lpstr>
      <vt:lpstr>Development Frameworks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219</cp:revision>
  <dcterms:created xsi:type="dcterms:W3CDTF">2013-02-12T11:57:55Z</dcterms:created>
  <dcterms:modified xsi:type="dcterms:W3CDTF">2013-02-19T11:09:27Z</dcterms:modified>
</cp:coreProperties>
</file>