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59" r:id="rId4"/>
    <p:sldId id="280" r:id="rId5"/>
    <p:sldId id="293" r:id="rId6"/>
    <p:sldId id="292" r:id="rId7"/>
    <p:sldId id="297" r:id="rId8"/>
    <p:sldId id="302" r:id="rId9"/>
    <p:sldId id="281" r:id="rId10"/>
    <p:sldId id="286" r:id="rId11"/>
    <p:sldId id="287" r:id="rId12"/>
    <p:sldId id="289" r:id="rId13"/>
    <p:sldId id="294" r:id="rId14"/>
    <p:sldId id="295" r:id="rId15"/>
    <p:sldId id="296" r:id="rId16"/>
    <p:sldId id="300" r:id="rId17"/>
    <p:sldId id="301" r:id="rId18"/>
    <p:sldId id="288" r:id="rId19"/>
    <p:sldId id="291" r:id="rId20"/>
    <p:sldId id="28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2" autoAdjust="0"/>
    <p:restoredTop sz="89420" autoAdjust="0"/>
  </p:normalViewPr>
  <p:slideViewPr>
    <p:cSldViewPr snapToGrid="0" snapToObjects="1">
      <p:cViewPr varScale="1">
        <p:scale>
          <a:sx n="89" d="100"/>
          <a:sy n="89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4855464"/>
        <c:axId val="2084858440"/>
      </c:barChart>
      <c:catAx>
        <c:axId val="2084855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4858440"/>
        <c:crosses val="autoZero"/>
        <c:auto val="1"/>
        <c:lblAlgn val="ctr"/>
        <c:lblOffset val="100"/>
        <c:noMultiLvlLbl val="0"/>
      </c:catAx>
      <c:valAx>
        <c:axId val="208485844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48554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</a:t>
            </a:r>
            <a:r>
              <a:rPr lang="en-US" baseline="0" dirty="0" smtClean="0"/>
              <a:t> execution time</a:t>
            </a:r>
            <a:endParaRPr lang="en-US" dirty="0"/>
          </a:p>
        </c:rich>
      </c:tx>
      <c:layout>
        <c:manualLayout>
          <c:xMode val="edge"/>
          <c:yMode val="edge"/>
          <c:x val="0.209376836279358"/>
          <c:y val="0.025016244554473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24555702845288"/>
          <c:y val="0.125081222772366"/>
          <c:w val="0.660831782016891"/>
          <c:h val="0.795659139879464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3664808"/>
        <c:axId val="2103661816"/>
      </c:barChart>
      <c:catAx>
        <c:axId val="2103664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661816"/>
        <c:crosses val="autoZero"/>
        <c:auto val="1"/>
        <c:lblAlgn val="ctr"/>
        <c:lblOffset val="100"/>
        <c:noMultiLvlLbl val="0"/>
      </c:catAx>
      <c:valAx>
        <c:axId val="21036618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3664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647787154987"/>
          <c:y val="0.395927517493465"/>
          <c:w val="0.196451125711096"/>
          <c:h val="0.20814496501307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 Mem</a:t>
            </a:r>
            <a:r>
              <a:rPr lang="en-US" baseline="0"/>
              <a:t> - </a:t>
            </a:r>
            <a:r>
              <a:rPr lang="en-US"/>
              <a:t>Pointer</a:t>
            </a:r>
            <a:r>
              <a:rPr lang="en-US" baseline="0"/>
              <a:t> version</a:t>
            </a:r>
            <a:endParaRPr lang="en-US"/>
          </a:p>
        </c:rich>
      </c:tx>
      <c:layout>
        <c:manualLayout>
          <c:xMode val="edge"/>
          <c:yMode val="edge"/>
          <c:x val="0.131461504811898"/>
          <c:y val="0.0307872443840551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733681102362205"/>
          <c:y val="0.146239410824262"/>
          <c:w val="0.741947725284339"/>
          <c:h val="0.756216538568296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6.862040162496251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4.657034017682481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4.847119716515095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6.873221603153067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4.138835099717413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34968"/>
        <c:axId val="2124139336"/>
      </c:lineChart>
      <c:catAx>
        <c:axId val="2124134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4139336"/>
        <c:crosses val="autoZero"/>
        <c:auto val="1"/>
        <c:lblAlgn val="ctr"/>
        <c:lblOffset val="100"/>
        <c:noMultiLvlLbl val="0"/>
      </c:catAx>
      <c:valAx>
        <c:axId val="2124139336"/>
        <c:scaling>
          <c:logBase val="2.0"/>
          <c:orientation val="minMax"/>
          <c:min val="1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2413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</a:t>
            </a:r>
            <a:r>
              <a:rPr lang="en-US" baseline="0"/>
              <a:t> Mem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2.179062484408739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4.622854116254189</c:v>
                </c:pt>
                <c:pt idx="6">
                  <c:v>5.330906511624324</c:v>
                </c:pt>
                <c:pt idx="7">
                  <c:v>5.785629162032157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443672"/>
        <c:axId val="2124647048"/>
      </c:lineChart>
      <c:catAx>
        <c:axId val="210344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4647048"/>
        <c:crosses val="autoZero"/>
        <c:auto val="1"/>
        <c:lblAlgn val="ctr"/>
        <c:lblOffset val="100"/>
        <c:noMultiLvlLbl val="0"/>
      </c:catAx>
      <c:valAx>
        <c:axId val="2124647048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34436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Speedup/dilep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no-variance single-threaded</a:t>
            </a:r>
          </a:p>
        </c:rich>
      </c:tx>
      <c:layout>
        <c:manualLayout>
          <c:xMode val="edge"/>
          <c:yMode val="edge"/>
          <c:x val="0.140738562742948"/>
          <c:y val="0.129492158884039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1.166721617982497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4.610479276870913</c:v>
                </c:pt>
                <c:pt idx="6">
                  <c:v>4.815798769220626</c:v>
                </c:pt>
                <c:pt idx="7">
                  <c:v>4.997148836358368</c:v>
                </c:pt>
                <c:pt idx="8">
                  <c:v>5.041998353072417</c:v>
                </c:pt>
                <c:pt idx="9">
                  <c:v>5.019847922417958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5.424076220389014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9.027228082519667</c:v>
                </c:pt>
                <c:pt idx="7">
                  <c:v>9.47869682544232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2.42693384491279</c:v>
                </c:pt>
                <c:pt idx="2">
                  <c:v>4.184941209760259</c:v>
                </c:pt>
                <c:pt idx="3">
                  <c:v>6.684618670680797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28.68324294952203</c:v>
                </c:pt>
                <c:pt idx="9">
                  <c:v>29.93658979292168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2.02358785130739</c:v>
                </c:pt>
                <c:pt idx="2">
                  <c:v>3.18073801755434</c:v>
                </c:pt>
                <c:pt idx="3">
                  <c:v>6.722246807915518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</c:v>
                </c:pt>
                <c:pt idx="5">
                  <c:v>9.667210651020833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213112"/>
        <c:axId val="2124218856"/>
        <c:axId val="2124222248"/>
      </c:bar3DChart>
      <c:catAx>
        <c:axId val="212421311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variations per event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111750598026512"/>
              <c:y val="0.85211656819584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2124218856"/>
        <c:crossesAt val="1.0"/>
        <c:auto val="1"/>
        <c:lblAlgn val="ctr"/>
        <c:lblOffset val="100"/>
        <c:noMultiLvlLbl val="0"/>
      </c:catAx>
      <c:valAx>
        <c:axId val="2124218856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2124213112"/>
        <c:crosses val="autoZero"/>
        <c:crossBetween val="between"/>
      </c:valAx>
      <c:serAx>
        <c:axId val="21242222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17587212199741"/>
              <c:y val="0.845761586208409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24218856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 (#events*variations per sec)</a:t>
            </a:r>
            <a:endParaRPr lang="en-US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563.945725187223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724.8224280359975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5525.19297461719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5960.60988704852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6822.477747861751</c:v>
                </c:pt>
                <c:pt idx="6">
                  <c:v>5736.937695020371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6421.433035036236</c:v>
                </c:pt>
                <c:pt idx="3">
                  <c:v>10041.05809605406</c:v>
                </c:pt>
                <c:pt idx="4">
                  <c:v>8962.715021465547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323976"/>
        <c:axId val="2124329704"/>
        <c:axId val="2124332808"/>
      </c:bar3DChart>
      <c:catAx>
        <c:axId val="2124323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4329704"/>
        <c:crosses val="autoZero"/>
        <c:auto val="1"/>
        <c:lblAlgn val="ctr"/>
        <c:lblOffset val="100"/>
        <c:noMultiLvlLbl val="0"/>
      </c:catAx>
      <c:valAx>
        <c:axId val="2124329704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2124323976"/>
        <c:crosses val="autoZero"/>
        <c:crossBetween val="between"/>
      </c:valAx>
      <c:serAx>
        <c:axId val="21243328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2124329704"/>
        <c:crosses val="autoZero"/>
      </c:ser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utiliando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="1" u="sng" baseline="0" dirty="0" err="1" smtClean="0"/>
              <a:t>eficiente</a:t>
            </a:r>
            <a:endParaRPr lang="en-US" b="1" u="sng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08/07/13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08/07/13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08/07/13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08/07/13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08/07/13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08/07/13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08/07/13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08/07/13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  <p:sp>
        <p:nvSpPr>
          <p:cNvPr id="15" name="&quot;No&quot; Symbol 14"/>
          <p:cNvSpPr/>
          <p:nvPr/>
        </p:nvSpPr>
        <p:spPr>
          <a:xfrm>
            <a:off x="6985467" y="3834253"/>
            <a:ext cx="793803" cy="80592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1a: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196680" y="243840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0" y="2438400"/>
            <a:ext cx="4800600" cy="4424082"/>
          </a:xfrm>
        </p:spPr>
      </p:pic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(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with dual Intel Xeon 8-core with 2x SMT (total: 32 virtual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3281"/>
              </p:ext>
            </p:extLst>
          </p:nvPr>
        </p:nvGraphicFramePr>
        <p:xfrm>
          <a:off x="4384340" y="2057745"/>
          <a:ext cx="4572000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29645"/>
              </p:ext>
            </p:extLst>
          </p:nvPr>
        </p:nvGraphicFramePr>
        <p:xfrm>
          <a:off x="115452" y="2057745"/>
          <a:ext cx="4432735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357813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Some results (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 smtClean="0"/>
              <a:t>título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28529"/>
              </p:ext>
            </p:extLst>
          </p:nvPr>
        </p:nvGraphicFramePr>
        <p:xfrm>
          <a:off x="558800" y="785812"/>
          <a:ext cx="8026400" cy="607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4911804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1b: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GPU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  <p:pic>
        <p:nvPicPr>
          <p:cNvPr id="9" name="Picture 8" descr="gp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38" y="2392680"/>
            <a:ext cx="1377415" cy="4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MIC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0" y="5701310"/>
            <a:ext cx="5421083" cy="702792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Work </a:t>
            </a:r>
            <a:r>
              <a:rPr lang="en-US" sz="1800" dirty="0" smtClean="0">
                <a:solidFill>
                  <a:schemeClr val="tx1"/>
                </a:solidFill>
              </a:rPr>
              <a:t>under way by Rafael...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Penalizações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gpu</a:t>
            </a:r>
            <a:r>
              <a:rPr lang="en-US" dirty="0" smtClean="0"/>
              <a:t> idle</a:t>
            </a:r>
          </a:p>
          <a:p>
            <a:r>
              <a:rPr lang="en-US" dirty="0" smtClean="0"/>
              <a:t>Tempo </a:t>
            </a:r>
            <a:r>
              <a:rPr lang="en-US" dirty="0" err="1" smtClean="0"/>
              <a:t>resto</a:t>
            </a:r>
            <a:r>
              <a:rPr lang="en-US" dirty="0" smtClean="0"/>
              <a:t> dos cores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2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444625"/>
            <a:ext cx="815340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</a:t>
            </a:r>
            <a:r>
              <a:rPr lang="en-US" dirty="0" smtClean="0"/>
              <a:t>of the original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no variations</a:t>
            </a:r>
            <a:endParaRPr lang="en-US" dirty="0"/>
          </a:p>
        </p:txBody>
      </p:sp>
      <p:pic>
        <p:nvPicPr>
          <p:cNvPr id="9" name="Picture 8" descr="callgraph_start_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55" y="1987020"/>
            <a:ext cx="7225123" cy="3262478"/>
          </a:xfrm>
          <a:prstGeom prst="rect">
            <a:avLst/>
          </a:prstGeom>
        </p:spPr>
      </p:pic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</a:t>
            </a:r>
            <a:r>
              <a:rPr lang="en-US" dirty="0" smtClean="0"/>
              <a:t>of the original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  <a:r>
              <a:rPr lang="en-US" dirty="0" smtClean="0"/>
              <a:t>for 256 variations per combination</a:t>
            </a:r>
            <a:endParaRPr lang="en-US" dirty="0"/>
          </a:p>
        </p:txBody>
      </p:sp>
      <p:pic>
        <p:nvPicPr>
          <p:cNvPr id="9" name="Picture 8" descr="callgraph_start_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55" y="1987020"/>
            <a:ext cx="7225123" cy="3262478"/>
          </a:xfrm>
          <a:prstGeom prst="rect">
            <a:avLst/>
          </a:prstGeom>
        </p:spPr>
      </p:pic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02953"/>
              </p:ext>
            </p:extLst>
          </p:nvPr>
        </p:nvGraphicFramePr>
        <p:xfrm>
          <a:off x="3975803" y="1860013"/>
          <a:ext cx="5306246" cy="406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5715" y="5937250"/>
            <a:ext cx="9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 axis?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18849</TotalTime>
  <Words>534</Words>
  <Application>Microsoft Macintosh PowerPoint</Application>
  <PresentationFormat>On-screen Show (4:3)</PresentationFormat>
  <Paragraphs>156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Structure of ttH_dilep</vt:lpstr>
      <vt:lpstr>Structure of ttH_dilep</vt:lpstr>
      <vt:lpstr>Critical regions in ttH_dilep</vt:lpstr>
      <vt:lpstr>Improving efficiency with parallelism…</vt:lpstr>
      <vt:lpstr>… no way with event global state!</vt:lpstr>
      <vt:lpstr>Alternative 1a: parallelize KinFit,         shared memory, no h/w accelerators </vt:lpstr>
      <vt:lpstr>Some results (mudar título)</vt:lpstr>
      <vt:lpstr>Some results (mudar título)</vt:lpstr>
      <vt:lpstr>Some results</vt:lpstr>
      <vt:lpstr>Alternative 1b: parallelize KinFit,        shared memory, with GPU accelerator </vt:lpstr>
      <vt:lpstr>Alternative 1c: parallelize KinFit,        shared memory, with MIC accelerator </vt:lpstr>
      <vt:lpstr>Alternative 2: a global state per event</vt:lpstr>
      <vt:lpstr>Alternative 3: events from different files</vt:lpstr>
      <vt:lpstr>Penalizações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291</cp:revision>
  <dcterms:created xsi:type="dcterms:W3CDTF">2013-02-12T11:57:55Z</dcterms:created>
  <dcterms:modified xsi:type="dcterms:W3CDTF">2013-07-09T16:05:52Z</dcterms:modified>
</cp:coreProperties>
</file>