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59" r:id="rId4"/>
    <p:sldId id="280" r:id="rId5"/>
    <p:sldId id="293" r:id="rId6"/>
    <p:sldId id="292" r:id="rId7"/>
    <p:sldId id="297" r:id="rId8"/>
    <p:sldId id="298" r:id="rId9"/>
    <p:sldId id="281" r:id="rId10"/>
    <p:sldId id="286" r:id="rId11"/>
    <p:sldId id="287" r:id="rId12"/>
    <p:sldId id="289" r:id="rId13"/>
    <p:sldId id="294" r:id="rId14"/>
    <p:sldId id="295" r:id="rId15"/>
    <p:sldId id="296" r:id="rId16"/>
    <p:sldId id="300" r:id="rId17"/>
    <p:sldId id="301" r:id="rId18"/>
    <p:sldId id="288" r:id="rId19"/>
    <p:sldId id="291" r:id="rId20"/>
    <p:sldId id="28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9420" autoAdjust="0"/>
  </p:normalViewPr>
  <p:slideViewPr>
    <p:cSldViewPr snapToGrid="0" snapToObjects="1">
      <p:cViewPr varScale="1">
        <p:scale>
          <a:sx n="157" d="100"/>
          <a:sy n="157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917976"/>
        <c:axId val="2094920952"/>
      </c:barChart>
      <c:catAx>
        <c:axId val="2094917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4920952"/>
        <c:crosses val="autoZero"/>
        <c:auto val="1"/>
        <c:lblAlgn val="ctr"/>
        <c:lblOffset val="100"/>
        <c:noMultiLvlLbl val="0"/>
      </c:catAx>
      <c:valAx>
        <c:axId val="2094920952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49179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</a:t>
            </a:r>
            <a:r>
              <a:rPr lang="en-US" baseline="0" dirty="0" smtClean="0"/>
              <a:t> execution time</a:t>
            </a:r>
            <a:endParaRPr lang="en-US" dirty="0"/>
          </a:p>
        </c:rich>
      </c:tx>
      <c:layout>
        <c:manualLayout>
          <c:xMode val="edge"/>
          <c:yMode val="edge"/>
          <c:x val="0.209376836279358"/>
          <c:y val="0.025016244554473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24555702845288"/>
          <c:y val="0.125081222772366"/>
          <c:w val="0.660831782016891"/>
          <c:h val="0.795659139879464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989768"/>
        <c:axId val="2094992744"/>
      </c:barChart>
      <c:catAx>
        <c:axId val="2094989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4992744"/>
        <c:crosses val="autoZero"/>
        <c:auto val="1"/>
        <c:lblAlgn val="ctr"/>
        <c:lblOffset val="100"/>
        <c:noMultiLvlLbl val="0"/>
      </c:catAx>
      <c:valAx>
        <c:axId val="20949927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94989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647787154987"/>
          <c:y val="0.395927517493465"/>
          <c:w val="0.196451125711096"/>
          <c:h val="0.20814496501307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 Mem</a:t>
            </a:r>
            <a:r>
              <a:rPr lang="en-US" baseline="0"/>
              <a:t> - </a:t>
            </a:r>
            <a:r>
              <a:rPr lang="en-US"/>
              <a:t>Pointer</a:t>
            </a:r>
            <a:r>
              <a:rPr lang="en-US" baseline="0"/>
              <a:t> version</a:t>
            </a:r>
            <a:endParaRPr lang="en-US"/>
          </a:p>
        </c:rich>
      </c:tx>
      <c:layout>
        <c:manualLayout>
          <c:xMode val="edge"/>
          <c:yMode val="edge"/>
          <c:x val="0.131461504811898"/>
          <c:y val="0.0307872443840551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733681102362205"/>
          <c:y val="0.146239410824262"/>
          <c:w val="0.741947725284339"/>
          <c:h val="0.756216538568296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6.862040162496253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4.657034017682483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4.847119716515097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6.873221603153066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4.138835099717414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90168"/>
        <c:axId val="2131094536"/>
      </c:lineChart>
      <c:catAx>
        <c:axId val="2131090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094536"/>
        <c:crosses val="autoZero"/>
        <c:auto val="1"/>
        <c:lblAlgn val="ctr"/>
        <c:lblOffset val="100"/>
        <c:noMultiLvlLbl val="0"/>
      </c:catAx>
      <c:valAx>
        <c:axId val="2131094536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090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</a:t>
            </a:r>
            <a:r>
              <a:rPr lang="en-US" baseline="0"/>
              <a:t> Mem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85502444164739"/>
          <c:y val="0.150087816372269"/>
          <c:w val="0.882788045546351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2.17906248440874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4.62285411625419</c:v>
                </c:pt>
                <c:pt idx="6">
                  <c:v>5.330906511624324</c:v>
                </c:pt>
                <c:pt idx="7">
                  <c:v>5.785629162032156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145192"/>
        <c:axId val="2131149592"/>
      </c:lineChart>
      <c:catAx>
        <c:axId val="2131145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149592"/>
        <c:crosses val="autoZero"/>
        <c:auto val="1"/>
        <c:lblAlgn val="ctr"/>
        <c:lblOffset val="100"/>
        <c:noMultiLvlLbl val="0"/>
      </c:catAx>
      <c:valAx>
        <c:axId val="2131149592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1451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Speedup/dilep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no-variance single-threaded</a:t>
            </a:r>
          </a:p>
        </c:rich>
      </c:tx>
      <c:layout>
        <c:manualLayout>
          <c:xMode val="edge"/>
          <c:yMode val="edge"/>
          <c:x val="0.140738562742948"/>
          <c:y val="0.129492158884039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1.166721617982497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4.610479276870915</c:v>
                </c:pt>
                <c:pt idx="6">
                  <c:v>4.815798769220626</c:v>
                </c:pt>
                <c:pt idx="7">
                  <c:v>4.997148836358369</c:v>
                </c:pt>
                <c:pt idx="8">
                  <c:v>5.041998353072417</c:v>
                </c:pt>
                <c:pt idx="9">
                  <c:v>5.019847922417958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5.424076220389015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9.027228082519668</c:v>
                </c:pt>
                <c:pt idx="7">
                  <c:v>9.478696825442318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2.42693384491279</c:v>
                </c:pt>
                <c:pt idx="2">
                  <c:v>4.18494120976026</c:v>
                </c:pt>
                <c:pt idx="3">
                  <c:v>6.684618670680799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28.68324294952204</c:v>
                </c:pt>
                <c:pt idx="9">
                  <c:v>29.93658979292168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2.023587851307388</c:v>
                </c:pt>
                <c:pt idx="2">
                  <c:v>3.18073801755434</c:v>
                </c:pt>
                <c:pt idx="3">
                  <c:v>6.722246807915519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</c:v>
                </c:pt>
                <c:pt idx="5">
                  <c:v>9.667210651020833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1248632"/>
        <c:axId val="2131254376"/>
        <c:axId val="2131257768"/>
      </c:bar3DChart>
      <c:catAx>
        <c:axId val="213124863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dileps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162383509418918"/>
              <c:y val="0.85002504770469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2131254376"/>
        <c:crossesAt val="1.0"/>
        <c:auto val="1"/>
        <c:lblAlgn val="ctr"/>
        <c:lblOffset val="100"/>
        <c:noMultiLvlLbl val="0"/>
      </c:catAx>
      <c:valAx>
        <c:axId val="2131254376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2131248632"/>
        <c:crosses val="autoZero"/>
        <c:crossBetween val="between"/>
      </c:valAx>
      <c:serAx>
        <c:axId val="21312577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17587212199741"/>
              <c:y val="0.845761586208409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31254376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 (#events*variations per sec)</a:t>
            </a:r>
            <a:endParaRPr lang="en-US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563.9457251872232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724.8224280359977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5525.192974617188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5960.609887048521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6822.477747861752</c:v>
                </c:pt>
                <c:pt idx="6">
                  <c:v>5736.937695020373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6421.433035036237</c:v>
                </c:pt>
                <c:pt idx="3">
                  <c:v>10041.05809605406</c:v>
                </c:pt>
                <c:pt idx="4">
                  <c:v>8962.715021465548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1345256"/>
        <c:axId val="2131350984"/>
        <c:axId val="2131354056"/>
      </c:bar3DChart>
      <c:catAx>
        <c:axId val="2131345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1350984"/>
        <c:crosses val="autoZero"/>
        <c:auto val="1"/>
        <c:lblAlgn val="ctr"/>
        <c:lblOffset val="100"/>
        <c:noMultiLvlLbl val="0"/>
      </c:catAx>
      <c:valAx>
        <c:axId val="2131350984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2131345256"/>
        <c:crosses val="autoZero"/>
        <c:crossBetween val="between"/>
      </c:valAx>
      <c:serAx>
        <c:axId val="213135405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2131350984"/>
        <c:crosses val="autoZero"/>
      </c:ser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03/Jul/13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03/Jul/13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utiliando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="1" u="sng" baseline="0" dirty="0" err="1" smtClean="0"/>
              <a:t>eficiente</a:t>
            </a:r>
            <a:endParaRPr lang="en-US" b="1" u="sng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03/Jul/13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03/Jul/13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03/Jul/13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03/Jul/13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03/Jul/13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03/Jul/13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03/Jul/13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03/Jul/13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03/Jul/13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03/Jul/13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03/Jul/13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03/Jul/13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  <p:sp>
        <p:nvSpPr>
          <p:cNvPr id="15" name="&quot;No&quot; Symbol 14"/>
          <p:cNvSpPr/>
          <p:nvPr/>
        </p:nvSpPr>
        <p:spPr>
          <a:xfrm>
            <a:off x="6985467" y="3834253"/>
            <a:ext cx="793803" cy="80592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</a:t>
            </a:r>
            <a:r>
              <a:rPr lang="en-US" dirty="0" smtClean="0"/>
              <a:t>1a: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</a:t>
            </a:r>
            <a:r>
              <a:rPr lang="en-US" sz="4000" dirty="0" smtClean="0"/>
              <a:t>shared memory, </a:t>
            </a:r>
            <a:r>
              <a:rPr lang="en-US" sz="4000" dirty="0" smtClean="0"/>
              <a:t>no h/w accelerators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196680" y="243840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0" y="2438400"/>
            <a:ext cx="4800600" cy="4424082"/>
          </a:xfrm>
        </p:spPr>
      </p:pic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(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with dual Intel Xeon 8-core with 2x SMT (total: 32 virtual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110177"/>
              </p:ext>
            </p:extLst>
          </p:nvPr>
        </p:nvGraphicFramePr>
        <p:xfrm>
          <a:off x="4384340" y="2057745"/>
          <a:ext cx="4572000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229768"/>
              </p:ext>
            </p:extLst>
          </p:nvPr>
        </p:nvGraphicFramePr>
        <p:xfrm>
          <a:off x="277812" y="2057745"/>
          <a:ext cx="4270375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5715" y="5778501"/>
            <a:ext cx="187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 axis?    X- axis?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Some results (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 smtClean="0"/>
              <a:t>título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609508"/>
              </p:ext>
            </p:extLst>
          </p:nvPr>
        </p:nvGraphicFramePr>
        <p:xfrm>
          <a:off x="558800" y="785812"/>
          <a:ext cx="8026400" cy="607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4911804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</a:t>
            </a:r>
            <a:r>
              <a:rPr lang="en-US" dirty="0" smtClean="0"/>
              <a:t>1b: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</a:t>
            </a:r>
            <a:r>
              <a:rPr lang="en-US" sz="4000" dirty="0" smtClean="0"/>
              <a:t>shared memory, </a:t>
            </a:r>
            <a:r>
              <a:rPr lang="en-US" sz="4000" dirty="0" smtClean="0"/>
              <a:t>with GPU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</a:t>
            </a:r>
            <a:r>
              <a:rPr lang="en-US" dirty="0" smtClean="0"/>
              <a:t>1c: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</a:t>
            </a:r>
            <a:r>
              <a:rPr lang="en-US" sz="4000" dirty="0" smtClean="0"/>
              <a:t>shared memory, </a:t>
            </a:r>
            <a:r>
              <a:rPr lang="en-US" sz="4000" dirty="0" smtClean="0"/>
              <a:t>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MIC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0" y="6038976"/>
            <a:ext cx="5421083" cy="365125"/>
          </a:xfrm>
        </p:spPr>
        <p:txBody>
          <a:bodyPr/>
          <a:lstStyle/>
          <a:p>
            <a:pPr algn="l"/>
            <a:r>
              <a:rPr lang="en-US" dirty="0" smtClean="0"/>
              <a:t>Comments: work under way by Rafael...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Penalizações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gpu</a:t>
            </a:r>
            <a:r>
              <a:rPr lang="en-US" dirty="0" smtClean="0"/>
              <a:t> idle</a:t>
            </a:r>
          </a:p>
          <a:p>
            <a:r>
              <a:rPr lang="en-US" dirty="0" smtClean="0"/>
              <a:t>Tempo </a:t>
            </a:r>
            <a:r>
              <a:rPr lang="en-US" dirty="0" err="1" smtClean="0"/>
              <a:t>resto</a:t>
            </a:r>
            <a:r>
              <a:rPr lang="en-US" dirty="0" smtClean="0"/>
              <a:t> dos cores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2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444625"/>
            <a:ext cx="815340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-158465" y="1589505"/>
            <a:ext cx="5912194" cy="3259995"/>
          </a:xfrm>
        </p:spPr>
      </p:pic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of </a:t>
            </a:r>
            <a:r>
              <a:rPr lang="en-US" dirty="0" err="1" smtClean="0"/>
              <a:t>ttH_Dilep</a:t>
            </a:r>
            <a:r>
              <a:rPr lang="en-US" dirty="0" smtClean="0"/>
              <a:t> sequential with no variation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2186" y="1779723"/>
            <a:ext cx="1189135" cy="2038591"/>
          </a:xfrm>
          <a:prstGeom prst="rect">
            <a:avLst/>
          </a:prstGeom>
          <a:solidFill>
            <a:srgbClr val="12BB00">
              <a:alpha val="2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5561" y="3618259"/>
            <a:ext cx="136710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 err="1" smtClean="0">
                <a:latin typeface="Courier New"/>
                <a:cs typeface="Courier New"/>
              </a:rPr>
              <a:t>LipMiniAnalysis</a:t>
            </a:r>
            <a:r>
              <a:rPr lang="en-US" sz="650" b="1" dirty="0" smtClean="0">
                <a:latin typeface="Courier New"/>
                <a:cs typeface="Courier New"/>
              </a:rPr>
              <a:t>::Loop()</a:t>
            </a:r>
            <a:endParaRPr lang="en-US" sz="65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0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-158465" y="1589505"/>
            <a:ext cx="5912194" cy="3259995"/>
          </a:xfrm>
        </p:spPr>
      </p:pic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of </a:t>
            </a:r>
            <a:r>
              <a:rPr lang="en-US" dirty="0" err="1" smtClean="0"/>
              <a:t>ttH_Dilep</a:t>
            </a:r>
            <a:r>
              <a:rPr lang="en-US" dirty="0" smtClean="0"/>
              <a:t> sequential code for 256 variation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2186" y="1779723"/>
            <a:ext cx="1189135" cy="2038591"/>
          </a:xfrm>
          <a:prstGeom prst="rect">
            <a:avLst/>
          </a:prstGeom>
          <a:solidFill>
            <a:srgbClr val="12BB00">
              <a:alpha val="2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5561" y="3618259"/>
            <a:ext cx="136710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 err="1" smtClean="0">
                <a:latin typeface="Courier New"/>
                <a:cs typeface="Courier New"/>
              </a:rPr>
              <a:t>LipMiniAnalysis</a:t>
            </a:r>
            <a:r>
              <a:rPr lang="en-US" sz="650" b="1" dirty="0" smtClean="0">
                <a:latin typeface="Courier New"/>
                <a:cs typeface="Courier New"/>
              </a:rPr>
              <a:t>::Loop()</a:t>
            </a:r>
            <a:endParaRPr lang="en-US" sz="65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34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02953"/>
              </p:ext>
            </p:extLst>
          </p:nvPr>
        </p:nvGraphicFramePr>
        <p:xfrm>
          <a:off x="3975803" y="1860013"/>
          <a:ext cx="5306246" cy="406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5715" y="5937250"/>
            <a:ext cx="9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 axis?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17339</TotalTime>
  <Words>545</Words>
  <Application>Microsoft Macintosh PowerPoint</Application>
  <PresentationFormat>On-screen Show (4:3)</PresentationFormat>
  <Paragraphs>157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Structure of ttH_dilep</vt:lpstr>
      <vt:lpstr>Structure of ttH_dilep</vt:lpstr>
      <vt:lpstr>Critical regions in ttH_dilep</vt:lpstr>
      <vt:lpstr>Improving efficiency with parallelism…</vt:lpstr>
      <vt:lpstr>… no way with event global state!</vt:lpstr>
      <vt:lpstr>Alternative 1a: parallelize KinFit,         shared memory, no h/w accelerators </vt:lpstr>
      <vt:lpstr>Some results (mudar título)</vt:lpstr>
      <vt:lpstr>Some results (mudar título)</vt:lpstr>
      <vt:lpstr>Some results</vt:lpstr>
      <vt:lpstr>Alternative 1b: parallelize KinFit,        shared memory, with GPU accelerator </vt:lpstr>
      <vt:lpstr>Alternative 1c: parallelize KinFit,        shared memory, with MIC accelerator </vt:lpstr>
      <vt:lpstr>Alternative 2: a global state per event</vt:lpstr>
      <vt:lpstr>Alternative 3: events from different files</vt:lpstr>
      <vt:lpstr>Penalizações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Alberto Proenca</cp:lastModifiedBy>
  <cp:revision>287</cp:revision>
  <dcterms:created xsi:type="dcterms:W3CDTF">2013-02-12T11:57:55Z</dcterms:created>
  <dcterms:modified xsi:type="dcterms:W3CDTF">2013-07-03T14:59:54Z</dcterms:modified>
</cp:coreProperties>
</file>