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9" r:id="rId3"/>
    <p:sldId id="259" r:id="rId4"/>
    <p:sldId id="262" r:id="rId5"/>
    <p:sldId id="274" r:id="rId6"/>
    <p:sldId id="279" r:id="rId7"/>
    <p:sldId id="266" r:id="rId8"/>
    <p:sldId id="271" r:id="rId9"/>
    <p:sldId id="276" r:id="rId10"/>
    <p:sldId id="265" r:id="rId11"/>
    <p:sldId id="275" r:id="rId12"/>
    <p:sldId id="264" r:id="rId13"/>
    <p:sldId id="27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69966" autoAdjust="0"/>
  </p:normalViewPr>
  <p:slideViewPr>
    <p:cSldViewPr snapToGrid="0" snapToObjects="1">
      <p:cViewPr varScale="1">
        <p:scale>
          <a:sx n="71" d="100"/>
          <a:sy n="71" d="100"/>
        </p:scale>
        <p:origin x="-21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E8799-AB43-2B49-B174-EA2922AE8430}" type="datetime1">
              <a:rPr lang="pt-PT" smtClean="0"/>
              <a:t>18/02/13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4F64B-84F3-304E-8105-5FFF8BA7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29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5264F-2348-A448-9001-BE25E1EF061F}" type="datetime1">
              <a:rPr lang="pt-PT" smtClean="0"/>
              <a:t>18/02/13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0AF8B-7AB8-1E42-BD6E-C06D71D7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118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Bom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, </a:t>
            </a:r>
            <a:r>
              <a:rPr lang="en-US" dirty="0" err="1" smtClean="0"/>
              <a:t>vou</a:t>
            </a:r>
            <a:r>
              <a:rPr lang="en-US" dirty="0" smtClean="0"/>
              <a:t> </a:t>
            </a:r>
            <a:r>
              <a:rPr lang="en-US" dirty="0" err="1" smtClean="0"/>
              <a:t>falar</a:t>
            </a:r>
            <a:r>
              <a:rPr lang="en-US" dirty="0" smtClean="0"/>
              <a:t> 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processamento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eficiente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an</a:t>
            </a:r>
            <a:r>
              <a:rPr lang="en-US" baseline="0" dirty="0" err="1" smtClean="0"/>
              <a:t>álise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eventos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projecto</a:t>
            </a:r>
            <a:r>
              <a:rPr lang="en-US" baseline="0" dirty="0" smtClean="0"/>
              <a:t> ATLAS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plataformas</a:t>
            </a:r>
            <a:r>
              <a:rPr lang="en-US" baseline="0" dirty="0" smtClean="0"/>
              <a:t> com </a:t>
            </a:r>
            <a:r>
              <a:rPr lang="en-US" baseline="0" dirty="0" err="1" smtClean="0"/>
              <a:t>aceleradores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40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 smtClean="0"/>
              <a:t>Implementações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alternativas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usando</a:t>
            </a:r>
            <a:r>
              <a:rPr lang="en-US" baseline="0" dirty="0" smtClean="0"/>
              <a:t> as frameworks </a:t>
            </a:r>
            <a:r>
              <a:rPr lang="en-US" baseline="0" dirty="0" err="1" smtClean="0"/>
              <a:t>openacc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avaliar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usabilidade</a:t>
            </a:r>
            <a:r>
              <a:rPr lang="en-US" baseline="0" dirty="0" smtClean="0"/>
              <a:t> e performance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66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="1" dirty="0" err="1" smtClean="0"/>
              <a:t>Objectivo</a:t>
            </a:r>
            <a:r>
              <a:rPr lang="en-US" b="1" dirty="0" smtClean="0"/>
              <a:t> </a:t>
            </a:r>
            <a:r>
              <a:rPr lang="en-US" b="1" dirty="0" smtClean="0"/>
              <a:t>de </a:t>
            </a:r>
            <a:r>
              <a:rPr lang="en-US" b="1" dirty="0" err="1" smtClean="0"/>
              <a:t>abstrair</a:t>
            </a:r>
            <a:r>
              <a:rPr lang="en-US" b="1" dirty="0" smtClean="0"/>
              <a:t> as </a:t>
            </a:r>
            <a:r>
              <a:rPr lang="en-US" b="1" dirty="0" err="1" smtClean="0"/>
              <a:t>complexidades</a:t>
            </a:r>
            <a:r>
              <a:rPr lang="en-US" b="1" dirty="0" smtClean="0"/>
              <a:t> das </a:t>
            </a:r>
            <a:r>
              <a:rPr lang="en-US" b="1" dirty="0" err="1" smtClean="0"/>
              <a:t>arquitecturas</a:t>
            </a:r>
            <a:r>
              <a:rPr lang="en-US" b="1" dirty="0" smtClean="0"/>
              <a:t>, </a:t>
            </a:r>
            <a:r>
              <a:rPr lang="en-US" b="1" dirty="0" err="1" smtClean="0"/>
              <a:t>facilitando</a:t>
            </a:r>
            <a:r>
              <a:rPr lang="en-US" b="1" dirty="0" smtClean="0"/>
              <a:t> a </a:t>
            </a:r>
            <a:r>
              <a:rPr lang="en-US" b="1" dirty="0" err="1" smtClean="0"/>
              <a:t>tarefa</a:t>
            </a:r>
            <a:r>
              <a:rPr lang="en-US" b="1" dirty="0" smtClean="0"/>
              <a:t> dos </a:t>
            </a:r>
            <a:r>
              <a:rPr lang="en-US" b="1" dirty="0" err="1" smtClean="0"/>
              <a:t>programadores</a:t>
            </a:r>
            <a:r>
              <a:rPr lang="en-US" b="1" dirty="0" smtClean="0"/>
              <a:t> </a:t>
            </a:r>
            <a:r>
              <a:rPr lang="en-US" b="1" dirty="0" err="1" smtClean="0"/>
              <a:t>inexperientes</a:t>
            </a:r>
            <a:r>
              <a:rPr lang="en-US" b="1" dirty="0" smtClean="0"/>
              <a:t> e </a:t>
            </a:r>
            <a:r>
              <a:rPr lang="en-US" b="1" dirty="0" err="1" smtClean="0"/>
              <a:t>aumentar</a:t>
            </a:r>
            <a:r>
              <a:rPr lang="en-US" b="1" dirty="0" smtClean="0"/>
              <a:t> a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productividade</a:t>
            </a:r>
            <a:endParaRPr lang="en-US" b="1" dirty="0" smtClean="0"/>
          </a:p>
          <a:p>
            <a:pPr marL="228600" indent="-228600">
              <a:buAutoNum type="arabicPeriod"/>
            </a:pPr>
            <a:r>
              <a:rPr lang="en-US" dirty="0" err="1" smtClean="0"/>
              <a:t>Primeiras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obter</a:t>
            </a:r>
            <a:r>
              <a:rPr lang="en-US" dirty="0" smtClean="0"/>
              <a:t> a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implementaç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híbrida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Avaliar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usabilidade</a:t>
            </a:r>
            <a:r>
              <a:rPr lang="en-US" baseline="0" dirty="0" smtClean="0"/>
              <a:t> e performance </a:t>
            </a:r>
            <a:r>
              <a:rPr lang="en-US" baseline="0" dirty="0" err="1" smtClean="0"/>
              <a:t>comparando</a:t>
            </a:r>
            <a:r>
              <a:rPr lang="en-US" baseline="0" dirty="0" smtClean="0"/>
              <a:t> com a </a:t>
            </a:r>
            <a:r>
              <a:rPr lang="en-US" baseline="0" dirty="0" err="1" smtClean="0"/>
              <a:t>implementação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optimizada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79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4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Representação</a:t>
            </a:r>
            <a:r>
              <a:rPr lang="en-US" dirty="0" smtClean="0"/>
              <a:t> </a:t>
            </a:r>
            <a:r>
              <a:rPr lang="en-US" dirty="0" err="1" smtClean="0"/>
              <a:t>esquemática</a:t>
            </a:r>
            <a:r>
              <a:rPr lang="en-US" dirty="0" smtClean="0"/>
              <a:t> </a:t>
            </a:r>
            <a:r>
              <a:rPr lang="en-US" dirty="0" err="1" smtClean="0"/>
              <a:t>actualmente</a:t>
            </a:r>
            <a:r>
              <a:rPr lang="en-US" dirty="0" smtClean="0"/>
              <a:t> </a:t>
            </a:r>
            <a:r>
              <a:rPr lang="en-US" dirty="0" err="1" smtClean="0"/>
              <a:t>aceite</a:t>
            </a:r>
            <a:r>
              <a:rPr lang="en-US" dirty="0" smtClean="0"/>
              <a:t> do </a:t>
            </a:r>
            <a:r>
              <a:rPr lang="en-US" dirty="0" err="1" smtClean="0"/>
              <a:t>sistema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ttbar</a:t>
            </a:r>
            <a:r>
              <a:rPr lang="en-US" baseline="0" dirty="0" smtClean="0"/>
              <a:t> e do </a:t>
            </a:r>
            <a:r>
              <a:rPr lang="en-US" baseline="0" dirty="0" err="1" smtClean="0"/>
              <a:t>decaímento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bosão</a:t>
            </a:r>
            <a:r>
              <a:rPr lang="en-US" baseline="0" dirty="0" smtClean="0"/>
              <a:t> de Higgs </a:t>
            </a:r>
            <a:r>
              <a:rPr lang="en-US" baseline="0" dirty="0" err="1" smtClean="0"/>
              <a:t>resultante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evento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Objectivo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reconstruir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t t e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bosoes</a:t>
            </a:r>
            <a:r>
              <a:rPr lang="en-US" baseline="0" dirty="0" smtClean="0"/>
              <a:t> de Higgs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Desafios</a:t>
            </a:r>
            <a:r>
              <a:rPr lang="en-US" baseline="0" dirty="0" smtClean="0"/>
              <a:t>:</a:t>
            </a:r>
          </a:p>
          <a:p>
            <a:pPr marL="0" indent="0">
              <a:buNone/>
            </a:pPr>
            <a:r>
              <a:rPr lang="en-US" baseline="0" dirty="0" smtClean="0"/>
              <a:t>	 - As </a:t>
            </a:r>
            <a:r>
              <a:rPr lang="en-US" baseline="0" dirty="0" err="1" smtClean="0"/>
              <a:t>características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partículas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gravadas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pelo</a:t>
            </a:r>
            <a:r>
              <a:rPr lang="en-US" baseline="0" dirty="0" smtClean="0"/>
              <a:t> </a:t>
            </a:r>
            <a:r>
              <a:rPr lang="en-US" baseline="0" dirty="0" smtClean="0"/>
              <a:t>detector. Estes </a:t>
            </a:r>
            <a:r>
              <a:rPr lang="en-US" baseline="0" dirty="0" err="1" smtClean="0"/>
              <a:t>detectores</a:t>
            </a:r>
            <a:r>
              <a:rPr lang="en-US" baseline="0" dirty="0" smtClean="0"/>
              <a:t> tem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resoluçao</a:t>
            </a:r>
            <a:r>
              <a:rPr lang="en-US" baseline="0" dirty="0" smtClean="0"/>
              <a:t> experimental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introduz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erro</a:t>
            </a:r>
            <a:r>
              <a:rPr lang="en-US" baseline="0" dirty="0" smtClean="0"/>
              <a:t> de 2% </a:t>
            </a:r>
            <a:r>
              <a:rPr lang="en-US" baseline="0" dirty="0" err="1" smtClean="0"/>
              <a:t>aos</a:t>
            </a:r>
            <a:r>
              <a:rPr lang="en-US" baseline="0" dirty="0" smtClean="0"/>
              <a:t> dados </a:t>
            </a:r>
            <a:r>
              <a:rPr lang="en-US" baseline="0" dirty="0" err="1" smtClean="0"/>
              <a:t>medidos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	 - Neutrinos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detectados</a:t>
            </a:r>
            <a:r>
              <a:rPr lang="en-US" baseline="0" dirty="0" smtClean="0"/>
              <a:t> mas </a:t>
            </a:r>
            <a:r>
              <a:rPr lang="en-US" baseline="0" dirty="0" err="1" smtClean="0"/>
              <a:t>podem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reconstruídos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processo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denominado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reconstrução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cinemática</a:t>
            </a:r>
            <a:endParaRPr lang="en-US" baseline="0" dirty="0" smtClean="0"/>
          </a:p>
          <a:p>
            <a:pPr marL="457200" lvl="1" indent="0">
              <a:buNone/>
            </a:pPr>
            <a:r>
              <a:rPr lang="en-US" baseline="0" dirty="0" smtClean="0"/>
              <a:t> - Software de </a:t>
            </a:r>
            <a:r>
              <a:rPr lang="en-US" baseline="0" dirty="0" err="1" smtClean="0"/>
              <a:t>an</a:t>
            </a:r>
            <a:r>
              <a:rPr lang="en-US" baseline="0" dirty="0" err="1" smtClean="0"/>
              <a:t>álise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perceber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jactos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pertencem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ttbar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reconstrução</a:t>
            </a:r>
            <a:r>
              <a:rPr lang="en-US" baseline="0" dirty="0" smtClean="0"/>
              <a:t> de </a:t>
            </a:r>
            <a:r>
              <a:rPr lang="en-US" baseline="0" dirty="0" smtClean="0"/>
              <a:t>Higgs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26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Analisa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eventos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passados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smtClean="0"/>
              <a:t>inputs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Para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comb jet/</a:t>
            </a:r>
            <a:r>
              <a:rPr lang="en-US" baseline="0" dirty="0" err="1" smtClean="0"/>
              <a:t>lep</a:t>
            </a:r>
            <a:r>
              <a:rPr lang="en-US" baseline="0" dirty="0" smtClean="0"/>
              <a:t>:</a:t>
            </a:r>
          </a:p>
          <a:p>
            <a:pPr marL="457200" lvl="1" indent="0">
              <a:buNone/>
            </a:pPr>
            <a:r>
              <a:rPr lang="en-US" baseline="0" dirty="0" smtClean="0"/>
              <a:t>- </a:t>
            </a:r>
            <a:r>
              <a:rPr lang="en-US" baseline="0" dirty="0" err="1" smtClean="0"/>
              <a:t>Aplicar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variancia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num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arbitrario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vezes</a:t>
            </a:r>
            <a:endParaRPr lang="en-US" baseline="0" dirty="0" smtClean="0"/>
          </a:p>
          <a:p>
            <a:pPr marL="457200" lvl="1" indent="0">
              <a:buFontTx/>
              <a:buNone/>
            </a:pPr>
            <a:r>
              <a:rPr lang="en-US" baseline="0" dirty="0" smtClean="0"/>
              <a:t>- </a:t>
            </a:r>
            <a:r>
              <a:rPr lang="en-US" baseline="0" dirty="0" err="1" smtClean="0"/>
              <a:t>ttDilepKinFit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reconstrução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cinemática</a:t>
            </a:r>
            <a:r>
              <a:rPr lang="en-US" baseline="0" dirty="0" smtClean="0"/>
              <a:t> </a:t>
            </a:r>
            <a:r>
              <a:rPr lang="en-US" baseline="0" dirty="0" smtClean="0"/>
              <a:t>e </a:t>
            </a:r>
            <a:r>
              <a:rPr lang="en-US" baseline="0" dirty="0" err="1" smtClean="0"/>
              <a:t>reconstrução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bosão</a:t>
            </a:r>
            <a:r>
              <a:rPr lang="en-US" baseline="0" dirty="0" smtClean="0"/>
              <a:t> de </a:t>
            </a:r>
            <a:r>
              <a:rPr lang="en-US" baseline="0" dirty="0" smtClean="0"/>
              <a:t>Higgs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baseline="0" dirty="0" smtClean="0"/>
              <a:t>Tradeoff entre </a:t>
            </a:r>
            <a:r>
              <a:rPr lang="en-US" baseline="0" dirty="0" err="1" smtClean="0"/>
              <a:t>qualidade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velocidade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muitos</a:t>
            </a:r>
            <a:r>
              <a:rPr lang="en-US" baseline="0" dirty="0" smtClean="0"/>
              <a:t> dados a </a:t>
            </a:r>
            <a:r>
              <a:rPr lang="en-US" baseline="0" dirty="0" err="1" smtClean="0"/>
              <a:t>processar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30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Trabalho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me </a:t>
            </a:r>
            <a:r>
              <a:rPr lang="en-US" baseline="0" dirty="0" err="1" smtClean="0"/>
              <a:t>prupos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primeira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depois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an</a:t>
            </a:r>
            <a:r>
              <a:rPr lang="en-US" baseline="0" dirty="0" err="1" smtClean="0"/>
              <a:t>álise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inicial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código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A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mostra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alteraçao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necessaria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codigo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possivel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paralelizaçao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eficiente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30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 smtClean="0"/>
              <a:t>Já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feito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30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Paralelizaç</a:t>
            </a:r>
            <a:r>
              <a:rPr lang="en-US" dirty="0" err="1" smtClean="0"/>
              <a:t>ão</a:t>
            </a:r>
            <a:r>
              <a:rPr lang="en-US" dirty="0" smtClean="0"/>
              <a:t> das </a:t>
            </a:r>
            <a:r>
              <a:rPr lang="en-US" dirty="0" err="1" smtClean="0"/>
              <a:t>tarefas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ambientes</a:t>
            </a:r>
            <a:r>
              <a:rPr lang="en-US" dirty="0" smtClean="0"/>
              <a:t> </a:t>
            </a:r>
            <a:r>
              <a:rPr lang="en-US" dirty="0" err="1" smtClean="0"/>
              <a:t>heterogeneos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66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Arquitecturas</a:t>
            </a:r>
            <a:r>
              <a:rPr lang="en-US" dirty="0" smtClean="0"/>
              <a:t> e </a:t>
            </a:r>
            <a:r>
              <a:rPr lang="en-US" dirty="0" err="1" smtClean="0"/>
              <a:t>hierarquias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baseline="0" dirty="0" smtClean="0"/>
              <a:t> entre CPUs e </a:t>
            </a:r>
            <a:r>
              <a:rPr lang="en-US" baseline="0" dirty="0" err="1" smtClean="0"/>
              <a:t>aceleradores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baseados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modelo</a:t>
            </a:r>
            <a:r>
              <a:rPr lang="en-US" baseline="0" dirty="0" smtClean="0"/>
              <a:t> SIMD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7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Arquitecturas</a:t>
            </a:r>
            <a:r>
              <a:rPr lang="en-US" dirty="0" smtClean="0"/>
              <a:t> e </a:t>
            </a:r>
            <a:r>
              <a:rPr lang="en-US" dirty="0" err="1" smtClean="0"/>
              <a:t>hierarquias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baseline="0" dirty="0" smtClean="0"/>
              <a:t> entre </a:t>
            </a:r>
            <a:r>
              <a:rPr lang="en-US" baseline="0" dirty="0" smtClean="0"/>
              <a:t>multicore CPUs </a:t>
            </a:r>
            <a:r>
              <a:rPr lang="en-US" baseline="0" dirty="0" smtClean="0"/>
              <a:t>e </a:t>
            </a:r>
            <a:r>
              <a:rPr lang="en-US" baseline="0" dirty="0" err="1" smtClean="0"/>
              <a:t>aceleradores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modelo</a:t>
            </a:r>
            <a:r>
              <a:rPr lang="en-US" baseline="0" dirty="0" smtClean="0"/>
              <a:t> SIMD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Balanceamento</a:t>
            </a:r>
            <a:r>
              <a:rPr lang="en-US" baseline="0" dirty="0" smtClean="0"/>
              <a:t> </a:t>
            </a:r>
            <a:r>
              <a:rPr lang="en-US" baseline="0" dirty="0" smtClean="0"/>
              <a:t>da </a:t>
            </a:r>
            <a:r>
              <a:rPr lang="en-US" baseline="0" dirty="0" err="1" smtClean="0"/>
              <a:t>quantidade</a:t>
            </a:r>
            <a:r>
              <a:rPr lang="en-US" baseline="0" dirty="0" smtClean="0"/>
              <a:t> de dados e </a:t>
            </a:r>
            <a:r>
              <a:rPr lang="en-US" baseline="0" dirty="0" err="1" smtClean="0"/>
              <a:t>duração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tarefas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processar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além</a:t>
            </a:r>
            <a:r>
              <a:rPr lang="en-US" baseline="0" dirty="0" smtClean="0"/>
              <a:t> de entre cores do CPU e entre cores </a:t>
            </a:r>
            <a:r>
              <a:rPr lang="en-US" baseline="0" dirty="0" err="1" smtClean="0"/>
              <a:t>aceleradores</a:t>
            </a:r>
            <a:r>
              <a:rPr lang="en-US" baseline="0" dirty="0" smtClean="0"/>
              <a:t> + entre CPU e </a:t>
            </a:r>
            <a:r>
              <a:rPr lang="en-US" baseline="0" dirty="0" err="1" smtClean="0"/>
              <a:t>acelerador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Debugging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7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2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aceleradores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err="1" smtClean="0"/>
              <a:t>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estudados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10% dos super </a:t>
            </a:r>
            <a:r>
              <a:rPr lang="en-US" baseline="0" dirty="0" err="1" smtClean="0"/>
              <a:t>computadores</a:t>
            </a:r>
            <a:r>
              <a:rPr lang="en-US" baseline="0" dirty="0" smtClean="0"/>
              <a:t> do top500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dirty="0" smtClean="0"/>
              <a:t>GPUs</a:t>
            </a:r>
            <a:r>
              <a:rPr lang="en-US" dirty="0" smtClean="0"/>
              <a:t>: NVidia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oferece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arquitecturas</a:t>
            </a:r>
            <a:r>
              <a:rPr lang="en-US" dirty="0" smtClean="0"/>
              <a:t> com </a:t>
            </a:r>
            <a:r>
              <a:rPr lang="en-US" dirty="0" err="1" smtClean="0"/>
              <a:t>aceleradores</a:t>
            </a:r>
            <a:r>
              <a:rPr lang="en-US" dirty="0" smtClean="0"/>
              <a:t> </a:t>
            </a:r>
            <a:r>
              <a:rPr lang="en-US" dirty="0" err="1" smtClean="0"/>
              <a:t>orientados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scientific computing; </a:t>
            </a:r>
            <a:r>
              <a:rPr lang="en-US" dirty="0" err="1" smtClean="0"/>
              <a:t>bons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compute bound</a:t>
            </a:r>
          </a:p>
          <a:p>
            <a:pPr marL="228600" indent="-228600">
              <a:buAutoNum type="arabicPeriod" startAt="4"/>
            </a:pPr>
            <a:r>
              <a:rPr lang="en-US" dirty="0" smtClean="0"/>
              <a:t>MIC</a:t>
            </a:r>
            <a:r>
              <a:rPr lang="en-US" dirty="0" smtClean="0"/>
              <a:t>: </a:t>
            </a:r>
            <a:r>
              <a:rPr lang="en-US" dirty="0" err="1" smtClean="0"/>
              <a:t>resposta</a:t>
            </a:r>
            <a:r>
              <a:rPr lang="en-US" dirty="0" smtClean="0"/>
              <a:t> da Intel, 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pouco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diferente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oferece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grau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grande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paralelismo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apenas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acelerador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memory </a:t>
            </a:r>
            <a:r>
              <a:rPr lang="en-US" baseline="0" smtClean="0"/>
              <a:t>bound </a:t>
            </a:r>
            <a:r>
              <a:rPr lang="en-US" baseline="0" smtClean="0"/>
              <a:t>problems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72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98A196A-D1E5-4340-8BE3-B866CF21B8F2}" type="datetime1">
              <a:rPr lang="pt-PT" smtClean="0"/>
              <a:t>18/02/13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EC9D-7BE1-BB4B-8BF2-9C3028D32265}" type="datetime1">
              <a:rPr lang="pt-PT" smtClean="0"/>
              <a:t>18/02/13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547368A-8DB1-584C-98BB-A837081FF51B}" type="datetime1">
              <a:rPr lang="pt-PT" smtClean="0"/>
              <a:t>18/02/13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BBA0-4CEB-6543-A2C5-55B6B9ACDD71}" type="datetime1">
              <a:rPr lang="pt-PT" smtClean="0"/>
              <a:t>18/02/13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747-84A9-2541-AEEB-6D0EB5BA80A6}" type="datetime1">
              <a:rPr lang="pt-PT" smtClean="0"/>
              <a:t>18/02/13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4C05F9E-3D3E-4D4C-B397-C26386612109}" type="datetime1">
              <a:rPr lang="pt-PT" smtClean="0"/>
              <a:t>18/02/13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C61650D-5624-F240-8414-01FAD79630CE}" type="datetime1">
              <a:rPr lang="pt-PT" smtClean="0"/>
              <a:t>18/02/13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9D5D-B1BE-734E-9F7A-7C11301FE3ED}" type="datetime1">
              <a:rPr lang="pt-PT" smtClean="0"/>
              <a:t>18/02/13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0DCB-9A71-4641-9D2C-CD31FD221208}" type="datetime1">
              <a:rPr lang="pt-PT" smtClean="0"/>
              <a:t>18/02/13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B8EE-6C65-2D4E-A8C6-BB77A48159F6}" type="datetime1">
              <a:rPr lang="pt-PT" smtClean="0"/>
              <a:t>18/02/13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FB562F7-F8CF-2447-8ED7-A1B5C21E542A}" type="datetime1">
              <a:rPr lang="pt-PT" smtClean="0"/>
              <a:t>18/02/13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Click to edit Master text styles</a:t>
            </a:r>
          </a:p>
          <a:p>
            <a:pPr lvl="1" eaLnBrk="1" latinLnBrk="0" hangingPunct="1"/>
            <a:r>
              <a:rPr kumimoji="0" lang="pt-PT" smtClean="0"/>
              <a:t>Second level</a:t>
            </a:r>
          </a:p>
          <a:p>
            <a:pPr lvl="2" eaLnBrk="1" latinLnBrk="0" hangingPunct="1"/>
            <a:r>
              <a:rPr kumimoji="0" lang="pt-PT" smtClean="0"/>
              <a:t>Third level</a:t>
            </a:r>
          </a:p>
          <a:p>
            <a:pPr lvl="3" eaLnBrk="1" latinLnBrk="0" hangingPunct="1"/>
            <a:r>
              <a:rPr kumimoji="0" lang="pt-PT" smtClean="0"/>
              <a:t>Fourth level</a:t>
            </a:r>
          </a:p>
          <a:p>
            <a:pPr lvl="4" eaLnBrk="1" latinLnBrk="0" hangingPunct="1"/>
            <a:r>
              <a:rPr kumimoji="0" lang="pt-PT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F4885C-3C53-1047-BC44-878C9835E565}" type="datetime1">
              <a:rPr lang="pt-PT" smtClean="0"/>
              <a:t>18/02/13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3261"/>
            <a:ext cx="7772400" cy="2083263"/>
          </a:xfrm>
        </p:spPr>
        <p:txBody>
          <a:bodyPr/>
          <a:lstStyle/>
          <a:p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Efficient processing of ATLAS events analysis in platforms with accelerator devices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361" y="4997150"/>
            <a:ext cx="7772400" cy="877824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André Pereira</a:t>
            </a:r>
          </a:p>
          <a:p>
            <a:pPr algn="r"/>
            <a:r>
              <a:rPr lang="en-US" dirty="0" smtClean="0"/>
              <a:t>Prof. Alberto </a:t>
            </a:r>
            <a:r>
              <a:rPr lang="en-US" dirty="0" err="1" smtClean="0"/>
              <a:t>Proença</a:t>
            </a:r>
            <a:r>
              <a:rPr lang="en-US" dirty="0" smtClean="0"/>
              <a:t> (Advisor)</a:t>
            </a:r>
          </a:p>
          <a:p>
            <a:pPr algn="r"/>
            <a:r>
              <a:rPr lang="en-US" dirty="0" smtClean="0"/>
              <a:t>Prof. </a:t>
            </a:r>
            <a:r>
              <a:rPr lang="en-US" dirty="0" err="1" smtClean="0"/>
              <a:t>António</a:t>
            </a:r>
            <a:r>
              <a:rPr lang="en-US" dirty="0" smtClean="0"/>
              <a:t> </a:t>
            </a:r>
            <a:r>
              <a:rPr lang="en-US" dirty="0" err="1" smtClean="0"/>
              <a:t>Onofre</a:t>
            </a:r>
            <a:r>
              <a:rPr lang="en-US" dirty="0" smtClean="0"/>
              <a:t> (Co-Advisor)</a:t>
            </a:r>
            <a:endParaRPr lang="en-US" dirty="0"/>
          </a:p>
        </p:txBody>
      </p:sp>
      <p:cxnSp>
        <p:nvCxnSpPr>
          <p:cNvPr id="6" name="Straight Connector 5"/>
          <p:cNvCxnSpPr>
            <a:endCxn id="3" idx="0"/>
          </p:cNvCxnSpPr>
          <p:nvPr/>
        </p:nvCxnSpPr>
        <p:spPr>
          <a:xfrm flipH="1">
            <a:off x="5027561" y="4997150"/>
            <a:ext cx="3886200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M-E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8" y="243306"/>
            <a:ext cx="1782926" cy="889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2824" y="261194"/>
            <a:ext cx="2844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University of Minho</a:t>
            </a:r>
          </a:p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Department of Informatics</a:t>
            </a:r>
            <a:endParaRPr 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297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Accelerator Devices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r>
              <a:rPr lang="en-US" sz="2800" b="1" dirty="0" smtClean="0"/>
              <a:t>G</a:t>
            </a:r>
            <a:r>
              <a:rPr lang="en-US" sz="2800" dirty="0" smtClean="0"/>
              <a:t>raphics </a:t>
            </a:r>
            <a:r>
              <a:rPr lang="en-US" sz="2800" b="1" dirty="0" smtClean="0"/>
              <a:t>P</a:t>
            </a:r>
            <a:r>
              <a:rPr lang="en-US" sz="2800" dirty="0" smtClean="0"/>
              <a:t>rocessing </a:t>
            </a:r>
            <a:r>
              <a:rPr lang="en-US" sz="2800" b="1" dirty="0" smtClean="0"/>
              <a:t>U</a:t>
            </a:r>
            <a:r>
              <a:rPr lang="en-US" sz="2800" dirty="0" smtClean="0"/>
              <a:t>nits architectures</a:t>
            </a:r>
          </a:p>
          <a:p>
            <a:pPr lvl="1"/>
            <a:r>
              <a:rPr lang="en-US" sz="2400" dirty="0" smtClean="0"/>
              <a:t>NVidia Fermi</a:t>
            </a:r>
          </a:p>
          <a:p>
            <a:pPr lvl="1"/>
            <a:r>
              <a:rPr lang="en-US" sz="2400" dirty="0" smtClean="0"/>
              <a:t>NVidia Kepler</a:t>
            </a:r>
          </a:p>
          <a:p>
            <a:r>
              <a:rPr lang="en-US" sz="2800" dirty="0" smtClean="0"/>
              <a:t>Intel </a:t>
            </a:r>
            <a:r>
              <a:rPr lang="en-US" sz="2800" b="1" dirty="0" smtClean="0"/>
              <a:t>M</a:t>
            </a:r>
            <a:r>
              <a:rPr lang="en-US" sz="2800" dirty="0" smtClean="0"/>
              <a:t>any </a:t>
            </a:r>
            <a:r>
              <a:rPr lang="en-US" sz="2800" b="1" dirty="0" smtClean="0"/>
              <a:t>I</a:t>
            </a:r>
            <a:r>
              <a:rPr lang="en-US" sz="2800" dirty="0" smtClean="0"/>
              <a:t>ntegrated </a:t>
            </a:r>
            <a:r>
              <a:rPr lang="en-US" sz="2800" b="1" dirty="0" smtClean="0"/>
              <a:t>C</a:t>
            </a:r>
            <a:r>
              <a:rPr lang="en-US" sz="2800" dirty="0" smtClean="0"/>
              <a:t>ore architecture</a:t>
            </a:r>
          </a:p>
          <a:p>
            <a:pPr lvl="1"/>
            <a:r>
              <a:rPr lang="en-US" sz="2400" dirty="0" smtClean="0"/>
              <a:t>Intel Xeon Phi</a:t>
            </a:r>
          </a:p>
        </p:txBody>
      </p:sp>
    </p:spTree>
    <p:extLst>
      <p:ext uri="{BB962C8B-B14F-4D97-AF65-F5344CB8AC3E}">
        <p14:creationId xmlns:p14="http://schemas.microsoft.com/office/powerpoint/2010/main" val="2811149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Proposed Work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>
                <a:solidFill>
                  <a:srgbClr val="BFBFBF"/>
                </a:solidFill>
              </a:rPr>
              <a:t>Parallelization on </a:t>
            </a:r>
            <a:r>
              <a:rPr lang="en-US" sz="2800" dirty="0">
                <a:solidFill>
                  <a:srgbClr val="BFBFBF"/>
                </a:solidFill>
              </a:rPr>
              <a:t>heterogeneous </a:t>
            </a:r>
            <a:r>
              <a:rPr lang="en-US" sz="2800" dirty="0" smtClean="0">
                <a:solidFill>
                  <a:srgbClr val="BFBFBF"/>
                </a:solidFill>
              </a:rPr>
              <a:t>platforms</a:t>
            </a:r>
          </a:p>
          <a:p>
            <a:pPr lvl="1"/>
            <a:r>
              <a:rPr lang="en-US" sz="2400" dirty="0" smtClean="0">
                <a:solidFill>
                  <a:srgbClr val="BFBFBF"/>
                </a:solidFill>
              </a:rPr>
              <a:t>Comparison </a:t>
            </a:r>
            <a:r>
              <a:rPr lang="en-US" sz="2400" dirty="0" smtClean="0">
                <a:solidFill>
                  <a:srgbClr val="BFBFBF"/>
                </a:solidFill>
              </a:rPr>
              <a:t>of the accelerator devices used</a:t>
            </a:r>
          </a:p>
          <a:p>
            <a:r>
              <a:rPr lang="en-US" sz="2800" dirty="0" smtClean="0"/>
              <a:t>Framework comparison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0472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Development Frameworks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CPU/Accelerator specific</a:t>
            </a:r>
            <a:endParaRPr lang="en-US" sz="3200" dirty="0" smtClean="0"/>
          </a:p>
          <a:p>
            <a:pPr lvl="1"/>
            <a:r>
              <a:rPr lang="en-US" sz="2500" dirty="0" err="1" smtClean="0"/>
              <a:t>OpenMP</a:t>
            </a:r>
            <a:r>
              <a:rPr lang="en-US" sz="2500" dirty="0" smtClean="0"/>
              <a:t> </a:t>
            </a:r>
            <a:r>
              <a:rPr lang="en-US" sz="2500" dirty="0" smtClean="0"/>
              <a:t>(Shared Memory CPU</a:t>
            </a:r>
            <a:r>
              <a:rPr lang="en-US" sz="2500" dirty="0" smtClean="0"/>
              <a:t>)</a:t>
            </a:r>
            <a:endParaRPr lang="en-US" sz="2500" dirty="0"/>
          </a:p>
          <a:p>
            <a:pPr lvl="1"/>
            <a:r>
              <a:rPr lang="en-US" sz="2500" dirty="0"/>
              <a:t>CUDA (NVidia GPUs</a:t>
            </a:r>
            <a:r>
              <a:rPr lang="en-US" sz="2500" dirty="0" smtClean="0"/>
              <a:t>)</a:t>
            </a:r>
          </a:p>
          <a:p>
            <a:r>
              <a:rPr lang="en-US" sz="2800" dirty="0" smtClean="0"/>
              <a:t>Heterogeneous platforms</a:t>
            </a:r>
            <a:endParaRPr lang="en-US" sz="2800" dirty="0" smtClean="0"/>
          </a:p>
          <a:p>
            <a:pPr lvl="1"/>
            <a:r>
              <a:rPr lang="en-US" sz="2500" dirty="0" err="1" smtClean="0"/>
              <a:t>OpenACC</a:t>
            </a:r>
            <a:r>
              <a:rPr lang="en-US" sz="2500" dirty="0"/>
              <a:t> </a:t>
            </a:r>
            <a:r>
              <a:rPr lang="en-US" sz="2500" dirty="0" smtClean="0"/>
              <a:t>(stable frameworks)</a:t>
            </a:r>
            <a:r>
              <a:rPr lang="en-US" sz="2500" dirty="0" smtClean="0"/>
              <a:t> </a:t>
            </a:r>
            <a:endParaRPr lang="en-US" sz="2500" dirty="0" smtClean="0"/>
          </a:p>
          <a:p>
            <a:pPr lvl="1"/>
            <a:r>
              <a:rPr lang="en-US" sz="2500" dirty="0" smtClean="0"/>
              <a:t>GAMA (in-house, currently in development)</a:t>
            </a:r>
          </a:p>
          <a:p>
            <a:pPr lvl="1"/>
            <a:r>
              <a:rPr lang="en-US" sz="2500" dirty="0" smtClean="0"/>
              <a:t>…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550810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3261"/>
            <a:ext cx="7772400" cy="2083263"/>
          </a:xfrm>
        </p:spPr>
        <p:txBody>
          <a:bodyPr/>
          <a:lstStyle/>
          <a:p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Efficient processing of ATLAS events analysis in platforms with accelerator devices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361" y="4997150"/>
            <a:ext cx="7772400" cy="877824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André Pereira</a:t>
            </a:r>
          </a:p>
          <a:p>
            <a:pPr algn="r"/>
            <a:r>
              <a:rPr lang="en-US" dirty="0" smtClean="0"/>
              <a:t>Prof. Alberto </a:t>
            </a:r>
            <a:r>
              <a:rPr lang="en-US" dirty="0" err="1" smtClean="0"/>
              <a:t>Proença</a:t>
            </a:r>
            <a:r>
              <a:rPr lang="en-US" dirty="0" smtClean="0"/>
              <a:t> (Advisor)</a:t>
            </a:r>
          </a:p>
          <a:p>
            <a:pPr algn="r"/>
            <a:r>
              <a:rPr lang="en-US" dirty="0" smtClean="0"/>
              <a:t>Prof. </a:t>
            </a:r>
            <a:r>
              <a:rPr lang="en-US" dirty="0" err="1" smtClean="0"/>
              <a:t>António</a:t>
            </a:r>
            <a:r>
              <a:rPr lang="en-US" dirty="0" smtClean="0"/>
              <a:t> </a:t>
            </a:r>
            <a:r>
              <a:rPr lang="en-US" dirty="0" err="1" smtClean="0"/>
              <a:t>Onofre</a:t>
            </a:r>
            <a:r>
              <a:rPr lang="en-US" dirty="0" smtClean="0"/>
              <a:t> (Co-Advisor)</a:t>
            </a:r>
            <a:endParaRPr lang="en-US" dirty="0"/>
          </a:p>
        </p:txBody>
      </p:sp>
      <p:cxnSp>
        <p:nvCxnSpPr>
          <p:cNvPr id="6" name="Straight Connector 5"/>
          <p:cNvCxnSpPr>
            <a:endCxn id="3" idx="0"/>
          </p:cNvCxnSpPr>
          <p:nvPr/>
        </p:nvCxnSpPr>
        <p:spPr>
          <a:xfrm flipH="1">
            <a:off x="5027561" y="4997150"/>
            <a:ext cx="3886200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M-E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8" y="243306"/>
            <a:ext cx="1782926" cy="889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2824" y="261194"/>
            <a:ext cx="2844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University of Minho</a:t>
            </a:r>
          </a:p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Department of Informatics</a:t>
            </a:r>
            <a:endParaRPr 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2677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Index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The </a:t>
            </a:r>
            <a:r>
              <a:rPr lang="en-US" sz="2000" dirty="0" err="1">
                <a:latin typeface="Lucida Console"/>
                <a:cs typeface="Lucida Console"/>
              </a:rPr>
              <a:t>ttH_dilep</a:t>
            </a:r>
            <a:r>
              <a:rPr lang="en-US" dirty="0"/>
              <a:t> Analysis </a:t>
            </a:r>
            <a:r>
              <a:rPr lang="en-US" dirty="0" smtClean="0"/>
              <a:t>Application</a:t>
            </a:r>
            <a:endParaRPr lang="en-US" dirty="0" smtClean="0"/>
          </a:p>
          <a:p>
            <a:r>
              <a:rPr lang="en-US" dirty="0" smtClean="0"/>
              <a:t>State of the Art</a:t>
            </a:r>
          </a:p>
          <a:p>
            <a:pPr lvl="1"/>
            <a:r>
              <a:rPr lang="en-US" dirty="0" smtClean="0"/>
              <a:t>Heterogeneous Platforms</a:t>
            </a:r>
          </a:p>
          <a:p>
            <a:pPr lvl="1"/>
            <a:r>
              <a:rPr lang="en-US" dirty="0" smtClean="0"/>
              <a:t>Development </a:t>
            </a:r>
            <a:r>
              <a:rPr lang="en-US" dirty="0" smtClean="0"/>
              <a:t>Frameworks</a:t>
            </a:r>
          </a:p>
          <a:p>
            <a:r>
              <a:rPr lang="en-US" dirty="0" smtClean="0"/>
              <a:t>Proposed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46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65" y="1550893"/>
            <a:ext cx="6909279" cy="453743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135410" y="5917470"/>
            <a:ext cx="396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ttbar</a:t>
            </a:r>
            <a:r>
              <a:rPr lang="en-US" dirty="0" smtClean="0"/>
              <a:t> system + Higgs decay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sz="4000" dirty="0" err="1" smtClean="0">
                <a:latin typeface="Lucida Console"/>
                <a:cs typeface="Lucida Console"/>
              </a:rPr>
              <a:t>ttH_dilep</a:t>
            </a:r>
            <a:r>
              <a:rPr lang="en-US" dirty="0" smtClean="0"/>
              <a:t> Analysis Application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1" y="1579101"/>
            <a:ext cx="4918976" cy="4257022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Reconstruct </a:t>
            </a:r>
            <a:r>
              <a:rPr lang="en-US" sz="2800" dirty="0"/>
              <a:t>the </a:t>
            </a:r>
            <a:r>
              <a:rPr lang="en-US" sz="2800" dirty="0" err="1" smtClean="0"/>
              <a:t>tt</a:t>
            </a:r>
            <a:r>
              <a:rPr lang="en-US" sz="2800" dirty="0" smtClean="0"/>
              <a:t> system (kinematical reconstruction) </a:t>
            </a:r>
            <a:r>
              <a:rPr lang="en-US" sz="2800" dirty="0"/>
              <a:t>and Higgs </a:t>
            </a:r>
            <a:r>
              <a:rPr lang="en-US" sz="2800" dirty="0" smtClean="0"/>
              <a:t>bosons</a:t>
            </a:r>
          </a:p>
          <a:p>
            <a:pPr lvl="1"/>
            <a:r>
              <a:rPr lang="en-US" sz="2400" dirty="0" smtClean="0"/>
              <a:t>Critical region: </a:t>
            </a:r>
            <a:r>
              <a:rPr lang="en-US" sz="1600" dirty="0" err="1" smtClean="0">
                <a:latin typeface="Lucida Console"/>
                <a:cs typeface="Lucida Console"/>
              </a:rPr>
              <a:t>ttDilepKinFit</a:t>
            </a:r>
            <a:endParaRPr lang="en-US" sz="2400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095797" y="1770961"/>
            <a:ext cx="125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348" y="1516698"/>
            <a:ext cx="2425700" cy="49657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78505" y="6297732"/>
            <a:ext cx="218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ttDilepKinFit</a:t>
            </a:r>
            <a:r>
              <a:rPr lang="en-US" dirty="0" smtClean="0"/>
              <a:t> workflow</a:t>
            </a:r>
            <a:endParaRPr lang="en-US" dirty="0"/>
          </a:p>
        </p:txBody>
      </p:sp>
      <p:pic>
        <p:nvPicPr>
          <p:cNvPr id="12" name="Content Placeholder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47" y="2931944"/>
            <a:ext cx="5049762" cy="3316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0156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</a:t>
            </a:r>
            <a:r>
              <a:rPr lang="en-US" dirty="0" smtClean="0"/>
              <a:t> </a:t>
            </a:r>
            <a:r>
              <a:rPr lang="en-US" dirty="0" smtClean="0"/>
              <a:t>Work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02244" y="2154844"/>
            <a:ext cx="1938069" cy="3873047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477" y="2038034"/>
            <a:ext cx="1539945" cy="3989858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3356769" y="1514765"/>
            <a:ext cx="3886200" cy="640080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400" b="0" dirty="0" smtClean="0">
                <a:solidFill>
                  <a:schemeClr val="tx1"/>
                </a:solidFill>
              </a:rPr>
              <a:t>Current</a:t>
            </a: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6390" y="1512832"/>
            <a:ext cx="2595774" cy="640080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400" b="0" dirty="0" smtClean="0">
                <a:solidFill>
                  <a:srgbClr val="000000"/>
                </a:solidFill>
              </a:rPr>
              <a:t>Proposed</a:t>
            </a:r>
            <a:endParaRPr lang="en-US" sz="2400" b="0" dirty="0">
              <a:solidFill>
                <a:srgbClr val="0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-193269" y="672187"/>
            <a:ext cx="4790290" cy="4057966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Code analysis</a:t>
            </a:r>
            <a:endParaRPr lang="en-US" sz="2800" dirty="0" smtClean="0">
              <a:solidFill>
                <a:srgbClr val="12BB00"/>
              </a:solidFill>
            </a:endParaRPr>
          </a:p>
          <a:p>
            <a:pPr lvl="1"/>
            <a:r>
              <a:rPr lang="en-US" sz="2800" dirty="0" smtClean="0"/>
              <a:t>Refactor </a:t>
            </a:r>
            <a:r>
              <a:rPr lang="en-US" sz="2000" dirty="0" err="1" smtClean="0">
                <a:latin typeface="Lucida Console"/>
                <a:cs typeface="Lucida Console"/>
              </a:rPr>
              <a:t>ttDilepKinFit</a:t>
            </a:r>
            <a:endParaRPr lang="en-US" sz="2800" dirty="0" smtClean="0">
              <a:solidFill>
                <a:srgbClr val="12BB00"/>
              </a:solidFill>
              <a:cs typeface="Lucida Console"/>
            </a:endParaRPr>
          </a:p>
          <a:p>
            <a:pPr lvl="1"/>
            <a:endParaRPr lang="en-US" sz="2000" dirty="0" smtClean="0"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83557" y="6027892"/>
            <a:ext cx="226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ttDilepKinFit</a:t>
            </a:r>
            <a:r>
              <a:rPr lang="en-US" dirty="0" smtClean="0"/>
              <a:t> workflows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743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</a:t>
            </a:r>
            <a:r>
              <a:rPr lang="en-US" dirty="0" smtClean="0"/>
              <a:t> </a:t>
            </a:r>
            <a:r>
              <a:rPr lang="en-US" dirty="0" smtClean="0"/>
              <a:t>Work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244" y="2154845"/>
            <a:ext cx="1938069" cy="3873046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477" y="2038034"/>
            <a:ext cx="1539945" cy="3989858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3356769" y="1514765"/>
            <a:ext cx="3886200" cy="640080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400" b="0" dirty="0" smtClean="0">
                <a:solidFill>
                  <a:schemeClr val="tx1"/>
                </a:solidFill>
              </a:rPr>
              <a:t>Current</a:t>
            </a: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6390" y="1512832"/>
            <a:ext cx="2595774" cy="640080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400" b="0" dirty="0" smtClean="0">
                <a:solidFill>
                  <a:srgbClr val="000000"/>
                </a:solidFill>
              </a:rPr>
              <a:t>Proposed</a:t>
            </a:r>
            <a:endParaRPr lang="en-US" sz="2400" b="0" dirty="0">
              <a:solidFill>
                <a:srgbClr val="0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-193269" y="672187"/>
            <a:ext cx="4790290" cy="4057966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Code </a:t>
            </a:r>
            <a:r>
              <a:rPr lang="en-US" sz="2800" dirty="0"/>
              <a:t>analysis </a:t>
            </a:r>
            <a:r>
              <a:rPr lang="en-US" sz="2800" dirty="0" smtClean="0">
                <a:solidFill>
                  <a:srgbClr val="12BB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2800" dirty="0" smtClean="0">
              <a:solidFill>
                <a:srgbClr val="12BB00"/>
              </a:solidFill>
            </a:endParaRPr>
          </a:p>
          <a:p>
            <a:pPr lvl="1"/>
            <a:r>
              <a:rPr lang="en-US" sz="2800" dirty="0" smtClean="0"/>
              <a:t>Refactor </a:t>
            </a:r>
            <a:r>
              <a:rPr lang="en-US" sz="2000" dirty="0" err="1">
                <a:latin typeface="Lucida Console"/>
                <a:cs typeface="Lucida Console"/>
              </a:rPr>
              <a:t>ttDilepKinFit</a:t>
            </a:r>
            <a:r>
              <a:rPr lang="en-US" sz="2000" dirty="0">
                <a:latin typeface="Lucida Console"/>
                <a:cs typeface="Lucida Console"/>
              </a:rPr>
              <a:t> </a:t>
            </a:r>
            <a:r>
              <a:rPr lang="en-US" sz="2800" dirty="0" smtClean="0">
                <a:solidFill>
                  <a:srgbClr val="12BB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2800" dirty="0" smtClean="0">
              <a:solidFill>
                <a:srgbClr val="12BB00"/>
              </a:solidFill>
              <a:cs typeface="Lucida Console"/>
            </a:endParaRPr>
          </a:p>
          <a:p>
            <a:pPr lvl="1"/>
            <a:endParaRPr lang="en-US" sz="2000" dirty="0" smtClean="0"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83557" y="6027892"/>
            <a:ext cx="226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ttDilepKinFit</a:t>
            </a:r>
            <a:r>
              <a:rPr lang="en-US" dirty="0" smtClean="0"/>
              <a:t> workflows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83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Proposed Work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Parallelization on </a:t>
            </a:r>
            <a:r>
              <a:rPr lang="en-US" sz="2800" dirty="0"/>
              <a:t>heterogeneous </a:t>
            </a:r>
            <a:r>
              <a:rPr lang="en-US" sz="2800" dirty="0" smtClean="0"/>
              <a:t>platforms</a:t>
            </a:r>
            <a:endParaRPr lang="en-US" sz="2500" dirty="0" smtClean="0"/>
          </a:p>
          <a:p>
            <a:pPr lvl="1"/>
            <a:r>
              <a:rPr lang="en-US" sz="2400" dirty="0" smtClean="0"/>
              <a:t>Comparison of the accelerator devices used</a:t>
            </a:r>
          </a:p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Framework comparison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283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Platforms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805089" cy="4495800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700" dirty="0" smtClean="0"/>
              <a:t>Different </a:t>
            </a:r>
            <a:r>
              <a:rPr lang="en-US" sz="2700" dirty="0" smtClean="0"/>
              <a:t>architectures</a:t>
            </a:r>
          </a:p>
          <a:p>
            <a:r>
              <a:rPr lang="en-US" sz="2700" dirty="0" smtClean="0"/>
              <a:t>Different programming models</a:t>
            </a:r>
          </a:p>
          <a:p>
            <a:r>
              <a:rPr lang="en-US" sz="2700" dirty="0" smtClean="0"/>
              <a:t>Load </a:t>
            </a:r>
            <a:r>
              <a:rPr lang="en-US" sz="2700" dirty="0" smtClean="0"/>
              <a:t>balancing</a:t>
            </a:r>
            <a:endParaRPr lang="en-US" sz="2700" dirty="0" smtClean="0"/>
          </a:p>
        </p:txBody>
      </p:sp>
    </p:spTree>
    <p:extLst>
      <p:ext uri="{BB962C8B-B14F-4D97-AF65-F5344CB8AC3E}">
        <p14:creationId xmlns:p14="http://schemas.microsoft.com/office/powerpoint/2010/main" val="4181152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Platforms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091258" cy="4495800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700" dirty="0" smtClean="0"/>
              <a:t>Different </a:t>
            </a:r>
            <a:r>
              <a:rPr lang="en-US" sz="2700" dirty="0" smtClean="0"/>
              <a:t>architectures</a:t>
            </a:r>
          </a:p>
          <a:p>
            <a:r>
              <a:rPr lang="en-US" sz="2700" dirty="0" smtClean="0"/>
              <a:t>Different programming models</a:t>
            </a:r>
          </a:p>
          <a:p>
            <a:r>
              <a:rPr lang="en-US" sz="2700" dirty="0" smtClean="0"/>
              <a:t>Load </a:t>
            </a:r>
            <a:r>
              <a:rPr lang="en-US" sz="2700" dirty="0" smtClean="0"/>
              <a:t>balancing</a:t>
            </a:r>
            <a:endParaRPr lang="en-US" sz="2700" dirty="0" smtClean="0"/>
          </a:p>
        </p:txBody>
      </p:sp>
      <p:pic>
        <p:nvPicPr>
          <p:cNvPr id="7" name="Picture 6" descr="hetplats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619" y="1430137"/>
            <a:ext cx="6424092" cy="481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98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9893</TotalTime>
  <Words>556</Words>
  <Application>Microsoft Macintosh PowerPoint</Application>
  <PresentationFormat>On-screen Show (4:3)</PresentationFormat>
  <Paragraphs>126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Median</vt:lpstr>
      <vt:lpstr>Efficient processing of ATLAS events analysis in platforms with accelerator devices </vt:lpstr>
      <vt:lpstr>Index</vt:lpstr>
      <vt:lpstr>Motivation</vt:lpstr>
      <vt:lpstr>The ttH_dilep Analysis Application</vt:lpstr>
      <vt:lpstr>Proposed Work</vt:lpstr>
      <vt:lpstr>Proposed Work</vt:lpstr>
      <vt:lpstr>Proposed Work</vt:lpstr>
      <vt:lpstr>Heterogeneous Platforms</vt:lpstr>
      <vt:lpstr>Heterogeneous Platforms</vt:lpstr>
      <vt:lpstr>Accelerator Devices</vt:lpstr>
      <vt:lpstr>Proposed Work</vt:lpstr>
      <vt:lpstr>Development Frameworks</vt:lpstr>
      <vt:lpstr>Efficient processing of ATLAS events analysis in platforms with accelerator devices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processing of ATLAS events analysis in platforms with accelerator devices </dc:title>
  <dc:creator>André Pereira</dc:creator>
  <cp:lastModifiedBy>André Pereira</cp:lastModifiedBy>
  <cp:revision>220</cp:revision>
  <dcterms:created xsi:type="dcterms:W3CDTF">2013-02-12T11:57:55Z</dcterms:created>
  <dcterms:modified xsi:type="dcterms:W3CDTF">2013-02-19T11:27:20Z</dcterms:modified>
</cp:coreProperties>
</file>