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59" r:id="rId4"/>
    <p:sldId id="280" r:id="rId5"/>
    <p:sldId id="293" r:id="rId6"/>
    <p:sldId id="292" r:id="rId7"/>
    <p:sldId id="297" r:id="rId8"/>
    <p:sldId id="302" r:id="rId9"/>
    <p:sldId id="281" r:id="rId10"/>
    <p:sldId id="286" r:id="rId11"/>
    <p:sldId id="287" r:id="rId12"/>
    <p:sldId id="289" r:id="rId13"/>
    <p:sldId id="294" r:id="rId14"/>
    <p:sldId id="295" r:id="rId15"/>
    <p:sldId id="296" r:id="rId16"/>
    <p:sldId id="300" r:id="rId17"/>
    <p:sldId id="301" r:id="rId18"/>
    <p:sldId id="288" r:id="rId19"/>
    <p:sldId id="291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2" autoAdjust="0"/>
    <p:restoredTop sz="89420" autoAdjust="0"/>
  </p:normalViewPr>
  <p:slideViewPr>
    <p:cSldViewPr snapToGrid="0" snapToObjects="1">
      <p:cViewPr varScale="1">
        <p:scale>
          <a:sx n="89" d="100"/>
          <a:sy n="89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978611801419"/>
          <c:y val="0.129341553562191"/>
          <c:w val="0.831555947277106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4855464"/>
        <c:axId val="2084858440"/>
      </c:barChart>
      <c:catAx>
        <c:axId val="2084855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84858440"/>
        <c:crosses val="autoZero"/>
        <c:auto val="1"/>
        <c:lblAlgn val="ctr"/>
        <c:lblOffset val="100"/>
        <c:noMultiLvlLbl val="0"/>
      </c:catAx>
      <c:valAx>
        <c:axId val="208485844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848554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Relative</a:t>
            </a:r>
            <a:r>
              <a:rPr lang="en-US" baseline="0" dirty="0" smtClean="0"/>
              <a:t> execution time</a:t>
            </a:r>
            <a:endParaRPr lang="en-US" dirty="0"/>
          </a:p>
        </c:rich>
      </c:tx>
      <c:layout>
        <c:manualLayout>
          <c:xMode val="edge"/>
          <c:yMode val="edge"/>
          <c:x val="0.209376836279358"/>
          <c:y val="0.025016244554473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924555702845288"/>
          <c:y val="0.125081222772366"/>
          <c:w val="0.660831782016891"/>
          <c:h val="0.795659139879464"/>
        </c:manualLayout>
      </c:layout>
      <c:barChart>
        <c:barDir val="col"/>
        <c:grouping val="percent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701'!$R$87:$AA$87</c:f>
              <c:numCache>
                <c:formatCode>General</c:formatCode>
                <c:ptCount val="10"/>
                <c:pt idx="0">
                  <c:v>0.487642689354301</c:v>
                </c:pt>
                <c:pt idx="1">
                  <c:v>0.332050366882293</c:v>
                </c:pt>
                <c:pt idx="2">
                  <c:v>0.200942202981633</c:v>
                </c:pt>
                <c:pt idx="3">
                  <c:v>0.113134103315289</c:v>
                </c:pt>
                <c:pt idx="4">
                  <c:v>0.0620861358881905</c:v>
                </c:pt>
                <c:pt idx="5">
                  <c:v>0.0327935649868133</c:v>
                </c:pt>
                <c:pt idx="6">
                  <c:v>0.0172681025270164</c:v>
                </c:pt>
                <c:pt idx="7">
                  <c:v>0.00916171828611341</c:v>
                </c:pt>
                <c:pt idx="8">
                  <c:v>0.0049871692984356</c:v>
                </c:pt>
                <c:pt idx="9">
                  <c:v>0.00269275895492175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701'!$R$85:$AA$85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701'!$R$88:$AA$88</c:f>
              <c:numCache>
                <c:formatCode>General</c:formatCode>
                <c:ptCount val="10"/>
                <c:pt idx="0">
                  <c:v>0.0686799101517988</c:v>
                </c:pt>
                <c:pt idx="1">
                  <c:v>0.0477882287600963</c:v>
                </c:pt>
                <c:pt idx="2">
                  <c:v>0.0297719669670674</c:v>
                </c:pt>
                <c:pt idx="3">
                  <c:v>0.0167886806284252</c:v>
                </c:pt>
                <c:pt idx="4">
                  <c:v>0.00895842414719812</c:v>
                </c:pt>
                <c:pt idx="5">
                  <c:v>0.00464501896796668</c:v>
                </c:pt>
                <c:pt idx="6">
                  <c:v>0.00234135501004848</c:v>
                </c:pt>
                <c:pt idx="7">
                  <c:v>0.00116899601394297</c:v>
                </c:pt>
                <c:pt idx="8">
                  <c:v>0.000581465190914822</c:v>
                </c:pt>
                <c:pt idx="9">
                  <c:v>0.00028608479484415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val>
            <c:numRef>
              <c:f>'Efficiency 701'!$R$86:$AA$86</c:f>
              <c:numCache>
                <c:formatCode>General</c:formatCode>
                <c:ptCount val="10"/>
                <c:pt idx="0">
                  <c:v>0.443677400493901</c:v>
                </c:pt>
                <c:pt idx="1">
                  <c:v>0.620161404357611</c:v>
                </c:pt>
                <c:pt idx="2">
                  <c:v>0.769285830051299</c:v>
                </c:pt>
                <c:pt idx="3">
                  <c:v>0.870077216056286</c:v>
                </c:pt>
                <c:pt idx="4">
                  <c:v>0.928955439964611</c:v>
                </c:pt>
                <c:pt idx="5">
                  <c:v>0.96256141604522</c:v>
                </c:pt>
                <c:pt idx="6">
                  <c:v>0.980390542462935</c:v>
                </c:pt>
                <c:pt idx="7">
                  <c:v>0.989669285699944</c:v>
                </c:pt>
                <c:pt idx="8">
                  <c:v>0.99443136551065</c:v>
                </c:pt>
                <c:pt idx="9">
                  <c:v>0.997021156250234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3664808"/>
        <c:axId val="2103661816"/>
      </c:barChart>
      <c:catAx>
        <c:axId val="2103664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3661816"/>
        <c:crosses val="autoZero"/>
        <c:auto val="1"/>
        <c:lblAlgn val="ctr"/>
        <c:lblOffset val="100"/>
        <c:noMultiLvlLbl val="0"/>
      </c:catAx>
      <c:valAx>
        <c:axId val="21036618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1036648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7647787154987"/>
          <c:y val="0.395927517493465"/>
          <c:w val="0.196451125711096"/>
          <c:h val="0.20814496501307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 Mem</a:t>
            </a:r>
            <a:r>
              <a:rPr lang="en-US" baseline="0"/>
              <a:t> - </a:t>
            </a:r>
            <a:r>
              <a:rPr lang="en-US"/>
              <a:t>Pointer</a:t>
            </a:r>
            <a:r>
              <a:rPr lang="en-US" baseline="0"/>
              <a:t> version</a:t>
            </a:r>
            <a:endParaRPr lang="en-US"/>
          </a:p>
        </c:rich>
      </c:tx>
      <c:layout>
        <c:manualLayout>
          <c:xMode val="edge"/>
          <c:yMode val="edge"/>
          <c:x val="0.131461504811898"/>
          <c:y val="0.0307872443840551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0733681102362205"/>
          <c:y val="0.146239410824262"/>
          <c:w val="0.741947725284339"/>
          <c:h val="0.756216538568296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6.862040162496251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4.657034017682481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4.847119716515095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6.873221603153067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4.138835099717413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6.117294617600053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134968"/>
        <c:axId val="2124139336"/>
      </c:lineChart>
      <c:catAx>
        <c:axId val="2124134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4139336"/>
        <c:crosses val="autoZero"/>
        <c:auto val="1"/>
        <c:lblAlgn val="ctr"/>
        <c:lblOffset val="100"/>
        <c:noMultiLvlLbl val="0"/>
      </c:catAx>
      <c:valAx>
        <c:axId val="2124139336"/>
        <c:scaling>
          <c:logBase val="2.0"/>
          <c:orientation val="minMax"/>
          <c:min val="1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2413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Shared</a:t>
            </a:r>
            <a:r>
              <a:rPr lang="en-US" baseline="0"/>
              <a:t> Mem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2.179062484408739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4.622854116254189</c:v>
                </c:pt>
                <c:pt idx="6">
                  <c:v>5.330906511624324</c:v>
                </c:pt>
                <c:pt idx="7">
                  <c:v>5.785629162032157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3443672"/>
        <c:axId val="2124647048"/>
      </c:lineChart>
      <c:catAx>
        <c:axId val="210344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4647048"/>
        <c:crosses val="autoZero"/>
        <c:auto val="1"/>
        <c:lblAlgn val="ctr"/>
        <c:lblOffset val="100"/>
        <c:noMultiLvlLbl val="0"/>
      </c:catAx>
      <c:valAx>
        <c:axId val="2124647048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34436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Speedup/dilep </a:t>
            </a:r>
            <a:r>
              <a:rPr lang="en-US" sz="1800" b="0" i="1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versus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no-variance single-threaded</a:t>
            </a:r>
          </a:p>
        </c:rich>
      </c:tx>
      <c:layout>
        <c:manualLayout>
          <c:xMode val="edge"/>
          <c:yMode val="edge"/>
          <c:x val="0.140738562742948"/>
          <c:y val="0.129492158884039"/>
        </c:manualLayout>
      </c:layout>
      <c:overlay val="0"/>
    </c:title>
    <c:autoTitleDeleted val="0"/>
    <c:view3D>
      <c:rotX val="19"/>
      <c:rotY val="34"/>
      <c:depthPercent val="100"/>
      <c:rAngAx val="0"/>
      <c:perspective val="20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>
        <c:manualLayout>
          <c:layoutTarget val="inner"/>
          <c:xMode val="edge"/>
          <c:yMode val="edge"/>
          <c:x val="0.0"/>
          <c:y val="0.0132013201320132"/>
          <c:w val="0.937726930378762"/>
          <c:h val="0.973597359735974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701'!$AD$80:$AM$80</c:f>
              <c:numCache>
                <c:formatCode>0.0</c:formatCode>
                <c:ptCount val="10"/>
                <c:pt idx="0">
                  <c:v>1.0</c:v>
                </c:pt>
                <c:pt idx="1">
                  <c:v>1.457874044439689</c:v>
                </c:pt>
                <c:pt idx="2">
                  <c:v>1.894193835116346</c:v>
                </c:pt>
                <c:pt idx="3">
                  <c:v>2.210138085121794</c:v>
                </c:pt>
                <c:pt idx="4">
                  <c:v>2.413295501644447</c:v>
                </c:pt>
                <c:pt idx="5">
                  <c:v>2.522250782110557</c:v>
                </c:pt>
                <c:pt idx="6">
                  <c:v>2.577351775466937</c:v>
                </c:pt>
                <c:pt idx="7">
                  <c:v>2.619412801395347</c:v>
                </c:pt>
                <c:pt idx="8">
                  <c:v>2.6076884056969</c:v>
                </c:pt>
                <c:pt idx="9">
                  <c:v>2.586047111555315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701'!$AD$81:$AM$81</c:f>
              <c:numCache>
                <c:formatCode>0.0</c:formatCode>
                <c:ptCount val="10"/>
                <c:pt idx="0">
                  <c:v>1.166721617982497</c:v>
                </c:pt>
                <c:pt idx="1">
                  <c:v>1.830841256470163</c:v>
                </c:pt>
                <c:pt idx="2">
                  <c:v>2.84142527674898</c:v>
                </c:pt>
                <c:pt idx="3">
                  <c:v>3.622012967848304</c:v>
                </c:pt>
                <c:pt idx="4">
                  <c:v>4.248968045435006</c:v>
                </c:pt>
                <c:pt idx="5">
                  <c:v>4.610479276870913</c:v>
                </c:pt>
                <c:pt idx="6">
                  <c:v>4.815798769220626</c:v>
                </c:pt>
                <c:pt idx="7">
                  <c:v>4.997148836358368</c:v>
                </c:pt>
                <c:pt idx="8">
                  <c:v>5.041998353072417</c:v>
                </c:pt>
                <c:pt idx="9">
                  <c:v>5.019847922417958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701'!$AD$82:$AM$82</c:f>
              <c:numCache>
                <c:formatCode>0.0</c:formatCode>
                <c:ptCount val="10"/>
                <c:pt idx="0">
                  <c:v>1.314180032839292</c:v>
                </c:pt>
                <c:pt idx="1">
                  <c:v>2.255566895951218</c:v>
                </c:pt>
                <c:pt idx="2">
                  <c:v>3.641938675967477</c:v>
                </c:pt>
                <c:pt idx="3">
                  <c:v>5.424076220389014</c:v>
                </c:pt>
                <c:pt idx="4">
                  <c:v>7.084079729966697</c:v>
                </c:pt>
                <c:pt idx="5">
                  <c:v>8.233080969506101</c:v>
                </c:pt>
                <c:pt idx="6">
                  <c:v>9.027228082519667</c:v>
                </c:pt>
                <c:pt idx="7">
                  <c:v>9.47869682544232</c:v>
                </c:pt>
                <c:pt idx="8">
                  <c:v>9.673150291870168</c:v>
                </c:pt>
                <c:pt idx="9">
                  <c:v>9.80281856452128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701'!$AD$83:$AM$83</c:f>
              <c:numCache>
                <c:formatCode>0.0</c:formatCode>
                <c:ptCount val="10"/>
                <c:pt idx="0">
                  <c:v>1.331719649472053</c:v>
                </c:pt>
                <c:pt idx="1">
                  <c:v>2.42693384491279</c:v>
                </c:pt>
                <c:pt idx="2">
                  <c:v>4.184941209760259</c:v>
                </c:pt>
                <c:pt idx="3">
                  <c:v>6.684618670680797</c:v>
                </c:pt>
                <c:pt idx="4">
                  <c:v>9.840932084276392</c:v>
                </c:pt>
                <c:pt idx="5">
                  <c:v>12.68534857991842</c:v>
                </c:pt>
                <c:pt idx="6">
                  <c:v>14.79141340527161</c:v>
                </c:pt>
                <c:pt idx="7">
                  <c:v>15.99746688430815</c:v>
                </c:pt>
                <c:pt idx="8">
                  <c:v>16.89431880926925</c:v>
                </c:pt>
                <c:pt idx="9">
                  <c:v>17.26393149081606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701'!$AD$84:$AM$84</c:f>
              <c:numCache>
                <c:formatCode>0.0</c:formatCode>
                <c:ptCount val="10"/>
                <c:pt idx="0">
                  <c:v>1.301141756745884</c:v>
                </c:pt>
                <c:pt idx="1">
                  <c:v>2.510232872900192</c:v>
                </c:pt>
                <c:pt idx="2">
                  <c:v>4.4791058014706</c:v>
                </c:pt>
                <c:pt idx="3">
                  <c:v>7.674730411796535</c:v>
                </c:pt>
                <c:pt idx="4">
                  <c:v>12.67100102424598</c:v>
                </c:pt>
                <c:pt idx="5">
                  <c:v>18.40796846637252</c:v>
                </c:pt>
                <c:pt idx="6">
                  <c:v>23.23834501532847</c:v>
                </c:pt>
                <c:pt idx="7">
                  <c:v>26.23630689523458</c:v>
                </c:pt>
                <c:pt idx="8">
                  <c:v>28.68324294952203</c:v>
                </c:pt>
                <c:pt idx="9">
                  <c:v>29.93658979292168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0" sourceLinked="0"/>
              <c:spPr/>
              <c:txPr>
                <a:bodyPr/>
                <a:lstStyle/>
                <a:p>
                  <a:pPr>
                    <a:defRPr sz="1000" b="1" i="0" u="none" strike="noStrike" baseline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" sourceLinked="0"/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701'!$AD$85:$AM$85</c:f>
              <c:numCache>
                <c:formatCode>0.0</c:formatCode>
                <c:ptCount val="10"/>
                <c:pt idx="0">
                  <c:v>0.956052055376289</c:v>
                </c:pt>
                <c:pt idx="1">
                  <c:v>2.02358785130739</c:v>
                </c:pt>
                <c:pt idx="2">
                  <c:v>3.18073801755434</c:v>
                </c:pt>
                <c:pt idx="3">
                  <c:v>6.722246807915518</c:v>
                </c:pt>
                <c:pt idx="4">
                  <c:v>11.62581609600833</c:v>
                </c:pt>
                <c:pt idx="5">
                  <c:v>19.1565788891021</c:v>
                </c:pt>
                <c:pt idx="6">
                  <c:v>26.44494273699516</c:v>
                </c:pt>
                <c:pt idx="7">
                  <c:v>33.7340566834555</c:v>
                </c:pt>
                <c:pt idx="8">
                  <c:v>37.80237051477153</c:v>
                </c:pt>
                <c:pt idx="9">
                  <c:v>39.47576238100387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cat>
            <c:numRef>
              <c:f>'runtime 701'!$AD$79:$AM$79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701'!$AD$86:$AM$86</c:f>
              <c:numCache>
                <c:formatCode>0.0</c:formatCode>
                <c:ptCount val="10"/>
                <c:pt idx="0">
                  <c:v>0.448329362637203</c:v>
                </c:pt>
                <c:pt idx="1">
                  <c:v>0.868626507717522</c:v>
                </c:pt>
                <c:pt idx="2">
                  <c:v>1.69304329427707</c:v>
                </c:pt>
                <c:pt idx="3">
                  <c:v>3.180503436973653</c:v>
                </c:pt>
                <c:pt idx="4">
                  <c:v>5.71595283477285</c:v>
                </c:pt>
                <c:pt idx="5">
                  <c:v>9.667210651020833</c:v>
                </c:pt>
                <c:pt idx="6">
                  <c:v>15.38596655994941</c:v>
                </c:pt>
                <c:pt idx="7">
                  <c:v>21.90259788825638</c:v>
                </c:pt>
                <c:pt idx="8">
                  <c:v>27.24601873234052</c:v>
                </c:pt>
                <c:pt idx="9">
                  <c:v>33.10486308678814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213112"/>
        <c:axId val="2124218856"/>
        <c:axId val="2124222248"/>
      </c:bar3DChart>
      <c:catAx>
        <c:axId val="2124213112"/>
        <c:scaling>
          <c:orientation val="maxMin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#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variations per event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111750598026512"/>
              <c:y val="0.85211656819584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1" i="0" baseline="0">
                <a:solidFill>
                  <a:srgbClr val="800000"/>
                </a:solidFill>
              </a:defRPr>
            </a:pPr>
            <a:endParaRPr lang="en-US"/>
          </a:p>
        </c:txPr>
        <c:crossAx val="2124218856"/>
        <c:crossesAt val="1.0"/>
        <c:auto val="1"/>
        <c:lblAlgn val="ctr"/>
        <c:lblOffset val="100"/>
        <c:noMultiLvlLbl val="0"/>
      </c:catAx>
      <c:valAx>
        <c:axId val="2124218856"/>
        <c:scaling>
          <c:logBase val="2.0"/>
          <c:orientation val="minMax"/>
          <c:min val="1.0"/>
        </c:scaling>
        <c:delete val="0"/>
        <c:axPos val="r"/>
        <c:majorGridlines/>
        <c:numFmt formatCode="#\ ?/?" sourceLinked="0"/>
        <c:majorTickMark val="out"/>
        <c:minorTickMark val="none"/>
        <c:tickLblPos val="nextTo"/>
        <c:spPr>
          <a:effectLst/>
        </c:spPr>
        <c:txPr>
          <a:bodyPr/>
          <a:lstStyle/>
          <a:p>
            <a:pPr>
              <a:defRPr sz="1200" b="1" i="0">
                <a:solidFill>
                  <a:srgbClr val="000090"/>
                </a:solidFill>
              </a:defRPr>
            </a:pPr>
            <a:endParaRPr lang="en-US"/>
          </a:p>
        </c:txPr>
        <c:crossAx val="2124213112"/>
        <c:crosses val="autoZero"/>
        <c:crossBetween val="between"/>
      </c:valAx>
      <c:serAx>
        <c:axId val="212422224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en-US" sz="1600"/>
                  <a:t># threads</a:t>
                </a:r>
              </a:p>
            </c:rich>
          </c:tx>
          <c:layout>
            <c:manualLayout>
              <c:xMode val="edge"/>
              <c:yMode val="edge"/>
              <c:x val="0.817587212199741"/>
              <c:y val="0.845761586208409"/>
            </c:manualLayout>
          </c:layout>
          <c:overlay val="0"/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200" b="1" i="0" u="none" strike="noStrike" baseline="0">
                <a:solidFill>
                  <a:srgbClr val="9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124218856"/>
        <c:crossesAt val="1.0"/>
        <c:tickLblSkip val="1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Event</a:t>
            </a:r>
            <a:r>
              <a:rPr lang="en-US" baseline="0"/>
              <a:t> Throughput (#events*variations per sec)</a:t>
            </a:r>
            <a:endParaRPr lang="en-US"/>
          </a:p>
        </c:rich>
      </c:tx>
      <c:layout>
        <c:manualLayout>
          <c:xMode val="edge"/>
          <c:yMode val="edge"/>
          <c:x val="0.286919512915184"/>
          <c:y val="0.0"/>
        </c:manualLayout>
      </c:layout>
      <c:overlay val="1"/>
    </c:title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713883763443007"/>
          <c:y val="0.067345119727247"/>
          <c:w val="0.894801438483717"/>
          <c:h val="0.87517852794118"/>
        </c:manualLayout>
      </c:layout>
      <c:bar3DChart>
        <c:barDir val="col"/>
        <c:grouping val="standard"/>
        <c:varyColors val="0"/>
        <c:ser>
          <c:idx val="0"/>
          <c:order val="0"/>
          <c:tx>
            <c:v>1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701'!$Q$114:$Q$120</c:f>
              <c:numCache>
                <c:formatCode>0.00E+00</c:formatCode>
                <c:ptCount val="7"/>
                <c:pt idx="0">
                  <c:v>1581.760302392433</c:v>
                </c:pt>
                <c:pt idx="1">
                  <c:v>1914.83298104589</c:v>
                </c:pt>
                <c:pt idx="2">
                  <c:v>2111.878007208652</c:v>
                </c:pt>
                <c:pt idx="3">
                  <c:v>2065.465687280288</c:v>
                </c:pt>
                <c:pt idx="4">
                  <c:v>1956.41470809256</c:v>
                </c:pt>
                <c:pt idx="5">
                  <c:v>1330.404804296247</c:v>
                </c:pt>
                <c:pt idx="6">
                  <c:v>563.945725187223</c:v>
                </c:pt>
              </c:numCache>
            </c:numRef>
          </c:val>
        </c:ser>
        <c:ser>
          <c:idx val="1"/>
          <c:order val="1"/>
          <c:tx>
            <c:v>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701'!$R$114:$R$120</c:f>
              <c:numCache>
                <c:formatCode>0.00E+00</c:formatCode>
                <c:ptCount val="7"/>
                <c:pt idx="0">
                  <c:v>1532.918749863942</c:v>
                </c:pt>
                <c:pt idx="1">
                  <c:v>2091.826939210216</c:v>
                </c:pt>
                <c:pt idx="2">
                  <c:v>2493.969218418577</c:v>
                </c:pt>
                <c:pt idx="3">
                  <c:v>2538.3353726797</c:v>
                </c:pt>
                <c:pt idx="4">
                  <c:v>2182.869654122079</c:v>
                </c:pt>
                <c:pt idx="5">
                  <c:v>1775.183978386872</c:v>
                </c:pt>
                <c:pt idx="6">
                  <c:v>724.8224280359975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701'!$S$114:$S$120</c:f>
              <c:numCache>
                <c:formatCode>0.00E+00</c:formatCode>
                <c:ptCount val="7"/>
                <c:pt idx="0">
                  <c:v>1491.51347380315</c:v>
                </c:pt>
                <c:pt idx="1">
                  <c:v>2272.067852253673</c:v>
                </c:pt>
                <c:pt idx="2">
                  <c:v>3042.519063036143</c:v>
                </c:pt>
                <c:pt idx="3">
                  <c:v>3281.209397240184</c:v>
                </c:pt>
                <c:pt idx="4">
                  <c:v>3120.99519533538</c:v>
                </c:pt>
                <c:pt idx="5">
                  <c:v>2523.181268956125</c:v>
                </c:pt>
                <c:pt idx="6">
                  <c:v>1004.730536125951</c:v>
                </c:pt>
              </c:numCache>
            </c:numRef>
          </c:val>
        </c:ser>
        <c:ser>
          <c:idx val="3"/>
          <c:order val="3"/>
          <c:tx>
            <c:v>8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701'!$T$114:$T$120</c:f>
              <c:numCache>
                <c:formatCode>0.00E+00</c:formatCode>
                <c:ptCount val="7"/>
                <c:pt idx="0">
                  <c:v>1496.65693299844</c:v>
                </c:pt>
                <c:pt idx="1">
                  <c:v>2530.072100395715</c:v>
                </c:pt>
                <c:pt idx="2">
                  <c:v>3703.684739960251</c:v>
                </c:pt>
                <c:pt idx="3">
                  <c:v>4467.103123884381</c:v>
                </c:pt>
                <c:pt idx="4">
                  <c:v>4205.5272260202</c:v>
                </c:pt>
                <c:pt idx="5">
                  <c:v>3049.561083404125</c:v>
                </c:pt>
                <c:pt idx="6">
                  <c:v>1491.976195336152</c:v>
                </c:pt>
              </c:numCache>
            </c:numRef>
          </c:val>
        </c:ser>
        <c:ser>
          <c:idx val="4"/>
          <c:order val="4"/>
          <c:tx>
            <c:v>16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701'!$U$114:$U$120</c:f>
              <c:numCache>
                <c:formatCode>0.00E+00</c:formatCode>
                <c:ptCount val="7"/>
                <c:pt idx="0">
                  <c:v>1511.018031998313</c:v>
                </c:pt>
                <c:pt idx="1">
                  <c:v>2632.099112888291</c:v>
                </c:pt>
                <c:pt idx="2">
                  <c:v>4405.547467250853</c:v>
                </c:pt>
                <c:pt idx="3">
                  <c:v>5948.148182097983</c:v>
                </c:pt>
                <c:pt idx="4">
                  <c:v>5025.60686924784</c:v>
                </c:pt>
                <c:pt idx="5">
                  <c:v>4160.424734941378</c:v>
                </c:pt>
                <c:pt idx="6">
                  <c:v>2230.428523467951</c:v>
                </c:pt>
              </c:numCache>
            </c:numRef>
          </c:val>
        </c:ser>
        <c:ser>
          <c:idx val="5"/>
          <c:order val="5"/>
          <c:tx>
            <c:v>32</c:v>
          </c:tx>
          <c:invertIfNegative val="0"/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701'!$V$114:$V$120</c:f>
              <c:numCache>
                <c:formatCode>0.00E+00</c:formatCode>
                <c:ptCount val="7"/>
                <c:pt idx="0">
                  <c:v>1562.844977791583</c:v>
                </c:pt>
                <c:pt idx="1">
                  <c:v>2769.091824939247</c:v>
                </c:pt>
                <c:pt idx="2">
                  <c:v>5059.94380968789</c:v>
                </c:pt>
                <c:pt idx="3">
                  <c:v>7210.85916964772</c:v>
                </c:pt>
                <c:pt idx="4">
                  <c:v>6189.639099721056</c:v>
                </c:pt>
                <c:pt idx="5">
                  <c:v>5093.514002619658</c:v>
                </c:pt>
                <c:pt idx="6">
                  <c:v>3249.884135231963</c:v>
                </c:pt>
              </c:numCache>
            </c:numRef>
          </c:val>
        </c:ser>
        <c:ser>
          <c:idx val="6"/>
          <c:order val="6"/>
          <c:tx>
            <c:v>64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701'!$W$114:$W$120</c:f>
              <c:numCache>
                <c:formatCode>0.00E+00</c:formatCode>
                <c:ptCount val="7"/>
                <c:pt idx="0">
                  <c:v>1622.22103137983</c:v>
                </c:pt>
                <c:pt idx="1">
                  <c:v>2965.427798038787</c:v>
                </c:pt>
                <c:pt idx="2">
                  <c:v>5525.19297461719</c:v>
                </c:pt>
                <c:pt idx="3">
                  <c:v>8256.0267107652</c:v>
                </c:pt>
                <c:pt idx="4">
                  <c:v>7256.892854014498</c:v>
                </c:pt>
                <c:pt idx="5">
                  <c:v>5960.60988704852</c:v>
                </c:pt>
                <c:pt idx="6">
                  <c:v>4263.925288897451</c:v>
                </c:pt>
              </c:numCache>
            </c:numRef>
          </c:val>
        </c:ser>
        <c:ser>
          <c:idx val="7"/>
          <c:order val="7"/>
          <c:tx>
            <c:v>128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701'!$X$114:$X$120</c:f>
              <c:numCache>
                <c:formatCode>0.00E+00</c:formatCode>
                <c:ptCount val="7"/>
                <c:pt idx="0">
                  <c:v>1683.557074142565</c:v>
                </c:pt>
                <c:pt idx="1">
                  <c:v>3147.841087086032</c:v>
                </c:pt>
                <c:pt idx="2">
                  <c:v>5923.534746735209</c:v>
                </c:pt>
                <c:pt idx="3">
                  <c:v>9125.19779491014</c:v>
                </c:pt>
                <c:pt idx="4">
                  <c:v>7952.602232644111</c:v>
                </c:pt>
                <c:pt idx="5">
                  <c:v>6470.3577354049</c:v>
                </c:pt>
                <c:pt idx="6">
                  <c:v>5068.011847920536</c:v>
                </c:pt>
              </c:numCache>
            </c:numRef>
          </c:val>
        </c:ser>
        <c:ser>
          <c:idx val="8"/>
          <c:order val="8"/>
          <c:tx>
            <c:v>256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701'!$Y$114:$Y$120</c:f>
              <c:numCache>
                <c:formatCode>0.00E+00</c:formatCode>
                <c:ptCount val="7"/>
                <c:pt idx="0">
                  <c:v>1768.36345396778</c:v>
                </c:pt>
                <c:pt idx="1">
                  <c:v>3362.882291142245</c:v>
                </c:pt>
                <c:pt idx="2">
                  <c:v>6183.106961746001</c:v>
                </c:pt>
                <c:pt idx="3">
                  <c:v>9860.674380628585</c:v>
                </c:pt>
                <c:pt idx="4">
                  <c:v>8267.390826705623</c:v>
                </c:pt>
                <c:pt idx="5">
                  <c:v>6822.477747861751</c:v>
                </c:pt>
                <c:pt idx="6">
                  <c:v>5736.937695020371</c:v>
                </c:pt>
              </c:numCache>
            </c:numRef>
          </c:val>
        </c:ser>
        <c:ser>
          <c:idx val="9"/>
          <c:order val="9"/>
          <c:tx>
            <c:v>512</c:v>
          </c:tx>
          <c:invertIfNegative val="0"/>
          <c:dLbls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'runtime 701'!$P$114:$P$120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</c:numCache>
            </c:numRef>
          </c:cat>
          <c:val>
            <c:numRef>
              <c:f>'runtime 701'!$Z$114:$Z$120</c:f>
              <c:numCache>
                <c:formatCode>0.00E+00</c:formatCode>
                <c:ptCount val="7"/>
                <c:pt idx="0">
                  <c:v>1841.191059038479</c:v>
                </c:pt>
                <c:pt idx="1">
                  <c:v>3526.728397583776</c:v>
                </c:pt>
                <c:pt idx="2">
                  <c:v>6421.433035036236</c:v>
                </c:pt>
                <c:pt idx="3">
                  <c:v>10041.05809605406</c:v>
                </c:pt>
                <c:pt idx="4">
                  <c:v>8962.715021465547</c:v>
                </c:pt>
                <c:pt idx="5">
                  <c:v>6968.238561356246</c:v>
                </c:pt>
                <c:pt idx="6">
                  <c:v>5987.40221005276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4323976"/>
        <c:axId val="2124329704"/>
        <c:axId val="2124332808"/>
      </c:bar3DChart>
      <c:catAx>
        <c:axId val="2124323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 smtClean="0"/>
                  <a:t># threads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328687123946254"/>
              <c:y val="0.8913006961082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4329704"/>
        <c:crosses val="autoZero"/>
        <c:auto val="1"/>
        <c:lblAlgn val="ctr"/>
        <c:lblOffset val="100"/>
        <c:noMultiLvlLbl val="0"/>
      </c:catAx>
      <c:valAx>
        <c:axId val="2124329704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2124323976"/>
        <c:crosses val="autoZero"/>
        <c:crossBetween val="between"/>
      </c:valAx>
      <c:serAx>
        <c:axId val="212433280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 dirty="0" smtClean="0"/>
                  <a:t>#</a:t>
                </a:r>
                <a:r>
                  <a:rPr lang="en-US" sz="1200" baseline="0" dirty="0" smtClean="0"/>
                  <a:t> of variations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815956325966205"/>
              <c:y val="0.732722674676078"/>
            </c:manualLayout>
          </c:layout>
          <c:overlay val="0"/>
        </c:title>
        <c:majorTickMark val="out"/>
        <c:minorTickMark val="none"/>
        <c:tickLblPos val="nextTo"/>
        <c:crossAx val="2124329704"/>
        <c:crosses val="autoZero"/>
      </c:ser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, </a:t>
            </a:r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falar</a:t>
            </a:r>
            <a:r>
              <a:rPr lang="en-US" dirty="0" smtClean="0"/>
              <a:t> 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projecto</a:t>
            </a:r>
            <a:r>
              <a:rPr lang="en-US" baseline="0" dirty="0" smtClean="0"/>
              <a:t>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aceleradores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esquemática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 </a:t>
            </a:r>
            <a:r>
              <a:rPr lang="en-US" dirty="0" err="1" smtClean="0"/>
              <a:t>aceite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decaímento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evento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Objectivo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reconstruir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 t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bosoes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utiliando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código</a:t>
            </a:r>
            <a:r>
              <a:rPr lang="en-US" baseline="0" dirty="0" smtClean="0"/>
              <a:t> </a:t>
            </a:r>
            <a:r>
              <a:rPr lang="en-US" b="1" u="sng" baseline="0" dirty="0" err="1" smtClean="0"/>
              <a:t>eficiente</a:t>
            </a:r>
            <a:endParaRPr lang="en-US" b="1" u="sng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Desafios</a:t>
            </a:r>
            <a:r>
              <a:rPr lang="en-US" baseline="0" dirty="0" smtClean="0"/>
              <a:t>:</a:t>
            </a:r>
          </a:p>
          <a:p>
            <a:pPr marL="0" indent="0">
              <a:buNone/>
            </a:pPr>
            <a:r>
              <a:rPr lang="en-US" baseline="0" dirty="0" smtClean="0"/>
              <a:t>	 - As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detector. Estes </a:t>
            </a:r>
            <a:r>
              <a:rPr lang="en-US" baseline="0" dirty="0" err="1" smtClean="0"/>
              <a:t>detectores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resoluçao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introduz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de 2%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medidos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	 -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 - Software de </a:t>
            </a:r>
            <a:r>
              <a:rPr lang="en-US" baseline="0" dirty="0" err="1" smtClean="0"/>
              <a:t>análise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perceber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de Higgs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“Independent” of global state</a:t>
            </a:r>
          </a:p>
          <a:p>
            <a:r>
              <a:rPr lang="en-US" dirty="0" smtClean="0"/>
              <a:t>Has 2 nested cycles</a:t>
            </a:r>
          </a:p>
          <a:p>
            <a:r>
              <a:rPr lang="en-US" dirty="0" smtClean="0"/>
              <a:t>Outer cycle (# comb) is event dependent</a:t>
            </a:r>
          </a:p>
          <a:p>
            <a:r>
              <a:rPr lang="en-US" dirty="0" smtClean="0"/>
              <a:t>Inner cycle (#</a:t>
            </a:r>
            <a:r>
              <a:rPr lang="en-US" dirty="0" err="1" smtClean="0"/>
              <a:t>var</a:t>
            </a:r>
            <a:r>
              <a:rPr lang="en-US" dirty="0" smtClean="0"/>
              <a:t>) is user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08/07/13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08/07/13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08/07/13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08/07/13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08/07/13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08/07/13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08/07/13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08/07/13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08/07/13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08/07/13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no way with event global state!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/>
      </p:pic>
      <p:sp>
        <p:nvSpPr>
          <p:cNvPr id="15" name="&quot;No&quot; Symbol 14"/>
          <p:cNvSpPr/>
          <p:nvPr/>
        </p:nvSpPr>
        <p:spPr>
          <a:xfrm>
            <a:off x="6985467" y="3834253"/>
            <a:ext cx="793803" cy="805925"/>
          </a:xfrm>
          <a:prstGeom prst="noSmoking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1a: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196680" y="243840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0" y="2438400"/>
            <a:ext cx="4800600" cy="4424082"/>
          </a:xfrm>
        </p:spPr>
      </p:pic>
    </p:spTree>
    <p:extLst>
      <p:ext uri="{BB962C8B-B14F-4D97-AF65-F5344CB8AC3E}">
        <p14:creationId xmlns:p14="http://schemas.microsoft.com/office/powerpoint/2010/main" val="398133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 (</a:t>
            </a:r>
            <a:r>
              <a:rPr lang="en-US" dirty="0" err="1" smtClean="0"/>
              <a:t>mudar</a:t>
            </a:r>
            <a:r>
              <a:rPr lang="en-US" dirty="0" smtClean="0"/>
              <a:t> </a:t>
            </a:r>
            <a:r>
              <a:rPr lang="en-US" dirty="0" err="1" smtClean="0"/>
              <a:t>título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System with dual Intel Xeon 8-core with 2x SMT (total: 32 virtual cores)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3281"/>
              </p:ext>
            </p:extLst>
          </p:nvPr>
        </p:nvGraphicFramePr>
        <p:xfrm>
          <a:off x="4384340" y="2057745"/>
          <a:ext cx="4572000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29645"/>
              </p:ext>
            </p:extLst>
          </p:nvPr>
        </p:nvGraphicFramePr>
        <p:xfrm>
          <a:off x="115452" y="2057745"/>
          <a:ext cx="4432735" cy="330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357813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Some results (</a:t>
            </a:r>
            <a:r>
              <a:rPr lang="en-US" dirty="0" err="1"/>
              <a:t>mudar</a:t>
            </a:r>
            <a:r>
              <a:rPr lang="en-US" dirty="0"/>
              <a:t> </a:t>
            </a:r>
            <a:r>
              <a:rPr lang="en-US" dirty="0" err="1" smtClean="0"/>
              <a:t>título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28529"/>
              </p:ext>
            </p:extLst>
          </p:nvPr>
        </p:nvGraphicFramePr>
        <p:xfrm>
          <a:off x="558800" y="785812"/>
          <a:ext cx="8026400" cy="6072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3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4911804"/>
              </p:ext>
            </p:extLst>
          </p:nvPr>
        </p:nvGraphicFramePr>
        <p:xfrm>
          <a:off x="-992188" y="1516698"/>
          <a:ext cx="10564813" cy="534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1b: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GPU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  <p:pic>
        <p:nvPicPr>
          <p:cNvPr id="9" name="Picture 8" descr="gpu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38" y="2392680"/>
            <a:ext cx="1377415" cy="4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Alternative 1c: 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shared memory, with MIC accelerator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 with MIC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4864" y="2438400"/>
            <a:ext cx="4795736" cy="4419600"/>
          </a:xfrm>
        </p:spPr>
      </p:pic>
    </p:spTree>
    <p:extLst>
      <p:ext uri="{BB962C8B-B14F-4D97-AF65-F5344CB8AC3E}">
        <p14:creationId xmlns:p14="http://schemas.microsoft.com/office/powerpoint/2010/main" val="30232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2: a global state per event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609600" y="5701310"/>
            <a:ext cx="5421083" cy="702792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Work </a:t>
            </a:r>
            <a:r>
              <a:rPr lang="en-US" sz="1800" dirty="0" smtClean="0">
                <a:solidFill>
                  <a:schemeClr val="tx1"/>
                </a:solidFill>
              </a:rPr>
              <a:t>under way by Rafael...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4" name="Content Placeholder 1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6" name="Content Placeholder 15" descr="2global_states_pa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84" b="-39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85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Alternative 3: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The </a:t>
            </a:r>
            <a:r>
              <a:rPr lang="en-US" sz="2000" dirty="0" err="1">
                <a:latin typeface="Lucida Console"/>
                <a:cs typeface="Lucida Console"/>
              </a:rPr>
              <a:t>ttH_dilep</a:t>
            </a:r>
            <a:r>
              <a:rPr lang="en-US" dirty="0"/>
              <a:t> Analysis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Development Frameworks</a:t>
            </a:r>
          </a:p>
          <a:p>
            <a:r>
              <a:rPr lang="en-US" dirty="0" smtClean="0"/>
              <a:t>Proposed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6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444625"/>
            <a:ext cx="815340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4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400" dirty="0" smtClean="0"/>
          </a:p>
          <a:p>
            <a:r>
              <a:rPr lang="en-US" sz="2400" dirty="0" smtClean="0"/>
              <a:t>Goal: to develop </a:t>
            </a:r>
            <a:r>
              <a:rPr lang="en-US" sz="2400" u="sng" dirty="0" smtClean="0"/>
              <a:t>efficient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r>
              <a:rPr lang="en-US" sz="2400" dirty="0" smtClean="0"/>
              <a:t> code</a:t>
            </a:r>
            <a:endParaRPr lang="en-US" sz="27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9" name="Content Placeholder 8" descr="graf_abstract_flow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621" r="-86621"/>
          <a:stretch>
            <a:fillRect/>
          </a:stretch>
        </p:blipFill>
        <p:spPr>
          <a:xfrm>
            <a:off x="521188" y="2197979"/>
            <a:ext cx="4314906" cy="2379247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For each event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51396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 descr="graf_abstract_flow_specified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03" r="-79503"/>
          <a:stretch>
            <a:fillRect/>
          </a:stretch>
        </p:blipFill>
        <p:spPr>
          <a:xfrm>
            <a:off x="-1048232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All cuts except 20</a:t>
            </a:r>
          </a:p>
          <a:p>
            <a:pPr lvl="1"/>
            <a:r>
              <a:rPr lang="en-US" sz="2000" dirty="0" smtClean="0"/>
              <a:t>Simple filters</a:t>
            </a:r>
          </a:p>
        </p:txBody>
      </p:sp>
    </p:spTree>
    <p:extLst>
      <p:ext uri="{BB962C8B-B14F-4D97-AF65-F5344CB8AC3E}">
        <p14:creationId xmlns:p14="http://schemas.microsoft.com/office/powerpoint/2010/main" val="25515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graf_abstract_flow_with_kinfi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91" r="-31791"/>
          <a:stretch>
            <a:fillRect/>
          </a:stretch>
        </p:blipFill>
        <p:spPr>
          <a:xfrm>
            <a:off x="26459" y="1661255"/>
            <a:ext cx="9535332" cy="5257800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Cut 20</a:t>
            </a:r>
          </a:p>
          <a:p>
            <a:pPr lvl="1"/>
            <a:r>
              <a:rPr lang="en-US" sz="2100" dirty="0" smtClean="0"/>
              <a:t>Complex filter: </a:t>
            </a:r>
            <a:r>
              <a:rPr lang="en-US" sz="2100" dirty="0" err="1" smtClean="0"/>
              <a:t>KinFit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31575" y="5606126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</a:t>
            </a:r>
            <a:r>
              <a:rPr lang="en-US" dirty="0" smtClean="0"/>
              <a:t>of the original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  <a:r>
              <a:rPr lang="en-US" dirty="0" smtClean="0"/>
              <a:t>with </a:t>
            </a:r>
            <a:r>
              <a:rPr lang="en-US" dirty="0" smtClean="0"/>
              <a:t>no variations</a:t>
            </a:r>
            <a:endParaRPr lang="en-US" dirty="0"/>
          </a:p>
        </p:txBody>
      </p:sp>
      <p:pic>
        <p:nvPicPr>
          <p:cNvPr id="9" name="Picture 8" descr="callgraph_start_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55" y="1987020"/>
            <a:ext cx="7225123" cy="3262478"/>
          </a:xfrm>
          <a:prstGeom prst="rect">
            <a:avLst/>
          </a:prstGeom>
        </p:spPr>
      </p:pic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lgraph_start_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35" y="3100521"/>
            <a:ext cx="7093571" cy="3151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47047" y="1775689"/>
            <a:ext cx="359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Callgraph</a:t>
            </a:r>
            <a:r>
              <a:rPr lang="en-US" dirty="0" smtClean="0"/>
              <a:t> </a:t>
            </a:r>
            <a:r>
              <a:rPr lang="en-US" dirty="0" smtClean="0"/>
              <a:t>of the original </a:t>
            </a:r>
            <a:r>
              <a:rPr lang="en-US" dirty="0" err="1" smtClean="0"/>
              <a:t>ttH_dilep</a:t>
            </a:r>
            <a:r>
              <a:rPr lang="en-US" dirty="0" smtClean="0"/>
              <a:t> </a:t>
            </a:r>
            <a:r>
              <a:rPr lang="en-US" dirty="0" smtClean="0"/>
              <a:t>for 256 variations per combination</a:t>
            </a:r>
            <a:endParaRPr lang="en-US" dirty="0"/>
          </a:p>
        </p:txBody>
      </p:sp>
      <p:pic>
        <p:nvPicPr>
          <p:cNvPr id="11" name="Picture 10" descr="abstract_flow_colorf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89"/>
            <a:ext cx="4107155" cy="37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7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regions in </a:t>
            </a:r>
            <a:r>
              <a:rPr lang="en-US" dirty="0" err="1" smtClean="0"/>
              <a:t>ttH_dilep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01844"/>
              </p:ext>
            </p:extLst>
          </p:nvPr>
        </p:nvGraphicFramePr>
        <p:xfrm>
          <a:off x="85243" y="1860011"/>
          <a:ext cx="3961998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402953"/>
              </p:ext>
            </p:extLst>
          </p:nvPr>
        </p:nvGraphicFramePr>
        <p:xfrm>
          <a:off x="3975803" y="1860013"/>
          <a:ext cx="5306246" cy="406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20178</TotalTime>
  <Words>524</Words>
  <Application>Microsoft Macintosh PowerPoint</Application>
  <PresentationFormat>On-screen Show (4:3)</PresentationFormat>
  <Paragraphs>152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Efficient processing of ATLAS events analysis in platforms with accelerator devices </vt:lpstr>
      <vt:lpstr>Index</vt:lpstr>
      <vt:lpstr>Motivation</vt:lpstr>
      <vt:lpstr>Structure of ttH_dilep</vt:lpstr>
      <vt:lpstr>Structure of ttH_dilep</vt:lpstr>
      <vt:lpstr>Structure of ttH_dilep</vt:lpstr>
      <vt:lpstr>Structure of ttH_dilep</vt:lpstr>
      <vt:lpstr>Structure of ttH_dilep</vt:lpstr>
      <vt:lpstr>Critical regions in ttH_dilep</vt:lpstr>
      <vt:lpstr>Improving efficiency with parallelism…</vt:lpstr>
      <vt:lpstr>… no way with event global state!</vt:lpstr>
      <vt:lpstr>Alternative 1a: parallelize KinFit,         shared memory, no h/w accelerators </vt:lpstr>
      <vt:lpstr>Some results (mudar título)</vt:lpstr>
      <vt:lpstr>Some results (mudar título)</vt:lpstr>
      <vt:lpstr>Some results</vt:lpstr>
      <vt:lpstr>Alternative 1b: parallelize KinFit,        shared memory, with GPU accelerator </vt:lpstr>
      <vt:lpstr>Alternative 1c: parallelize KinFit,        shared memory, with MIC accelerator </vt:lpstr>
      <vt:lpstr>Alternative 2: a global state per event</vt:lpstr>
      <vt:lpstr>Alternative 3: events from different files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292</cp:revision>
  <dcterms:created xsi:type="dcterms:W3CDTF">2013-02-12T11:57:55Z</dcterms:created>
  <dcterms:modified xsi:type="dcterms:W3CDTF">2013-07-10T14:14:44Z</dcterms:modified>
</cp:coreProperties>
</file>