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59" r:id="rId4"/>
    <p:sldId id="280" r:id="rId5"/>
    <p:sldId id="293" r:id="rId6"/>
    <p:sldId id="292" r:id="rId7"/>
    <p:sldId id="281" r:id="rId8"/>
    <p:sldId id="286" r:id="rId9"/>
    <p:sldId id="287" r:id="rId10"/>
    <p:sldId id="289" r:id="rId11"/>
    <p:sldId id="294" r:id="rId12"/>
    <p:sldId id="295" r:id="rId13"/>
    <p:sldId id="296" r:id="rId14"/>
    <p:sldId id="288" r:id="rId15"/>
    <p:sldId id="291" r:id="rId16"/>
    <p:sldId id="284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420" autoAdjust="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0449118737092257"/>
          <c:w val="0.831555947277106"/>
          <c:h val="0.867521669775043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2.405855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740104"/>
        <c:axId val="100743080"/>
      </c:barChart>
      <c:catAx>
        <c:axId val="100740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743080"/>
        <c:crosses val="autoZero"/>
        <c:auto val="1"/>
        <c:lblAlgn val="ctr"/>
        <c:lblOffset val="100"/>
        <c:noMultiLvlLbl val="0"/>
      </c:catAx>
      <c:valAx>
        <c:axId val="10074308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</a:t>
                </a:r>
                <a:r>
                  <a:rPr lang="en-US" baseline="0" dirty="0" err="1" smtClean="0"/>
                  <a:t>secs</a:t>
                </a:r>
                <a:r>
                  <a:rPr lang="en-US" baseline="0" dirty="0" smtClean="0"/>
                  <a:t>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07401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</a:t>
            </a:r>
            <a:r>
              <a:rPr lang="en-US" baseline="0" dirty="0" smtClean="0"/>
              <a:t> execution time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1355256"/>
        <c:axId val="1870566136"/>
      </c:barChart>
      <c:catAx>
        <c:axId val="1871355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0566136"/>
        <c:crosses val="autoZero"/>
        <c:auto val="1"/>
        <c:lblAlgn val="ctr"/>
        <c:lblOffset val="100"/>
        <c:noMultiLvlLbl val="0"/>
      </c:catAx>
      <c:valAx>
        <c:axId val="18705661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71355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 Mem</a:t>
            </a:r>
            <a:r>
              <a:rPr lang="en-US" baseline="0"/>
              <a:t> - </a:t>
            </a:r>
            <a:r>
              <a:rPr lang="en-US"/>
              <a:t>Pointer</a:t>
            </a:r>
            <a:r>
              <a:rPr lang="en-US" baseline="0"/>
              <a:t> version</a:t>
            </a:r>
            <a:endParaRPr lang="en-US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5.363101148981613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5.511917097166895</c:v>
                </c:pt>
                <c:pt idx="5">
                  <c:v>6.862040162496255</c:v>
                </c:pt>
                <c:pt idx="6">
                  <c:v>8.01382079176982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4.657034017682487</c:v>
                </c:pt>
                <c:pt idx="5">
                  <c:v>5.890220720496759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9.157154711911572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2.092398635492765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4.8471197165151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6.873221603153063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4.138835099717416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155544"/>
        <c:axId val="1867160104"/>
      </c:lineChart>
      <c:catAx>
        <c:axId val="1867155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67160104"/>
        <c:crosses val="autoZero"/>
        <c:auto val="1"/>
        <c:lblAlgn val="ctr"/>
        <c:lblOffset val="100"/>
        <c:noMultiLvlLbl val="0"/>
      </c:catAx>
      <c:valAx>
        <c:axId val="1867160104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7155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</a:t>
            </a:r>
            <a:r>
              <a:rPr lang="en-US" baseline="0"/>
              <a:t> Mem</a:t>
            </a:r>
            <a:endParaRPr lang="en-US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2.179062484408742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2.685471438086479</c:v>
                </c:pt>
                <c:pt idx="4">
                  <c:v>3.704698157539512</c:v>
                </c:pt>
                <c:pt idx="5">
                  <c:v>4.622854116254193</c:v>
                </c:pt>
                <c:pt idx="6">
                  <c:v>5.330906511624324</c:v>
                </c:pt>
                <c:pt idx="7">
                  <c:v>5.785629162032154</c:v>
                </c:pt>
                <c:pt idx="8">
                  <c:v>6.170757133349244</c:v>
                </c:pt>
                <c:pt idx="9">
                  <c:v>6.369306204083443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3.083237852637928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1927784"/>
        <c:axId val="1871932328"/>
      </c:lineChart>
      <c:catAx>
        <c:axId val="1871927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1932328"/>
        <c:crosses val="autoZero"/>
        <c:auto val="1"/>
        <c:lblAlgn val="ctr"/>
        <c:lblOffset val="100"/>
        <c:noMultiLvlLbl val="0"/>
      </c:catAx>
      <c:valAx>
        <c:axId val="1871932328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1927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Speedup/dilep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versus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no-variance single-threaded</a:t>
            </a:r>
          </a:p>
        </c:rich>
      </c:tx>
      <c:layout>
        <c:manualLayout>
          <c:xMode val="edge"/>
          <c:yMode val="edge"/>
          <c:x val="0.37966261337586"/>
          <c:y val="0.169603524229075"/>
        </c:manualLayout>
      </c:layout>
      <c:overlay val="0"/>
    </c:title>
    <c:autoTitleDeleted val="0"/>
    <c:view3D>
      <c:rotX val="19"/>
      <c:rotY val="34"/>
      <c:depthPercent val="100"/>
      <c:rAngAx val="0"/>
      <c:perspective val="2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0"/>
          <c:y val="0.0132013201320132"/>
          <c:w val="0.937726930378762"/>
          <c:h val="0.973597359735974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701'!$AD$80:$AM$80</c:f>
              <c:numCache>
                <c:formatCode>0.0</c:formatCode>
                <c:ptCount val="10"/>
                <c:pt idx="0">
                  <c:v>1.0</c:v>
                </c:pt>
                <c:pt idx="1">
                  <c:v>1.457874044439689</c:v>
                </c:pt>
                <c:pt idx="2">
                  <c:v>1.894193835116346</c:v>
                </c:pt>
                <c:pt idx="3">
                  <c:v>2.210138085121794</c:v>
                </c:pt>
                <c:pt idx="4">
                  <c:v>2.413295501644447</c:v>
                </c:pt>
                <c:pt idx="5">
                  <c:v>2.522250782110557</c:v>
                </c:pt>
                <c:pt idx="6">
                  <c:v>2.577351775466937</c:v>
                </c:pt>
                <c:pt idx="7">
                  <c:v>2.619412801395347</c:v>
                </c:pt>
                <c:pt idx="8">
                  <c:v>2.6076884056969</c:v>
                </c:pt>
                <c:pt idx="9">
                  <c:v>2.586047111555315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701'!$AD$81:$AM$81</c:f>
              <c:numCache>
                <c:formatCode>0.0</c:formatCode>
                <c:ptCount val="10"/>
                <c:pt idx="0">
                  <c:v>1.166721617982498</c:v>
                </c:pt>
                <c:pt idx="1">
                  <c:v>1.830841256470163</c:v>
                </c:pt>
                <c:pt idx="2">
                  <c:v>2.84142527674898</c:v>
                </c:pt>
                <c:pt idx="3">
                  <c:v>3.622012967848304</c:v>
                </c:pt>
                <c:pt idx="4">
                  <c:v>4.248968045435006</c:v>
                </c:pt>
                <c:pt idx="5">
                  <c:v>4.610479276870919</c:v>
                </c:pt>
                <c:pt idx="6">
                  <c:v>4.815798769220626</c:v>
                </c:pt>
                <c:pt idx="7">
                  <c:v>4.997148836358371</c:v>
                </c:pt>
                <c:pt idx="8">
                  <c:v>5.041998353072417</c:v>
                </c:pt>
                <c:pt idx="9">
                  <c:v>5.019847922417959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701'!$AD$82:$AM$82</c:f>
              <c:numCache>
                <c:formatCode>0.0</c:formatCode>
                <c:ptCount val="10"/>
                <c:pt idx="0">
                  <c:v>1.314180032839292</c:v>
                </c:pt>
                <c:pt idx="1">
                  <c:v>2.255566895951218</c:v>
                </c:pt>
                <c:pt idx="2">
                  <c:v>3.641938675967477</c:v>
                </c:pt>
                <c:pt idx="3">
                  <c:v>5.424076220389017</c:v>
                </c:pt>
                <c:pt idx="4">
                  <c:v>7.084079729966697</c:v>
                </c:pt>
                <c:pt idx="5">
                  <c:v>8.233080969506101</c:v>
                </c:pt>
                <c:pt idx="6">
                  <c:v>9.027228082519676</c:v>
                </c:pt>
                <c:pt idx="7">
                  <c:v>9.478696825442314</c:v>
                </c:pt>
                <c:pt idx="8">
                  <c:v>9.673150291870168</c:v>
                </c:pt>
                <c:pt idx="9">
                  <c:v>9.80281856452128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701'!$AD$83:$AM$83</c:f>
              <c:numCache>
                <c:formatCode>0.0</c:formatCode>
                <c:ptCount val="10"/>
                <c:pt idx="0">
                  <c:v>1.331719649472053</c:v>
                </c:pt>
                <c:pt idx="1">
                  <c:v>2.426933844912789</c:v>
                </c:pt>
                <c:pt idx="2">
                  <c:v>4.184941209760262</c:v>
                </c:pt>
                <c:pt idx="3">
                  <c:v>6.684618670680801</c:v>
                </c:pt>
                <c:pt idx="4">
                  <c:v>9.840932084276392</c:v>
                </c:pt>
                <c:pt idx="5">
                  <c:v>12.68534857991842</c:v>
                </c:pt>
                <c:pt idx="6">
                  <c:v>14.79141340527161</c:v>
                </c:pt>
                <c:pt idx="7">
                  <c:v>15.99746688430815</c:v>
                </c:pt>
                <c:pt idx="8">
                  <c:v>16.89431880926925</c:v>
                </c:pt>
                <c:pt idx="9">
                  <c:v>17.26393149081606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701'!$AD$84:$AM$84</c:f>
              <c:numCache>
                <c:formatCode>0.0</c:formatCode>
                <c:ptCount val="10"/>
                <c:pt idx="0">
                  <c:v>1.301141756745884</c:v>
                </c:pt>
                <c:pt idx="1">
                  <c:v>2.510232872900192</c:v>
                </c:pt>
                <c:pt idx="2">
                  <c:v>4.4791058014706</c:v>
                </c:pt>
                <c:pt idx="3">
                  <c:v>7.674730411796535</c:v>
                </c:pt>
                <c:pt idx="4">
                  <c:v>12.67100102424598</c:v>
                </c:pt>
                <c:pt idx="5">
                  <c:v>18.40796846637252</c:v>
                </c:pt>
                <c:pt idx="6">
                  <c:v>23.23834501532847</c:v>
                </c:pt>
                <c:pt idx="7">
                  <c:v>26.23630689523458</c:v>
                </c:pt>
                <c:pt idx="8">
                  <c:v>28.68324294952206</c:v>
                </c:pt>
                <c:pt idx="9">
                  <c:v>29.9365897929217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" sourceLinked="0"/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701'!$AD$85:$AM$85</c:f>
              <c:numCache>
                <c:formatCode>0.0</c:formatCode>
                <c:ptCount val="10"/>
                <c:pt idx="0">
                  <c:v>0.956052055376289</c:v>
                </c:pt>
                <c:pt idx="1">
                  <c:v>2.023587851307386</c:v>
                </c:pt>
                <c:pt idx="2">
                  <c:v>3.18073801755434</c:v>
                </c:pt>
                <c:pt idx="3">
                  <c:v>6.722246807915521</c:v>
                </c:pt>
                <c:pt idx="4">
                  <c:v>11.62581609600833</c:v>
                </c:pt>
                <c:pt idx="5">
                  <c:v>19.1565788891021</c:v>
                </c:pt>
                <c:pt idx="6">
                  <c:v>26.44494273699516</c:v>
                </c:pt>
                <c:pt idx="7">
                  <c:v>33.7340566834555</c:v>
                </c:pt>
                <c:pt idx="8">
                  <c:v>37.80237051477153</c:v>
                </c:pt>
                <c:pt idx="9">
                  <c:v>39.47576238100387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701'!$AD$86:$AM$86</c:f>
              <c:numCache>
                <c:formatCode>0.0</c:formatCode>
                <c:ptCount val="10"/>
                <c:pt idx="0">
                  <c:v>0.448329362637203</c:v>
                </c:pt>
                <c:pt idx="1">
                  <c:v>0.868626507717522</c:v>
                </c:pt>
                <c:pt idx="2">
                  <c:v>1.69304329427707</c:v>
                </c:pt>
                <c:pt idx="3">
                  <c:v>3.180503436973653</c:v>
                </c:pt>
                <c:pt idx="4">
                  <c:v>5.715952834772851</c:v>
                </c:pt>
                <c:pt idx="5">
                  <c:v>9.667210651020836</c:v>
                </c:pt>
                <c:pt idx="6">
                  <c:v>15.38596655994941</c:v>
                </c:pt>
                <c:pt idx="7">
                  <c:v>21.90259788825638</c:v>
                </c:pt>
                <c:pt idx="8">
                  <c:v>27.24601873234052</c:v>
                </c:pt>
                <c:pt idx="9">
                  <c:v>33.10486308678814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69891048"/>
        <c:axId val="1869787160"/>
        <c:axId val="1871397576"/>
      </c:bar3DChart>
      <c:catAx>
        <c:axId val="1869891048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dileps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444029079039171"/>
              <c:y val="0.91687744979014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1" i="0" baseline="0">
                <a:solidFill>
                  <a:srgbClr val="800000"/>
                </a:solidFill>
              </a:defRPr>
            </a:pPr>
            <a:endParaRPr lang="en-US"/>
          </a:p>
        </c:txPr>
        <c:crossAx val="1869787160"/>
        <c:crossesAt val="1.0"/>
        <c:auto val="1"/>
        <c:lblAlgn val="ctr"/>
        <c:lblOffset val="100"/>
        <c:noMultiLvlLbl val="0"/>
      </c:catAx>
      <c:valAx>
        <c:axId val="1869787160"/>
        <c:scaling>
          <c:logBase val="2.0"/>
          <c:orientation val="minMax"/>
          <c:min val="1.0"/>
        </c:scaling>
        <c:delete val="0"/>
        <c:axPos val="r"/>
        <c:majorGridlines/>
        <c:numFmt formatCode="#\ ?/?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sz="1200" b="1" i="0">
                <a:solidFill>
                  <a:srgbClr val="000090"/>
                </a:solidFill>
              </a:defRPr>
            </a:pPr>
            <a:endParaRPr lang="en-US"/>
          </a:p>
        </c:txPr>
        <c:crossAx val="1869891048"/>
        <c:crosses val="autoZero"/>
        <c:crossBetween val="between"/>
      </c:valAx>
      <c:serAx>
        <c:axId val="18713975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# threads</a:t>
                </a:r>
              </a:p>
            </c:rich>
          </c:tx>
          <c:layout>
            <c:manualLayout>
              <c:xMode val="edge"/>
              <c:yMode val="edge"/>
              <c:x val="0.850815060301007"/>
              <c:y val="0.86804571785355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9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869787160"/>
        <c:crossesAt val="1.0"/>
        <c:tickLblSkip val="1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</a:t>
            </a:r>
            <a:r>
              <a:rPr lang="en-US" baseline="0"/>
              <a:t> Throughput (#events*variations per sec)</a:t>
            </a:r>
            <a:endParaRPr lang="en-US"/>
          </a:p>
        </c:rich>
      </c:tx>
      <c:layout/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845417862486815"/>
          <c:y val="0.0367231638418079"/>
          <c:w val="0.870853754262026"/>
          <c:h val="0.905800524934383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563.9457251872235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724.8224280359981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4205.527226020198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5025.606869247837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7210.859169647718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5525.192974617185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5960.609887048523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5923.53474673521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1768.363453967779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6822.477747861754</c:v>
                </c:pt>
                <c:pt idx="6">
                  <c:v>5736.937695020376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6421.433035036239</c:v>
                </c:pt>
                <c:pt idx="3">
                  <c:v>10041.05809605406</c:v>
                </c:pt>
                <c:pt idx="4">
                  <c:v>8962.715021465552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65267272"/>
        <c:axId val="1870786856"/>
        <c:axId val="1873251080"/>
      </c:bar3DChart>
      <c:catAx>
        <c:axId val="1865267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412834400372851"/>
              <c:y val="0.9550965345433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70786856"/>
        <c:crosses val="autoZero"/>
        <c:auto val="1"/>
        <c:lblAlgn val="ctr"/>
        <c:lblOffset val="100"/>
        <c:noMultiLvlLbl val="0"/>
      </c:catAx>
      <c:valAx>
        <c:axId val="1870786856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1865267272"/>
        <c:crosses val="autoZero"/>
        <c:crossBetween val="between"/>
      </c:valAx>
      <c:serAx>
        <c:axId val="187325108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56827826428238"/>
              <c:y val="0.714859869211264"/>
            </c:manualLayout>
          </c:layout>
          <c:overlay val="0"/>
        </c:title>
        <c:majorTickMark val="out"/>
        <c:minorTickMark val="none"/>
        <c:tickLblPos val="nextTo"/>
        <c:crossAx val="1870786856"/>
        <c:crosses val="autoZero"/>
      </c:ser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06/06/13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06/06/13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06/06/13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06/06/13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06/06/13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06/06/13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06/06/13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06/06/13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06/06/13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06/06/13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1: parallelize </a:t>
            </a:r>
            <a:r>
              <a:rPr lang="en-US" dirty="0" err="1" smtClean="0"/>
              <a:t>KinFit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196680" y="243840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0" y="2438400"/>
            <a:ext cx="4800600" cy="4424082"/>
          </a:xfrm>
        </p:spPr>
      </p:pic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(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í</a:t>
            </a:r>
            <a:r>
              <a:rPr lang="en-US" dirty="0" err="1" smtClean="0"/>
              <a:t>tulo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952282"/>
              </p:ext>
            </p:extLst>
          </p:nvPr>
        </p:nvGraphicFramePr>
        <p:xfrm>
          <a:off x="4384340" y="20577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039425"/>
              </p:ext>
            </p:extLst>
          </p:nvPr>
        </p:nvGraphicFramePr>
        <p:xfrm>
          <a:off x="0" y="20577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Some results (</a:t>
            </a:r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í</a:t>
            </a:r>
            <a:r>
              <a:rPr lang="en-US" dirty="0" err="1" smtClean="0"/>
              <a:t>tulo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751283"/>
              </p:ext>
            </p:extLst>
          </p:nvPr>
        </p:nvGraphicFramePr>
        <p:xfrm>
          <a:off x="558800" y="546100"/>
          <a:ext cx="8026400" cy="576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3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698230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4" name="Content Placeholder 1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6" name="Content Placeholder 15" descr="2global_state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84" b="-39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3: events from different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Penalizações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Tempo </a:t>
            </a:r>
            <a:r>
              <a:rPr lang="en-US" dirty="0" err="1" smtClean="0"/>
              <a:t>gpu</a:t>
            </a:r>
            <a:r>
              <a:rPr lang="en-US" dirty="0" smtClean="0"/>
              <a:t> idle</a:t>
            </a:r>
          </a:p>
          <a:p>
            <a:r>
              <a:rPr lang="en-US" dirty="0" smtClean="0"/>
              <a:t>Tempo </a:t>
            </a:r>
            <a:r>
              <a:rPr lang="en-US" dirty="0" err="1" smtClean="0"/>
              <a:t>resto</a:t>
            </a:r>
            <a:r>
              <a:rPr lang="en-US" dirty="0" smtClean="0"/>
              <a:t> dos cores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2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732807"/>
            <a:ext cx="5422286" cy="35609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355531"/>
            <a:ext cx="81534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 model for an event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Reconstruct the Top Quarks (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&amp;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) system with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iggs boson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dirty="0" err="1" smtClean="0"/>
              <a:t>_dilep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graf_abstract_flow_specifi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3" r="-79503"/>
          <a:stretch>
            <a:fillRect/>
          </a:stretch>
        </p:blipFill>
        <p:spPr>
          <a:xfrm>
            <a:off x="-1048232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26459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20</a:t>
            </a:r>
          </a:p>
          <a:p>
            <a:pPr lvl="1"/>
            <a:r>
              <a:rPr lang="en-US" sz="2100" dirty="0" smtClean="0"/>
              <a:t>Complex filter: </a:t>
            </a:r>
            <a:r>
              <a:rPr lang="en-US" sz="2100" dirty="0" err="1" smtClean="0"/>
              <a:t>KinFit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376621"/>
              </p:ext>
            </p:extLst>
          </p:nvPr>
        </p:nvGraphicFramePr>
        <p:xfrm>
          <a:off x="13805" y="1860013"/>
          <a:ext cx="3961998" cy="36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598062"/>
              </p:ext>
            </p:extLst>
          </p:nvPr>
        </p:nvGraphicFramePr>
        <p:xfrm>
          <a:off x="3837754" y="1860014"/>
          <a:ext cx="5306246" cy="3676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no way with event global state!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  <p:sp>
        <p:nvSpPr>
          <p:cNvPr id="15" name="&quot;No&quot; Symbol 14"/>
          <p:cNvSpPr/>
          <p:nvPr/>
        </p:nvSpPr>
        <p:spPr>
          <a:xfrm>
            <a:off x="6985467" y="3834253"/>
            <a:ext cx="793803" cy="80592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17017</TotalTime>
  <Words>370</Words>
  <Application>Microsoft Macintosh PowerPoint</Application>
  <PresentationFormat>On-screen Show (4:3)</PresentationFormat>
  <Paragraphs>126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Efficient processing of ATLAS events analysis in platforms with accelerator devices </vt:lpstr>
      <vt:lpstr>Index</vt:lpstr>
      <vt:lpstr>Motivation</vt:lpstr>
      <vt:lpstr>Structure of ttH_dilep</vt:lpstr>
      <vt:lpstr>Structure of ttH_dilep</vt:lpstr>
      <vt:lpstr>Structure of ttH_dilep</vt:lpstr>
      <vt:lpstr>Critical regions in ttH_dilep</vt:lpstr>
      <vt:lpstr>Improving efficiency with parallelism…</vt:lpstr>
      <vt:lpstr>… no way with event global state!</vt:lpstr>
      <vt:lpstr>Alternative 1: parallelize KinFit </vt:lpstr>
      <vt:lpstr>Some results (mudar título)</vt:lpstr>
      <vt:lpstr>Some results (mudar título)</vt:lpstr>
      <vt:lpstr>Some results</vt:lpstr>
      <vt:lpstr>Alternative 2: a global state per event</vt:lpstr>
      <vt:lpstr>Alternative 3: events from different files</vt:lpstr>
      <vt:lpstr>Penalizações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279</cp:revision>
  <dcterms:created xsi:type="dcterms:W3CDTF">2013-02-12T11:57:55Z</dcterms:created>
  <dcterms:modified xsi:type="dcterms:W3CDTF">2013-06-07T14:20:29Z</dcterms:modified>
</cp:coreProperties>
</file>