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mp4" ContentType="vide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68" r:id="rId4"/>
    <p:sldId id="259" r:id="rId5"/>
    <p:sldId id="267" r:id="rId6"/>
    <p:sldId id="271" r:id="rId7"/>
    <p:sldId id="265" r:id="rId8"/>
    <p:sldId id="264" r:id="rId9"/>
    <p:sldId id="262" r:id="rId10"/>
    <p:sldId id="270" r:id="rId11"/>
    <p:sldId id="26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8799-AB43-2B49-B174-EA2922AE8430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4F64B-84F3-304E-8105-5FFF8BA7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5264F-2348-A448-9001-BE25E1EF061F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0AF8B-7AB8-1E42-BD6E-C06D71D7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8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Hierarquias</a:t>
            </a:r>
            <a:r>
              <a:rPr lang="en-US" dirty="0" smtClean="0"/>
              <a:t> de </a:t>
            </a:r>
            <a:r>
              <a:rPr lang="en-US" dirty="0" err="1" smtClean="0"/>
              <a:t>mem</a:t>
            </a:r>
            <a:r>
              <a:rPr lang="en-US" dirty="0" err="1" smtClean="0"/>
              <a:t>ória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Normalmente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orientados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especificas</a:t>
            </a:r>
            <a:r>
              <a:rPr lang="en-US" baseline="0" dirty="0" smtClean="0"/>
              <a:t> – GPU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image rendering</a:t>
            </a:r>
            <a:endParaRPr lang="en-US" dirty="0" smtClean="0"/>
          </a:p>
          <a:p>
            <a:r>
              <a:rPr lang="en-US" dirty="0" smtClean="0"/>
              <a:t>GPUs: </a:t>
            </a:r>
            <a:r>
              <a:rPr lang="en-US" dirty="0" err="1" smtClean="0"/>
              <a:t>Archs</a:t>
            </a:r>
            <a:r>
              <a:rPr lang="en-US" dirty="0" smtClean="0"/>
              <a:t> com devices </a:t>
            </a:r>
            <a:r>
              <a:rPr lang="en-US" dirty="0" err="1" smtClean="0"/>
              <a:t>orientados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scientific computing; </a:t>
            </a:r>
            <a:r>
              <a:rPr lang="en-US" dirty="0" err="1" smtClean="0"/>
              <a:t>bons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compute bound</a:t>
            </a:r>
          </a:p>
          <a:p>
            <a:r>
              <a:rPr lang="en-US" dirty="0" smtClean="0"/>
              <a:t>MIC: </a:t>
            </a:r>
            <a:r>
              <a:rPr lang="en-US" dirty="0" err="1" smtClean="0"/>
              <a:t>resposta</a:t>
            </a:r>
            <a:r>
              <a:rPr lang="en-US" dirty="0" smtClean="0"/>
              <a:t> da </a:t>
            </a:r>
            <a:r>
              <a:rPr lang="en-US" dirty="0" err="1" smtClean="0"/>
              <a:t>intel</a:t>
            </a:r>
            <a:r>
              <a:rPr lang="en-US" dirty="0" smtClean="0"/>
              <a:t>, 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pouco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um device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memory bound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Objectivo</a:t>
            </a:r>
            <a:r>
              <a:rPr lang="en-US" dirty="0" smtClean="0"/>
              <a:t> de </a:t>
            </a:r>
            <a:r>
              <a:rPr lang="en-US" dirty="0" err="1" smtClean="0"/>
              <a:t>abstrair</a:t>
            </a:r>
            <a:r>
              <a:rPr lang="en-US" dirty="0" smtClean="0"/>
              <a:t> as </a:t>
            </a:r>
            <a:r>
              <a:rPr lang="en-US" dirty="0" err="1" smtClean="0"/>
              <a:t>complexidades</a:t>
            </a:r>
            <a:r>
              <a:rPr lang="en-US" dirty="0" smtClean="0"/>
              <a:t> das </a:t>
            </a:r>
            <a:r>
              <a:rPr lang="en-US" dirty="0" err="1" smtClean="0"/>
              <a:t>arquitecturas</a:t>
            </a:r>
            <a:r>
              <a:rPr lang="en-US" dirty="0" smtClean="0"/>
              <a:t>, </a:t>
            </a:r>
            <a:r>
              <a:rPr lang="en-US" dirty="0" err="1" smtClean="0"/>
              <a:t>facilitando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 dos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inexperientes</a:t>
            </a:r>
            <a:endParaRPr lang="en-US" dirty="0" smtClean="0"/>
          </a:p>
          <a:p>
            <a:r>
              <a:rPr lang="en-US" dirty="0" err="1" smtClean="0"/>
              <a:t>OpenMP</a:t>
            </a:r>
            <a:r>
              <a:rPr lang="en-US" dirty="0" smtClean="0"/>
              <a:t>:</a:t>
            </a:r>
            <a:r>
              <a:rPr lang="en-US" baseline="0" dirty="0" smtClean="0"/>
              <a:t> Open Multi-Processing, framework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paralelizaçao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shared memory CPU</a:t>
            </a:r>
          </a:p>
          <a:p>
            <a:r>
              <a:rPr lang="en-US" baseline="0" dirty="0" err="1" smtClean="0"/>
              <a:t>OpenACC</a:t>
            </a:r>
            <a:r>
              <a:rPr lang="en-US" baseline="0" dirty="0" smtClean="0"/>
              <a:t>: Open Accelerator, framework </a:t>
            </a:r>
            <a:r>
              <a:rPr lang="en-US" baseline="0" dirty="0" err="1" smtClean="0"/>
              <a:t>baseada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pragmas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paralelizaç</a:t>
            </a:r>
            <a:r>
              <a:rPr lang="en-US" baseline="0" dirty="0" err="1" smtClean="0"/>
              <a:t>ão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tarefas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ambientes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heterogeneos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apenas</a:t>
            </a:r>
            <a:r>
              <a:rPr lang="en-US" baseline="0" dirty="0" smtClean="0"/>
              <a:t> com GPUs</a:t>
            </a:r>
          </a:p>
          <a:p>
            <a:r>
              <a:rPr lang="en-US" baseline="0" dirty="0" smtClean="0"/>
              <a:t>GAMA: GPU and Multicore Aware, framework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“low-level”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restantes</a:t>
            </a:r>
            <a:r>
              <a:rPr lang="en-US" baseline="0" dirty="0" smtClean="0"/>
              <a:t>, com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curva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aprendizagem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maior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teoricamente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oferece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melhor</a:t>
            </a:r>
            <a:r>
              <a:rPr lang="en-US" baseline="0" dirty="0" smtClean="0"/>
              <a:t>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9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Tenta</a:t>
            </a:r>
            <a:r>
              <a:rPr lang="en-US" dirty="0" smtClean="0"/>
              <a:t> </a:t>
            </a:r>
            <a:r>
              <a:rPr lang="en-US" dirty="0" err="1" smtClean="0"/>
              <a:t>reconstruir</a:t>
            </a:r>
            <a:r>
              <a:rPr lang="en-US" dirty="0" smtClean="0"/>
              <a:t> o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e </a:t>
            </a:r>
            <a:r>
              <a:rPr lang="en-US" dirty="0" err="1" smtClean="0"/>
              <a:t>bos</a:t>
            </a:r>
            <a:r>
              <a:rPr lang="en-US" dirty="0" err="1" smtClean="0"/>
              <a:t>ões</a:t>
            </a:r>
            <a:r>
              <a:rPr lang="en-US" dirty="0" smtClean="0"/>
              <a:t> de Higgs, </a:t>
            </a:r>
            <a:r>
              <a:rPr lang="en-US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evento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passar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série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filtros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reconstruído</a:t>
            </a:r>
            <a:r>
              <a:rPr lang="en-US" baseline="0" dirty="0" smtClean="0"/>
              <a:t>;</a:t>
            </a:r>
            <a:endParaRPr lang="en-US" dirty="0" smtClean="0"/>
          </a:p>
          <a:p>
            <a:r>
              <a:rPr lang="en-US" dirty="0" err="1" smtClean="0"/>
              <a:t>Impossivel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paralelizar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as tasks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repetidas</a:t>
            </a:r>
            <a:r>
              <a:rPr lang="en-US" baseline="0" dirty="0" smtClean="0"/>
              <a:t> no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30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Parallelization: </a:t>
            </a:r>
            <a:r>
              <a:rPr lang="en-US" dirty="0" err="1" smtClean="0"/>
              <a:t>Usar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devices </a:t>
            </a:r>
            <a:r>
              <a:rPr lang="en-US" baseline="0" dirty="0" err="1" smtClean="0"/>
              <a:t>apresentados</a:t>
            </a:r>
            <a:r>
              <a:rPr lang="en-US" baseline="0" dirty="0" smtClean="0"/>
              <a:t> e </a:t>
            </a:r>
            <a:r>
              <a:rPr lang="en-US" baseline="0" dirty="0" err="1" smtClean="0"/>
              <a:t>comparar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err="1" smtClean="0"/>
              <a:t>Avaliar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usabilidade</a:t>
            </a:r>
            <a:r>
              <a:rPr lang="en-US" baseline="0" dirty="0" smtClean="0"/>
              <a:t> e performance do </a:t>
            </a:r>
            <a:r>
              <a:rPr lang="en-US" baseline="0" dirty="0" err="1" smtClean="0"/>
              <a:t>OpenACC</a:t>
            </a:r>
            <a:r>
              <a:rPr lang="en-US" baseline="0" dirty="0" smtClean="0"/>
              <a:t> e GAMA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6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AF8B-7AB8-1E42-BD6E-C06D71D7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4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98A196A-D1E5-4340-8BE3-B866CF21B8F2}" type="datetime1">
              <a:rPr lang="pt-PT" smtClean="0"/>
              <a:t>12/02/13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EC9D-7BE1-BB4B-8BF2-9C3028D32265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47368A-8DB1-584C-98BB-A837081FF51B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3BBA0-4CEB-6543-A2C5-55B6B9ACDD71}" type="datetime1">
              <a:rPr lang="pt-PT" smtClean="0"/>
              <a:t>12/02/13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6747-84A9-2541-AEEB-6D0EB5BA80A6}" type="datetime1">
              <a:rPr lang="pt-PT" smtClean="0"/>
              <a:t>12/02/13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4C05F9E-3D3E-4D4C-B397-C26386612109}" type="datetime1">
              <a:rPr lang="pt-PT" smtClean="0"/>
              <a:t>12/02/13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C61650D-5624-F240-8414-01FAD79630CE}" type="datetime1">
              <a:rPr lang="pt-PT" smtClean="0"/>
              <a:t>12/02/13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9D5D-B1BE-734E-9F7A-7C11301FE3ED}" type="datetime1">
              <a:rPr lang="pt-PT" smtClean="0"/>
              <a:t>12/02/13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0DCB-9A71-4641-9D2C-CD31FD221208}" type="datetime1">
              <a:rPr lang="pt-PT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B8EE-6C65-2D4E-A8C6-BB77A48159F6}" type="datetime1">
              <a:rPr lang="pt-PT" smtClean="0"/>
              <a:t>12/02/13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PT" smtClean="0"/>
              <a:t>Click to edit Master text styles</a:t>
            </a:r>
          </a:p>
          <a:p>
            <a:pPr lvl="1" eaLnBrk="1" latinLnBrk="0" hangingPunct="1"/>
            <a:r>
              <a:rPr lang="pt-PT" smtClean="0"/>
              <a:t>Second level</a:t>
            </a:r>
          </a:p>
          <a:p>
            <a:pPr lvl="2" eaLnBrk="1" latinLnBrk="0" hangingPunct="1"/>
            <a:r>
              <a:rPr lang="pt-PT" smtClean="0"/>
              <a:t>Third level</a:t>
            </a:r>
          </a:p>
          <a:p>
            <a:pPr lvl="3" eaLnBrk="1" latinLnBrk="0" hangingPunct="1"/>
            <a:r>
              <a:rPr lang="pt-PT" smtClean="0"/>
              <a:t>Fourth level</a:t>
            </a:r>
          </a:p>
          <a:p>
            <a:pPr lvl="4" eaLnBrk="1" latinLnBrk="0" hangingPunct="1"/>
            <a:r>
              <a:rPr lang="pt-PT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562F7-F8CF-2447-8ED7-A1B5C21E542A}" type="datetime1">
              <a:rPr lang="pt-PT" smtClean="0"/>
              <a:t>12/02/13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PT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Click to edit Master text styles</a:t>
            </a:r>
          </a:p>
          <a:p>
            <a:pPr lvl="1" eaLnBrk="1" latinLnBrk="0" hangingPunct="1"/>
            <a:r>
              <a:rPr kumimoji="0" lang="pt-PT" smtClean="0"/>
              <a:t>Second level</a:t>
            </a:r>
          </a:p>
          <a:p>
            <a:pPr lvl="2" eaLnBrk="1" latinLnBrk="0" hangingPunct="1"/>
            <a:r>
              <a:rPr kumimoji="0" lang="pt-PT" smtClean="0"/>
              <a:t>Third level</a:t>
            </a:r>
          </a:p>
          <a:p>
            <a:pPr lvl="3" eaLnBrk="1" latinLnBrk="0" hangingPunct="1"/>
            <a:r>
              <a:rPr kumimoji="0" lang="pt-PT" smtClean="0"/>
              <a:t>Fourth level</a:t>
            </a:r>
          </a:p>
          <a:p>
            <a:pPr lvl="4" eaLnBrk="1" latinLnBrk="0" hangingPunct="1"/>
            <a:r>
              <a:rPr kumimoji="0" lang="pt-PT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4885C-3C53-1047-BC44-878C9835E565}" type="datetime1">
              <a:rPr lang="pt-PT" smtClean="0"/>
              <a:t>12/02/13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1" Type="http://schemas.microsoft.com/office/2007/relationships/media" Target="../media/media1.mp4"/><Relationship Id="rId2" Type="http://schemas.openxmlformats.org/officeDocument/2006/relationships/video" Target="../media/media1.mp4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</a:t>
            </a:r>
            <a:r>
              <a:rPr lang="en-US" dirty="0" smtClean="0"/>
              <a:t>é Pereira</a:t>
            </a:r>
            <a:endParaRPr lang="en-US" dirty="0" smtClean="0"/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</a:t>
            </a:r>
            <a:r>
              <a:rPr lang="en-US" dirty="0" err="1" smtClean="0"/>
              <a:t>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7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10" name="Content Placeholder 9" descr="no-pipeline.png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10" r="-39510"/>
          <a:stretch>
            <a:fillRect/>
          </a:stretch>
        </p:blipFill>
        <p:spPr>
          <a:xfrm>
            <a:off x="3218720" y="2060430"/>
            <a:ext cx="4305118" cy="3967462"/>
          </a:xfrm>
        </p:spPr>
      </p:pic>
      <p:pic>
        <p:nvPicPr>
          <p:cNvPr id="11" name="Content Placeholder 10" descr="pipeline copy.pn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168" r="-57168"/>
          <a:stretch>
            <a:fillRect/>
          </a:stretch>
        </p:blipFill>
        <p:spPr>
          <a:xfrm>
            <a:off x="5618765" y="2038034"/>
            <a:ext cx="4134045" cy="3809806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3356769" y="1514765"/>
            <a:ext cx="3886200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</a:rPr>
              <a:t>Current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6390" y="1512832"/>
            <a:ext cx="2595774" cy="640080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</a:rPr>
              <a:t>Proposed</a:t>
            </a:r>
            <a:endParaRPr lang="en-US" sz="2400" b="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0" y="672187"/>
            <a:ext cx="4224290" cy="4057966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 smtClean="0"/>
              <a:t>Refactor </a:t>
            </a:r>
            <a:r>
              <a:rPr lang="en-US" sz="2000" dirty="0" err="1" smtClean="0">
                <a:latin typeface="Lucida Console"/>
                <a:cs typeface="Lucida Console"/>
              </a:rPr>
              <a:t>ttDilepKinFit</a:t>
            </a:r>
            <a:endParaRPr lang="en-US" sz="2000" dirty="0" smtClean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72768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Future Work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Parallelization on </a:t>
            </a:r>
            <a:r>
              <a:rPr lang="en-US" sz="2800" dirty="0"/>
              <a:t>heterogeneous </a:t>
            </a:r>
            <a:r>
              <a:rPr lang="en-US" sz="2800" dirty="0" smtClean="0"/>
              <a:t>platforms</a:t>
            </a:r>
          </a:p>
          <a:p>
            <a:pPr lvl="1"/>
            <a:r>
              <a:rPr lang="en-US" sz="2400" dirty="0" smtClean="0"/>
              <a:t>Comparing accelerator devices</a:t>
            </a:r>
          </a:p>
          <a:p>
            <a:r>
              <a:rPr lang="en-US" sz="2800" dirty="0" err="1" smtClean="0"/>
              <a:t>OpenACC</a:t>
            </a:r>
            <a:r>
              <a:rPr lang="en-US" sz="2800" dirty="0" smtClean="0"/>
              <a:t> </a:t>
            </a:r>
            <a:r>
              <a:rPr lang="en-US" sz="2800" dirty="0" err="1" smtClean="0"/>
              <a:t>vs</a:t>
            </a:r>
            <a:r>
              <a:rPr lang="en-US" sz="2800" dirty="0" smtClean="0"/>
              <a:t> GAMA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283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3261"/>
            <a:ext cx="7772400" cy="2083263"/>
          </a:xfrm>
        </p:spPr>
        <p:txBody>
          <a:bodyPr/>
          <a:lstStyle/>
          <a:p>
            <a:r>
              <a:rPr lang="en-US" sz="36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Efficient processing of ATLAS events analysis in platforms with accelerator devices </a:t>
            </a:r>
            <a:endParaRPr lang="en-US" sz="3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361" y="4997150"/>
            <a:ext cx="7772400" cy="8778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Andr</a:t>
            </a:r>
            <a:r>
              <a:rPr lang="en-US" dirty="0" smtClean="0"/>
              <a:t>é Pereira</a:t>
            </a:r>
            <a:endParaRPr lang="en-US" dirty="0" smtClean="0"/>
          </a:p>
          <a:p>
            <a:pPr algn="r"/>
            <a:r>
              <a:rPr lang="en-US" dirty="0" smtClean="0"/>
              <a:t>Prof. Alberto </a:t>
            </a:r>
            <a:r>
              <a:rPr lang="en-US" dirty="0" err="1" smtClean="0"/>
              <a:t>Proença</a:t>
            </a:r>
            <a:r>
              <a:rPr lang="en-US" dirty="0" smtClean="0"/>
              <a:t> (Advisor)</a:t>
            </a:r>
          </a:p>
          <a:p>
            <a:pPr algn="r"/>
            <a:r>
              <a:rPr lang="en-US" dirty="0" smtClean="0"/>
              <a:t>Prof. </a:t>
            </a:r>
            <a:r>
              <a:rPr lang="en-US" dirty="0" err="1" smtClean="0"/>
              <a:t>Ant</a:t>
            </a:r>
            <a:r>
              <a:rPr lang="en-US" dirty="0" err="1" smtClean="0"/>
              <a:t>ónio</a:t>
            </a:r>
            <a:r>
              <a:rPr lang="en-US" dirty="0" smtClean="0"/>
              <a:t> </a:t>
            </a:r>
            <a:r>
              <a:rPr lang="en-US" dirty="0" err="1" smtClean="0"/>
              <a:t>Onofre</a:t>
            </a:r>
            <a:r>
              <a:rPr lang="en-US" dirty="0" smtClean="0"/>
              <a:t> (Co-Advisor)</a:t>
            </a:r>
            <a:endParaRPr lang="en-US" dirty="0"/>
          </a:p>
        </p:txBody>
      </p:sp>
      <p:cxnSp>
        <p:nvCxnSpPr>
          <p:cNvPr id="6" name="Straight Connector 5"/>
          <p:cNvCxnSpPr>
            <a:endCxn id="3" idx="0"/>
          </p:cNvCxnSpPr>
          <p:nvPr/>
        </p:nvCxnSpPr>
        <p:spPr>
          <a:xfrm flipH="1">
            <a:off x="5027561" y="4997150"/>
            <a:ext cx="388620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50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Index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State of the Art</a:t>
            </a:r>
          </a:p>
          <a:p>
            <a:pPr lvl="1"/>
            <a:r>
              <a:rPr lang="en-US" dirty="0" smtClean="0"/>
              <a:t>Heterogeneous Platforms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The </a:t>
            </a:r>
            <a:r>
              <a:rPr lang="en-US" sz="2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4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Motivation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3</a:t>
            </a:fld>
            <a:endParaRPr lang="en-US"/>
          </a:p>
        </p:txBody>
      </p:sp>
      <p:pic>
        <p:nvPicPr>
          <p:cNvPr id="6" name="7 TeV Collisions in the Large Hadron Collider to Be Made on March 30, CERN.mp4">
            <a:hlinkClick r:id="" action="ppaction://media"/>
          </p:cNvPr>
          <p:cNvPicPr>
            <a:picLocks noGrp="1" noChangeAspect="1"/>
          </p:cNvPicPr>
          <p:nvPr>
            <p:ph sz="quarter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986" b="986"/>
          <a:stretch>
            <a:fillRect/>
          </a:stretch>
        </p:blipFill>
        <p:spPr>
          <a:xfrm>
            <a:off x="692150" y="1600200"/>
            <a:ext cx="7993063" cy="4495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77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ttbar_higgs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9" r="-9939"/>
          <a:stretch>
            <a:fillRect/>
          </a:stretch>
        </p:blipFill>
        <p:spPr>
          <a:xfrm>
            <a:off x="483362" y="1550893"/>
            <a:ext cx="8282686" cy="4537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135410" y="5917470"/>
            <a:ext cx="396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ttbar</a:t>
            </a:r>
            <a:r>
              <a:rPr lang="en-US" dirty="0" smtClean="0"/>
              <a:t> system + Higgs decay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3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5</a:t>
            </a:fld>
            <a:endParaRPr lang="en-US"/>
          </a:p>
        </p:txBody>
      </p:sp>
      <p:pic>
        <p:nvPicPr>
          <p:cNvPr id="14" name="Picture 13" descr="hetpla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121" y="611684"/>
            <a:ext cx="8633220" cy="64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8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Heterogeneous Platforms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Several challenges</a:t>
            </a:r>
          </a:p>
          <a:p>
            <a:pPr lvl="1"/>
            <a:r>
              <a:rPr lang="en-US" sz="2400" dirty="0"/>
              <a:t>Different </a:t>
            </a:r>
            <a:r>
              <a:rPr lang="en-US" sz="2400" dirty="0" smtClean="0"/>
              <a:t>architectures</a:t>
            </a:r>
          </a:p>
          <a:p>
            <a:pPr lvl="1"/>
            <a:r>
              <a:rPr lang="en-US" sz="2400" dirty="0" smtClean="0"/>
              <a:t>Different programming paradigms</a:t>
            </a:r>
          </a:p>
          <a:p>
            <a:pPr lvl="1"/>
            <a:r>
              <a:rPr lang="en-US" sz="2400" dirty="0" smtClean="0"/>
              <a:t>Load balancing</a:t>
            </a:r>
          </a:p>
          <a:p>
            <a:pPr lvl="1"/>
            <a:r>
              <a:rPr lang="en-US" sz="2400" dirty="0" smtClean="0"/>
              <a:t>Debugging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15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Accelerator Devices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Usually based on the SIMD model</a:t>
            </a:r>
          </a:p>
          <a:p>
            <a:r>
              <a:rPr lang="en-US" sz="2800" b="1" dirty="0" smtClean="0"/>
              <a:t>G</a:t>
            </a:r>
            <a:r>
              <a:rPr lang="en-US" sz="2800" dirty="0" smtClean="0"/>
              <a:t>raphics </a:t>
            </a:r>
            <a:r>
              <a:rPr lang="en-US" sz="2800" b="1" dirty="0" smtClean="0"/>
              <a:t>P</a:t>
            </a:r>
            <a:r>
              <a:rPr lang="en-US" sz="2800" dirty="0" smtClean="0"/>
              <a:t>rocessing </a:t>
            </a:r>
            <a:r>
              <a:rPr lang="en-US" sz="2800" b="1" dirty="0" smtClean="0"/>
              <a:t>U</a:t>
            </a:r>
            <a:r>
              <a:rPr lang="en-US" sz="2800" dirty="0" smtClean="0"/>
              <a:t>nits architectures</a:t>
            </a:r>
          </a:p>
          <a:p>
            <a:pPr lvl="1"/>
            <a:r>
              <a:rPr lang="en-US" sz="2400" dirty="0" smtClean="0"/>
              <a:t>NVidia Fermi</a:t>
            </a:r>
          </a:p>
          <a:p>
            <a:pPr lvl="1"/>
            <a:r>
              <a:rPr lang="en-US" sz="2400" dirty="0" smtClean="0"/>
              <a:t>NVidia Kepler</a:t>
            </a:r>
          </a:p>
          <a:p>
            <a:r>
              <a:rPr lang="en-US" sz="2800" dirty="0" smtClean="0"/>
              <a:t>Intel </a:t>
            </a:r>
            <a:r>
              <a:rPr lang="en-US" sz="2800" b="1" dirty="0" smtClean="0"/>
              <a:t>M</a:t>
            </a:r>
            <a:r>
              <a:rPr lang="en-US" sz="2800" dirty="0" smtClean="0"/>
              <a:t>any </a:t>
            </a:r>
            <a:r>
              <a:rPr lang="en-US" sz="2800" b="1" dirty="0" smtClean="0"/>
              <a:t>I</a:t>
            </a:r>
            <a:r>
              <a:rPr lang="en-US" sz="2800" dirty="0" smtClean="0"/>
              <a:t>ntegrated </a:t>
            </a:r>
            <a:r>
              <a:rPr lang="en-US" sz="2800" b="1" dirty="0" smtClean="0"/>
              <a:t>C</a:t>
            </a:r>
            <a:r>
              <a:rPr lang="en-US" sz="2800" dirty="0" smtClean="0"/>
              <a:t>ore architecture</a:t>
            </a:r>
          </a:p>
          <a:p>
            <a:pPr lvl="1"/>
            <a:r>
              <a:rPr lang="en-US" sz="2400" dirty="0" smtClean="0"/>
              <a:t>Intel Xeon Phi</a:t>
            </a:r>
          </a:p>
        </p:txBody>
      </p:sp>
    </p:spTree>
    <p:extLst>
      <p:ext uri="{BB962C8B-B14F-4D97-AF65-F5344CB8AC3E}">
        <p14:creationId xmlns:p14="http://schemas.microsoft.com/office/powerpoint/2010/main" val="28111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F497D"/>
                </a:solidFill>
              </a:rPr>
              <a:t>Development Frameworks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Available frameworks</a:t>
            </a:r>
          </a:p>
          <a:p>
            <a:pPr lvl="1"/>
            <a:r>
              <a:rPr lang="en-US" sz="2400" dirty="0" err="1" smtClean="0"/>
              <a:t>OpenMP</a:t>
            </a:r>
            <a:r>
              <a:rPr lang="en-US" sz="2400" dirty="0" smtClean="0"/>
              <a:t> (Homogeneous Platforms)</a:t>
            </a:r>
          </a:p>
          <a:p>
            <a:pPr lvl="1"/>
            <a:r>
              <a:rPr lang="en-US" sz="2400" dirty="0" err="1" smtClean="0"/>
              <a:t>OpenACC</a:t>
            </a:r>
            <a:r>
              <a:rPr lang="en-US" sz="2400" dirty="0" smtClean="0"/>
              <a:t> (Heterogeneous Platforms)</a:t>
            </a:r>
          </a:p>
          <a:p>
            <a:pPr lvl="1"/>
            <a:r>
              <a:rPr lang="en-US" sz="2400" dirty="0" smtClean="0"/>
              <a:t>GAMA (Heterogeneous Platforms only with GPUs)</a:t>
            </a:r>
          </a:p>
        </p:txBody>
      </p:sp>
    </p:spTree>
    <p:extLst>
      <p:ext uri="{BB962C8B-B14F-4D97-AF65-F5344CB8AC3E}">
        <p14:creationId xmlns:p14="http://schemas.microsoft.com/office/powerpoint/2010/main" val="25508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sz="4000" dirty="0" err="1" smtClean="0">
                <a:latin typeface="Lucida Console"/>
                <a:cs typeface="Lucida Console"/>
              </a:rPr>
              <a:t>ttH_dilep</a:t>
            </a:r>
            <a:r>
              <a:rPr lang="en-US" dirty="0" smtClean="0"/>
              <a:t> Analysis Application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C1F5A0A-F6FC-4FFD-9B49-0DA8697211D9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1" y="1869141"/>
            <a:ext cx="4918976" cy="4257022"/>
          </a:xfrm>
        </p:spPr>
        <p:txBody>
          <a:bodyPr>
            <a:normAutofit/>
          </a:bodyPr>
          <a:lstStyle/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Series of filters applied to the events;</a:t>
            </a:r>
          </a:p>
          <a:p>
            <a:pPr algn="just"/>
            <a:r>
              <a:rPr lang="en-US" sz="2800" dirty="0"/>
              <a:t>Reconstruct the </a:t>
            </a:r>
            <a:r>
              <a:rPr lang="en-US" sz="2800" dirty="0" err="1"/>
              <a:t>ttbar</a:t>
            </a:r>
            <a:r>
              <a:rPr lang="en-US" sz="2800" dirty="0"/>
              <a:t> system and Higgs bosons</a:t>
            </a:r>
            <a:r>
              <a:rPr lang="en-US" sz="2800" dirty="0" smtClean="0"/>
              <a:t>;</a:t>
            </a:r>
          </a:p>
          <a:p>
            <a:pPr lvl="1"/>
            <a:r>
              <a:rPr lang="en-US" sz="2400" dirty="0" smtClean="0"/>
              <a:t>Critical region: </a:t>
            </a:r>
            <a:r>
              <a:rPr lang="en-US" sz="1600" dirty="0" err="1" smtClean="0">
                <a:latin typeface="Lucida Console"/>
                <a:cs typeface="Lucida Console"/>
              </a:rPr>
              <a:t>ttDilepKinFit</a:t>
            </a:r>
            <a:endParaRPr lang="en-US" sz="2400" dirty="0" smtClean="0"/>
          </a:p>
        </p:txBody>
      </p:sp>
      <p:pic>
        <p:nvPicPr>
          <p:cNvPr id="6" name="Picture 5" descr="no-pipeli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615" y="1708897"/>
            <a:ext cx="2816998" cy="46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5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7507</TotalTime>
  <Words>387</Words>
  <Application>Microsoft Macintosh PowerPoint</Application>
  <PresentationFormat>On-screen Show (4:3)</PresentationFormat>
  <Paragraphs>83</Paragraphs>
  <Slides>12</Slides>
  <Notes>7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Efficient processing of ATLAS events analysis in platforms with accelerator devices </vt:lpstr>
      <vt:lpstr>Index</vt:lpstr>
      <vt:lpstr>Motivation</vt:lpstr>
      <vt:lpstr>Motivation</vt:lpstr>
      <vt:lpstr>Heterogeneous Platforms</vt:lpstr>
      <vt:lpstr>Heterogeneous Platforms</vt:lpstr>
      <vt:lpstr>Accelerator Devices</vt:lpstr>
      <vt:lpstr>Development Frameworks</vt:lpstr>
      <vt:lpstr>The ttH_dilep Analysis Application</vt:lpstr>
      <vt:lpstr>Future Work</vt:lpstr>
      <vt:lpstr>Future Work</vt:lpstr>
      <vt:lpstr>Efficient processing of ATLAS events analysis in platforms with accelerator devices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processing of ATLAS events analysis in platforms with accelerator devices </dc:title>
  <dc:creator>André Pereira</dc:creator>
  <cp:lastModifiedBy>André Pereira</cp:lastModifiedBy>
  <cp:revision>103</cp:revision>
  <dcterms:created xsi:type="dcterms:W3CDTF">2013-02-12T11:57:55Z</dcterms:created>
  <dcterms:modified xsi:type="dcterms:W3CDTF">2013-02-17T17:05:24Z</dcterms:modified>
</cp:coreProperties>
</file>