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charts/chart6.xml" ContentType="application/vnd.openxmlformats-officedocument.drawingml.chart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theme/themeOverride6.xml" ContentType="application/vnd.openxmlformats-officedocument.themeOverr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6" r:id="rId1"/>
  </p:sldMasterIdLst>
  <p:notesMasterIdLst>
    <p:notesMasterId r:id="rId21"/>
  </p:notesMasterIdLst>
  <p:handoutMasterIdLst>
    <p:handoutMasterId r:id="rId22"/>
  </p:handoutMasterIdLst>
  <p:sldIdLst>
    <p:sldId id="256" r:id="rId2"/>
    <p:sldId id="309" r:id="rId3"/>
    <p:sldId id="259" r:id="rId4"/>
    <p:sldId id="292" r:id="rId5"/>
    <p:sldId id="281" r:id="rId6"/>
    <p:sldId id="286" r:id="rId7"/>
    <p:sldId id="310" r:id="rId8"/>
    <p:sldId id="313" r:id="rId9"/>
    <p:sldId id="294" r:id="rId10"/>
    <p:sldId id="296" r:id="rId11"/>
    <p:sldId id="300" r:id="rId12"/>
    <p:sldId id="307" r:id="rId13"/>
    <p:sldId id="308" r:id="rId14"/>
    <p:sldId id="301" r:id="rId15"/>
    <p:sldId id="316" r:id="rId16"/>
    <p:sldId id="317" r:id="rId17"/>
    <p:sldId id="304" r:id="rId18"/>
    <p:sldId id="305" r:id="rId19"/>
    <p:sldId id="27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B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80" autoAdjust="0"/>
    <p:restoredTop sz="89420" autoAdjust="0"/>
  </p:normalViewPr>
  <p:slideViewPr>
    <p:cSldViewPr snapToGrid="0" snapToObjects="1">
      <p:cViewPr varScale="1">
        <p:scale>
          <a:sx n="87" d="100"/>
          <a:sy n="87" d="100"/>
        </p:scale>
        <p:origin x="-15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2" d="100"/>
        <a:sy n="7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02:Users:andre:mscthesis-liptool:doc:medicoes_ttH%20(1)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oleObject" Target="02:Users:andre:mscthesis-liptool:doc:medicoes_ttH%20(1)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oleObject" Target="02:Users:andre:mscthesis-liptool:doc:medicoes_ttH%20(1)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02:Users:andre:mscthesis-liptool:doc:medicoes_ttH%20(1).xls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oleObject" Target="02:Users:andre:mscthesis-liptool:doc:medicoes_ttH%20(1).xls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5.xml"/><Relationship Id="rId2" Type="http://schemas.openxmlformats.org/officeDocument/2006/relationships/oleObject" Target="02:Users:andre:mscthesis-liptool:doc:medicoes_ttH%20(1).xls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02:Users:andre:mscthesis-liptool:doc:medicoes_ttH%20(1).xls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02:Users:andre:mscthesis-liptool:doc:medicoes_ttH%20(1).xls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6.xml"/><Relationship Id="rId2" Type="http://schemas.openxmlformats.org/officeDocument/2006/relationships/oleObject" Target="02:Users:andre:mscthesis-liptool:doc:medicoes_ttH%20(1)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Execution</a:t>
            </a:r>
            <a:r>
              <a:rPr lang="en-US" baseline="0" dirty="0" smtClean="0"/>
              <a:t> time</a:t>
            </a:r>
            <a:endParaRPr lang="en-US" dirty="0"/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0.129978611801419"/>
          <c:y val="0.129341553562191"/>
          <c:w val="0.831555947277106"/>
          <c:h val="0.783091784703805"/>
        </c:manualLayout>
      </c:layout>
      <c:barChart>
        <c:barDir val="col"/>
        <c:grouping val="stacked"/>
        <c:varyColors val="0"/>
        <c:ser>
          <c:idx val="0"/>
          <c:order val="0"/>
          <c:tx>
            <c:v>Rest of the cuts</c:v>
          </c:tx>
          <c:invertIfNegative val="0"/>
          <c:cat>
            <c:numRef>
              <c:f>'Efficiency 701'!$R$75:$AA$75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'Efficiency 701'!$R$77:$AA$77</c:f>
              <c:numCache>
                <c:formatCode>General</c:formatCode>
                <c:ptCount val="10"/>
                <c:pt idx="0">
                  <c:v>1.991641</c:v>
                </c:pt>
                <c:pt idx="1">
                  <c:v>1.949046</c:v>
                </c:pt>
                <c:pt idx="2">
                  <c:v>1.893227</c:v>
                </c:pt>
                <c:pt idx="3">
                  <c:v>1.890236</c:v>
                </c:pt>
                <c:pt idx="4">
                  <c:v>1.944026</c:v>
                </c:pt>
                <c:pt idx="5">
                  <c:v>1.980342</c:v>
                </c:pt>
                <c:pt idx="6">
                  <c:v>2.06879</c:v>
                </c:pt>
                <c:pt idx="7">
                  <c:v>2.198381</c:v>
                </c:pt>
                <c:pt idx="8">
                  <c:v>2.405854999999998</c:v>
                </c:pt>
                <c:pt idx="9">
                  <c:v>2.64023</c:v>
                </c:pt>
              </c:numCache>
            </c:numRef>
          </c:val>
        </c:ser>
        <c:ser>
          <c:idx val="1"/>
          <c:order val="1"/>
          <c:tx>
            <c:v>Read inputs</c:v>
          </c:tx>
          <c:invertIfNegative val="0"/>
          <c:cat>
            <c:numRef>
              <c:f>'Efficiency 701'!$R$75:$AA$75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'Efficiency 701'!$R$79:$AA$79</c:f>
              <c:numCache>
                <c:formatCode>General</c:formatCode>
                <c:ptCount val="10"/>
                <c:pt idx="0">
                  <c:v>0.280504</c:v>
                </c:pt>
                <c:pt idx="1">
                  <c:v>0.280504</c:v>
                </c:pt>
                <c:pt idx="2">
                  <c:v>0.280504</c:v>
                </c:pt>
                <c:pt idx="3">
                  <c:v>0.280504</c:v>
                </c:pt>
                <c:pt idx="4">
                  <c:v>0.280504</c:v>
                </c:pt>
                <c:pt idx="5">
                  <c:v>0.280504</c:v>
                </c:pt>
                <c:pt idx="6">
                  <c:v>0.280504</c:v>
                </c:pt>
                <c:pt idx="7">
                  <c:v>0.280504</c:v>
                </c:pt>
                <c:pt idx="8">
                  <c:v>0.280504</c:v>
                </c:pt>
                <c:pt idx="9">
                  <c:v>0.280504</c:v>
                </c:pt>
              </c:numCache>
            </c:numRef>
          </c:val>
        </c:ser>
        <c:ser>
          <c:idx val="2"/>
          <c:order val="2"/>
          <c:tx>
            <c:v>KinFit</c:v>
          </c:tx>
          <c:invertIfNegative val="0"/>
          <c:cat>
            <c:numRef>
              <c:f>'Efficiency 701'!$R$75:$AA$75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'Efficiency 701'!$R$76:$AA$76</c:f>
              <c:numCache>
                <c:formatCode>General</c:formatCode>
                <c:ptCount val="10"/>
                <c:pt idx="0">
                  <c:v>1.812077</c:v>
                </c:pt>
                <c:pt idx="1">
                  <c:v>3.64018</c:v>
                </c:pt>
                <c:pt idx="2">
                  <c:v>7.248018</c:v>
                </c:pt>
                <c:pt idx="3">
                  <c:v>14.537184</c:v>
                </c:pt>
                <c:pt idx="4">
                  <c:v>29.087227</c:v>
                </c:pt>
                <c:pt idx="5">
                  <c:v>58.127282</c:v>
                </c:pt>
                <c:pt idx="6">
                  <c:v>117.454836</c:v>
                </c:pt>
                <c:pt idx="7">
                  <c:v>237.474029</c:v>
                </c:pt>
                <c:pt idx="8">
                  <c:v>479.72257</c:v>
                </c:pt>
                <c:pt idx="9">
                  <c:v>977.571781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10299624"/>
        <c:axId val="2110302600"/>
      </c:barChart>
      <c:catAx>
        <c:axId val="21102996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10302600"/>
        <c:crosses val="autoZero"/>
        <c:auto val="1"/>
        <c:lblAlgn val="ctr"/>
        <c:lblOffset val="100"/>
        <c:noMultiLvlLbl val="0"/>
      </c:catAx>
      <c:valAx>
        <c:axId val="2110302600"/>
        <c:scaling>
          <c:logBase val="2.0"/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Execution</a:t>
                </a:r>
                <a:r>
                  <a:rPr lang="en-US" baseline="0" dirty="0" smtClean="0"/>
                  <a:t> time (sec)</a:t>
                </a:r>
              </a:p>
            </c:rich>
          </c:tx>
          <c:layout>
            <c:manualLayout>
              <c:xMode val="edge"/>
              <c:yMode val="edge"/>
              <c:x val="0.0"/>
              <c:y val="0.306312580112337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2110299624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Relative execution</a:t>
            </a:r>
            <a:r>
              <a:rPr lang="en-US" baseline="0" dirty="0" smtClean="0"/>
              <a:t> time</a:t>
            </a:r>
            <a:endParaRPr lang="en-US" dirty="0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0962556793444618"/>
          <c:y val="0.130084407623746"/>
          <c:w val="0.62919886932068"/>
          <c:h val="0.790655994059137"/>
        </c:manualLayout>
      </c:layout>
      <c:barChart>
        <c:barDir val="col"/>
        <c:grouping val="percentStacked"/>
        <c:varyColors val="0"/>
        <c:ser>
          <c:idx val="0"/>
          <c:order val="0"/>
          <c:tx>
            <c:v>Remaining computations</c:v>
          </c:tx>
          <c:invertIfNegative val="0"/>
          <c:cat>
            <c:numRef>
              <c:f>'Efficiency 701'!$R$85:$AA$85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'Efficiency 701'!$R$87:$AA$87</c:f>
              <c:numCache>
                <c:formatCode>General</c:formatCode>
                <c:ptCount val="10"/>
                <c:pt idx="0">
                  <c:v>0.487642689354301</c:v>
                </c:pt>
                <c:pt idx="1">
                  <c:v>0.332050366882293</c:v>
                </c:pt>
                <c:pt idx="2">
                  <c:v>0.200942202981633</c:v>
                </c:pt>
                <c:pt idx="3">
                  <c:v>0.113134103315289</c:v>
                </c:pt>
                <c:pt idx="4">
                  <c:v>0.0620861358881905</c:v>
                </c:pt>
                <c:pt idx="5">
                  <c:v>0.0327935649868133</c:v>
                </c:pt>
                <c:pt idx="6">
                  <c:v>0.0172681025270164</c:v>
                </c:pt>
                <c:pt idx="7">
                  <c:v>0.00916171828611341</c:v>
                </c:pt>
                <c:pt idx="8">
                  <c:v>0.0049871692984356</c:v>
                </c:pt>
                <c:pt idx="9">
                  <c:v>0.00269275895492175</c:v>
                </c:pt>
              </c:numCache>
            </c:numRef>
          </c:val>
        </c:ser>
        <c:ser>
          <c:idx val="1"/>
          <c:order val="1"/>
          <c:tx>
            <c:v>Read inputs</c:v>
          </c:tx>
          <c:invertIfNegative val="0"/>
          <c:cat>
            <c:numRef>
              <c:f>'Efficiency 701'!$R$85:$AA$85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'Efficiency 701'!$R$88:$AA$88</c:f>
              <c:numCache>
                <c:formatCode>General</c:formatCode>
                <c:ptCount val="10"/>
                <c:pt idx="0">
                  <c:v>0.0686799101517988</c:v>
                </c:pt>
                <c:pt idx="1">
                  <c:v>0.0477882287600963</c:v>
                </c:pt>
                <c:pt idx="2">
                  <c:v>0.0297719669670674</c:v>
                </c:pt>
                <c:pt idx="3">
                  <c:v>0.0167886806284252</c:v>
                </c:pt>
                <c:pt idx="4">
                  <c:v>0.00895842414719812</c:v>
                </c:pt>
                <c:pt idx="5">
                  <c:v>0.00464501896796668</c:v>
                </c:pt>
                <c:pt idx="6">
                  <c:v>0.00234135501004848</c:v>
                </c:pt>
                <c:pt idx="7">
                  <c:v>0.00116899601394297</c:v>
                </c:pt>
                <c:pt idx="8">
                  <c:v>0.000581465190914822</c:v>
                </c:pt>
                <c:pt idx="9">
                  <c:v>0.00028608479484415</c:v>
                </c:pt>
              </c:numCache>
            </c:numRef>
          </c:val>
        </c:ser>
        <c:ser>
          <c:idx val="2"/>
          <c:order val="2"/>
          <c:tx>
            <c:v>KinFit</c:v>
          </c:tx>
          <c:invertIfNegative val="0"/>
          <c:val>
            <c:numRef>
              <c:f>'Efficiency 701'!$R$86:$AA$86</c:f>
              <c:numCache>
                <c:formatCode>General</c:formatCode>
                <c:ptCount val="10"/>
                <c:pt idx="0">
                  <c:v>0.443677400493901</c:v>
                </c:pt>
                <c:pt idx="1">
                  <c:v>0.620161404357611</c:v>
                </c:pt>
                <c:pt idx="2">
                  <c:v>0.769285830051299</c:v>
                </c:pt>
                <c:pt idx="3">
                  <c:v>0.870077216056286</c:v>
                </c:pt>
                <c:pt idx="4">
                  <c:v>0.928955439964611</c:v>
                </c:pt>
                <c:pt idx="5">
                  <c:v>0.96256141604522</c:v>
                </c:pt>
                <c:pt idx="6">
                  <c:v>0.980390542462935</c:v>
                </c:pt>
                <c:pt idx="7">
                  <c:v>0.989669285699944</c:v>
                </c:pt>
                <c:pt idx="8">
                  <c:v>0.99443136551065</c:v>
                </c:pt>
                <c:pt idx="9">
                  <c:v>0.997021156250234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10344088"/>
        <c:axId val="2110347064"/>
      </c:barChart>
      <c:catAx>
        <c:axId val="21103440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10347064"/>
        <c:crosses val="autoZero"/>
        <c:auto val="1"/>
        <c:lblAlgn val="ctr"/>
        <c:lblOffset val="100"/>
        <c:noMultiLvlLbl val="0"/>
      </c:catAx>
      <c:valAx>
        <c:axId val="2110347064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2110344088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 algn="l">
              <a:defRPr>
                <a:latin typeface="+mn-lt"/>
                <a:cs typeface="Arial"/>
              </a:defRPr>
            </a:pPr>
            <a:r>
              <a:rPr lang="en-US" baseline="0" dirty="0" smtClean="0">
                <a:latin typeface="+mn-lt"/>
                <a:cs typeface="Arial"/>
              </a:rPr>
              <a:t>All data replicated</a:t>
            </a:r>
            <a:endParaRPr lang="en-US" dirty="0">
              <a:latin typeface="+mn-lt"/>
              <a:cs typeface="Arial"/>
            </a:endParaRPr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0.092875391829198"/>
          <c:y val="0.150087816372269"/>
          <c:w val="0.868462698537133"/>
          <c:h val="0.752368133020289"/>
        </c:manualLayout>
      </c:layout>
      <c:lineChart>
        <c:grouping val="standard"/>
        <c:varyColors val="0"/>
        <c:ser>
          <c:idx val="0"/>
          <c:order val="0"/>
          <c:tx>
            <c:v>1t</c:v>
          </c:tx>
          <c:spPr>
            <a:ln w="12700" cmpd="sng">
              <a:solidFill>
                <a:srgbClr val="4F81BD"/>
              </a:solidFill>
            </a:ln>
          </c:spPr>
          <c:marker>
            <c:spPr>
              <a:ln w="12700" cmpd="sng">
                <a:solidFill>
                  <a:srgbClr val="4F81BD"/>
                </a:solidFill>
              </a:ln>
            </c:spPr>
          </c:marker>
          <c:cat>
            <c:numRef>
              <c:f>'Speedups 701'!$P$88:$Y$88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'Speedups 701'!$P$89:$Y$89</c:f>
              <c:numCache>
                <c:formatCode>General</c:formatCode>
                <c:ptCount val="10"/>
                <c:pt idx="0">
                  <c:v>0.775939603980041</c:v>
                </c:pt>
                <c:pt idx="1">
                  <c:v>0.817131582801466</c:v>
                </c:pt>
                <c:pt idx="2">
                  <c:v>0.857762680038984</c:v>
                </c:pt>
                <c:pt idx="3">
                  <c:v>0.887898471733951</c:v>
                </c:pt>
                <c:pt idx="4">
                  <c:v>0.908504532088535</c:v>
                </c:pt>
                <c:pt idx="5">
                  <c:v>0.919170437993603</c:v>
                </c:pt>
                <c:pt idx="6">
                  <c:v>0.928891714816547</c:v>
                </c:pt>
                <c:pt idx="7">
                  <c:v>0.947334424928155</c:v>
                </c:pt>
                <c:pt idx="8">
                  <c:v>0.952474735008406</c:v>
                </c:pt>
                <c:pt idx="9">
                  <c:v>0.954088929305798</c:v>
                </c:pt>
              </c:numCache>
            </c:numRef>
          </c:val>
          <c:smooth val="0"/>
        </c:ser>
        <c:ser>
          <c:idx val="1"/>
          <c:order val="1"/>
          <c:tx>
            <c:v>2t</c:v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'Speedups 701'!$P$88:$Y$88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'Speedups 701'!$P$90:$Y$90</c:f>
              <c:numCache>
                <c:formatCode>General</c:formatCode>
                <c:ptCount val="10"/>
                <c:pt idx="0">
                  <c:v>0.905305510212292</c:v>
                </c:pt>
                <c:pt idx="1">
                  <c:v>1.026177960615704</c:v>
                </c:pt>
                <c:pt idx="2">
                  <c:v>1.286704937652284</c:v>
                </c:pt>
                <c:pt idx="3">
                  <c:v>1.455103552308516</c:v>
                </c:pt>
                <c:pt idx="4">
                  <c:v>1.599558248605146</c:v>
                </c:pt>
                <c:pt idx="5">
                  <c:v>1.680172442145413</c:v>
                </c:pt>
                <c:pt idx="6">
                  <c:v>1.735640287652364</c:v>
                </c:pt>
                <c:pt idx="7">
                  <c:v>1.807264252755502</c:v>
                </c:pt>
                <c:pt idx="8">
                  <c:v>1.841621888092126</c:v>
                </c:pt>
                <c:pt idx="9">
                  <c:v>1.852008537732023</c:v>
                </c:pt>
              </c:numCache>
            </c:numRef>
          </c:val>
          <c:smooth val="0"/>
        </c:ser>
        <c:ser>
          <c:idx val="2"/>
          <c:order val="2"/>
          <c:tx>
            <c:v>4t</c:v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'Speedups 701'!$P$88:$Y$88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'Speedups 701'!$P$91:$Y$91</c:f>
              <c:numCache>
                <c:formatCode>General</c:formatCode>
                <c:ptCount val="10"/>
                <c:pt idx="0">
                  <c:v>1.019724334239798</c:v>
                </c:pt>
                <c:pt idx="1">
                  <c:v>1.264234694919459</c:v>
                </c:pt>
                <c:pt idx="2">
                  <c:v>1.649207711122983</c:v>
                </c:pt>
                <c:pt idx="3">
                  <c:v>2.179062484408728</c:v>
                </c:pt>
                <c:pt idx="4">
                  <c:v>2.666858880715503</c:v>
                </c:pt>
                <c:pt idx="5">
                  <c:v>3.000337910271292</c:v>
                </c:pt>
                <c:pt idx="6">
                  <c:v>3.253462508854706</c:v>
                </c:pt>
                <c:pt idx="7">
                  <c:v>3.428056777234728</c:v>
                </c:pt>
                <c:pt idx="8">
                  <c:v>3.533179516700445</c:v>
                </c:pt>
                <c:pt idx="9">
                  <c:v>3.616624239601773</c:v>
                </c:pt>
              </c:numCache>
            </c:numRef>
          </c:val>
          <c:smooth val="0"/>
        </c:ser>
        <c:ser>
          <c:idx val="3"/>
          <c:order val="3"/>
          <c:tx>
            <c:v>8t</c:v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'Speedups 701'!$P$88:$Y$88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'Speedups 701'!$P$92:$Y$92</c:f>
              <c:numCache>
                <c:formatCode>General</c:formatCode>
                <c:ptCount val="10"/>
                <c:pt idx="0">
                  <c:v>1.033334017423784</c:v>
                </c:pt>
                <c:pt idx="1">
                  <c:v>1.360285068255137</c:v>
                </c:pt>
                <c:pt idx="2">
                  <c:v>1.895099815731934</c:v>
                </c:pt>
                <c:pt idx="3">
                  <c:v>2.68547143808648</c:v>
                </c:pt>
                <c:pt idx="4">
                  <c:v>3.704698157539512</c:v>
                </c:pt>
                <c:pt idx="5">
                  <c:v>4.622854116254178</c:v>
                </c:pt>
                <c:pt idx="6">
                  <c:v>5.330906511624324</c:v>
                </c:pt>
                <c:pt idx="7">
                  <c:v>5.78562916203216</c:v>
                </c:pt>
                <c:pt idx="8">
                  <c:v>6.170757133349244</c:v>
                </c:pt>
                <c:pt idx="9">
                  <c:v>6.369306204083442</c:v>
                </c:pt>
              </c:numCache>
            </c:numRef>
          </c:val>
          <c:smooth val="0"/>
        </c:ser>
        <c:ser>
          <c:idx val="4"/>
          <c:order val="4"/>
          <c:tx>
            <c:v>16t</c:v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'Speedups 701'!$P$88:$Y$88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'Speedups 701'!$P$93:$Y$93</c:f>
              <c:numCache>
                <c:formatCode>General</c:formatCode>
                <c:ptCount val="10"/>
                <c:pt idx="0">
                  <c:v>1.009607419451296</c:v>
                </c:pt>
                <c:pt idx="1">
                  <c:v>1.406973783816522</c:v>
                </c:pt>
                <c:pt idx="2">
                  <c:v>2.028308679513573</c:v>
                </c:pt>
                <c:pt idx="3">
                  <c:v>3.08323785263793</c:v>
                </c:pt>
                <c:pt idx="4">
                  <c:v>4.770100407837236</c:v>
                </c:pt>
                <c:pt idx="5">
                  <c:v>6.708318045856557</c:v>
                </c:pt>
                <c:pt idx="6">
                  <c:v>8.375226989290707</c:v>
                </c:pt>
                <c:pt idx="7">
                  <c:v>9.488598624697778</c:v>
                </c:pt>
                <c:pt idx="8">
                  <c:v>10.47673647198141</c:v>
                </c:pt>
                <c:pt idx="9">
                  <c:v>11.04472102421116</c:v>
                </c:pt>
              </c:numCache>
            </c:numRef>
          </c:val>
          <c:smooth val="0"/>
        </c:ser>
        <c:ser>
          <c:idx val="5"/>
          <c:order val="5"/>
          <c:tx>
            <c:v>32t</c:v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'Speedups 701'!$P$88:$Y$88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'Speedups 701'!$P$94:$Y$94</c:f>
              <c:numCache>
                <c:formatCode>General</c:formatCode>
                <c:ptCount val="10"/>
                <c:pt idx="0">
                  <c:v>0.741838653232982</c:v>
                </c:pt>
                <c:pt idx="1">
                  <c:v>1.134211525462842</c:v>
                </c:pt>
                <c:pt idx="2">
                  <c:v>1.440358592589189</c:v>
                </c:pt>
                <c:pt idx="3">
                  <c:v>2.700588125034599</c:v>
                </c:pt>
                <c:pt idx="4">
                  <c:v>4.376632122031582</c:v>
                </c:pt>
                <c:pt idx="5">
                  <c:v>6.981130160745125</c:v>
                </c:pt>
                <c:pt idx="6">
                  <c:v>9.53090239408336</c:v>
                </c:pt>
                <c:pt idx="7">
                  <c:v>12.20022791813934</c:v>
                </c:pt>
                <c:pt idx="8">
                  <c:v>13.80755567271241</c:v>
                </c:pt>
                <c:pt idx="9">
                  <c:v>14.56407646068379</c:v>
                </c:pt>
              </c:numCache>
            </c:numRef>
          </c:val>
          <c:smooth val="0"/>
        </c:ser>
        <c:ser>
          <c:idx val="6"/>
          <c:order val="6"/>
          <c:tx>
            <c:v>64t</c:v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'Speedups 701'!$P$88:$Y$88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'Speedups 701'!$P$95:$Y$95</c:f>
              <c:numCache>
                <c:formatCode>General</c:formatCode>
                <c:ptCount val="10"/>
                <c:pt idx="0">
                  <c:v>0.347876508097336</c:v>
                </c:pt>
                <c:pt idx="1">
                  <c:v>0.486861094634086</c:v>
                </c:pt>
                <c:pt idx="2">
                  <c:v>0.766674099872113</c:v>
                </c:pt>
                <c:pt idx="3">
                  <c:v>1.277731993328311</c:v>
                </c:pt>
                <c:pt idx="4">
                  <c:v>2.151816489964407</c:v>
                </c:pt>
                <c:pt idx="5">
                  <c:v>3.52297016272102</c:v>
                </c:pt>
                <c:pt idx="6">
                  <c:v>5.545186729270668</c:v>
                </c:pt>
                <c:pt idx="7">
                  <c:v>7.921273410533482</c:v>
                </c:pt>
                <c:pt idx="8">
                  <c:v>9.951781207994716</c:v>
                </c:pt>
                <c:pt idx="9">
                  <c:v>12.2136148394809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9107288"/>
        <c:axId val="2104042296"/>
      </c:lineChart>
      <c:catAx>
        <c:axId val="21091072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04042296"/>
        <c:crosses val="autoZero"/>
        <c:auto val="1"/>
        <c:lblAlgn val="ctr"/>
        <c:lblOffset val="100"/>
        <c:noMultiLvlLbl val="0"/>
      </c:catAx>
      <c:valAx>
        <c:axId val="2104042296"/>
        <c:scaling>
          <c:logBase val="2.0"/>
          <c:orientation val="minMax"/>
          <c:min val="1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en-US" sz="1200" dirty="0" smtClean="0"/>
                  <a:t>Speedup</a:t>
                </a:r>
                <a:endParaRPr lang="en-US" sz="1200" dirty="0"/>
              </a:p>
            </c:rich>
          </c:tx>
          <c:layout>
            <c:manualLayout>
              <c:xMode val="edge"/>
              <c:yMode val="edge"/>
              <c:x val="0.0"/>
              <c:y val="0.430061744182241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2109107288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b="1">
                <a:latin typeface="+mn-lt"/>
                <a:cs typeface="Arial"/>
              </a:defRPr>
            </a:pPr>
            <a:r>
              <a:rPr lang="en-US" b="1" dirty="0" smtClean="0">
                <a:latin typeface="+mn-lt"/>
                <a:cs typeface="Arial"/>
              </a:rPr>
              <a:t>Pointer </a:t>
            </a:r>
            <a:r>
              <a:rPr lang="en-US" b="1" baseline="0" dirty="0" smtClean="0">
                <a:latin typeface="+mn-lt"/>
                <a:cs typeface="Arial"/>
              </a:rPr>
              <a:t>to </a:t>
            </a:r>
            <a:r>
              <a:rPr lang="en-US" b="1" baseline="0" dirty="0">
                <a:latin typeface="+mn-lt"/>
                <a:cs typeface="Arial"/>
              </a:rPr>
              <a:t>shared </a:t>
            </a:r>
            <a:r>
              <a:rPr lang="en-US" b="1" baseline="0" dirty="0" smtClean="0">
                <a:latin typeface="+mn-lt"/>
                <a:cs typeface="Arial"/>
              </a:rPr>
              <a:t>data</a:t>
            </a:r>
            <a:endParaRPr lang="en-US" b="1" dirty="0">
              <a:latin typeface="+mn-lt"/>
              <a:cs typeface="Arial"/>
            </a:endParaRP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0731299212598425"/>
          <c:y val="0.144851147136387"/>
          <c:w val="0.891928258967629"/>
          <c:h val="0.760080345246548"/>
        </c:manualLayout>
      </c:layout>
      <c:lineChart>
        <c:grouping val="standard"/>
        <c:varyColors val="0"/>
        <c:ser>
          <c:idx val="0"/>
          <c:order val="0"/>
          <c:tx>
            <c:v>1 thread</c:v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'Speedups 701'!$P$101:$Y$101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'Speedups 701'!$P$102:$Y$102</c:f>
              <c:numCache>
                <c:formatCode>General</c:formatCode>
                <c:ptCount val="10"/>
                <c:pt idx="0">
                  <c:v>1.110391321654734</c:v>
                </c:pt>
                <c:pt idx="1">
                  <c:v>1.172978139631261</c:v>
                </c:pt>
                <c:pt idx="2">
                  <c:v>1.236867440243767</c:v>
                </c:pt>
                <c:pt idx="3">
                  <c:v>1.327714311134341</c:v>
                </c:pt>
                <c:pt idx="4">
                  <c:v>1.400201519821818</c:v>
                </c:pt>
                <c:pt idx="5">
                  <c:v>1.487243718543645</c:v>
                </c:pt>
                <c:pt idx="6">
                  <c:v>1.574630156315598</c:v>
                </c:pt>
                <c:pt idx="7">
                  <c:v>1.66599025450706</c:v>
                </c:pt>
                <c:pt idx="8">
                  <c:v>1.781516091840244</c:v>
                </c:pt>
                <c:pt idx="9">
                  <c:v>1.881134381872466</c:v>
                </c:pt>
              </c:numCache>
            </c:numRef>
          </c:val>
          <c:smooth val="0"/>
        </c:ser>
        <c:ser>
          <c:idx val="1"/>
          <c:order val="1"/>
          <c:tx>
            <c:v>2 threads</c:v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'Speedups 701'!$P$101:$Y$101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'Speedups 701'!$P$103:$Y$103</c:f>
              <c:numCache>
                <c:formatCode>General</c:formatCode>
                <c:ptCount val="10"/>
                <c:pt idx="0">
                  <c:v>1.34420741332027</c:v>
                </c:pt>
                <c:pt idx="1">
                  <c:v>1.600650570555768</c:v>
                </c:pt>
                <c:pt idx="2">
                  <c:v>1.884157802015306</c:v>
                </c:pt>
                <c:pt idx="3">
                  <c:v>2.244477583227561</c:v>
                </c:pt>
                <c:pt idx="4">
                  <c:v>2.439063664457949</c:v>
                </c:pt>
                <c:pt idx="5">
                  <c:v>2.635139429203618</c:v>
                </c:pt>
                <c:pt idx="6">
                  <c:v>2.87843145098217</c:v>
                </c:pt>
                <c:pt idx="7">
                  <c:v>3.114995419144399</c:v>
                </c:pt>
                <c:pt idx="8">
                  <c:v>3.387894554816817</c:v>
                </c:pt>
                <c:pt idx="9">
                  <c:v>3.60323824714064</c:v>
                </c:pt>
              </c:numCache>
            </c:numRef>
          </c:val>
          <c:smooth val="0"/>
        </c:ser>
        <c:ser>
          <c:idx val="2"/>
          <c:order val="2"/>
          <c:tx>
            <c:v>4 threads</c:v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'Speedups 701'!$P$101:$Y$101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'Speedups 701'!$P$104:$Y$104</c:f>
              <c:numCache>
                <c:formatCode>General</c:formatCode>
                <c:ptCount val="10"/>
                <c:pt idx="0">
                  <c:v>1.482532472240655</c:v>
                </c:pt>
                <c:pt idx="1">
                  <c:v>1.908366881400532</c:v>
                </c:pt>
                <c:pt idx="2">
                  <c:v>2.523069909515982</c:v>
                </c:pt>
                <c:pt idx="3">
                  <c:v>3.285612838022527</c:v>
                </c:pt>
                <c:pt idx="4">
                  <c:v>4.082449136052857</c:v>
                </c:pt>
                <c:pt idx="5">
                  <c:v>4.815173452312604</c:v>
                </c:pt>
                <c:pt idx="6">
                  <c:v>5.36310114898161</c:v>
                </c:pt>
                <c:pt idx="7">
                  <c:v>5.861726526450464</c:v>
                </c:pt>
                <c:pt idx="8">
                  <c:v>6.22909533965106</c:v>
                </c:pt>
                <c:pt idx="9">
                  <c:v>6.56074143082501</c:v>
                </c:pt>
              </c:numCache>
            </c:numRef>
          </c:val>
          <c:smooth val="0"/>
        </c:ser>
        <c:ser>
          <c:idx val="3"/>
          <c:order val="3"/>
          <c:tx>
            <c:v>8 threads</c:v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'Speedups 701'!$P$101:$Y$101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'Speedups 701'!$P$105:$Y$105</c:f>
              <c:numCache>
                <c:formatCode>General</c:formatCode>
                <c:ptCount val="10"/>
                <c:pt idx="0">
                  <c:v>1.449951153068358</c:v>
                </c:pt>
                <c:pt idx="1">
                  <c:v>1.942315535947568</c:v>
                </c:pt>
                <c:pt idx="2">
                  <c:v>2.721008652855048</c:v>
                </c:pt>
                <c:pt idx="3">
                  <c:v>3.962856561264062</c:v>
                </c:pt>
                <c:pt idx="4">
                  <c:v>5.511917097166894</c:v>
                </c:pt>
                <c:pt idx="5">
                  <c:v>6.862040162496249</c:v>
                </c:pt>
                <c:pt idx="6">
                  <c:v>8.013820791769818</c:v>
                </c:pt>
                <c:pt idx="7">
                  <c:v>9.029982309635821</c:v>
                </c:pt>
                <c:pt idx="8">
                  <c:v>9.93401557019892</c:v>
                </c:pt>
                <c:pt idx="9">
                  <c:v>10.25889166805444</c:v>
                </c:pt>
              </c:numCache>
            </c:numRef>
          </c:val>
          <c:smooth val="0"/>
        </c:ser>
        <c:ser>
          <c:idx val="4"/>
          <c:order val="4"/>
          <c:tx>
            <c:v>16 threads</c:v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'Speedups 701'!$P$101:$Y$101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'Speedups 701'!$P$106:$Y$106</c:f>
              <c:numCache>
                <c:formatCode>General</c:formatCode>
                <c:ptCount val="10"/>
                <c:pt idx="0">
                  <c:v>1.373397669759379</c:v>
                </c:pt>
                <c:pt idx="1">
                  <c:v>1.670315785606321</c:v>
                </c:pt>
                <c:pt idx="2">
                  <c:v>2.588147815000594</c:v>
                </c:pt>
                <c:pt idx="3">
                  <c:v>3.730807348525437</c:v>
                </c:pt>
                <c:pt idx="4">
                  <c:v>4.657034017682477</c:v>
                </c:pt>
                <c:pt idx="5">
                  <c:v>5.890220720496758</c:v>
                </c:pt>
                <c:pt idx="6">
                  <c:v>7.043998387422507</c:v>
                </c:pt>
                <c:pt idx="7">
                  <c:v>7.8696220170046</c:v>
                </c:pt>
                <c:pt idx="8">
                  <c:v>8.32888157819668</c:v>
                </c:pt>
                <c:pt idx="9">
                  <c:v>9.157154711911568</c:v>
                </c:pt>
              </c:numCache>
            </c:numRef>
          </c:val>
          <c:smooth val="0"/>
        </c:ser>
        <c:ser>
          <c:idx val="5"/>
          <c:order val="5"/>
          <c:tx>
            <c:v>32 threads</c:v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'Speedups 701'!$P$101:$Y$101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'Speedups 701'!$P$107:$Y$107</c:f>
              <c:numCache>
                <c:formatCode>General</c:formatCode>
                <c:ptCount val="10"/>
                <c:pt idx="0">
                  <c:v>0.933940462877927</c:v>
                </c:pt>
                <c:pt idx="1">
                  <c:v>1.358357708558441</c:v>
                </c:pt>
                <c:pt idx="2">
                  <c:v>2.092398635492763</c:v>
                </c:pt>
                <c:pt idx="3">
                  <c:v>2.70532665425352</c:v>
                </c:pt>
                <c:pt idx="4">
                  <c:v>3.855303453437347</c:v>
                </c:pt>
                <c:pt idx="5">
                  <c:v>4.847119716515093</c:v>
                </c:pt>
                <c:pt idx="6">
                  <c:v>5.785744295397386</c:v>
                </c:pt>
                <c:pt idx="7">
                  <c:v>6.402843774006861</c:v>
                </c:pt>
                <c:pt idx="8">
                  <c:v>6.87322160315307</c:v>
                </c:pt>
                <c:pt idx="9">
                  <c:v>7.119409511852735</c:v>
                </c:pt>
              </c:numCache>
            </c:numRef>
          </c:val>
          <c:smooth val="0"/>
        </c:ser>
        <c:ser>
          <c:idx val="6"/>
          <c:order val="6"/>
          <c:tx>
            <c:v>64 threads</c:v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'Speedups 701'!$P$101:$Y$101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'Speedups 701'!$P$108:$Y$108</c:f>
              <c:numCache>
                <c:formatCode>General</c:formatCode>
                <c:ptCount val="10"/>
                <c:pt idx="0">
                  <c:v>0.395888326559367</c:v>
                </c:pt>
                <c:pt idx="1">
                  <c:v>0.55462878464768</c:v>
                </c:pt>
                <c:pt idx="2">
                  <c:v>0.833192933339111</c:v>
                </c:pt>
                <c:pt idx="3">
                  <c:v>1.323561935099551</c:v>
                </c:pt>
                <c:pt idx="4">
                  <c:v>2.066851183955457</c:v>
                </c:pt>
                <c:pt idx="5">
                  <c:v>3.092673831891052</c:v>
                </c:pt>
                <c:pt idx="6">
                  <c:v>4.13883509971741</c:v>
                </c:pt>
                <c:pt idx="7">
                  <c:v>5.015130450900855</c:v>
                </c:pt>
                <c:pt idx="8">
                  <c:v>5.77960757933075</c:v>
                </c:pt>
                <c:pt idx="9">
                  <c:v>6.11729461760005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8556520"/>
        <c:axId val="2108561112"/>
      </c:lineChart>
      <c:catAx>
        <c:axId val="21085565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08561112"/>
        <c:crosses val="autoZero"/>
        <c:auto val="1"/>
        <c:lblAlgn val="ctr"/>
        <c:lblOffset val="100"/>
        <c:noMultiLvlLbl val="0"/>
      </c:catAx>
      <c:valAx>
        <c:axId val="2108561112"/>
        <c:scaling>
          <c:logBase val="2.0"/>
          <c:orientation val="minMax"/>
          <c:min val="1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0855652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0872804024496937"/>
          <c:y val="0.155955877272832"/>
          <c:w val="0.209941819772528"/>
          <c:h val="0.437593727409935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dirty="0"/>
              <a:t>Event</a:t>
            </a:r>
            <a:r>
              <a:rPr lang="en-US" baseline="0" dirty="0"/>
              <a:t> Throughput (#events*variations per sec)</a:t>
            </a:r>
            <a:endParaRPr lang="en-US" dirty="0"/>
          </a:p>
        </c:rich>
      </c:tx>
      <c:layout>
        <c:manualLayout>
          <c:xMode val="edge"/>
          <c:yMode val="edge"/>
          <c:x val="0.286919512915184"/>
          <c:y val="0.0"/>
        </c:manualLayout>
      </c:layout>
      <c:overlay val="1"/>
    </c:title>
    <c:autoTitleDeleted val="0"/>
    <c:view3D>
      <c:rotX val="15"/>
      <c:rotY val="2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0713883763443007"/>
          <c:y val="0.067345119727247"/>
          <c:w val="0.894801438483717"/>
          <c:h val="0.87517852794118"/>
        </c:manualLayout>
      </c:layout>
      <c:bar3DChart>
        <c:barDir val="col"/>
        <c:grouping val="standard"/>
        <c:varyColors val="0"/>
        <c:ser>
          <c:idx val="0"/>
          <c:order val="0"/>
          <c:tx>
            <c:v>1</c:v>
          </c:tx>
          <c:invertIfNegative val="0"/>
          <c:dLbls>
            <c:dLbl>
              <c:idx val="0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</c:dLbls>
          <c:cat>
            <c:numRef>
              <c:f>'runtime 701'!$P$114:$P$120</c:f>
              <c:numCache>
                <c:formatCode>General</c:formatCode>
                <c:ptCount val="7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</c:numCache>
            </c:numRef>
          </c:cat>
          <c:val>
            <c:numRef>
              <c:f>'runtime 701'!$Q$114:$Q$120</c:f>
              <c:numCache>
                <c:formatCode>0.00E+00</c:formatCode>
                <c:ptCount val="7"/>
                <c:pt idx="0">
                  <c:v>1581.760302392433</c:v>
                </c:pt>
                <c:pt idx="1">
                  <c:v>1914.83298104589</c:v>
                </c:pt>
                <c:pt idx="2">
                  <c:v>2111.878007208652</c:v>
                </c:pt>
                <c:pt idx="3">
                  <c:v>2065.465687280288</c:v>
                </c:pt>
                <c:pt idx="4">
                  <c:v>1956.41470809256</c:v>
                </c:pt>
                <c:pt idx="5">
                  <c:v>1330.404804296247</c:v>
                </c:pt>
                <c:pt idx="6">
                  <c:v>563.9457251872224</c:v>
                </c:pt>
              </c:numCache>
            </c:numRef>
          </c:val>
        </c:ser>
        <c:ser>
          <c:idx val="1"/>
          <c:order val="1"/>
          <c:tx>
            <c:v>2</c:v>
          </c:tx>
          <c:invertIfNegative val="0"/>
          <c:cat>
            <c:numRef>
              <c:f>'runtime 701'!$P$114:$P$120</c:f>
              <c:numCache>
                <c:formatCode>General</c:formatCode>
                <c:ptCount val="7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</c:numCache>
            </c:numRef>
          </c:cat>
          <c:val>
            <c:numRef>
              <c:f>'runtime 701'!$R$114:$R$120</c:f>
              <c:numCache>
                <c:formatCode>0.00E+00</c:formatCode>
                <c:ptCount val="7"/>
                <c:pt idx="0">
                  <c:v>1532.918749863942</c:v>
                </c:pt>
                <c:pt idx="1">
                  <c:v>2091.826939210216</c:v>
                </c:pt>
                <c:pt idx="2">
                  <c:v>2493.969218418577</c:v>
                </c:pt>
                <c:pt idx="3">
                  <c:v>2538.3353726797</c:v>
                </c:pt>
                <c:pt idx="4">
                  <c:v>2182.869654122079</c:v>
                </c:pt>
                <c:pt idx="5">
                  <c:v>1775.183978386872</c:v>
                </c:pt>
                <c:pt idx="6">
                  <c:v>724.8224280359956</c:v>
                </c:pt>
              </c:numCache>
            </c:numRef>
          </c:val>
        </c:ser>
        <c:ser>
          <c:idx val="2"/>
          <c:order val="2"/>
          <c:tx>
            <c:v>4</c:v>
          </c:tx>
          <c:invertIfNegative val="0"/>
          <c:cat>
            <c:numRef>
              <c:f>'runtime 701'!$P$114:$P$120</c:f>
              <c:numCache>
                <c:formatCode>General</c:formatCode>
                <c:ptCount val="7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</c:numCache>
            </c:numRef>
          </c:cat>
          <c:val>
            <c:numRef>
              <c:f>'runtime 701'!$S$114:$S$120</c:f>
              <c:numCache>
                <c:formatCode>0.00E+00</c:formatCode>
                <c:ptCount val="7"/>
                <c:pt idx="0">
                  <c:v>1491.51347380315</c:v>
                </c:pt>
                <c:pt idx="1">
                  <c:v>2272.067852253673</c:v>
                </c:pt>
                <c:pt idx="2">
                  <c:v>3042.519063036143</c:v>
                </c:pt>
                <c:pt idx="3">
                  <c:v>3281.209397240184</c:v>
                </c:pt>
                <c:pt idx="4">
                  <c:v>3120.99519533538</c:v>
                </c:pt>
                <c:pt idx="5">
                  <c:v>2523.181268956125</c:v>
                </c:pt>
                <c:pt idx="6">
                  <c:v>1004.730536125951</c:v>
                </c:pt>
              </c:numCache>
            </c:numRef>
          </c:val>
        </c:ser>
        <c:ser>
          <c:idx val="3"/>
          <c:order val="3"/>
          <c:tx>
            <c:v>8</c:v>
          </c:tx>
          <c:invertIfNegative val="0"/>
          <c:cat>
            <c:numRef>
              <c:f>'runtime 701'!$P$114:$P$120</c:f>
              <c:numCache>
                <c:formatCode>General</c:formatCode>
                <c:ptCount val="7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</c:numCache>
            </c:numRef>
          </c:cat>
          <c:val>
            <c:numRef>
              <c:f>'runtime 701'!$T$114:$T$120</c:f>
              <c:numCache>
                <c:formatCode>0.00E+00</c:formatCode>
                <c:ptCount val="7"/>
                <c:pt idx="0">
                  <c:v>1496.65693299844</c:v>
                </c:pt>
                <c:pt idx="1">
                  <c:v>2530.072100395715</c:v>
                </c:pt>
                <c:pt idx="2">
                  <c:v>3703.684739960251</c:v>
                </c:pt>
                <c:pt idx="3">
                  <c:v>4467.103123884381</c:v>
                </c:pt>
                <c:pt idx="4">
                  <c:v>4205.5272260202</c:v>
                </c:pt>
                <c:pt idx="5">
                  <c:v>3049.561083404125</c:v>
                </c:pt>
                <c:pt idx="6">
                  <c:v>1491.976195336152</c:v>
                </c:pt>
              </c:numCache>
            </c:numRef>
          </c:val>
        </c:ser>
        <c:ser>
          <c:idx val="4"/>
          <c:order val="4"/>
          <c:tx>
            <c:v>16</c:v>
          </c:tx>
          <c:invertIfNegative val="0"/>
          <c:cat>
            <c:numRef>
              <c:f>'runtime 701'!$P$114:$P$120</c:f>
              <c:numCache>
                <c:formatCode>General</c:formatCode>
                <c:ptCount val="7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</c:numCache>
            </c:numRef>
          </c:cat>
          <c:val>
            <c:numRef>
              <c:f>'runtime 701'!$U$114:$U$120</c:f>
              <c:numCache>
                <c:formatCode>0.00E+00</c:formatCode>
                <c:ptCount val="7"/>
                <c:pt idx="0">
                  <c:v>1511.018031998313</c:v>
                </c:pt>
                <c:pt idx="1">
                  <c:v>2632.099112888291</c:v>
                </c:pt>
                <c:pt idx="2">
                  <c:v>4405.547467250853</c:v>
                </c:pt>
                <c:pt idx="3">
                  <c:v>5948.148182097983</c:v>
                </c:pt>
                <c:pt idx="4">
                  <c:v>5025.60686924784</c:v>
                </c:pt>
                <c:pt idx="5">
                  <c:v>4160.424734941378</c:v>
                </c:pt>
                <c:pt idx="6">
                  <c:v>2230.428523467951</c:v>
                </c:pt>
              </c:numCache>
            </c:numRef>
          </c:val>
        </c:ser>
        <c:ser>
          <c:idx val="5"/>
          <c:order val="5"/>
          <c:tx>
            <c:v>32</c:v>
          </c:tx>
          <c:invertIfNegative val="0"/>
          <c:cat>
            <c:numRef>
              <c:f>'runtime 701'!$P$114:$P$120</c:f>
              <c:numCache>
                <c:formatCode>General</c:formatCode>
                <c:ptCount val="7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</c:numCache>
            </c:numRef>
          </c:cat>
          <c:val>
            <c:numRef>
              <c:f>'runtime 701'!$V$114:$V$120</c:f>
              <c:numCache>
                <c:formatCode>0.00E+00</c:formatCode>
                <c:ptCount val="7"/>
                <c:pt idx="0">
                  <c:v>1562.844977791583</c:v>
                </c:pt>
                <c:pt idx="1">
                  <c:v>2769.091824939247</c:v>
                </c:pt>
                <c:pt idx="2">
                  <c:v>5059.94380968789</c:v>
                </c:pt>
                <c:pt idx="3">
                  <c:v>7210.85916964772</c:v>
                </c:pt>
                <c:pt idx="4">
                  <c:v>6189.639099721056</c:v>
                </c:pt>
                <c:pt idx="5">
                  <c:v>5093.514002619658</c:v>
                </c:pt>
                <c:pt idx="6">
                  <c:v>3249.884135231963</c:v>
                </c:pt>
              </c:numCache>
            </c:numRef>
          </c:val>
        </c:ser>
        <c:ser>
          <c:idx val="6"/>
          <c:order val="6"/>
          <c:tx>
            <c:v>64</c:v>
          </c:tx>
          <c:invertIfNegative val="0"/>
          <c:dLbls>
            <c:dLbl>
              <c:idx val="3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b="1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</c:dLbls>
          <c:cat>
            <c:numRef>
              <c:f>'runtime 701'!$P$114:$P$120</c:f>
              <c:numCache>
                <c:formatCode>General</c:formatCode>
                <c:ptCount val="7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</c:numCache>
            </c:numRef>
          </c:cat>
          <c:val>
            <c:numRef>
              <c:f>'runtime 701'!$W$114:$W$120</c:f>
              <c:numCache>
                <c:formatCode>0.00E+00</c:formatCode>
                <c:ptCount val="7"/>
                <c:pt idx="0">
                  <c:v>1622.22103137983</c:v>
                </c:pt>
                <c:pt idx="1">
                  <c:v>2965.427798038787</c:v>
                </c:pt>
                <c:pt idx="2">
                  <c:v>5525.19297461719</c:v>
                </c:pt>
                <c:pt idx="3">
                  <c:v>8256.0267107652</c:v>
                </c:pt>
                <c:pt idx="4">
                  <c:v>7256.892854014498</c:v>
                </c:pt>
                <c:pt idx="5">
                  <c:v>5960.609887048518</c:v>
                </c:pt>
                <c:pt idx="6">
                  <c:v>4263.925288897451</c:v>
                </c:pt>
              </c:numCache>
            </c:numRef>
          </c:val>
        </c:ser>
        <c:ser>
          <c:idx val="7"/>
          <c:order val="7"/>
          <c:tx>
            <c:v>128</c:v>
          </c:tx>
          <c:invertIfNegative val="0"/>
          <c:dLbls>
            <c:dLbl>
              <c:idx val="3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b="1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</c:dLbls>
          <c:cat>
            <c:numRef>
              <c:f>'runtime 701'!$P$114:$P$120</c:f>
              <c:numCache>
                <c:formatCode>General</c:formatCode>
                <c:ptCount val="7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</c:numCache>
            </c:numRef>
          </c:cat>
          <c:val>
            <c:numRef>
              <c:f>'runtime 701'!$X$114:$X$120</c:f>
              <c:numCache>
                <c:formatCode>0.00E+00</c:formatCode>
                <c:ptCount val="7"/>
                <c:pt idx="0">
                  <c:v>1683.557074142565</c:v>
                </c:pt>
                <c:pt idx="1">
                  <c:v>3147.841087086032</c:v>
                </c:pt>
                <c:pt idx="2">
                  <c:v>5923.534746735209</c:v>
                </c:pt>
                <c:pt idx="3">
                  <c:v>9125.19779491014</c:v>
                </c:pt>
                <c:pt idx="4">
                  <c:v>7952.602232644111</c:v>
                </c:pt>
                <c:pt idx="5">
                  <c:v>6470.3577354049</c:v>
                </c:pt>
                <c:pt idx="6">
                  <c:v>5068.011847920536</c:v>
                </c:pt>
              </c:numCache>
            </c:numRef>
          </c:val>
        </c:ser>
        <c:ser>
          <c:idx val="8"/>
          <c:order val="8"/>
          <c:tx>
            <c:v>256</c:v>
          </c:tx>
          <c:invertIfNegative val="0"/>
          <c:dLbls>
            <c:dLbl>
              <c:idx val="3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b="1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</c:dLbls>
          <c:cat>
            <c:numRef>
              <c:f>'runtime 701'!$P$114:$P$120</c:f>
              <c:numCache>
                <c:formatCode>General</c:formatCode>
                <c:ptCount val="7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</c:numCache>
            </c:numRef>
          </c:cat>
          <c:val>
            <c:numRef>
              <c:f>'runtime 701'!$Y$114:$Y$120</c:f>
              <c:numCache>
                <c:formatCode>0.00E+00</c:formatCode>
                <c:ptCount val="7"/>
                <c:pt idx="0">
                  <c:v>1768.36345396778</c:v>
                </c:pt>
                <c:pt idx="1">
                  <c:v>3362.882291142245</c:v>
                </c:pt>
                <c:pt idx="2">
                  <c:v>6183.106961746001</c:v>
                </c:pt>
                <c:pt idx="3">
                  <c:v>9860.674380628585</c:v>
                </c:pt>
                <c:pt idx="4">
                  <c:v>8267.390826705623</c:v>
                </c:pt>
                <c:pt idx="5">
                  <c:v>6822.477747861739</c:v>
                </c:pt>
                <c:pt idx="6">
                  <c:v>5736.937695020358</c:v>
                </c:pt>
              </c:numCache>
            </c:numRef>
          </c:val>
        </c:ser>
        <c:ser>
          <c:idx val="9"/>
          <c:order val="9"/>
          <c:tx>
            <c:v>512</c:v>
          </c:tx>
          <c:invertIfNegative val="0"/>
          <c:dLbls>
            <c:dLbl>
              <c:idx val="3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b="1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</c:dLbls>
          <c:cat>
            <c:numRef>
              <c:f>'runtime 701'!$P$114:$P$120</c:f>
              <c:numCache>
                <c:formatCode>General</c:formatCode>
                <c:ptCount val="7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</c:numCache>
            </c:numRef>
          </c:cat>
          <c:val>
            <c:numRef>
              <c:f>'runtime 701'!$Z$114:$Z$120</c:f>
              <c:numCache>
                <c:formatCode>0.00E+00</c:formatCode>
                <c:ptCount val="7"/>
                <c:pt idx="0">
                  <c:v>1841.191059038479</c:v>
                </c:pt>
                <c:pt idx="1">
                  <c:v>3526.728397583776</c:v>
                </c:pt>
                <c:pt idx="2">
                  <c:v>6421.433035036223</c:v>
                </c:pt>
                <c:pt idx="3">
                  <c:v>10041.05809605406</c:v>
                </c:pt>
                <c:pt idx="4">
                  <c:v>8962.715021465547</c:v>
                </c:pt>
                <c:pt idx="5">
                  <c:v>6968.238561356246</c:v>
                </c:pt>
                <c:pt idx="6">
                  <c:v>5987.40221005276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111013656"/>
        <c:axId val="2111019384"/>
        <c:axId val="2111022456"/>
      </c:bar3DChart>
      <c:catAx>
        <c:axId val="21110136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 dirty="0" smtClean="0"/>
                  <a:t># threads</a:t>
                </a:r>
                <a:endParaRPr lang="en-US" sz="1200" dirty="0"/>
              </a:p>
            </c:rich>
          </c:tx>
          <c:layout>
            <c:manualLayout>
              <c:xMode val="edge"/>
              <c:yMode val="edge"/>
              <c:x val="0.328687123946254"/>
              <c:y val="0.89130069610827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2111019384"/>
        <c:crosses val="autoZero"/>
        <c:auto val="1"/>
        <c:lblAlgn val="ctr"/>
        <c:lblOffset val="100"/>
        <c:noMultiLvlLbl val="0"/>
      </c:catAx>
      <c:valAx>
        <c:axId val="2111019384"/>
        <c:scaling>
          <c:orientation val="minMax"/>
        </c:scaling>
        <c:delete val="0"/>
        <c:axPos val="l"/>
        <c:majorGridlines/>
        <c:numFmt formatCode="0.0E+00" sourceLinked="0"/>
        <c:majorTickMark val="out"/>
        <c:minorTickMark val="none"/>
        <c:tickLblPos val="nextTo"/>
        <c:crossAx val="2111013656"/>
        <c:crosses val="autoZero"/>
        <c:crossBetween val="between"/>
      </c:valAx>
      <c:serAx>
        <c:axId val="2111022456"/>
        <c:scaling>
          <c:orientation val="minMax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 sz="1200"/>
                </a:pPr>
                <a:r>
                  <a:rPr lang="en-US" sz="1200" dirty="0" smtClean="0"/>
                  <a:t>#</a:t>
                </a:r>
                <a:r>
                  <a:rPr lang="en-US" sz="1200" baseline="0" dirty="0" smtClean="0"/>
                  <a:t> of variations</a:t>
                </a:r>
                <a:endParaRPr lang="en-US" sz="1200" dirty="0"/>
              </a:p>
            </c:rich>
          </c:tx>
          <c:layout>
            <c:manualLayout>
              <c:xMode val="edge"/>
              <c:yMode val="edge"/>
              <c:x val="0.815956325966205"/>
              <c:y val="0.732722674676078"/>
            </c:manualLayout>
          </c:layout>
          <c:overlay val="0"/>
        </c:title>
        <c:majorTickMark val="out"/>
        <c:minorTickMark val="none"/>
        <c:tickLblPos val="nextTo"/>
        <c:crossAx val="2111019384"/>
        <c:crosses val="autoZero"/>
      </c:serAx>
      <c:spPr>
        <a:noFill/>
        <a:ln w="25400">
          <a:noFill/>
        </a:ln>
      </c:spPr>
    </c:plotArea>
    <c:plotVisOnly val="1"/>
    <c:dispBlanksAs val="gap"/>
    <c:showDLblsOverMax val="0"/>
  </c:chart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Speedup</a:t>
            </a:r>
            <a:endParaRPr lang="en-US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'speedup 511GPU'!$C$9</c:f>
              <c:strCache>
                <c:ptCount val="1"/>
                <c:pt idx="0">
                  <c:v>1 per variation per comb</c:v>
                </c:pt>
              </c:strCache>
            </c:strRef>
          </c:tx>
          <c:cat>
            <c:numRef>
              <c:f>'speedup 511GPU'!$D$8:$M$8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'speedup 511GPU'!$D$9:$M$9</c:f>
              <c:numCache>
                <c:formatCode>General</c:formatCode>
                <c:ptCount val="10"/>
                <c:pt idx="0">
                  <c:v>0.727585157873534</c:v>
                </c:pt>
                <c:pt idx="1">
                  <c:v>0.792168147486409</c:v>
                </c:pt>
                <c:pt idx="2">
                  <c:v>0.806330955262986</c:v>
                </c:pt>
                <c:pt idx="3">
                  <c:v>0.864316803219938</c:v>
                </c:pt>
                <c:pt idx="4">
                  <c:v>0.931146381249028</c:v>
                </c:pt>
                <c:pt idx="5">
                  <c:v>0.93697233530223</c:v>
                </c:pt>
                <c:pt idx="6">
                  <c:v>0.928837121216587</c:v>
                </c:pt>
                <c:pt idx="7">
                  <c:v>0.945343803509511</c:v>
                </c:pt>
                <c:pt idx="8">
                  <c:v>0.92674127420348</c:v>
                </c:pt>
                <c:pt idx="9">
                  <c:v>0.931424619800322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3920968"/>
        <c:axId val="2103850248"/>
      </c:lineChart>
      <c:catAx>
        <c:axId val="21039209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# of variations</a:t>
                </a:r>
              </a:p>
            </c:rich>
          </c:tx>
          <c:layout>
            <c:manualLayout>
              <c:xMode val="edge"/>
              <c:yMode val="edge"/>
              <c:x val="0.299533902012248"/>
              <c:y val="0.930555555555556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2103850248"/>
        <c:crossesAt val="0.5"/>
        <c:auto val="1"/>
        <c:lblAlgn val="ctr"/>
        <c:lblOffset val="100"/>
        <c:noMultiLvlLbl val="0"/>
      </c:catAx>
      <c:valAx>
        <c:axId val="2103850248"/>
        <c:scaling>
          <c:logBase val="2.0"/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/>
                  <a:t>Speedup</a:t>
                </a:r>
              </a:p>
            </c:rich>
          </c:tx>
          <c:layout>
            <c:manualLayout>
              <c:xMode val="edge"/>
              <c:yMode val="edge"/>
              <c:x val="0.00277777777777778"/>
              <c:y val="0.444429498396034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210392096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Speedup vs sequential</a:t>
            </a:r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0.0731299212598425"/>
          <c:y val="0.0562770562770563"/>
          <c:w val="0.882157261592301"/>
          <c:h val="0.836782220404268"/>
        </c:manualLayout>
      </c:layout>
      <c:lineChart>
        <c:grouping val="standard"/>
        <c:varyColors val="0"/>
        <c:ser>
          <c:idx val="2"/>
          <c:order val="0"/>
          <c:tx>
            <c:v>2x8 threads</c:v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'runtime 711scheduler'!$D$28:$M$28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'runtime 711scheduler'!$D$31:$M$31</c:f>
              <c:numCache>
                <c:formatCode>0.00</c:formatCode>
                <c:ptCount val="10"/>
                <c:pt idx="0">
                  <c:v>2.602603078808111</c:v>
                </c:pt>
                <c:pt idx="1">
                  <c:v>3.460131115638222</c:v>
                </c:pt>
                <c:pt idx="2">
                  <c:v>5.380954242595001</c:v>
                </c:pt>
                <c:pt idx="3">
                  <c:v>7.771350275936588</c:v>
                </c:pt>
                <c:pt idx="4">
                  <c:v>10.49143370101694</c:v>
                </c:pt>
                <c:pt idx="5">
                  <c:v>14.343655816025</c:v>
                </c:pt>
                <c:pt idx="6">
                  <c:v>17.40947700594435</c:v>
                </c:pt>
                <c:pt idx="7">
                  <c:v>18.43575940755492</c:v>
                </c:pt>
                <c:pt idx="8">
                  <c:v>21.92351215440619</c:v>
                </c:pt>
                <c:pt idx="9">
                  <c:v>23.37709015750016</c:v>
                </c:pt>
              </c:numCache>
            </c:numRef>
          </c:val>
          <c:smooth val="0"/>
        </c:ser>
        <c:ser>
          <c:idx val="3"/>
          <c:order val="1"/>
          <c:tx>
            <c:v>4x4 threads</c:v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'runtime 711scheduler'!$D$28:$M$28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'runtime 711scheduler'!$D$32:$M$32</c:f>
              <c:numCache>
                <c:formatCode>0.00</c:formatCode>
                <c:ptCount val="10"/>
                <c:pt idx="0">
                  <c:v>4.318474031235116</c:v>
                </c:pt>
                <c:pt idx="1">
                  <c:v>5.681339667123071</c:v>
                </c:pt>
                <c:pt idx="2">
                  <c:v>7.560069294940856</c:v>
                </c:pt>
                <c:pt idx="3">
                  <c:v>10.40692799030644</c:v>
                </c:pt>
                <c:pt idx="4">
                  <c:v>13.55065021530477</c:v>
                </c:pt>
                <c:pt idx="5">
                  <c:v>17.40598133166844</c:v>
                </c:pt>
                <c:pt idx="6">
                  <c:v>20.63914294376478</c:v>
                </c:pt>
                <c:pt idx="7">
                  <c:v>22.66968477204786</c:v>
                </c:pt>
                <c:pt idx="8">
                  <c:v>24.7421445021986</c:v>
                </c:pt>
                <c:pt idx="9">
                  <c:v>25.11470187308963</c:v>
                </c:pt>
              </c:numCache>
            </c:numRef>
          </c:val>
          <c:smooth val="0"/>
        </c:ser>
        <c:ser>
          <c:idx val="5"/>
          <c:order val="2"/>
          <c:tx>
            <c:v>2x16 threads</c:v>
          </c:tx>
          <c:spPr>
            <a:ln w="12700" cmpd="sng"/>
          </c:spPr>
          <c:marker>
            <c:spPr>
              <a:ln w="12700" cmpd="sng"/>
            </c:spPr>
          </c:marker>
          <c:val>
            <c:numRef>
              <c:f>'runtime 711scheduler'!$D$34:$M$34</c:f>
              <c:numCache>
                <c:formatCode>0.00</c:formatCode>
                <c:ptCount val="10"/>
                <c:pt idx="0">
                  <c:v>2.299216332923392</c:v>
                </c:pt>
                <c:pt idx="1">
                  <c:v>2.995657743899375</c:v>
                </c:pt>
                <c:pt idx="2">
                  <c:v>4.358089945870116</c:v>
                </c:pt>
                <c:pt idx="3">
                  <c:v>6.521380651916924</c:v>
                </c:pt>
                <c:pt idx="4">
                  <c:v>9.382977456811383</c:v>
                </c:pt>
                <c:pt idx="5">
                  <c:v>12.4399008364801</c:v>
                </c:pt>
                <c:pt idx="6">
                  <c:v>14.09870521256084</c:v>
                </c:pt>
                <c:pt idx="7">
                  <c:v>16.59162456907407</c:v>
                </c:pt>
                <c:pt idx="8">
                  <c:v>17.1549380865471</c:v>
                </c:pt>
                <c:pt idx="9">
                  <c:v>17.34938507959876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8490536"/>
        <c:axId val="2108645224"/>
      </c:lineChart>
      <c:catAx>
        <c:axId val="21084905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08645224"/>
        <c:crosses val="autoZero"/>
        <c:auto val="1"/>
        <c:lblAlgn val="ctr"/>
        <c:lblOffset val="100"/>
        <c:noMultiLvlLbl val="0"/>
      </c:catAx>
      <c:valAx>
        <c:axId val="2108645224"/>
        <c:scaling>
          <c:logBase val="2.0"/>
          <c:orientation val="minMax"/>
        </c:scaling>
        <c:delete val="0"/>
        <c:axPos val="l"/>
        <c:majorGridlines/>
        <c:numFmt formatCode="General" sourceLinked="0"/>
        <c:majorTickMark val="out"/>
        <c:minorTickMark val="none"/>
        <c:tickLblPos val="nextTo"/>
        <c:crossAx val="210849053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74731627296588"/>
          <c:y val="0.536405468149317"/>
          <c:w val="0.269712817147856"/>
          <c:h val="0.302013143939405"/>
        </c:manualLayout>
      </c:layout>
      <c:overlay val="0"/>
      <c:txPr>
        <a:bodyPr/>
        <a:lstStyle/>
        <a:p>
          <a:pPr>
            <a:defRPr sz="1200" b="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Speedup</a:t>
            </a:r>
            <a:r>
              <a:rPr lang="en-US" baseline="0"/>
              <a:t> vs all data replicated (adr)</a:t>
            </a:r>
            <a:endParaRPr lang="en-US"/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0.0578033683289589"/>
          <c:y val="0.0473131381792953"/>
          <c:w val="0.882865048118985"/>
          <c:h val="0.855500918895079"/>
        </c:manualLayout>
      </c:layout>
      <c:lineChart>
        <c:grouping val="standard"/>
        <c:varyColors val="0"/>
        <c:ser>
          <c:idx val="0"/>
          <c:order val="0"/>
          <c:tx>
            <c:v>2x8 threads vs 16 threads adr</c:v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'runtime 711scheduler'!$D$28:$M$28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'runtime 711scheduler'!$D$29:$M$29</c:f>
              <c:numCache>
                <c:formatCode>0.00</c:formatCode>
                <c:ptCount val="10"/>
                <c:pt idx="0">
                  <c:v>1.879637329237038</c:v>
                </c:pt>
                <c:pt idx="1">
                  <c:v>1.849175209071137</c:v>
                </c:pt>
                <c:pt idx="2">
                  <c:v>2.217887924663954</c:v>
                </c:pt>
                <c:pt idx="3">
                  <c:v>2.125177590983083</c:v>
                </c:pt>
                <c:pt idx="4">
                  <c:v>2.040347051873026</c:v>
                </c:pt>
                <c:pt idx="5">
                  <c:v>2.171529439465536</c:v>
                </c:pt>
                <c:pt idx="6">
                  <c:v>2.291807856152665</c:v>
                </c:pt>
                <c:pt idx="7">
                  <c:v>2.241034937519303</c:v>
                </c:pt>
                <c:pt idx="8">
                  <c:v>2.554960900063413</c:v>
                </c:pt>
                <c:pt idx="9">
                  <c:v>2.663517220155422</c:v>
                </c:pt>
              </c:numCache>
            </c:numRef>
          </c:val>
          <c:smooth val="0"/>
        </c:ser>
        <c:ser>
          <c:idx val="1"/>
          <c:order val="1"/>
          <c:tx>
            <c:v>4x4 threads vs 16 threads adr</c:v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'runtime 711scheduler'!$D$28:$M$28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'runtime 711scheduler'!$D$30:$M$30</c:f>
              <c:numCache>
                <c:formatCode>0.00</c:formatCode>
                <c:ptCount val="10"/>
                <c:pt idx="0">
                  <c:v>3.118863979123406</c:v>
                </c:pt>
                <c:pt idx="1">
                  <c:v>3.036241146838349</c:v>
                </c:pt>
                <c:pt idx="2">
                  <c:v>3.116061881021655</c:v>
                </c:pt>
                <c:pt idx="3">
                  <c:v>2.845910861135185</c:v>
                </c:pt>
                <c:pt idx="4">
                  <c:v>2.635295614085586</c:v>
                </c:pt>
                <c:pt idx="5">
                  <c:v>2.635144161942132</c:v>
                </c:pt>
                <c:pt idx="6">
                  <c:v>2.716965588720867</c:v>
                </c:pt>
                <c:pt idx="7">
                  <c:v>2.755707235791406</c:v>
                </c:pt>
                <c:pt idx="8">
                  <c:v>2.883443644504347</c:v>
                </c:pt>
                <c:pt idx="9">
                  <c:v>2.861495612471776</c:v>
                </c:pt>
              </c:numCache>
            </c:numRef>
          </c:val>
          <c:smooth val="0"/>
        </c:ser>
        <c:ser>
          <c:idx val="4"/>
          <c:order val="2"/>
          <c:tx>
            <c:v>2x16 threads vs 32 threads adr</c:v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'runtime 711scheduler'!$D$28:$M$28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'runtime 711scheduler'!$D$33:$M$33</c:f>
              <c:numCache>
                <c:formatCode>0.00</c:formatCode>
                <c:ptCount val="10"/>
                <c:pt idx="0">
                  <c:v>1.660527063286756</c:v>
                </c:pt>
                <c:pt idx="1">
                  <c:v>1.600949747206021</c:v>
                </c:pt>
                <c:pt idx="2">
                  <c:v>1.79629014293259</c:v>
                </c:pt>
                <c:pt idx="3">
                  <c:v>1.783357014113513</c:v>
                </c:pt>
                <c:pt idx="4">
                  <c:v>1.824777331428066</c:v>
                </c:pt>
                <c:pt idx="5">
                  <c:v>1.883314214795115</c:v>
                </c:pt>
                <c:pt idx="6">
                  <c:v>1.855973235536881</c:v>
                </c:pt>
                <c:pt idx="7">
                  <c:v>2.016863504644203</c:v>
                </c:pt>
                <c:pt idx="8">
                  <c:v>1.999232410639437</c:v>
                </c:pt>
                <c:pt idx="9">
                  <c:v>1.976738148643918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2151816"/>
        <c:axId val="2107769848"/>
      </c:lineChart>
      <c:catAx>
        <c:axId val="20721518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07769848"/>
        <c:crosses val="autoZero"/>
        <c:auto val="1"/>
        <c:lblAlgn val="ctr"/>
        <c:lblOffset val="100"/>
        <c:noMultiLvlLbl val="0"/>
      </c:catAx>
      <c:valAx>
        <c:axId val="2107769848"/>
        <c:scaling>
          <c:logBase val="2.0"/>
          <c:orientation val="minMax"/>
          <c:max val="4.0"/>
        </c:scaling>
        <c:delete val="0"/>
        <c:axPos val="l"/>
        <c:majorGridlines/>
        <c:numFmt formatCode="0" sourceLinked="0"/>
        <c:majorTickMark val="out"/>
        <c:minorTickMark val="none"/>
        <c:tickLblPos val="nextTo"/>
        <c:crossAx val="207215181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12890638670166"/>
          <c:y val="0.575287640094603"/>
          <c:w val="0.306553805774278"/>
          <c:h val="0.322555815031135"/>
        </c:manualLayout>
      </c:layout>
      <c:overlay val="0"/>
      <c:txPr>
        <a:bodyPr/>
        <a:lstStyle/>
        <a:p>
          <a:pPr>
            <a:defRPr sz="1200" b="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sz="1800" b="1" i="0" baseline="0" dirty="0" smtClean="0">
                <a:effectLst/>
              </a:rPr>
              <a:t>Event Throughput (#events*variations per sec)</a:t>
            </a:r>
            <a:endParaRPr lang="en-US" dirty="0">
              <a:effectLst/>
            </a:endParaRPr>
          </a:p>
        </c:rich>
      </c:tx>
      <c:layout/>
      <c:overlay val="1"/>
    </c:title>
    <c:autoTitleDeleted val="0"/>
    <c:view3D>
      <c:rotX val="15"/>
      <c:rotY val="20"/>
      <c:depthPercent val="100"/>
      <c:rAngAx val="0"/>
      <c:perspective val="30"/>
    </c:view3D>
    <c:floor>
      <c:thickness val="0"/>
      <c:spPr>
        <a:noFill/>
        <a:ln w="3175">
          <a:solidFill>
            <a:srgbClr val="808080"/>
          </a:solidFill>
          <a:prstDash val="solid"/>
        </a:ln>
      </c:spPr>
    </c:floor>
    <c:sideWall>
      <c:thickness val="0"/>
      <c:spPr>
        <a:noFill/>
        <a:ln w="25400">
          <a:noFill/>
        </a:ln>
      </c:spPr>
    </c:sideWall>
    <c:backWall>
      <c:thickness val="0"/>
      <c:spPr>
        <a:noFill/>
        <a:ln w="25400">
          <a:noFill/>
        </a:ln>
      </c:spPr>
    </c:backWall>
    <c:plotArea>
      <c:layout>
        <c:manualLayout>
          <c:layoutTarget val="inner"/>
          <c:xMode val="edge"/>
          <c:yMode val="edge"/>
          <c:x val="0.114136801825006"/>
          <c:y val="0.0422765395367924"/>
          <c:w val="0.808890558525002"/>
          <c:h val="0.900247119533787"/>
        </c:manualLayout>
      </c:layout>
      <c:bar3DChart>
        <c:barDir val="col"/>
        <c:grouping val="standard"/>
        <c:varyColors val="0"/>
        <c:ser>
          <c:idx val="0"/>
          <c:order val="0"/>
          <c:tx>
            <c:v>2x8t</c:v>
          </c:tx>
          <c:invertIfNegative val="0"/>
          <c:cat>
            <c:numRef>
              <c:f>'runtime 711scheduler'!$D$39:$M$39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'runtime 711scheduler'!$D$40:$M$40</c:f>
              <c:numCache>
                <c:formatCode>0.00E+00</c:formatCode>
                <c:ptCount val="10"/>
                <c:pt idx="0">
                  <c:v>4117.24696672342</c:v>
                </c:pt>
                <c:pt idx="1">
                  <c:v>5014.85862055186</c:v>
                </c:pt>
                <c:pt idx="2">
                  <c:v>7208.007823984502</c:v>
                </c:pt>
                <c:pt idx="3">
                  <c:v>9762.02146461258</c:v>
                </c:pt>
                <c:pt idx="4">
                  <c:v>12596.83421990512</c:v>
                </c:pt>
                <c:pt idx="5">
                  <c:v>16750.83953659453</c:v>
                </c:pt>
                <c:pt idx="6">
                  <c:v>19935.0383326778</c:v>
                </c:pt>
                <c:pt idx="7">
                  <c:v>20645.14121629565</c:v>
                </c:pt>
                <c:pt idx="8">
                  <c:v>23985.20184684606</c:v>
                </c:pt>
                <c:pt idx="9">
                  <c:v>25827.62352756073</c:v>
                </c:pt>
              </c:numCache>
            </c:numRef>
          </c:val>
        </c:ser>
        <c:ser>
          <c:idx val="1"/>
          <c:order val="1"/>
          <c:tx>
            <c:v>4x4t</c:v>
          </c:tx>
          <c:invertIfNegative val="0"/>
          <c:dLbls>
            <c:dLbl>
              <c:idx val="8"/>
              <c:layout/>
              <c:spPr/>
              <c:txPr>
                <a:bodyPr/>
                <a:lstStyle/>
                <a:p>
                  <a:pPr>
                    <a:defRPr b="1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layout/>
              <c:spPr/>
              <c:txPr>
                <a:bodyPr/>
                <a:lstStyle/>
                <a:p>
                  <a:pPr>
                    <a:defRPr b="1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b="1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</c:dLbls>
          <c:cat>
            <c:numRef>
              <c:f>'runtime 711scheduler'!$D$39:$M$39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'runtime 711scheduler'!$D$41:$M$41</c:f>
              <c:numCache>
                <c:formatCode>0.00E+00</c:formatCode>
                <c:ptCount val="10"/>
                <c:pt idx="0">
                  <c:v>6831.707935318077</c:v>
                </c:pt>
                <c:pt idx="1">
                  <c:v>8234.11433086696</c:v>
                </c:pt>
                <c:pt idx="2">
                  <c:v>10127.02137409721</c:v>
                </c:pt>
                <c:pt idx="3">
                  <c:v>13072.71591355534</c:v>
                </c:pt>
                <c:pt idx="4">
                  <c:v>16269.96835690533</c:v>
                </c:pt>
                <c:pt idx="5">
                  <c:v>20327.09122440025</c:v>
                </c:pt>
                <c:pt idx="6">
                  <c:v>23633.2260640043</c:v>
                </c:pt>
                <c:pt idx="7">
                  <c:v>25386.46947497279</c:v>
                </c:pt>
                <c:pt idx="8">
                  <c:v>27068.89871611173</c:v>
                </c:pt>
                <c:pt idx="9">
                  <c:v>27747.38261327077</c:v>
                </c:pt>
              </c:numCache>
            </c:numRef>
          </c:val>
        </c:ser>
        <c:ser>
          <c:idx val="2"/>
          <c:order val="2"/>
          <c:tx>
            <c:v>2x16t</c:v>
          </c:tx>
          <c:invertIfNegative val="0"/>
          <c:val>
            <c:numRef>
              <c:f>'runtime 711scheduler'!$D$42:$M$42</c:f>
              <c:numCache>
                <c:formatCode>0.00E+00</c:formatCode>
                <c:ptCount val="10"/>
                <c:pt idx="0">
                  <c:v>3637.297423357015</c:v>
                </c:pt>
                <c:pt idx="1">
                  <c:v>4341.685201846971</c:v>
                </c:pt>
                <c:pt idx="2">
                  <c:v>5837.839351763517</c:v>
                </c:pt>
                <c:pt idx="3">
                  <c:v>8191.86571734469</c:v>
                </c:pt>
                <c:pt idx="4">
                  <c:v>11265.93513154481</c:v>
                </c:pt>
                <c:pt idx="5">
                  <c:v>14527.59222862993</c:v>
                </c:pt>
                <c:pt idx="6">
                  <c:v>16143.97886608307</c:v>
                </c:pt>
                <c:pt idx="7">
                  <c:v>18580.00121741251</c:v>
                </c:pt>
                <c:pt idx="8">
                  <c:v>18768.19050606735</c:v>
                </c:pt>
                <c:pt idx="9">
                  <c:v>19168.05655672216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108627736"/>
        <c:axId val="2107809944"/>
        <c:axId val="2108610200"/>
      </c:bar3DChart>
      <c:catAx>
        <c:axId val="21086277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 dirty="0"/>
                  <a:t>#</a:t>
                </a:r>
                <a:r>
                  <a:rPr lang="en-US" sz="1400" baseline="0" dirty="0"/>
                  <a:t> of variations</a:t>
                </a:r>
              </a:p>
            </c:rich>
          </c:tx>
          <c:layout>
            <c:manualLayout>
              <c:xMode val="edge"/>
              <c:yMode val="edge"/>
              <c:x val="0.460285279760591"/>
              <c:y val="0.957314827172027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2107809944"/>
        <c:crosses val="autoZero"/>
        <c:auto val="1"/>
        <c:lblAlgn val="ctr"/>
        <c:lblOffset val="100"/>
        <c:noMultiLvlLbl val="0"/>
      </c:catAx>
      <c:valAx>
        <c:axId val="2107809944"/>
        <c:scaling>
          <c:logBase val="2.0"/>
          <c:orientation val="minMax"/>
          <c:min val="200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 dirty="0"/>
                  <a:t>Events per sec</a:t>
                </a:r>
              </a:p>
            </c:rich>
          </c:tx>
          <c:layout>
            <c:manualLayout>
              <c:xMode val="edge"/>
              <c:yMode val="edge"/>
              <c:x val="0.0"/>
              <c:y val="0.355981805240447"/>
            </c:manualLayout>
          </c:layout>
          <c:overlay val="0"/>
        </c:title>
        <c:numFmt formatCode="0.0E+00" sourceLinked="0"/>
        <c:majorTickMark val="out"/>
        <c:minorTickMark val="none"/>
        <c:tickLblPos val="nextTo"/>
        <c:crossAx val="2108627736"/>
        <c:crosses val="autoZero"/>
        <c:crossBetween val="between"/>
        <c:majorUnit val="2.0"/>
      </c:valAx>
      <c:serAx>
        <c:axId val="21086102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5">
            <a:solidFill>
              <a:srgbClr val="80808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2107809944"/>
        <c:crosses val="autoZero"/>
        <c:tickLblSkip val="2"/>
        <c:tickMarkSkip val="1"/>
      </c:serAx>
      <c:spPr>
        <a:noFill/>
        <a:ln w="25400">
          <a:noFill/>
        </a:ln>
      </c:spPr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E8799-AB43-2B49-B174-EA2922AE8430}" type="datetime1">
              <a:rPr lang="pt-PT" smtClean="0"/>
              <a:t>10/09/13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34F64B-84F3-304E-8105-5FFF8BA7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298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5264F-2348-A448-9001-BE25E1EF061F}" type="datetime1">
              <a:rPr lang="pt-PT" smtClean="0"/>
              <a:t>10/09/13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A0AF8B-7AB8-1E42-BD6E-C06D71D7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118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AF8B-7AB8-1E42-BD6E-C06D71D719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40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AF8B-7AB8-1E42-BD6E-C06D71D719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26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AF8B-7AB8-1E42-BD6E-C06D71D719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966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AF8B-7AB8-1E42-BD6E-C06D71D719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31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AF8B-7AB8-1E42-BD6E-C06D71D719C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966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Grafico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do idle?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AF8B-7AB8-1E42-BD6E-C06D71D719C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35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AF8B-7AB8-1E42-BD6E-C06D71D719C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966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AF8B-7AB8-1E42-BD6E-C06D71D719C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966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AF8B-7AB8-1E42-BD6E-C06D71D719C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40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PT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98A196A-D1E5-4340-8BE3-B866CF21B8F2}" type="datetime1">
              <a:rPr lang="pt-PT" smtClean="0"/>
              <a:t>10/09/13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6EC9D-7BE1-BB4B-8BF2-9C3028D32265}" type="datetime1">
              <a:rPr lang="pt-PT" smtClean="0"/>
              <a:t>10/09/13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F547368A-8DB1-584C-98BB-A837081FF51B}" type="datetime1">
              <a:rPr lang="pt-PT" smtClean="0"/>
              <a:t>10/09/13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3BBA0-4CEB-6543-A2C5-55B6B9ACDD71}" type="datetime1">
              <a:rPr lang="pt-PT" smtClean="0"/>
              <a:t>10/09/13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PT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6747-84A9-2541-AEEB-6D0EB5BA80A6}" type="datetime1">
              <a:rPr lang="pt-PT" smtClean="0"/>
              <a:t>10/09/13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4C05F9E-3D3E-4D4C-B397-C26386612109}" type="datetime1">
              <a:rPr lang="pt-PT" smtClean="0"/>
              <a:t>10/09/13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8C61650D-5624-F240-8414-01FAD79630CE}" type="datetime1">
              <a:rPr lang="pt-PT" smtClean="0"/>
              <a:t>10/09/13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PT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PT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9D5D-B1BE-734E-9F7A-7C11301FE3ED}" type="datetime1">
              <a:rPr lang="pt-PT" smtClean="0"/>
              <a:t>10/09/13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B0DCB-9A71-4641-9D2C-CD31FD221208}" type="datetime1">
              <a:rPr lang="pt-PT" smtClean="0"/>
              <a:t>10/09/13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B8EE-6C65-2D4E-A8C6-BB77A48159F6}" type="datetime1">
              <a:rPr lang="pt-PT" smtClean="0"/>
              <a:t>10/09/13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PT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PT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CFB562F7-F8CF-2447-8ED7-A1B5C21E542A}" type="datetime1">
              <a:rPr lang="pt-PT" smtClean="0"/>
              <a:t>10/09/13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PT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PT" smtClean="0"/>
              <a:t>Click to edit Master text styles</a:t>
            </a:r>
          </a:p>
          <a:p>
            <a:pPr lvl="1" eaLnBrk="1" latinLnBrk="0" hangingPunct="1"/>
            <a:r>
              <a:rPr kumimoji="0" lang="pt-PT" smtClean="0"/>
              <a:t>Second level</a:t>
            </a:r>
          </a:p>
          <a:p>
            <a:pPr lvl="2" eaLnBrk="1" latinLnBrk="0" hangingPunct="1"/>
            <a:r>
              <a:rPr kumimoji="0" lang="pt-PT" smtClean="0"/>
              <a:t>Third level</a:t>
            </a:r>
          </a:p>
          <a:p>
            <a:pPr lvl="3" eaLnBrk="1" latinLnBrk="0" hangingPunct="1"/>
            <a:r>
              <a:rPr kumimoji="0" lang="pt-PT" smtClean="0"/>
              <a:t>Fourth level</a:t>
            </a:r>
          </a:p>
          <a:p>
            <a:pPr lvl="4" eaLnBrk="1" latinLnBrk="0" hangingPunct="1"/>
            <a:r>
              <a:rPr kumimoji="0" lang="pt-PT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9F4885C-3C53-1047-BC44-878C9835E565}" type="datetime1">
              <a:rPr lang="pt-PT" smtClean="0"/>
              <a:t>10/09/13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7.xml"/><Relationship Id="rId3" Type="http://schemas.openxmlformats.org/officeDocument/2006/relationships/chart" Target="../charts/char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4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83261"/>
            <a:ext cx="7772400" cy="2083263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Efficient processing of ATLAS events analysis in </a:t>
            </a:r>
            <a:r>
              <a:rPr lang="en-US" sz="36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homogeneous and heterogeneous platforms </a:t>
            </a:r>
            <a:r>
              <a:rPr lang="en-US" sz="36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with accelerator devices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1361" y="4997150"/>
            <a:ext cx="7772400" cy="877824"/>
          </a:xfrm>
        </p:spPr>
        <p:txBody>
          <a:bodyPr>
            <a:normAutofit fontScale="62500" lnSpcReduction="20000"/>
          </a:bodyPr>
          <a:lstStyle/>
          <a:p>
            <a:pPr algn="r"/>
            <a:r>
              <a:rPr lang="en-US" dirty="0" smtClean="0"/>
              <a:t>André Pereira</a:t>
            </a:r>
          </a:p>
          <a:p>
            <a:pPr algn="r"/>
            <a:r>
              <a:rPr lang="en-US" dirty="0" smtClean="0"/>
              <a:t>Prof. Alberto </a:t>
            </a:r>
            <a:r>
              <a:rPr lang="en-US" dirty="0" err="1" smtClean="0"/>
              <a:t>Proença</a:t>
            </a:r>
            <a:r>
              <a:rPr lang="en-US" dirty="0" smtClean="0"/>
              <a:t> (Advisor)</a:t>
            </a:r>
          </a:p>
          <a:p>
            <a:pPr algn="r"/>
            <a:r>
              <a:rPr lang="en-US" dirty="0" smtClean="0"/>
              <a:t>Prof. </a:t>
            </a:r>
            <a:r>
              <a:rPr lang="en-US" dirty="0" err="1" smtClean="0"/>
              <a:t>António</a:t>
            </a:r>
            <a:r>
              <a:rPr lang="en-US" dirty="0" smtClean="0"/>
              <a:t> </a:t>
            </a:r>
            <a:r>
              <a:rPr lang="en-US" dirty="0" err="1" smtClean="0"/>
              <a:t>Onofre</a:t>
            </a:r>
            <a:r>
              <a:rPr lang="en-US" dirty="0" smtClean="0"/>
              <a:t> (Co-Advisor)</a:t>
            </a:r>
            <a:endParaRPr lang="en-US" dirty="0"/>
          </a:p>
        </p:txBody>
      </p:sp>
      <p:cxnSp>
        <p:nvCxnSpPr>
          <p:cNvPr id="6" name="Straight Connector 5"/>
          <p:cNvCxnSpPr>
            <a:endCxn id="3" idx="0"/>
          </p:cNvCxnSpPr>
          <p:nvPr/>
        </p:nvCxnSpPr>
        <p:spPr>
          <a:xfrm flipH="1">
            <a:off x="5027561" y="4997150"/>
            <a:ext cx="3886200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UM-E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98" y="243306"/>
            <a:ext cx="1782926" cy="8893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32824" y="261194"/>
            <a:ext cx="28448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University of Minho</a:t>
            </a:r>
          </a:p>
          <a:p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Department of Informatics</a:t>
            </a:r>
            <a:endParaRPr lang="en-US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72977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122683108"/>
              </p:ext>
            </p:extLst>
          </p:nvPr>
        </p:nvGraphicFramePr>
        <p:xfrm>
          <a:off x="-992188" y="1516698"/>
          <a:ext cx="10564813" cy="53413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10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/>
              <a:t>Performance analysis </a:t>
            </a:r>
            <a:r>
              <a:rPr lang="en-US" sz="2400" dirty="0" smtClean="0">
                <a:solidFill>
                  <a:srgbClr val="1F497D"/>
                </a:solidFill>
              </a:rPr>
              <a:t>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069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273050"/>
            <a:ext cx="8393451" cy="869950"/>
          </a:xfrm>
        </p:spPr>
        <p:txBody>
          <a:bodyPr>
            <a:normAutofit fontScale="90000"/>
          </a:bodyPr>
          <a:lstStyle/>
          <a:p>
            <a:pPr>
              <a:lnSpc>
                <a:spcPts val="4000"/>
              </a:lnSpc>
            </a:pPr>
            <a:r>
              <a:rPr lang="en-US" dirty="0" smtClean="0"/>
              <a:t>Alternative 1b: parallelize </a:t>
            </a:r>
            <a:r>
              <a:rPr lang="en-US" dirty="0" err="1" smtClean="0"/>
              <a:t>KinFit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4000" dirty="0" smtClean="0"/>
              <a:t>  	 with GPU accelerator </a:t>
            </a:r>
            <a:r>
              <a:rPr lang="en-US" sz="3100" dirty="0" smtClean="0"/>
              <a:t>(distributed memory)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11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"/>
          </p:nvPr>
        </p:nvSpPr>
        <p:spPr>
          <a:xfrm>
            <a:off x="609601" y="1752600"/>
            <a:ext cx="2653116" cy="64008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Parallel, no accelerator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3627674" y="1752600"/>
            <a:ext cx="5059126" cy="640080"/>
          </a:xfrm>
          <a:solidFill>
            <a:srgbClr val="376092"/>
          </a:solidFill>
        </p:spPr>
        <p:txBody>
          <a:bodyPr/>
          <a:lstStyle/>
          <a:p>
            <a:r>
              <a:rPr lang="en-US" dirty="0" smtClean="0"/>
              <a:t>Parallel: </a:t>
            </a:r>
            <a:r>
              <a:rPr lang="en-US" dirty="0" smtClean="0">
                <a:solidFill>
                  <a:schemeClr val="bg1"/>
                </a:solidFill>
              </a:rPr>
              <a:t>multi</a:t>
            </a:r>
            <a:r>
              <a:rPr lang="en-US" dirty="0" smtClean="0">
                <a:solidFill>
                  <a:schemeClr val="bg1"/>
                </a:solidFill>
              </a:rPr>
              <a:t>core </a:t>
            </a:r>
            <a:r>
              <a:rPr lang="en-US" dirty="0" smtClean="0"/>
              <a:t>+ GPU</a:t>
            </a:r>
            <a:endParaRPr lang="en-US" dirty="0"/>
          </a:p>
        </p:txBody>
      </p:sp>
      <p:pic>
        <p:nvPicPr>
          <p:cNvPr id="11" name="Content Placeholder 10" descr="parallel_kinfit.pn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443" r="-105443"/>
          <a:stretch>
            <a:fillRect/>
          </a:stretch>
        </p:blipFill>
        <p:spPr>
          <a:xfrm>
            <a:off x="-469580" y="2438400"/>
            <a:ext cx="4795736" cy="4419600"/>
          </a:xfrm>
        </p:spPr>
      </p:pic>
      <p:sp>
        <p:nvSpPr>
          <p:cNvPr id="9" name="TextBox 8"/>
          <p:cNvSpPr txBox="1"/>
          <p:nvPr/>
        </p:nvSpPr>
        <p:spPr>
          <a:xfrm>
            <a:off x="5257206" y="2474511"/>
            <a:ext cx="3886794" cy="308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lnSpc>
                <a:spcPct val="90000"/>
              </a:lnSpc>
              <a:spcBef>
                <a:spcPts val="600"/>
              </a:spcBef>
              <a:buFont typeface="Arial"/>
              <a:buChar char="•"/>
            </a:pPr>
            <a:r>
              <a:rPr lang="en-US" sz="1600" dirty="0" smtClean="0">
                <a:solidFill>
                  <a:srgbClr val="0000FF"/>
                </a:solidFill>
              </a:rPr>
              <a:t>Data marshalling:</a:t>
            </a:r>
          </a:p>
          <a:p>
            <a:pPr marL="357188" lvl="1" indent="-169863">
              <a:lnSpc>
                <a:spcPct val="90000"/>
              </a:lnSpc>
              <a:spcBef>
                <a:spcPts val="600"/>
              </a:spcBef>
              <a:buFont typeface="Arial"/>
              <a:buChar char="•"/>
              <a:tabLst>
                <a:tab pos="357188" algn="l"/>
              </a:tabLst>
            </a:pPr>
            <a:r>
              <a:rPr lang="en-US" sz="1600" dirty="0" smtClean="0">
                <a:solidFill>
                  <a:srgbClr val="0000FF"/>
                </a:solidFill>
              </a:rPr>
              <a:t>Transform ROOT (and application classes) in arrays to transfer to the GPU</a:t>
            </a:r>
          </a:p>
          <a:p>
            <a:pPr marL="182563" indent="-182563">
              <a:lnSpc>
                <a:spcPct val="90000"/>
              </a:lnSpc>
              <a:spcBef>
                <a:spcPts val="1200"/>
              </a:spcBef>
              <a:buFont typeface="Arial"/>
              <a:buChar char="•"/>
            </a:pPr>
            <a:r>
              <a:rPr lang="en-US" sz="1600" dirty="0" smtClean="0"/>
              <a:t>In the GPU:</a:t>
            </a:r>
          </a:p>
          <a:p>
            <a:pPr marL="360363" lvl="1" indent="-177800">
              <a:lnSpc>
                <a:spcPct val="90000"/>
              </a:lnSpc>
              <a:spcBef>
                <a:spcPts val="600"/>
              </a:spcBef>
              <a:buFont typeface="Arial"/>
              <a:buChar char="•"/>
            </a:pPr>
            <a:r>
              <a:rPr lang="en-US" sz="1600" dirty="0" smtClean="0"/>
              <a:t>Apply the variance on the inputs</a:t>
            </a:r>
          </a:p>
          <a:p>
            <a:pPr marL="360363" lvl="1" indent="-177800">
              <a:lnSpc>
                <a:spcPct val="90000"/>
              </a:lnSpc>
              <a:spcBef>
                <a:spcPts val="600"/>
              </a:spcBef>
              <a:buFont typeface="Arial"/>
              <a:buChar char="•"/>
            </a:pPr>
            <a:r>
              <a:rPr lang="en-US" sz="1600" dirty="0" smtClean="0"/>
              <a:t>Perform the kinematical reconstruction</a:t>
            </a:r>
            <a:endParaRPr lang="en-US" sz="1600" dirty="0"/>
          </a:p>
          <a:p>
            <a:pPr marL="176213" indent="-176213">
              <a:lnSpc>
                <a:spcPct val="90000"/>
              </a:lnSpc>
              <a:spcBef>
                <a:spcPts val="1200"/>
              </a:spcBef>
              <a:buFont typeface="Arial"/>
              <a:buChar char="•"/>
            </a:pPr>
            <a:r>
              <a:rPr lang="en-US" sz="1600" dirty="0" smtClean="0">
                <a:solidFill>
                  <a:srgbClr val="800000"/>
                </a:solidFill>
              </a:rPr>
              <a:t>Data </a:t>
            </a:r>
            <a:r>
              <a:rPr lang="en-US" sz="1600" dirty="0" err="1" smtClean="0">
                <a:solidFill>
                  <a:srgbClr val="800000"/>
                </a:solidFill>
              </a:rPr>
              <a:t>unmarshalling</a:t>
            </a:r>
            <a:r>
              <a:rPr lang="en-US" sz="1600" dirty="0" smtClean="0">
                <a:solidFill>
                  <a:srgbClr val="800000"/>
                </a:solidFill>
              </a:rPr>
              <a:t>:</a:t>
            </a:r>
          </a:p>
          <a:p>
            <a:pPr marL="357188" lvl="1" indent="-173038">
              <a:lnSpc>
                <a:spcPct val="90000"/>
              </a:lnSpc>
              <a:spcBef>
                <a:spcPts val="600"/>
              </a:spcBef>
              <a:buFont typeface="Arial"/>
              <a:buChar char="•"/>
            </a:pPr>
            <a:r>
              <a:rPr lang="en-US" sz="1600" dirty="0" smtClean="0">
                <a:solidFill>
                  <a:srgbClr val="800000"/>
                </a:solidFill>
              </a:rPr>
              <a:t>Transform the data on the arrays in the original classes with the updated info</a:t>
            </a:r>
          </a:p>
          <a:p>
            <a:pPr marL="176213" indent="-176213">
              <a:lnSpc>
                <a:spcPct val="90000"/>
              </a:lnSpc>
              <a:spcBef>
                <a:spcPts val="1200"/>
              </a:spcBef>
              <a:buFont typeface="Arial"/>
              <a:buChar char="•"/>
            </a:pPr>
            <a:r>
              <a:rPr lang="en-US" sz="1600" dirty="0" smtClean="0">
                <a:solidFill>
                  <a:srgbClr val="008000"/>
                </a:solidFill>
              </a:rPr>
              <a:t>Parallel reconstruction of the Higgs boson</a:t>
            </a:r>
            <a:endParaRPr lang="en-US" sz="1600" dirty="0" smtClean="0">
              <a:solidFill>
                <a:srgbClr val="008000"/>
              </a:solidFill>
            </a:endParaRPr>
          </a:p>
        </p:txBody>
      </p:sp>
      <p:pic>
        <p:nvPicPr>
          <p:cNvPr id="3" name="Picture 2" descr="gpu_pipelin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217" y="2438400"/>
            <a:ext cx="1359877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089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</a:t>
            </a:r>
            <a:r>
              <a:rPr lang="en-US" dirty="0" smtClean="0"/>
              <a:t>analysis </a:t>
            </a:r>
            <a:r>
              <a:rPr lang="en-US" sz="2400" dirty="0" smtClean="0">
                <a:solidFill>
                  <a:srgbClr val="1F497D"/>
                </a:solidFill>
              </a:rPr>
              <a:t>(1)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48888" y="1516698"/>
            <a:ext cx="7507046" cy="365125"/>
          </a:xfrm>
        </p:spPr>
        <p:txBody>
          <a:bodyPr/>
          <a:lstStyle/>
          <a:p>
            <a:pPr algn="l"/>
            <a:r>
              <a:rPr lang="en-US" sz="1600" dirty="0" smtClean="0">
                <a:solidFill>
                  <a:srgbClr val="C0504D"/>
                </a:solidFill>
              </a:rPr>
              <a:t>System: </a:t>
            </a:r>
            <a:r>
              <a:rPr lang="en-US" sz="1600" dirty="0" err="1" smtClean="0">
                <a:solidFill>
                  <a:srgbClr val="C0504D"/>
                </a:solidFill>
              </a:rPr>
              <a:t>c.n</a:t>
            </a:r>
            <a:r>
              <a:rPr lang="en-US" sz="1600" dirty="0" smtClean="0">
                <a:solidFill>
                  <a:srgbClr val="C0504D"/>
                </a:solidFill>
              </a:rPr>
              <a:t>. </a:t>
            </a:r>
            <a:r>
              <a:rPr lang="en-US" sz="1600" dirty="0" smtClean="0">
                <a:solidFill>
                  <a:srgbClr val="C0504D"/>
                </a:solidFill>
              </a:rPr>
              <a:t>511 </a:t>
            </a:r>
            <a:r>
              <a:rPr lang="en-US" sz="1600" dirty="0" smtClean="0">
                <a:solidFill>
                  <a:srgbClr val="C0504D"/>
                </a:solidFill>
              </a:rPr>
              <a:t>and NVidia Tesla Fermi C2050 GPU</a:t>
            </a:r>
            <a:endParaRPr lang="en-US" sz="1600" dirty="0">
              <a:solidFill>
                <a:srgbClr val="C0504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094659708"/>
              </p:ext>
            </p:extLst>
          </p:nvPr>
        </p:nvGraphicFramePr>
        <p:xfrm>
          <a:off x="612648" y="1881823"/>
          <a:ext cx="815340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80865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13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"/>
          </p:nvPr>
        </p:nvSpPr>
        <p:spPr>
          <a:xfrm>
            <a:off x="609600" y="1758950"/>
            <a:ext cx="2541588" cy="640080"/>
          </a:xfrm>
          <a:solidFill>
            <a:srgbClr val="376092"/>
          </a:solidFill>
        </p:spPr>
        <p:txBody>
          <a:bodyPr/>
          <a:lstStyle/>
          <a:p>
            <a:r>
              <a:rPr lang="en-US" dirty="0" smtClean="0"/>
              <a:t>Ideal execution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3667126" y="1758950"/>
            <a:ext cx="2617788" cy="640080"/>
          </a:xfrm>
          <a:solidFill>
            <a:srgbClr val="376092"/>
          </a:solidFill>
        </p:spPr>
        <p:txBody>
          <a:bodyPr/>
          <a:lstStyle/>
          <a:p>
            <a:r>
              <a:rPr lang="en-US" dirty="0" smtClean="0"/>
              <a:t>Current execution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67126" y="5767062"/>
            <a:ext cx="2617788" cy="7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dirty="0" smtClean="0"/>
              <a:t>For 256 variations the CPU is idle </a:t>
            </a:r>
          </a:p>
          <a:p>
            <a:pPr algn="ctr">
              <a:lnSpc>
                <a:spcPts val="1800"/>
              </a:lnSpc>
            </a:pPr>
            <a:r>
              <a:rPr lang="en-US" dirty="0" smtClean="0"/>
              <a:t>31% of the time…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84914" y="5657347"/>
            <a:ext cx="2617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800000"/>
                </a:solidFill>
              </a:rPr>
              <a:t>A single global state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prevents</a:t>
            </a:r>
            <a:r>
              <a:rPr lang="en-US" dirty="0" smtClean="0">
                <a:solidFill>
                  <a:srgbClr val="800000"/>
                </a:solidFill>
              </a:rPr>
              <a:t> simultaneous </a:t>
            </a:r>
            <a:br>
              <a:rPr lang="en-US" dirty="0" smtClean="0">
                <a:solidFill>
                  <a:srgbClr val="800000"/>
                </a:solidFill>
              </a:rPr>
            </a:br>
            <a:r>
              <a:rPr lang="en-US" dirty="0" smtClean="0">
                <a:solidFill>
                  <a:srgbClr val="800000"/>
                </a:solidFill>
              </a:rPr>
              <a:t>CPU &amp; GPU processing 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/>
              <a:t>Performance </a:t>
            </a:r>
            <a:r>
              <a:rPr lang="en-US" dirty="0" smtClean="0"/>
              <a:t>analysis </a:t>
            </a:r>
            <a:r>
              <a:rPr lang="en-US" sz="2400" dirty="0" smtClean="0">
                <a:solidFill>
                  <a:srgbClr val="1F497D"/>
                </a:solidFill>
              </a:rPr>
              <a:t>(2)</a:t>
            </a:r>
            <a:endParaRPr lang="en-US" dirty="0"/>
          </a:p>
        </p:txBody>
      </p:sp>
      <p:pic>
        <p:nvPicPr>
          <p:cNvPr id="9" name="Content Placeholder 8" descr="gpu_optimal_flow.png"/>
          <p:cNvPicPr>
            <a:picLocks noGrp="1" noChangeAspect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981" r="-11981"/>
          <a:stretch>
            <a:fillRect/>
          </a:stretch>
        </p:blipFill>
        <p:spPr>
          <a:xfrm>
            <a:off x="-102188" y="2438400"/>
            <a:ext cx="3886200" cy="3581400"/>
          </a:xfrm>
        </p:spPr>
      </p:pic>
      <p:pic>
        <p:nvPicPr>
          <p:cNvPr id="15" name="Content Placeholder 14" descr="gpu_flow.png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30" r="-11630"/>
          <a:stretch>
            <a:fillRect/>
          </a:stretch>
        </p:blipFill>
        <p:spPr>
          <a:xfrm>
            <a:off x="3197889" y="2438400"/>
            <a:ext cx="3490617" cy="3216842"/>
          </a:xfrm>
        </p:spPr>
      </p:pic>
      <p:pic>
        <p:nvPicPr>
          <p:cNvPr id="13" name="Picture 12" descr="gpu_pipelin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109" y="1516698"/>
            <a:ext cx="1307804" cy="425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297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273050"/>
            <a:ext cx="8283963" cy="869950"/>
          </a:xfrm>
        </p:spPr>
        <p:txBody>
          <a:bodyPr>
            <a:normAutofit fontScale="90000"/>
          </a:bodyPr>
          <a:lstStyle/>
          <a:p>
            <a:pPr>
              <a:lnSpc>
                <a:spcPts val="4000"/>
              </a:lnSpc>
            </a:pPr>
            <a:r>
              <a:rPr lang="en-US" dirty="0" smtClean="0"/>
              <a:t>Alternative 1c: parallelize </a:t>
            </a:r>
            <a:r>
              <a:rPr lang="en-US" dirty="0" err="1" smtClean="0"/>
              <a:t>KinFit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4000" dirty="0" smtClean="0"/>
              <a:t>  	 	1x CPU-core with MIC accelerator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14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"/>
          </p:nvPr>
        </p:nvSpPr>
        <p:spPr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MIC native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solidFill>
            <a:srgbClr val="376092"/>
          </a:solidFill>
        </p:spPr>
        <p:txBody>
          <a:bodyPr/>
          <a:lstStyle/>
          <a:p>
            <a:r>
              <a:rPr lang="en-US" dirty="0" smtClean="0"/>
              <a:t>(ii) MIC offload</a:t>
            </a:r>
            <a:endParaRPr lang="en-US" dirty="0"/>
          </a:p>
        </p:txBody>
      </p:sp>
      <p:pic>
        <p:nvPicPr>
          <p:cNvPr id="11" name="Content Placeholder 10" descr="parallel_kinfit.pn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443" r="-105443"/>
          <a:stretch>
            <a:fillRect/>
          </a:stretch>
        </p:blipFill>
        <p:spPr>
          <a:xfrm>
            <a:off x="-1038913" y="2438400"/>
            <a:ext cx="4795736" cy="4419600"/>
          </a:xfrm>
        </p:spPr>
      </p:pic>
      <p:sp>
        <p:nvSpPr>
          <p:cNvPr id="9" name="TextBox 8"/>
          <p:cNvSpPr txBox="1"/>
          <p:nvPr/>
        </p:nvSpPr>
        <p:spPr>
          <a:xfrm>
            <a:off x="1906079" y="3138135"/>
            <a:ext cx="2589721" cy="3195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b="1" dirty="0" smtClean="0">
                <a:solidFill>
                  <a:srgbClr val="0000FF"/>
                </a:solidFill>
              </a:rPr>
              <a:t>MIC native:</a:t>
            </a:r>
          </a:p>
          <a:p>
            <a:pPr marL="365125" lvl="1" indent="-190500">
              <a:lnSpc>
                <a:spcPct val="90000"/>
              </a:lnSpc>
              <a:spcBef>
                <a:spcPts val="600"/>
              </a:spcBef>
              <a:buFont typeface="Arial"/>
              <a:buChar char="•"/>
            </a:pPr>
            <a:r>
              <a:rPr lang="en-US" sz="1600" dirty="0" smtClean="0">
                <a:solidFill>
                  <a:srgbClr val="0000FF"/>
                </a:solidFill>
              </a:rPr>
              <a:t>Whole application runs </a:t>
            </a:r>
            <a:br>
              <a:rPr lang="en-US" sz="1600" dirty="0" smtClean="0">
                <a:solidFill>
                  <a:srgbClr val="0000FF"/>
                </a:solidFill>
              </a:rPr>
            </a:br>
            <a:r>
              <a:rPr lang="en-US" sz="1600" dirty="0" smtClean="0">
                <a:solidFill>
                  <a:srgbClr val="0000FF"/>
                </a:solidFill>
              </a:rPr>
              <a:t>on Xeon Phi </a:t>
            </a:r>
            <a:br>
              <a:rPr lang="en-US" sz="1600" dirty="0" smtClean="0">
                <a:solidFill>
                  <a:srgbClr val="0000FF"/>
                </a:solidFill>
              </a:rPr>
            </a:br>
            <a:r>
              <a:rPr lang="en-US" sz="1600" dirty="0" smtClean="0">
                <a:solidFill>
                  <a:srgbClr val="0000FF"/>
                </a:solidFill>
              </a:rPr>
              <a:t>(1 core reserved for OS)</a:t>
            </a:r>
          </a:p>
          <a:p>
            <a:pPr marL="365125" lvl="1" indent="-190500">
              <a:lnSpc>
                <a:spcPct val="90000"/>
              </a:lnSpc>
              <a:spcBef>
                <a:spcPts val="600"/>
              </a:spcBef>
              <a:buFont typeface="Arial"/>
              <a:buChar char="•"/>
            </a:pPr>
            <a:r>
              <a:rPr lang="en-US" sz="1600" dirty="0" smtClean="0">
                <a:solidFill>
                  <a:srgbClr val="0000FF"/>
                </a:solidFill>
              </a:rPr>
              <a:t>Frameworks, libraries and application </a:t>
            </a:r>
            <a:br>
              <a:rPr lang="en-US" sz="1600" dirty="0" smtClean="0">
                <a:solidFill>
                  <a:srgbClr val="0000FF"/>
                </a:solidFill>
              </a:rPr>
            </a:br>
            <a:r>
              <a:rPr lang="en-US" sz="1600" dirty="0" smtClean="0">
                <a:solidFill>
                  <a:srgbClr val="0000FF"/>
                </a:solidFill>
              </a:rPr>
              <a:t>compiled for the device</a:t>
            </a:r>
          </a:p>
          <a:p>
            <a:pPr marL="365125" lvl="1" indent="-190500">
              <a:lnSpc>
                <a:spcPct val="90000"/>
              </a:lnSpc>
              <a:spcBef>
                <a:spcPts val="600"/>
              </a:spcBef>
              <a:buFont typeface="Arial"/>
              <a:buChar char="•"/>
            </a:pPr>
            <a:r>
              <a:rPr lang="en-US" sz="1600" dirty="0" smtClean="0">
                <a:solidFill>
                  <a:srgbClr val="0000FF"/>
                </a:solidFill>
              </a:rPr>
              <a:t>Simple port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dirty="0" smtClean="0">
                <a:solidFill>
                  <a:srgbClr val="0000FF"/>
                </a:solidFill>
              </a:rPr>
              <a:t>(Intel claims)</a:t>
            </a:r>
          </a:p>
          <a:p>
            <a:pPr marL="365125" lvl="1" indent="-190500">
              <a:lnSpc>
                <a:spcPct val="90000"/>
              </a:lnSpc>
              <a:spcBef>
                <a:spcPts val="600"/>
              </a:spcBef>
              <a:buFont typeface="Arial"/>
              <a:buChar char="•"/>
            </a:pPr>
            <a:r>
              <a:rPr lang="en-US" sz="1600" dirty="0" smtClean="0">
                <a:solidFill>
                  <a:srgbClr val="0000FF"/>
                </a:solidFill>
              </a:rPr>
              <a:t>All input data must be manually copied to the device, prior to execution</a:t>
            </a:r>
          </a:p>
          <a:p>
            <a:pPr marL="357188" lvl="1" indent="-169863">
              <a:lnSpc>
                <a:spcPct val="90000"/>
              </a:lnSpc>
              <a:spcBef>
                <a:spcPts val="600"/>
              </a:spcBef>
              <a:buFont typeface="Arial"/>
              <a:buChar char="•"/>
              <a:tabLst>
                <a:tab pos="357188" algn="l"/>
              </a:tabLst>
            </a:pPr>
            <a:endParaRPr lang="en-US" sz="1600" dirty="0" smtClean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3955" y="3138135"/>
            <a:ext cx="2666782" cy="2647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b="1" dirty="0" smtClean="0">
                <a:solidFill>
                  <a:srgbClr val="0000FF"/>
                </a:solidFill>
              </a:rPr>
              <a:t>MIC offload:</a:t>
            </a:r>
          </a:p>
          <a:p>
            <a:pPr marL="357188" lvl="1" indent="-169863">
              <a:lnSpc>
                <a:spcPct val="90000"/>
              </a:lnSpc>
              <a:spcBef>
                <a:spcPts val="600"/>
              </a:spcBef>
              <a:buFont typeface="Arial"/>
              <a:buChar char="•"/>
              <a:tabLst>
                <a:tab pos="357188" algn="l"/>
              </a:tabLst>
            </a:pPr>
            <a:r>
              <a:rPr lang="en-US" sz="1600" dirty="0" smtClean="0">
                <a:solidFill>
                  <a:srgbClr val="0000FF"/>
                </a:solidFill>
              </a:rPr>
              <a:t>Similar to the GPU implementation</a:t>
            </a:r>
          </a:p>
          <a:p>
            <a:pPr marL="357188" lvl="1" indent="-169863">
              <a:lnSpc>
                <a:spcPct val="90000"/>
              </a:lnSpc>
              <a:spcBef>
                <a:spcPts val="600"/>
              </a:spcBef>
              <a:buFont typeface="Arial"/>
              <a:buChar char="•"/>
              <a:tabLst>
                <a:tab pos="357188" algn="l"/>
              </a:tabLst>
            </a:pPr>
            <a:r>
              <a:rPr lang="en-US" sz="1600" dirty="0" smtClean="0">
                <a:solidFill>
                  <a:srgbClr val="0000FF"/>
                </a:solidFill>
              </a:rPr>
              <a:t>Xeon Phi can use all cores</a:t>
            </a:r>
          </a:p>
          <a:p>
            <a:pPr marL="357188" lvl="1" indent="-169863">
              <a:lnSpc>
                <a:spcPct val="90000"/>
              </a:lnSpc>
              <a:spcBef>
                <a:spcPts val="600"/>
              </a:spcBef>
              <a:buFont typeface="Arial"/>
              <a:buChar char="•"/>
              <a:tabLst>
                <a:tab pos="357188" algn="l"/>
              </a:tabLst>
            </a:pPr>
            <a:r>
              <a:rPr lang="en-US" sz="1600" dirty="0" smtClean="0">
                <a:solidFill>
                  <a:srgbClr val="0000FF"/>
                </a:solidFill>
              </a:rPr>
              <a:t>ROOT classes do not work on the device </a:t>
            </a:r>
            <a:br>
              <a:rPr lang="en-US" sz="1600" dirty="0" smtClean="0">
                <a:solidFill>
                  <a:srgbClr val="0000FF"/>
                </a:solidFill>
              </a:rPr>
            </a:br>
            <a:r>
              <a:rPr lang="en-US" sz="1600" dirty="0" smtClean="0">
                <a:solidFill>
                  <a:srgbClr val="0000FF"/>
                </a:solidFill>
              </a:rPr>
              <a:t>in this configuration</a:t>
            </a:r>
          </a:p>
          <a:p>
            <a:pPr marL="357188" lvl="1" indent="-169863">
              <a:lnSpc>
                <a:spcPct val="90000"/>
              </a:lnSpc>
              <a:spcBef>
                <a:spcPts val="600"/>
              </a:spcBef>
              <a:buFont typeface="Arial"/>
              <a:buChar char="•"/>
              <a:tabLst>
                <a:tab pos="357188" algn="l"/>
              </a:tabLst>
            </a:pPr>
            <a:r>
              <a:rPr lang="en-US" sz="1600" dirty="0" smtClean="0">
                <a:solidFill>
                  <a:srgbClr val="0000FF"/>
                </a:solidFill>
              </a:rPr>
              <a:t>Data transfers between CPU and Xeon Phi </a:t>
            </a:r>
            <a:br>
              <a:rPr lang="en-US" sz="1600" dirty="0" smtClean="0">
                <a:solidFill>
                  <a:srgbClr val="0000FF"/>
                </a:solidFill>
              </a:rPr>
            </a:br>
            <a:r>
              <a:rPr lang="en-US" sz="1600" dirty="0" smtClean="0">
                <a:solidFill>
                  <a:srgbClr val="0000FF"/>
                </a:solidFill>
              </a:rPr>
              <a:t>for every event…</a:t>
            </a:r>
          </a:p>
        </p:txBody>
      </p:sp>
      <p:pic>
        <p:nvPicPr>
          <p:cNvPr id="3" name="Picture 2" descr="mic_offloa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392680"/>
            <a:ext cx="1373945" cy="446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287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273050"/>
            <a:ext cx="8283963" cy="869950"/>
          </a:xfrm>
        </p:spPr>
        <p:txBody>
          <a:bodyPr>
            <a:normAutofit fontScale="90000"/>
          </a:bodyPr>
          <a:lstStyle/>
          <a:p>
            <a:pPr>
              <a:lnSpc>
                <a:spcPts val="4000"/>
              </a:lnSpc>
            </a:pPr>
            <a:r>
              <a:rPr lang="en-US" dirty="0" smtClean="0"/>
              <a:t>Alternative 1c: parallelize </a:t>
            </a:r>
            <a:r>
              <a:rPr lang="en-US" dirty="0" err="1" smtClean="0"/>
              <a:t>KinFit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4000" dirty="0" smtClean="0"/>
              <a:t>  	 	1x CPU-core with MIC accelerator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15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"/>
          </p:nvPr>
        </p:nvSpPr>
        <p:spPr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MIC native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solidFill>
            <a:srgbClr val="376092"/>
          </a:solidFill>
        </p:spPr>
        <p:txBody>
          <a:bodyPr/>
          <a:lstStyle/>
          <a:p>
            <a:r>
              <a:rPr lang="en-US" dirty="0" smtClean="0"/>
              <a:t>(ii) MIC offload</a:t>
            </a:r>
            <a:endParaRPr lang="en-US" dirty="0"/>
          </a:p>
        </p:txBody>
      </p:sp>
      <p:pic>
        <p:nvPicPr>
          <p:cNvPr id="11" name="Content Placeholder 10" descr="parallel_kinfit.pn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443" r="-105443"/>
          <a:stretch>
            <a:fillRect/>
          </a:stretch>
        </p:blipFill>
        <p:spPr>
          <a:xfrm>
            <a:off x="-1038913" y="2438400"/>
            <a:ext cx="4795736" cy="4419600"/>
          </a:xfrm>
        </p:spPr>
      </p:pic>
      <p:sp>
        <p:nvSpPr>
          <p:cNvPr id="9" name="TextBox 8"/>
          <p:cNvSpPr txBox="1"/>
          <p:nvPr/>
        </p:nvSpPr>
        <p:spPr>
          <a:xfrm>
            <a:off x="1993669" y="3191937"/>
            <a:ext cx="2692379" cy="2647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dirty="0" smtClean="0">
                <a:solidFill>
                  <a:srgbClr val="0000FF"/>
                </a:solidFill>
              </a:rPr>
              <a:t>MIC native </a:t>
            </a:r>
            <a:r>
              <a:rPr lang="en-US" b="1" dirty="0" smtClean="0">
                <a:solidFill>
                  <a:srgbClr val="0000FF"/>
                </a:solidFill>
              </a:rPr>
              <a:t>limitations</a:t>
            </a:r>
            <a:r>
              <a:rPr lang="en-US" dirty="0" smtClean="0">
                <a:solidFill>
                  <a:srgbClr val="0000FF"/>
                </a:solidFill>
              </a:rPr>
              <a:t>:</a:t>
            </a:r>
          </a:p>
          <a:p>
            <a:pPr marL="365125" lvl="1" indent="-190500">
              <a:lnSpc>
                <a:spcPct val="90000"/>
              </a:lnSpc>
              <a:spcBef>
                <a:spcPts val="600"/>
              </a:spcBef>
              <a:buFont typeface="Arial"/>
              <a:buChar char="•"/>
            </a:pPr>
            <a:r>
              <a:rPr lang="en-US" sz="1600" dirty="0" smtClean="0">
                <a:solidFill>
                  <a:srgbClr val="0000FF"/>
                </a:solidFill>
              </a:rPr>
              <a:t>ROOT compilation for this architecture released on a patch, but with a bug</a:t>
            </a:r>
          </a:p>
          <a:p>
            <a:pPr marL="365125" lvl="1" indent="-190500">
              <a:lnSpc>
                <a:spcPct val="90000"/>
              </a:lnSpc>
              <a:spcBef>
                <a:spcPts val="600"/>
              </a:spcBef>
              <a:buFont typeface="Arial"/>
              <a:buChar char="•"/>
            </a:pPr>
            <a:r>
              <a:rPr lang="en-US" sz="1600" dirty="0" smtClean="0">
                <a:solidFill>
                  <a:srgbClr val="0000FF"/>
                </a:solidFill>
              </a:rPr>
              <a:t>Other required libraries not so easy </a:t>
            </a:r>
            <a:r>
              <a:rPr lang="en-US" sz="1600" dirty="0" smtClean="0">
                <a:solidFill>
                  <a:srgbClr val="0000FF"/>
                </a:solidFill>
              </a:rPr>
              <a:t>to port to </a:t>
            </a:r>
            <a:r>
              <a:rPr lang="en-US" sz="1600" dirty="0" smtClean="0">
                <a:solidFill>
                  <a:srgbClr val="0000FF"/>
                </a:solidFill>
              </a:rPr>
              <a:t>the device</a:t>
            </a:r>
          </a:p>
          <a:p>
            <a:pPr marL="365125" lvl="1" indent="-190500">
              <a:lnSpc>
                <a:spcPct val="90000"/>
              </a:lnSpc>
              <a:spcBef>
                <a:spcPts val="600"/>
              </a:spcBef>
              <a:buFont typeface="Arial"/>
              <a:buChar char="•"/>
            </a:pPr>
            <a:r>
              <a:rPr lang="en-US" sz="1600" dirty="0" smtClean="0">
                <a:solidFill>
                  <a:srgbClr val="0000FF"/>
                </a:solidFill>
              </a:rPr>
              <a:t>Implementation left on hold</a:t>
            </a:r>
          </a:p>
          <a:p>
            <a:pPr marL="357188" lvl="1" indent="-169863">
              <a:lnSpc>
                <a:spcPct val="90000"/>
              </a:lnSpc>
              <a:spcBef>
                <a:spcPts val="600"/>
              </a:spcBef>
              <a:buFont typeface="Arial"/>
              <a:buChar char="•"/>
              <a:tabLst>
                <a:tab pos="357188" algn="l"/>
              </a:tabLst>
            </a:pPr>
            <a:endParaRPr lang="en-US" sz="1600" dirty="0" smtClean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77776" y="3192152"/>
            <a:ext cx="2993420" cy="331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dirty="0" smtClean="0">
                <a:solidFill>
                  <a:srgbClr val="0000FF"/>
                </a:solidFill>
              </a:rPr>
              <a:t>MIC offload </a:t>
            </a:r>
            <a:r>
              <a:rPr lang="en-US" b="1" dirty="0" smtClean="0">
                <a:solidFill>
                  <a:srgbClr val="0000FF"/>
                </a:solidFill>
              </a:rPr>
              <a:t>limitations</a:t>
            </a:r>
            <a:r>
              <a:rPr lang="en-US" dirty="0" smtClean="0">
                <a:solidFill>
                  <a:srgbClr val="0000FF"/>
                </a:solidFill>
              </a:rPr>
              <a:t>:</a:t>
            </a:r>
          </a:p>
          <a:p>
            <a:pPr marL="365125" lvl="1" indent="-190500">
              <a:lnSpc>
                <a:spcPct val="90000"/>
              </a:lnSpc>
              <a:spcBef>
                <a:spcPts val="600"/>
              </a:spcBef>
              <a:buFont typeface="Arial"/>
              <a:buChar char="•"/>
            </a:pPr>
            <a:r>
              <a:rPr lang="en-US" sz="1600" dirty="0" smtClean="0">
                <a:solidFill>
                  <a:srgbClr val="0000FF"/>
                </a:solidFill>
              </a:rPr>
              <a:t>No ROOT </a:t>
            </a:r>
            <a:r>
              <a:rPr lang="en-US" sz="1600" dirty="0" smtClean="0">
                <a:solidFill>
                  <a:srgbClr val="0000FF"/>
                </a:solidFill>
              </a:rPr>
              <a:t>classes on the device – not viable to have a </a:t>
            </a:r>
            <a:r>
              <a:rPr lang="en-US" sz="1600" dirty="0">
                <a:solidFill>
                  <a:srgbClr val="0000FF"/>
                </a:solidFill>
              </a:rPr>
              <a:t>version simultaneously </a:t>
            </a:r>
            <a:r>
              <a:rPr lang="en-US" sz="1600" dirty="0" smtClean="0">
                <a:solidFill>
                  <a:srgbClr val="0000FF"/>
                </a:solidFill>
              </a:rPr>
              <a:t>compiled for the device and </a:t>
            </a:r>
            <a:r>
              <a:rPr lang="en-US" sz="1600" dirty="0" smtClean="0">
                <a:solidFill>
                  <a:srgbClr val="0000FF"/>
                </a:solidFill>
              </a:rPr>
              <a:t>CPU</a:t>
            </a:r>
            <a:endParaRPr lang="en-US" sz="1600" dirty="0" smtClean="0">
              <a:solidFill>
                <a:srgbClr val="0000FF"/>
              </a:solidFill>
            </a:endParaRPr>
          </a:p>
          <a:p>
            <a:pPr marL="365125" lvl="1" indent="-190500">
              <a:lnSpc>
                <a:spcPct val="90000"/>
              </a:lnSpc>
              <a:spcBef>
                <a:spcPts val="600"/>
              </a:spcBef>
              <a:buFont typeface="Arial"/>
              <a:buChar char="•"/>
            </a:pPr>
            <a:r>
              <a:rPr lang="en-US" sz="1600" dirty="0" smtClean="0">
                <a:solidFill>
                  <a:srgbClr val="0000FF"/>
                </a:solidFill>
              </a:rPr>
              <a:t>High latency d</a:t>
            </a:r>
            <a:r>
              <a:rPr lang="en-US" sz="1600" dirty="0" smtClean="0">
                <a:solidFill>
                  <a:srgbClr val="0000FF"/>
                </a:solidFill>
              </a:rPr>
              <a:t>ata </a:t>
            </a:r>
            <a:r>
              <a:rPr lang="en-US" sz="1600" dirty="0" smtClean="0">
                <a:solidFill>
                  <a:srgbClr val="0000FF"/>
                </a:solidFill>
              </a:rPr>
              <a:t>transfers between device and CPU for each </a:t>
            </a:r>
            <a:r>
              <a:rPr lang="en-US" sz="1600" dirty="0" smtClean="0">
                <a:solidFill>
                  <a:srgbClr val="0000FF"/>
                </a:solidFill>
              </a:rPr>
              <a:t>event</a:t>
            </a:r>
            <a:endParaRPr lang="en-US" sz="1600" dirty="0" smtClean="0">
              <a:solidFill>
                <a:srgbClr val="0000FF"/>
              </a:solidFill>
            </a:endParaRPr>
          </a:p>
          <a:p>
            <a:pPr marL="365125" lvl="1" indent="-190500">
              <a:lnSpc>
                <a:spcPct val="90000"/>
              </a:lnSpc>
              <a:spcBef>
                <a:spcPts val="600"/>
              </a:spcBef>
              <a:buFont typeface="Arial"/>
              <a:buChar char="•"/>
            </a:pPr>
            <a:r>
              <a:rPr lang="en-US" sz="1600" dirty="0" smtClean="0">
                <a:solidFill>
                  <a:srgbClr val="0000FF"/>
                </a:solidFill>
              </a:rPr>
              <a:t>Drivers are still too “young” causing many </a:t>
            </a:r>
            <a:r>
              <a:rPr lang="en-US" sz="1600" dirty="0" smtClean="0">
                <a:solidFill>
                  <a:srgbClr val="0000FF"/>
                </a:solidFill>
              </a:rPr>
              <a:t>setbacks to </a:t>
            </a:r>
            <a:r>
              <a:rPr lang="en-US" sz="1600" dirty="0" smtClean="0">
                <a:solidFill>
                  <a:srgbClr val="0000FF"/>
                </a:solidFill>
              </a:rPr>
              <a:t>the preliminary implementation</a:t>
            </a:r>
          </a:p>
          <a:p>
            <a:pPr marL="357188" lvl="1" indent="-169863">
              <a:lnSpc>
                <a:spcPct val="90000"/>
              </a:lnSpc>
              <a:spcBef>
                <a:spcPts val="600"/>
              </a:spcBef>
              <a:buFont typeface="Arial"/>
              <a:buChar char="•"/>
              <a:tabLst>
                <a:tab pos="357188" algn="l"/>
              </a:tabLst>
            </a:pPr>
            <a:endParaRPr lang="en-US" sz="1600" dirty="0" smtClean="0">
              <a:solidFill>
                <a:srgbClr val="0000FF"/>
              </a:solidFill>
            </a:endParaRPr>
          </a:p>
        </p:txBody>
      </p:sp>
      <p:sp>
        <p:nvSpPr>
          <p:cNvPr id="12" name="&quot;No&quot; Symbol 11"/>
          <p:cNvSpPr/>
          <p:nvPr/>
        </p:nvSpPr>
        <p:spPr>
          <a:xfrm>
            <a:off x="0" y="3191937"/>
            <a:ext cx="2119288" cy="2151651"/>
          </a:xfrm>
          <a:prstGeom prst="noSmoking">
            <a:avLst>
              <a:gd name="adj" fmla="val 13881"/>
            </a:avLst>
          </a:prstGeom>
          <a:solidFill>
            <a:srgbClr val="FF0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5" name="Picture 14" descr="mic_offloa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392680"/>
            <a:ext cx="1373945" cy="446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452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273050"/>
            <a:ext cx="8610601" cy="869950"/>
          </a:xfrm>
        </p:spPr>
        <p:txBody>
          <a:bodyPr>
            <a:normAutofit fontScale="90000"/>
          </a:bodyPr>
          <a:lstStyle/>
          <a:p>
            <a:pPr>
              <a:lnSpc>
                <a:spcPct val="70000"/>
              </a:lnSpc>
            </a:pPr>
            <a:r>
              <a:rPr lang="en-US" dirty="0" smtClean="0"/>
              <a:t>Alternative 3: events from different files</a:t>
            </a:r>
            <a:endParaRPr lang="en-US" sz="3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16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"/>
          </p:nvPr>
        </p:nvSpPr>
        <p:spPr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Sequential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solidFill>
            <a:srgbClr val="376092"/>
          </a:solidFill>
        </p:spPr>
        <p:txBody>
          <a:bodyPr/>
          <a:lstStyle/>
          <a:p>
            <a:r>
              <a:rPr lang="en-US" dirty="0" smtClean="0"/>
              <a:t>Parallel</a:t>
            </a:r>
            <a:endParaRPr lang="en-US" dirty="0"/>
          </a:p>
        </p:txBody>
      </p:sp>
      <p:pic>
        <p:nvPicPr>
          <p:cNvPr id="4" name="Content Placeholder 3" descr="global_state_seq.png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998" b="-22998"/>
          <a:stretch>
            <a:fillRect/>
          </a:stretch>
        </p:blipFill>
        <p:spPr/>
      </p:pic>
      <p:pic>
        <p:nvPicPr>
          <p:cNvPr id="11" name="Content Placeholder 10" descr="global_state_scheduler.pn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7" b="-2077"/>
          <a:stretch>
            <a:fillRect/>
          </a:stretch>
        </p:blipFill>
        <p:spPr/>
      </p:pic>
      <p:sp>
        <p:nvSpPr>
          <p:cNvPr id="9" name="TextBox 8"/>
          <p:cNvSpPr txBox="1"/>
          <p:nvPr/>
        </p:nvSpPr>
        <p:spPr>
          <a:xfrm>
            <a:off x="6572222" y="4821296"/>
            <a:ext cx="33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72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</a:t>
            </a:r>
            <a:r>
              <a:rPr lang="en-US" dirty="0" smtClean="0"/>
              <a:t>analysis </a:t>
            </a:r>
            <a:r>
              <a:rPr lang="en-US" sz="2400" dirty="0" smtClean="0"/>
              <a:t>(1)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17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12775" y="1686748"/>
            <a:ext cx="8258857" cy="365125"/>
          </a:xfrm>
        </p:spPr>
        <p:txBody>
          <a:bodyPr/>
          <a:lstStyle/>
          <a:p>
            <a:pPr algn="l"/>
            <a:r>
              <a:rPr lang="en-US" sz="1600" dirty="0" smtClean="0">
                <a:solidFill>
                  <a:srgbClr val="C0504D"/>
                </a:solidFill>
              </a:rPr>
              <a:t>System: </a:t>
            </a:r>
            <a:r>
              <a:rPr lang="en-US" sz="1600" dirty="0" err="1" smtClean="0">
                <a:solidFill>
                  <a:srgbClr val="C0504D"/>
                </a:solidFill>
              </a:rPr>
              <a:t>c.n</a:t>
            </a:r>
            <a:r>
              <a:rPr lang="en-US" sz="1600" dirty="0" smtClean="0">
                <a:solidFill>
                  <a:srgbClr val="C0504D"/>
                </a:solidFill>
              </a:rPr>
              <a:t>. 711</a:t>
            </a:r>
            <a:endParaRPr lang="en-US" sz="1600" dirty="0">
              <a:solidFill>
                <a:srgbClr val="C0504D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14934" y="6049749"/>
            <a:ext cx="1314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# of variations</a:t>
            </a:r>
            <a:endParaRPr lang="en-US" sz="1400" b="1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1363745"/>
              </p:ext>
            </p:extLst>
          </p:nvPr>
        </p:nvGraphicFramePr>
        <p:xfrm>
          <a:off x="0" y="2466978"/>
          <a:ext cx="4572000" cy="34895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4982921"/>
              </p:ext>
            </p:extLst>
          </p:nvPr>
        </p:nvGraphicFramePr>
        <p:xfrm>
          <a:off x="4572000" y="2466978"/>
          <a:ext cx="4572000" cy="34895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85070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analysis </a:t>
            </a:r>
            <a:r>
              <a:rPr lang="en-US" sz="2400" dirty="0" smtClean="0">
                <a:solidFill>
                  <a:srgbClr val="1F497D"/>
                </a:solidFill>
              </a:rPr>
              <a:t>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417068871"/>
              </p:ext>
            </p:extLst>
          </p:nvPr>
        </p:nvGraphicFramePr>
        <p:xfrm>
          <a:off x="533400" y="1931419"/>
          <a:ext cx="8406356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57734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83261"/>
            <a:ext cx="7772400" cy="2083263"/>
          </a:xfrm>
        </p:spPr>
        <p:txBody>
          <a:bodyPr/>
          <a:lstStyle/>
          <a:p>
            <a:r>
              <a:rPr lang="en-US" sz="36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Efficient processing of ATLAS events analysis in platforms with accelerator devices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1361" y="4997150"/>
            <a:ext cx="7772400" cy="877824"/>
          </a:xfrm>
        </p:spPr>
        <p:txBody>
          <a:bodyPr>
            <a:normAutofit fontScale="62500" lnSpcReduction="20000"/>
          </a:bodyPr>
          <a:lstStyle/>
          <a:p>
            <a:pPr algn="r"/>
            <a:r>
              <a:rPr lang="en-US" dirty="0" smtClean="0"/>
              <a:t>André Pereira</a:t>
            </a:r>
          </a:p>
          <a:p>
            <a:pPr algn="r"/>
            <a:r>
              <a:rPr lang="en-US" dirty="0" smtClean="0"/>
              <a:t>Prof. Alberto </a:t>
            </a:r>
            <a:r>
              <a:rPr lang="en-US" dirty="0" err="1" smtClean="0"/>
              <a:t>Proença</a:t>
            </a:r>
            <a:r>
              <a:rPr lang="en-US" dirty="0" smtClean="0"/>
              <a:t> (Advisor)</a:t>
            </a:r>
          </a:p>
          <a:p>
            <a:pPr algn="r"/>
            <a:r>
              <a:rPr lang="en-US" dirty="0" smtClean="0"/>
              <a:t>Prof. </a:t>
            </a:r>
            <a:r>
              <a:rPr lang="en-US" dirty="0" err="1" smtClean="0"/>
              <a:t>António</a:t>
            </a:r>
            <a:r>
              <a:rPr lang="en-US" dirty="0" smtClean="0"/>
              <a:t> </a:t>
            </a:r>
            <a:r>
              <a:rPr lang="en-US" dirty="0" err="1" smtClean="0"/>
              <a:t>Onofre</a:t>
            </a:r>
            <a:r>
              <a:rPr lang="en-US" dirty="0" smtClean="0"/>
              <a:t> (Co-Advisor)</a:t>
            </a:r>
            <a:endParaRPr lang="en-US" dirty="0"/>
          </a:p>
        </p:txBody>
      </p:sp>
      <p:cxnSp>
        <p:nvCxnSpPr>
          <p:cNvPr id="6" name="Straight Connector 5"/>
          <p:cNvCxnSpPr>
            <a:endCxn id="3" idx="0"/>
          </p:cNvCxnSpPr>
          <p:nvPr/>
        </p:nvCxnSpPr>
        <p:spPr>
          <a:xfrm flipH="1">
            <a:off x="5027561" y="4997150"/>
            <a:ext cx="3886200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UM-E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98" y="243306"/>
            <a:ext cx="1782926" cy="8893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32824" y="261194"/>
            <a:ext cx="28448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University of Minho</a:t>
            </a:r>
          </a:p>
          <a:p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Department of Informatics</a:t>
            </a:r>
            <a:endParaRPr lang="en-US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32677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1F497D"/>
                </a:solidFill>
              </a:rPr>
              <a:t>Overview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 smtClean="0"/>
              <a:t>Structure of </a:t>
            </a:r>
            <a:r>
              <a:rPr lang="en-US" sz="2000" dirty="0" err="1" smtClean="0">
                <a:latin typeface="Lucida Console"/>
                <a:cs typeface="Lucida Console"/>
              </a:rPr>
              <a:t>ttH_dilep</a:t>
            </a:r>
            <a:endParaRPr lang="en-US" dirty="0" smtClean="0"/>
          </a:p>
          <a:p>
            <a:pPr lvl="1"/>
            <a:r>
              <a:rPr lang="en-US" dirty="0" smtClean="0"/>
              <a:t>Analysis of critical regions</a:t>
            </a:r>
          </a:p>
          <a:p>
            <a:r>
              <a:rPr lang="en-US" dirty="0" smtClean="0"/>
              <a:t>Improving efficiency through parallelism</a:t>
            </a:r>
          </a:p>
          <a:p>
            <a:pPr lvl="1"/>
            <a:r>
              <a:rPr lang="en-US" dirty="0"/>
              <a:t>On shared memory </a:t>
            </a:r>
            <a:r>
              <a:rPr lang="en-US" dirty="0" smtClean="0"/>
              <a:t>homogeneous systems</a:t>
            </a:r>
          </a:p>
          <a:p>
            <a:pPr lvl="1"/>
            <a:r>
              <a:rPr lang="en-US" dirty="0" smtClean="0"/>
              <a:t>On heterogeneous systems with a GPU accelerator</a:t>
            </a:r>
          </a:p>
          <a:p>
            <a:pPr lvl="1"/>
            <a:r>
              <a:rPr lang="en-US" dirty="0"/>
              <a:t>On heterogeneous systems with </a:t>
            </a:r>
            <a:r>
              <a:rPr lang="en-US" dirty="0" smtClean="0"/>
              <a:t>a MIC accelerator</a:t>
            </a:r>
          </a:p>
          <a:p>
            <a:pPr lvl="1"/>
            <a:r>
              <a:rPr lang="en-US" dirty="0" smtClean="0"/>
              <a:t>Efficient data &amp; workload scheduling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643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779" y="1817688"/>
            <a:ext cx="5422286" cy="3309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ttbar_higg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779" y="1516698"/>
            <a:ext cx="5652254" cy="37119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3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33400" y="1516698"/>
            <a:ext cx="8377030" cy="516870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The target model for an event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3200" dirty="0" smtClean="0"/>
          </a:p>
          <a:p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400" dirty="0" smtClean="0"/>
              <a:t>Reconstruction of the Top Quarks (</a:t>
            </a:r>
            <a:r>
              <a:rPr lang="en-US" sz="2400" dirty="0" err="1" smtClean="0">
                <a:solidFill>
                  <a:srgbClr val="FF0000"/>
                </a:solidFill>
              </a:rPr>
              <a:t>t</a:t>
            </a:r>
            <a:r>
              <a:rPr lang="en-US" sz="2400" dirty="0" err="1" smtClean="0"/>
              <a:t>&amp;</a:t>
            </a:r>
            <a:r>
              <a:rPr lang="en-US" sz="2400" strike="sngStrike" dirty="0" err="1">
                <a:solidFill>
                  <a:srgbClr val="FF0000"/>
                </a:solidFill>
                <a:latin typeface="Arial"/>
                <a:cs typeface="Arial"/>
              </a:rPr>
              <a:t>ī</a:t>
            </a:r>
            <a:r>
              <a:rPr lang="en-US" sz="2400" dirty="0" smtClean="0"/>
              <a:t>) system with </a:t>
            </a:r>
            <a:r>
              <a:rPr lang="en-US" sz="2400" dirty="0" smtClean="0">
                <a:solidFill>
                  <a:srgbClr val="0000FF"/>
                </a:solidFill>
              </a:rPr>
              <a:t>H</a:t>
            </a:r>
            <a:r>
              <a:rPr lang="en-US" sz="2400" dirty="0" smtClean="0"/>
              <a:t>iggs boson </a:t>
            </a:r>
          </a:p>
          <a:p>
            <a:pPr lvl="1">
              <a:buFont typeface="Courier New"/>
              <a:buChar char="o"/>
            </a:pPr>
            <a:r>
              <a:rPr lang="en-US" sz="2400" dirty="0" smtClean="0">
                <a:solidFill>
                  <a:srgbClr val="000000"/>
                </a:solidFill>
              </a:rPr>
              <a:t>the analysis and reconstruction code =&gt; </a:t>
            </a:r>
            <a:r>
              <a:rPr lang="en-US" sz="2400" dirty="0" err="1" smtClean="0">
                <a:solidFill>
                  <a:srgbClr val="FF0000"/>
                </a:solidFill>
              </a:rPr>
              <a:t>tt</a:t>
            </a:r>
            <a:r>
              <a:rPr lang="en-US" sz="2400" dirty="0" err="1" smtClean="0">
                <a:solidFill>
                  <a:srgbClr val="0000FF"/>
                </a:solidFill>
              </a:rPr>
              <a:t>H</a:t>
            </a:r>
            <a:r>
              <a:rPr lang="en-US" sz="2400" dirty="0" err="1" smtClean="0"/>
              <a:t>_dilep</a:t>
            </a:r>
            <a:endParaRPr lang="en-US" sz="2400" dirty="0" smtClean="0"/>
          </a:p>
          <a:p>
            <a:r>
              <a:rPr lang="en-US" sz="2400" dirty="0" smtClean="0"/>
              <a:t>Goal: to develop </a:t>
            </a:r>
            <a:r>
              <a:rPr lang="en-US" sz="2400" u="sng" dirty="0" smtClean="0"/>
              <a:t>efficient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tt</a:t>
            </a:r>
            <a:r>
              <a:rPr lang="en-US" sz="2400" dirty="0" err="1" smtClean="0">
                <a:solidFill>
                  <a:srgbClr val="0000FF"/>
                </a:solidFill>
              </a:rPr>
              <a:t>H</a:t>
            </a:r>
            <a:r>
              <a:rPr lang="en-US" sz="2400" dirty="0" err="1" smtClean="0"/>
              <a:t>_dilep</a:t>
            </a:r>
            <a:r>
              <a:rPr lang="en-US" sz="2400" dirty="0" smtClean="0"/>
              <a:t> code</a:t>
            </a:r>
            <a:endParaRPr lang="en-US" sz="2700" dirty="0" smtClean="0"/>
          </a:p>
        </p:txBody>
      </p:sp>
    </p:spTree>
    <p:extLst>
      <p:ext uri="{BB962C8B-B14F-4D97-AF65-F5344CB8AC3E}">
        <p14:creationId xmlns:p14="http://schemas.microsoft.com/office/powerpoint/2010/main" val="351413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f_abstract_flow_with_kinfi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589" y="1516698"/>
            <a:ext cx="5896797" cy="53413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</a:t>
            </a:r>
            <a:r>
              <a:rPr lang="en-US" dirty="0" err="1" smtClean="0"/>
              <a:t>ttH_dilep</a:t>
            </a:r>
            <a:r>
              <a:rPr lang="en-US" dirty="0"/>
              <a:t> </a:t>
            </a:r>
            <a:r>
              <a:rPr lang="en-US" sz="2400" dirty="0" smtClean="0">
                <a:solidFill>
                  <a:srgbClr val="1F497D"/>
                </a:solidFill>
              </a:rPr>
              <a:t>(3)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4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12648" y="1600199"/>
            <a:ext cx="8153400" cy="4919133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sz="2400" dirty="0" smtClean="0"/>
              <a:t>Cut #20</a:t>
            </a:r>
          </a:p>
          <a:p>
            <a:pPr lvl="1"/>
            <a:r>
              <a:rPr lang="en-US" sz="2100" dirty="0" smtClean="0"/>
              <a:t>Complex filter: </a:t>
            </a:r>
            <a:br>
              <a:rPr lang="en-US" sz="2100" dirty="0" smtClean="0"/>
            </a:br>
            <a:r>
              <a:rPr lang="en-US" sz="2100" dirty="0" smtClean="0"/>
              <a:t>	   </a:t>
            </a:r>
            <a:r>
              <a:rPr lang="en-US" sz="2100" dirty="0" err="1" smtClean="0"/>
              <a:t>ttDilepKinFit</a:t>
            </a:r>
            <a:r>
              <a:rPr lang="en-US" sz="2100" dirty="0" smtClean="0"/>
              <a:t/>
            </a:r>
            <a:br>
              <a:rPr lang="en-US" sz="2100" dirty="0" smtClean="0"/>
            </a:br>
            <a:r>
              <a:rPr lang="en-US" sz="2100" dirty="0" smtClean="0"/>
              <a:t>aka </a:t>
            </a:r>
            <a:r>
              <a:rPr lang="en-US" sz="2100" b="1" dirty="0" err="1" smtClean="0">
                <a:solidFill>
                  <a:srgbClr val="800000"/>
                </a:solidFill>
              </a:rPr>
              <a:t>KinFit</a:t>
            </a:r>
            <a:endParaRPr lang="en-US" sz="2100" b="1" dirty="0" smtClean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596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regions in </a:t>
            </a:r>
            <a:r>
              <a:rPr lang="en-US" dirty="0" err="1" smtClean="0"/>
              <a:t>ttH_dilep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7001844"/>
              </p:ext>
            </p:extLst>
          </p:nvPr>
        </p:nvGraphicFramePr>
        <p:xfrm>
          <a:off x="85243" y="1860011"/>
          <a:ext cx="3961998" cy="4061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454326" y="5896762"/>
            <a:ext cx="1998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</a:rPr>
              <a:t># variations per event</a:t>
            </a:r>
            <a:endParaRPr lang="en-US" sz="1600" dirty="0">
              <a:solidFill>
                <a:srgbClr val="000000"/>
              </a:solidFill>
            </a:endParaRPr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4609452"/>
              </p:ext>
            </p:extLst>
          </p:nvPr>
        </p:nvGraphicFramePr>
        <p:xfrm>
          <a:off x="4047240" y="1860011"/>
          <a:ext cx="5096759" cy="4061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2261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6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668713" cy="64008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Sequential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4579938" y="1752600"/>
            <a:ext cx="4106862" cy="640080"/>
          </a:xfrm>
          <a:solidFill>
            <a:srgbClr val="376092"/>
          </a:solidFill>
        </p:spPr>
        <p:txBody>
          <a:bodyPr/>
          <a:lstStyle/>
          <a:p>
            <a:r>
              <a:rPr lang="en-US" dirty="0" smtClean="0"/>
              <a:t>Parallel</a:t>
            </a:r>
            <a:endParaRPr lang="en-US" dirty="0"/>
          </a:p>
        </p:txBody>
      </p:sp>
      <p:pic>
        <p:nvPicPr>
          <p:cNvPr id="12" name="Content Placeholder 11" descr="global_state_seq.png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998" b="-22998"/>
          <a:stretch>
            <a:fillRect/>
          </a:stretch>
        </p:blipFill>
        <p:spPr>
          <a:xfrm>
            <a:off x="609600" y="2559453"/>
            <a:ext cx="3668713" cy="3380971"/>
          </a:xfrm>
        </p:spPr>
      </p:pic>
      <p:pic>
        <p:nvPicPr>
          <p:cNvPr id="14" name="Content Placeholder 13" descr="global_state_par.pn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821" b="-36821"/>
          <a:stretch>
            <a:fillRect/>
          </a:stretch>
        </p:blipFill>
        <p:spPr>
          <a:xfrm>
            <a:off x="4579938" y="2392680"/>
            <a:ext cx="4106862" cy="3581400"/>
          </a:xfrm>
        </p:spPr>
      </p:pic>
      <p:sp>
        <p:nvSpPr>
          <p:cNvPr id="3" name="TextBox 2"/>
          <p:cNvSpPr txBox="1"/>
          <p:nvPr/>
        </p:nvSpPr>
        <p:spPr>
          <a:xfrm>
            <a:off x="7134256" y="4463662"/>
            <a:ext cx="33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...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Improving efficiency with parallelism…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13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7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668713" cy="64008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Sequential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4579938" y="1752600"/>
            <a:ext cx="4106862" cy="640080"/>
          </a:xfrm>
          <a:solidFill>
            <a:srgbClr val="376092"/>
          </a:solidFill>
        </p:spPr>
        <p:txBody>
          <a:bodyPr/>
          <a:lstStyle/>
          <a:p>
            <a:r>
              <a:rPr lang="en-US" dirty="0" smtClean="0"/>
              <a:t>Parallel</a:t>
            </a:r>
            <a:endParaRPr lang="en-US" dirty="0"/>
          </a:p>
        </p:txBody>
      </p:sp>
      <p:pic>
        <p:nvPicPr>
          <p:cNvPr id="12" name="Content Placeholder 11" descr="global_state_seq.png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998" b="-22998"/>
          <a:stretch>
            <a:fillRect/>
          </a:stretch>
        </p:blipFill>
        <p:spPr>
          <a:xfrm>
            <a:off x="609600" y="2559453"/>
            <a:ext cx="3668713" cy="3380971"/>
          </a:xfrm>
        </p:spPr>
      </p:pic>
      <p:pic>
        <p:nvPicPr>
          <p:cNvPr id="14" name="Content Placeholder 13" descr="global_state_par.pn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821" b="-36821"/>
          <a:stretch>
            <a:fillRect/>
          </a:stretch>
        </p:blipFill>
        <p:spPr>
          <a:xfrm>
            <a:off x="4579938" y="2392680"/>
            <a:ext cx="4106862" cy="3581400"/>
          </a:xfrm>
        </p:spPr>
      </p:pic>
      <p:sp>
        <p:nvSpPr>
          <p:cNvPr id="3" name="TextBox 2"/>
          <p:cNvSpPr txBox="1"/>
          <p:nvPr/>
        </p:nvSpPr>
        <p:spPr>
          <a:xfrm>
            <a:off x="7134256" y="4463662"/>
            <a:ext cx="33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...</a:t>
            </a:r>
            <a:endParaRPr lang="en-US" dirty="0"/>
          </a:p>
        </p:txBody>
      </p:sp>
      <p:sp>
        <p:nvSpPr>
          <p:cNvPr id="9" name="&quot;No&quot; Symbol 8"/>
          <p:cNvSpPr/>
          <p:nvPr/>
        </p:nvSpPr>
        <p:spPr>
          <a:xfrm>
            <a:off x="6802439" y="3834252"/>
            <a:ext cx="976832" cy="998741"/>
          </a:xfrm>
          <a:prstGeom prst="noSmoking">
            <a:avLst>
              <a:gd name="adj" fmla="val 15223"/>
            </a:avLst>
          </a:prstGeom>
          <a:solidFill>
            <a:srgbClr val="FF0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>
            <a:normAutofit/>
          </a:bodyPr>
          <a:lstStyle/>
          <a:p>
            <a:r>
              <a:rPr lang="en-US" dirty="0" smtClean="0"/>
              <a:t>… no way with single global state!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913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8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"/>
          </p:nvPr>
        </p:nvSpPr>
        <p:spPr>
          <a:xfrm>
            <a:off x="609601" y="1752600"/>
            <a:ext cx="2125122" cy="64008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Sequential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3124366" y="1752600"/>
            <a:ext cx="5562434" cy="640080"/>
          </a:xfrm>
          <a:solidFill>
            <a:srgbClr val="376092"/>
          </a:solidFill>
        </p:spPr>
        <p:txBody>
          <a:bodyPr/>
          <a:lstStyle/>
          <a:p>
            <a:r>
              <a:rPr lang="en-US" dirty="0" smtClean="0"/>
              <a:t>Parallel</a:t>
            </a:r>
            <a:endParaRPr lang="en-US" dirty="0"/>
          </a:p>
        </p:txBody>
      </p:sp>
      <p:pic>
        <p:nvPicPr>
          <p:cNvPr id="11" name="Content Placeholder 10" descr="parallel_kinfit.pn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443" r="-105443"/>
          <a:stretch>
            <a:fillRect/>
          </a:stretch>
        </p:blipFill>
        <p:spPr>
          <a:xfrm>
            <a:off x="1829957" y="2392680"/>
            <a:ext cx="4795736" cy="4419600"/>
          </a:xfrm>
        </p:spPr>
      </p:pic>
      <p:pic>
        <p:nvPicPr>
          <p:cNvPr id="14" name="Content Placeholder 13" descr="sequential_kinfit.png"/>
          <p:cNvPicPr>
            <a:picLocks noGrp="1" noChangeAspect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9742" r="-119742"/>
          <a:stretch>
            <a:fillRect/>
          </a:stretch>
        </p:blipFill>
        <p:spPr>
          <a:xfrm>
            <a:off x="-849251" y="2433918"/>
            <a:ext cx="4800600" cy="4424082"/>
          </a:xfrm>
        </p:spPr>
      </p:pic>
      <p:sp>
        <p:nvSpPr>
          <p:cNvPr id="3" name="TextBox 2"/>
          <p:cNvSpPr txBox="1"/>
          <p:nvPr/>
        </p:nvSpPr>
        <p:spPr>
          <a:xfrm>
            <a:off x="4999913" y="2778198"/>
            <a:ext cx="3686888" cy="3746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lnSpc>
                <a:spcPct val="90000"/>
              </a:lnSpc>
              <a:spcBef>
                <a:spcPts val="600"/>
              </a:spcBef>
              <a:buFont typeface="Arial"/>
              <a:buChar char="•"/>
            </a:pPr>
            <a:r>
              <a:rPr lang="en-US" sz="1600" dirty="0" smtClean="0">
                <a:solidFill>
                  <a:srgbClr val="0000FF"/>
                </a:solidFill>
              </a:rPr>
              <a:t>Selects all sets of </a:t>
            </a:r>
            <a:r>
              <a:rPr lang="en-US" sz="1600" u="sng" dirty="0" smtClean="0">
                <a:solidFill>
                  <a:srgbClr val="0000FF"/>
                </a:solidFill>
              </a:rPr>
              <a:t>2 jets &amp; 2 leptons</a:t>
            </a:r>
            <a:r>
              <a:rPr lang="en-US" sz="1600" dirty="0" smtClean="0">
                <a:solidFill>
                  <a:srgbClr val="0000FF"/>
                </a:solidFill>
              </a:rPr>
              <a:t>, and </a:t>
            </a:r>
            <a:r>
              <a:rPr lang="en-US" sz="1600" dirty="0">
                <a:solidFill>
                  <a:srgbClr val="0000FF"/>
                </a:solidFill>
              </a:rPr>
              <a:t>builds a new data </a:t>
            </a:r>
            <a:r>
              <a:rPr lang="en-US" sz="1600" dirty="0" smtClean="0">
                <a:solidFill>
                  <a:srgbClr val="0000FF"/>
                </a:solidFill>
              </a:rPr>
              <a:t>structure for each set</a:t>
            </a:r>
          </a:p>
          <a:p>
            <a:pPr marL="87313" indent="-87313">
              <a:lnSpc>
                <a:spcPct val="90000"/>
              </a:lnSpc>
              <a:spcBef>
                <a:spcPts val="600"/>
              </a:spcBef>
              <a:buFont typeface="Arial"/>
              <a:buChar char="•"/>
            </a:pPr>
            <a:endParaRPr lang="en-US" sz="1600" dirty="0" smtClean="0">
              <a:solidFill>
                <a:srgbClr val="0000FF"/>
              </a:solidFill>
            </a:endParaRPr>
          </a:p>
          <a:p>
            <a:pPr marL="182563" indent="-182563">
              <a:lnSpc>
                <a:spcPct val="90000"/>
              </a:lnSpc>
              <a:spcBef>
                <a:spcPts val="600"/>
              </a:spcBef>
              <a:buFont typeface="Arial"/>
              <a:buChar char="•"/>
            </a:pPr>
            <a:r>
              <a:rPr lang="en-US" sz="1600" dirty="0" smtClean="0"/>
              <a:t>In parallel:</a:t>
            </a:r>
          </a:p>
          <a:p>
            <a:pPr marL="360363" lvl="1" indent="-177800">
              <a:lnSpc>
                <a:spcPct val="90000"/>
              </a:lnSpc>
              <a:spcBef>
                <a:spcPts val="600"/>
              </a:spcBef>
              <a:buFont typeface="Arial"/>
              <a:buChar char="•"/>
            </a:pPr>
            <a:r>
              <a:rPr lang="en-US" sz="1600" dirty="0" smtClean="0">
                <a:solidFill>
                  <a:srgbClr val="660066"/>
                </a:solidFill>
              </a:rPr>
              <a:t>applies </a:t>
            </a:r>
            <a:r>
              <a:rPr lang="en-US" sz="1600" dirty="0" smtClean="0">
                <a:solidFill>
                  <a:srgbClr val="660066"/>
                </a:solidFill>
              </a:rPr>
              <a:t>a tolerance </a:t>
            </a:r>
            <a:r>
              <a:rPr lang="en-US" sz="1400" dirty="0" smtClean="0">
                <a:solidFill>
                  <a:srgbClr val="660066"/>
                </a:solidFill>
              </a:rPr>
              <a:t>(variation) </a:t>
            </a:r>
            <a:r>
              <a:rPr lang="en-US" sz="1600" dirty="0" smtClean="0">
                <a:solidFill>
                  <a:srgbClr val="660066"/>
                </a:solidFill>
              </a:rPr>
              <a:t>to each measure</a:t>
            </a:r>
          </a:p>
          <a:p>
            <a:pPr marL="360363" lvl="1" indent="-177800">
              <a:lnSpc>
                <a:spcPct val="90000"/>
              </a:lnSpc>
              <a:spcBef>
                <a:spcPts val="600"/>
              </a:spcBef>
              <a:buFont typeface="Arial"/>
              <a:buChar char="•"/>
            </a:pPr>
            <a:r>
              <a:rPr lang="en-US" sz="1600" dirty="0" smtClean="0">
                <a:solidFill>
                  <a:srgbClr val="660066"/>
                </a:solidFill>
              </a:rPr>
              <a:t>performs a kinematical reconstruction</a:t>
            </a:r>
          </a:p>
          <a:p>
            <a:pPr marL="360363" lvl="1" indent="-177800">
              <a:lnSpc>
                <a:spcPct val="90000"/>
              </a:lnSpc>
              <a:spcBef>
                <a:spcPts val="600"/>
              </a:spcBef>
              <a:buFont typeface="Arial"/>
              <a:buChar char="•"/>
            </a:pPr>
            <a:r>
              <a:rPr lang="en-US" sz="1600" dirty="0" smtClean="0">
                <a:solidFill>
                  <a:srgbClr val="660066"/>
                </a:solidFill>
              </a:rPr>
              <a:t>reconstructs the Higgs Boson</a:t>
            </a:r>
          </a:p>
          <a:p>
            <a:pPr marL="360363" lvl="1" indent="-177800">
              <a:lnSpc>
                <a:spcPct val="90000"/>
              </a:lnSpc>
              <a:spcBef>
                <a:spcPts val="600"/>
              </a:spcBef>
              <a:buFont typeface="Arial"/>
              <a:buChar char="•"/>
            </a:pPr>
            <a:r>
              <a:rPr lang="en-US" sz="1600" dirty="0" smtClean="0">
                <a:solidFill>
                  <a:srgbClr val="008000"/>
                </a:solidFill>
              </a:rPr>
              <a:t>selects the best solution (reduction)</a:t>
            </a:r>
          </a:p>
          <a:p>
            <a:pPr indent="-274637">
              <a:lnSpc>
                <a:spcPct val="90000"/>
              </a:lnSpc>
              <a:spcBef>
                <a:spcPts val="600"/>
              </a:spcBef>
              <a:buFont typeface="Arial"/>
              <a:buChar char="•"/>
            </a:pPr>
            <a:endParaRPr lang="en-US" sz="1600" dirty="0"/>
          </a:p>
          <a:p>
            <a:pPr indent="-273050">
              <a:lnSpc>
                <a:spcPct val="90000"/>
              </a:lnSpc>
              <a:spcBef>
                <a:spcPts val="600"/>
              </a:spcBef>
              <a:buFont typeface="Arial"/>
              <a:buChar char="•"/>
            </a:pPr>
            <a:r>
              <a:rPr lang="en-US" sz="1600" dirty="0" smtClean="0">
                <a:solidFill>
                  <a:srgbClr val="800000"/>
                </a:solidFill>
              </a:rPr>
              <a:t>The new data structure:</a:t>
            </a:r>
          </a:p>
          <a:p>
            <a:pPr lvl="1" indent="-274637">
              <a:lnSpc>
                <a:spcPct val="90000"/>
              </a:lnSpc>
              <a:spcBef>
                <a:spcPts val="600"/>
              </a:spcBef>
              <a:buFont typeface="Arial"/>
              <a:buChar char="•"/>
            </a:pPr>
            <a:r>
              <a:rPr lang="en-US" sz="1600" dirty="0" smtClean="0">
                <a:solidFill>
                  <a:srgbClr val="800000"/>
                </a:solidFill>
              </a:rPr>
              <a:t>all data are replicated; or</a:t>
            </a:r>
          </a:p>
          <a:p>
            <a:pPr lvl="1" indent="-274637">
              <a:lnSpc>
                <a:spcPct val="90000"/>
              </a:lnSpc>
              <a:spcBef>
                <a:spcPts val="600"/>
              </a:spcBef>
              <a:buFont typeface="Arial"/>
              <a:buChar char="•"/>
            </a:pPr>
            <a:r>
              <a:rPr lang="en-US" sz="1600" dirty="0" smtClean="0">
                <a:solidFill>
                  <a:srgbClr val="800000"/>
                </a:solidFill>
              </a:rPr>
              <a:t>common data share a pointer</a:t>
            </a:r>
            <a:endParaRPr lang="en-US" sz="1600" dirty="0">
              <a:solidFill>
                <a:srgbClr val="800000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>
            <a:normAutofit fontScale="90000"/>
          </a:bodyPr>
          <a:lstStyle/>
          <a:p>
            <a:pPr>
              <a:lnSpc>
                <a:spcPts val="4000"/>
              </a:lnSpc>
            </a:pPr>
            <a:r>
              <a:rPr lang="en-US" dirty="0" smtClean="0"/>
              <a:t>Alternative1a: parallelize </a:t>
            </a:r>
            <a:r>
              <a:rPr lang="en-US" dirty="0" err="1" smtClean="0"/>
              <a:t>KinFit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4000" dirty="0" smtClean="0"/>
              <a:t>  	  shared memory, no h/w accelerators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291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</a:t>
            </a:r>
            <a:r>
              <a:rPr lang="en-US" dirty="0"/>
              <a:t>analysis </a:t>
            </a:r>
            <a:r>
              <a:rPr lang="en-US" sz="2400" dirty="0">
                <a:solidFill>
                  <a:srgbClr val="1F497D"/>
                </a:solidFill>
              </a:rPr>
              <a:t>(1)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065643"/>
            <a:ext cx="7039077" cy="365125"/>
          </a:xfrm>
        </p:spPr>
        <p:txBody>
          <a:bodyPr/>
          <a:lstStyle/>
          <a:p>
            <a:pPr algn="l"/>
            <a:r>
              <a:rPr lang="en-US" sz="1600" dirty="0" smtClean="0">
                <a:solidFill>
                  <a:srgbClr val="C0504D"/>
                </a:solidFill>
              </a:rPr>
              <a:t>Plots: speedup </a:t>
            </a:r>
            <a:r>
              <a:rPr lang="en-US" sz="1600" i="1" dirty="0" smtClean="0">
                <a:solidFill>
                  <a:srgbClr val="C0504D"/>
                </a:solidFill>
              </a:rPr>
              <a:t>versus</a:t>
            </a:r>
            <a:r>
              <a:rPr lang="en-US" sz="1600" dirty="0" smtClean="0">
                <a:solidFill>
                  <a:srgbClr val="C0504D"/>
                </a:solidFill>
              </a:rPr>
              <a:t> the original sequential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5188485"/>
              </p:ext>
            </p:extLst>
          </p:nvPr>
        </p:nvGraphicFramePr>
        <p:xfrm>
          <a:off x="115452" y="2057745"/>
          <a:ext cx="4432735" cy="37308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654352" y="5788644"/>
            <a:ext cx="1787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# of variations per event</a:t>
            </a:r>
            <a:endParaRPr lang="en-US" sz="1200" b="1" dirty="0"/>
          </a:p>
        </p:txBody>
      </p:sp>
      <p:sp>
        <p:nvSpPr>
          <p:cNvPr id="9" name="Footer Placeholder 2"/>
          <p:cNvSpPr txBox="1">
            <a:spLocks/>
          </p:cNvSpPr>
          <p:nvPr/>
        </p:nvSpPr>
        <p:spPr>
          <a:xfrm>
            <a:off x="637435" y="1605292"/>
            <a:ext cx="7039077" cy="365125"/>
          </a:xfrm>
          <a:prstGeom prst="rect">
            <a:avLst/>
          </a:prstGeom>
        </p:spPr>
        <p:txBody>
          <a:bodyPr vert="horz" anchor="ctr"/>
          <a:lstStyle>
            <a:defPPr>
              <a:defRPr lang="en-US"/>
            </a:defPPr>
            <a:lvl1pPr marL="0" algn="r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 smtClean="0">
                <a:solidFill>
                  <a:schemeClr val="accent2"/>
                </a:solidFill>
              </a:rPr>
              <a:t>System: </a:t>
            </a:r>
            <a:r>
              <a:rPr lang="en-US" sz="1600" dirty="0" err="1" smtClean="0">
                <a:solidFill>
                  <a:schemeClr val="accent2"/>
                </a:solidFill>
              </a:rPr>
              <a:t>c.n</a:t>
            </a:r>
            <a:r>
              <a:rPr lang="en-US" sz="1600" dirty="0" smtClean="0">
                <a:solidFill>
                  <a:schemeClr val="accent2"/>
                </a:solidFill>
              </a:rPr>
              <a:t>. 711</a:t>
            </a:r>
            <a:endParaRPr lang="en-US" sz="1600" dirty="0">
              <a:solidFill>
                <a:schemeClr val="accent2"/>
              </a:solidFill>
            </a:endParaRPr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0852765"/>
              </p:ext>
            </p:extLst>
          </p:nvPr>
        </p:nvGraphicFramePr>
        <p:xfrm>
          <a:off x="4354629" y="2057744"/>
          <a:ext cx="4572000" cy="37308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392598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23263</TotalTime>
  <Words>688</Words>
  <Application>Microsoft Macintosh PowerPoint</Application>
  <PresentationFormat>On-screen Show (4:3)</PresentationFormat>
  <Paragraphs>175</Paragraphs>
  <Slides>19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Median</vt:lpstr>
      <vt:lpstr>Efficient processing of ATLAS events analysis in homogeneous and heterogeneous platforms with accelerator devices </vt:lpstr>
      <vt:lpstr>Overview</vt:lpstr>
      <vt:lpstr>Motivation</vt:lpstr>
      <vt:lpstr>Structure of ttH_dilep (3)</vt:lpstr>
      <vt:lpstr>Critical regions in ttH_dilep</vt:lpstr>
      <vt:lpstr>Improving efficiency with parallelism…</vt:lpstr>
      <vt:lpstr>… no way with single global state!</vt:lpstr>
      <vt:lpstr>Alternative1a: parallelize KinFit,         shared memory, no h/w accelerators </vt:lpstr>
      <vt:lpstr>Performance analysis (1)</vt:lpstr>
      <vt:lpstr>Performance analysis (3)</vt:lpstr>
      <vt:lpstr>Alternative 1b: parallelize KinFit,        with GPU accelerator (distributed memory)</vt:lpstr>
      <vt:lpstr>Performance analysis (1)</vt:lpstr>
      <vt:lpstr>Performance analysis (2)</vt:lpstr>
      <vt:lpstr>Alternative 1c: parallelize KinFit,         1x CPU-core with MIC accelerator </vt:lpstr>
      <vt:lpstr>Alternative 1c: parallelize KinFit,         1x CPU-core with MIC accelerator </vt:lpstr>
      <vt:lpstr>Alternative 3: events from different files</vt:lpstr>
      <vt:lpstr>Performance analysis (1)</vt:lpstr>
      <vt:lpstr>Performance analysis (2)</vt:lpstr>
      <vt:lpstr>Efficient processing of ATLAS events analysis in platforms with accelerator devices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processing of ATLAS events analysis in platforms with accelerator devices </dc:title>
  <dc:creator>André Pereira</dc:creator>
  <cp:lastModifiedBy>André Pereira</cp:lastModifiedBy>
  <cp:revision>453</cp:revision>
  <dcterms:created xsi:type="dcterms:W3CDTF">2013-02-12T11:57:55Z</dcterms:created>
  <dcterms:modified xsi:type="dcterms:W3CDTF">2013-09-10T14:59:54Z</dcterms:modified>
</cp:coreProperties>
</file>