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9" r:id="rId3"/>
    <p:sldId id="259" r:id="rId4"/>
    <p:sldId id="280" r:id="rId5"/>
    <p:sldId id="293" r:id="rId6"/>
    <p:sldId id="292" r:id="rId7"/>
    <p:sldId id="297" r:id="rId8"/>
    <p:sldId id="302" r:id="rId9"/>
    <p:sldId id="281" r:id="rId10"/>
    <p:sldId id="286" r:id="rId11"/>
    <p:sldId id="287" r:id="rId12"/>
    <p:sldId id="289" r:id="rId13"/>
    <p:sldId id="294" r:id="rId14"/>
    <p:sldId id="295" r:id="rId15"/>
    <p:sldId id="296" r:id="rId16"/>
    <p:sldId id="300" r:id="rId17"/>
    <p:sldId id="307" r:id="rId18"/>
    <p:sldId id="308" r:id="rId19"/>
    <p:sldId id="301" r:id="rId20"/>
    <p:sldId id="306" r:id="rId21"/>
    <p:sldId id="288" r:id="rId22"/>
    <p:sldId id="291" r:id="rId23"/>
    <p:sldId id="304" r:id="rId24"/>
    <p:sldId id="305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2" autoAdjust="0"/>
    <p:restoredTop sz="89420" autoAdjust="0"/>
  </p:normalViewPr>
  <p:slideViewPr>
    <p:cSldViewPr snapToGrid="0" snapToObjects="1">
      <p:cViewPr varScale="1">
        <p:scale>
          <a:sx n="89" d="100"/>
          <a:sy n="89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02:Users:andre:mscthesis-liptool:doc:medicoes_ttH%20(1)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02:Users:andre:mscthesis-liptool:doc:medicoes_ttH%20(1)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02:Users:andre:mscthesis-liptool:doc:medicoes_ttH%20(1)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02:Users:andre:mscthesis-liptool:doc:medicoes_ttH%20(1)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02:Users:andre:mscthesis-liptool:doc:medicoes_ttH%20(1)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02:Users:andre:mscthesis-liptool:doc:medicoes_ttH%20(1)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oleObject" Target="02:Users:andre:mscthesis-liptool:doc:medicoes_ttH%20(1)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oleObject" Target="02:Users:andre:mscthesis-liptool:doc:medicoes_ttH%20(1)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oleObject" Target="02:Users:andre:mscthesis-liptool:doc:medicoes_ttH%20(1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Execution</a:t>
            </a:r>
            <a:r>
              <a:rPr lang="en-US" baseline="0" dirty="0" smtClean="0"/>
              <a:t> time</a:t>
            </a:r>
            <a:endParaRPr lang="en-US" dirty="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29978611801419"/>
          <c:y val="0.129341553562191"/>
          <c:w val="0.831555947277106"/>
          <c:h val="0.783091784703805"/>
        </c:manualLayout>
      </c:layout>
      <c:barChart>
        <c:barDir val="col"/>
        <c:grouping val="stacked"/>
        <c:varyColors val="0"/>
        <c:ser>
          <c:idx val="0"/>
          <c:order val="0"/>
          <c:tx>
            <c:v>Rest of the cuts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701'!$R$77:$AA$77</c:f>
              <c:numCache>
                <c:formatCode>General</c:formatCode>
                <c:ptCount val="10"/>
                <c:pt idx="0">
                  <c:v>1.991641</c:v>
                </c:pt>
                <c:pt idx="1">
                  <c:v>1.949046</c:v>
                </c:pt>
                <c:pt idx="2">
                  <c:v>1.893227</c:v>
                </c:pt>
                <c:pt idx="3">
                  <c:v>1.890236</c:v>
                </c:pt>
                <c:pt idx="4">
                  <c:v>1.944026</c:v>
                </c:pt>
                <c:pt idx="5">
                  <c:v>1.980342</c:v>
                </c:pt>
                <c:pt idx="6">
                  <c:v>2.06879</c:v>
                </c:pt>
                <c:pt idx="7">
                  <c:v>2.198381</c:v>
                </c:pt>
                <c:pt idx="8">
                  <c:v>2.405854999999998</c:v>
                </c:pt>
                <c:pt idx="9">
                  <c:v>2.64023</c:v>
                </c:pt>
              </c:numCache>
            </c:numRef>
          </c:val>
        </c:ser>
        <c:ser>
          <c:idx val="1"/>
          <c:order val="1"/>
          <c:tx>
            <c:v>Read inputs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701'!$R$79:$AA$79</c:f>
              <c:numCache>
                <c:formatCode>General</c:formatCode>
                <c:ptCount val="10"/>
                <c:pt idx="0">
                  <c:v>0.280504</c:v>
                </c:pt>
                <c:pt idx="1">
                  <c:v>0.280504</c:v>
                </c:pt>
                <c:pt idx="2">
                  <c:v>0.280504</c:v>
                </c:pt>
                <c:pt idx="3">
                  <c:v>0.280504</c:v>
                </c:pt>
                <c:pt idx="4">
                  <c:v>0.280504</c:v>
                </c:pt>
                <c:pt idx="5">
                  <c:v>0.280504</c:v>
                </c:pt>
                <c:pt idx="6">
                  <c:v>0.280504</c:v>
                </c:pt>
                <c:pt idx="7">
                  <c:v>0.280504</c:v>
                </c:pt>
                <c:pt idx="8">
                  <c:v>0.280504</c:v>
                </c:pt>
                <c:pt idx="9">
                  <c:v>0.280504</c:v>
                </c:pt>
              </c:numCache>
            </c:numRef>
          </c:val>
        </c:ser>
        <c:ser>
          <c:idx val="2"/>
          <c:order val="2"/>
          <c:tx>
            <c:v>KinFit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701'!$R$76:$AA$76</c:f>
              <c:numCache>
                <c:formatCode>General</c:formatCode>
                <c:ptCount val="10"/>
                <c:pt idx="0">
                  <c:v>1.812077</c:v>
                </c:pt>
                <c:pt idx="1">
                  <c:v>3.64018</c:v>
                </c:pt>
                <c:pt idx="2">
                  <c:v>7.248018</c:v>
                </c:pt>
                <c:pt idx="3">
                  <c:v>14.537184</c:v>
                </c:pt>
                <c:pt idx="4">
                  <c:v>29.087227</c:v>
                </c:pt>
                <c:pt idx="5">
                  <c:v>58.127282</c:v>
                </c:pt>
                <c:pt idx="6">
                  <c:v>117.454836</c:v>
                </c:pt>
                <c:pt idx="7">
                  <c:v>237.474029</c:v>
                </c:pt>
                <c:pt idx="8">
                  <c:v>479.72257</c:v>
                </c:pt>
                <c:pt idx="9">
                  <c:v>977.571781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3053336"/>
        <c:axId val="1773078840"/>
      </c:barChart>
      <c:catAx>
        <c:axId val="1773053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73078840"/>
        <c:crosses val="autoZero"/>
        <c:auto val="1"/>
        <c:lblAlgn val="ctr"/>
        <c:lblOffset val="100"/>
        <c:noMultiLvlLbl val="0"/>
      </c:catAx>
      <c:valAx>
        <c:axId val="1773078840"/>
        <c:scaling>
          <c:logBase val="2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</a:t>
                </a:r>
                <a:r>
                  <a:rPr lang="en-US" baseline="0" dirty="0" smtClean="0"/>
                  <a:t> time (sec)</a:t>
                </a:r>
              </a:p>
            </c:rich>
          </c:tx>
          <c:layout>
            <c:manualLayout>
              <c:xMode val="edge"/>
              <c:yMode val="edge"/>
              <c:x val="0.0"/>
              <c:y val="0.30631258011233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7305333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Relative</a:t>
            </a:r>
            <a:r>
              <a:rPr lang="en-US" baseline="0" dirty="0" smtClean="0"/>
              <a:t> execution time</a:t>
            </a:r>
            <a:endParaRPr lang="en-US" dirty="0"/>
          </a:p>
        </c:rich>
      </c:tx>
      <c:layout>
        <c:manualLayout>
          <c:xMode val="edge"/>
          <c:yMode val="edge"/>
          <c:x val="0.209376836279358"/>
          <c:y val="0.025016244554473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0924555702845288"/>
          <c:y val="0.125081222772366"/>
          <c:w val="0.660831782016891"/>
          <c:h val="0.795659139879464"/>
        </c:manualLayout>
      </c:layout>
      <c:barChart>
        <c:barDir val="col"/>
        <c:grouping val="percentStacked"/>
        <c:varyColors val="0"/>
        <c:ser>
          <c:idx val="0"/>
          <c:order val="0"/>
          <c:tx>
            <c:v>Rest of the cuts</c:v>
          </c:tx>
          <c:invertIfNegative val="0"/>
          <c:cat>
            <c:numRef>
              <c:f>'Efficiency 701'!$R$85:$AA$85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701'!$R$87:$AA$87</c:f>
              <c:numCache>
                <c:formatCode>General</c:formatCode>
                <c:ptCount val="10"/>
                <c:pt idx="0">
                  <c:v>0.487642689354301</c:v>
                </c:pt>
                <c:pt idx="1">
                  <c:v>0.332050366882293</c:v>
                </c:pt>
                <c:pt idx="2">
                  <c:v>0.200942202981633</c:v>
                </c:pt>
                <c:pt idx="3">
                  <c:v>0.113134103315289</c:v>
                </c:pt>
                <c:pt idx="4">
                  <c:v>0.0620861358881905</c:v>
                </c:pt>
                <c:pt idx="5">
                  <c:v>0.0327935649868133</c:v>
                </c:pt>
                <c:pt idx="6">
                  <c:v>0.0172681025270164</c:v>
                </c:pt>
                <c:pt idx="7">
                  <c:v>0.00916171828611341</c:v>
                </c:pt>
                <c:pt idx="8">
                  <c:v>0.0049871692984356</c:v>
                </c:pt>
                <c:pt idx="9">
                  <c:v>0.00269275895492175</c:v>
                </c:pt>
              </c:numCache>
            </c:numRef>
          </c:val>
        </c:ser>
        <c:ser>
          <c:idx val="1"/>
          <c:order val="1"/>
          <c:tx>
            <c:v>Read inputs</c:v>
          </c:tx>
          <c:invertIfNegative val="0"/>
          <c:cat>
            <c:numRef>
              <c:f>'Efficiency 701'!$R$85:$AA$85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701'!$R$88:$AA$88</c:f>
              <c:numCache>
                <c:formatCode>General</c:formatCode>
                <c:ptCount val="10"/>
                <c:pt idx="0">
                  <c:v>0.0686799101517988</c:v>
                </c:pt>
                <c:pt idx="1">
                  <c:v>0.0477882287600963</c:v>
                </c:pt>
                <c:pt idx="2">
                  <c:v>0.0297719669670674</c:v>
                </c:pt>
                <c:pt idx="3">
                  <c:v>0.0167886806284252</c:v>
                </c:pt>
                <c:pt idx="4">
                  <c:v>0.00895842414719812</c:v>
                </c:pt>
                <c:pt idx="5">
                  <c:v>0.00464501896796668</c:v>
                </c:pt>
                <c:pt idx="6">
                  <c:v>0.00234135501004848</c:v>
                </c:pt>
                <c:pt idx="7">
                  <c:v>0.00116899601394297</c:v>
                </c:pt>
                <c:pt idx="8">
                  <c:v>0.000581465190914822</c:v>
                </c:pt>
                <c:pt idx="9">
                  <c:v>0.00028608479484415</c:v>
                </c:pt>
              </c:numCache>
            </c:numRef>
          </c:val>
        </c:ser>
        <c:ser>
          <c:idx val="2"/>
          <c:order val="2"/>
          <c:tx>
            <c:v>KinFit</c:v>
          </c:tx>
          <c:invertIfNegative val="0"/>
          <c:val>
            <c:numRef>
              <c:f>'Efficiency 701'!$R$86:$AA$86</c:f>
              <c:numCache>
                <c:formatCode>General</c:formatCode>
                <c:ptCount val="10"/>
                <c:pt idx="0">
                  <c:v>0.443677400493901</c:v>
                </c:pt>
                <c:pt idx="1">
                  <c:v>0.620161404357611</c:v>
                </c:pt>
                <c:pt idx="2">
                  <c:v>0.769285830051299</c:v>
                </c:pt>
                <c:pt idx="3">
                  <c:v>0.870077216056286</c:v>
                </c:pt>
                <c:pt idx="4">
                  <c:v>0.928955439964611</c:v>
                </c:pt>
                <c:pt idx="5">
                  <c:v>0.96256141604522</c:v>
                </c:pt>
                <c:pt idx="6">
                  <c:v>0.980390542462935</c:v>
                </c:pt>
                <c:pt idx="7">
                  <c:v>0.989669285699944</c:v>
                </c:pt>
                <c:pt idx="8">
                  <c:v>0.99443136551065</c:v>
                </c:pt>
                <c:pt idx="9">
                  <c:v>0.997021156250234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05053240"/>
        <c:axId val="1805050248"/>
      </c:barChart>
      <c:catAx>
        <c:axId val="1805053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05050248"/>
        <c:crosses val="autoZero"/>
        <c:auto val="1"/>
        <c:lblAlgn val="ctr"/>
        <c:lblOffset val="100"/>
        <c:noMultiLvlLbl val="0"/>
      </c:catAx>
      <c:valAx>
        <c:axId val="180505024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8050532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7647787154987"/>
          <c:y val="0.395927517493465"/>
          <c:w val="0.196451125711096"/>
          <c:h val="0.20814496501307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Shared Mem</a:t>
            </a:r>
            <a:r>
              <a:rPr lang="en-US" baseline="0"/>
              <a:t> - </a:t>
            </a:r>
            <a:r>
              <a:rPr lang="en-US"/>
              <a:t>Pointer</a:t>
            </a:r>
            <a:r>
              <a:rPr lang="en-US" baseline="0"/>
              <a:t> version</a:t>
            </a:r>
            <a:endParaRPr lang="en-US"/>
          </a:p>
        </c:rich>
      </c:tx>
      <c:layout>
        <c:manualLayout>
          <c:xMode val="edge"/>
          <c:yMode val="edge"/>
          <c:x val="0.131461504811898"/>
          <c:y val="0.0307872443840551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0733681102362205"/>
          <c:y val="0.146239410824262"/>
          <c:w val="0.741947725284339"/>
          <c:h val="0.756216538568296"/>
        </c:manualLayout>
      </c:layout>
      <c:lineChart>
        <c:grouping val="standard"/>
        <c:varyColors val="0"/>
        <c:ser>
          <c:idx val="0"/>
          <c:order val="0"/>
          <c:tx>
            <c:v>1t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701'!$P$102:$Y$102</c:f>
              <c:numCache>
                <c:formatCode>General</c:formatCode>
                <c:ptCount val="10"/>
                <c:pt idx="0">
                  <c:v>1.110391321654734</c:v>
                </c:pt>
                <c:pt idx="1">
                  <c:v>1.172978139631261</c:v>
                </c:pt>
                <c:pt idx="2">
                  <c:v>1.236867440243767</c:v>
                </c:pt>
                <c:pt idx="3">
                  <c:v>1.327714311134341</c:v>
                </c:pt>
                <c:pt idx="4">
                  <c:v>1.400201519821818</c:v>
                </c:pt>
                <c:pt idx="5">
                  <c:v>1.487243718543645</c:v>
                </c:pt>
                <c:pt idx="6">
                  <c:v>1.574630156315598</c:v>
                </c:pt>
                <c:pt idx="7">
                  <c:v>1.66599025450706</c:v>
                </c:pt>
                <c:pt idx="8">
                  <c:v>1.781516091840244</c:v>
                </c:pt>
                <c:pt idx="9">
                  <c:v>1.881134381872466</c:v>
                </c:pt>
              </c:numCache>
            </c:numRef>
          </c:val>
          <c:smooth val="0"/>
        </c:ser>
        <c:ser>
          <c:idx val="1"/>
          <c:order val="1"/>
          <c:tx>
            <c:v>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701'!$P$103:$Y$103</c:f>
              <c:numCache>
                <c:formatCode>General</c:formatCode>
                <c:ptCount val="10"/>
                <c:pt idx="0">
                  <c:v>1.34420741332027</c:v>
                </c:pt>
                <c:pt idx="1">
                  <c:v>1.600650570555768</c:v>
                </c:pt>
                <c:pt idx="2">
                  <c:v>1.884157802015306</c:v>
                </c:pt>
                <c:pt idx="3">
                  <c:v>2.244477583227561</c:v>
                </c:pt>
                <c:pt idx="4">
                  <c:v>2.439063664457949</c:v>
                </c:pt>
                <c:pt idx="5">
                  <c:v>2.635139429203618</c:v>
                </c:pt>
                <c:pt idx="6">
                  <c:v>2.87843145098217</c:v>
                </c:pt>
                <c:pt idx="7">
                  <c:v>3.114995419144399</c:v>
                </c:pt>
                <c:pt idx="8">
                  <c:v>3.387894554816817</c:v>
                </c:pt>
                <c:pt idx="9">
                  <c:v>3.60323824714064</c:v>
                </c:pt>
              </c:numCache>
            </c:numRef>
          </c:val>
          <c:smooth val="0"/>
        </c:ser>
        <c:ser>
          <c:idx val="2"/>
          <c:order val="2"/>
          <c:tx>
            <c:v>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701'!$P$104:$Y$104</c:f>
              <c:numCache>
                <c:formatCode>General</c:formatCode>
                <c:ptCount val="10"/>
                <c:pt idx="0">
                  <c:v>1.482532472240655</c:v>
                </c:pt>
                <c:pt idx="1">
                  <c:v>1.908366881400532</c:v>
                </c:pt>
                <c:pt idx="2">
                  <c:v>2.523069909515982</c:v>
                </c:pt>
                <c:pt idx="3">
                  <c:v>3.285612838022527</c:v>
                </c:pt>
                <c:pt idx="4">
                  <c:v>4.082449136052857</c:v>
                </c:pt>
                <c:pt idx="5">
                  <c:v>4.815173452312604</c:v>
                </c:pt>
                <c:pt idx="6">
                  <c:v>5.36310114898161</c:v>
                </c:pt>
                <c:pt idx="7">
                  <c:v>5.861726526450464</c:v>
                </c:pt>
                <c:pt idx="8">
                  <c:v>6.22909533965106</c:v>
                </c:pt>
                <c:pt idx="9">
                  <c:v>6.56074143082501</c:v>
                </c:pt>
              </c:numCache>
            </c:numRef>
          </c:val>
          <c:smooth val="0"/>
        </c:ser>
        <c:ser>
          <c:idx val="3"/>
          <c:order val="3"/>
          <c:tx>
            <c:v>8t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701'!$P$105:$Y$105</c:f>
              <c:numCache>
                <c:formatCode>General</c:formatCode>
                <c:ptCount val="10"/>
                <c:pt idx="0">
                  <c:v>1.449951153068358</c:v>
                </c:pt>
                <c:pt idx="1">
                  <c:v>1.942315535947568</c:v>
                </c:pt>
                <c:pt idx="2">
                  <c:v>2.721008652855048</c:v>
                </c:pt>
                <c:pt idx="3">
                  <c:v>3.962856561264062</c:v>
                </c:pt>
                <c:pt idx="4">
                  <c:v>5.511917097166894</c:v>
                </c:pt>
                <c:pt idx="5">
                  <c:v>6.86204016249625</c:v>
                </c:pt>
                <c:pt idx="6">
                  <c:v>8.013820791769818</c:v>
                </c:pt>
                <c:pt idx="7">
                  <c:v>9.029982309635821</c:v>
                </c:pt>
                <c:pt idx="8">
                  <c:v>9.93401557019892</c:v>
                </c:pt>
                <c:pt idx="9">
                  <c:v>10.25889166805444</c:v>
                </c:pt>
              </c:numCache>
            </c:numRef>
          </c:val>
          <c:smooth val="0"/>
        </c:ser>
        <c:ser>
          <c:idx val="4"/>
          <c:order val="4"/>
          <c:tx>
            <c:v>16t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701'!$P$106:$Y$106</c:f>
              <c:numCache>
                <c:formatCode>General</c:formatCode>
                <c:ptCount val="10"/>
                <c:pt idx="0">
                  <c:v>1.373397669759379</c:v>
                </c:pt>
                <c:pt idx="1">
                  <c:v>1.670315785606321</c:v>
                </c:pt>
                <c:pt idx="2">
                  <c:v>2.588147815000594</c:v>
                </c:pt>
                <c:pt idx="3">
                  <c:v>3.730807348525437</c:v>
                </c:pt>
                <c:pt idx="4">
                  <c:v>4.657034017682479</c:v>
                </c:pt>
                <c:pt idx="5">
                  <c:v>5.890220720496758</c:v>
                </c:pt>
                <c:pt idx="6">
                  <c:v>7.043998387422507</c:v>
                </c:pt>
                <c:pt idx="7">
                  <c:v>7.8696220170046</c:v>
                </c:pt>
                <c:pt idx="8">
                  <c:v>8.32888157819668</c:v>
                </c:pt>
                <c:pt idx="9">
                  <c:v>9.157154711911568</c:v>
                </c:pt>
              </c:numCache>
            </c:numRef>
          </c:val>
          <c:smooth val="0"/>
        </c:ser>
        <c:ser>
          <c:idx val="5"/>
          <c:order val="5"/>
          <c:tx>
            <c:v>32t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701'!$P$107:$Y$107</c:f>
              <c:numCache>
                <c:formatCode>General</c:formatCode>
                <c:ptCount val="10"/>
                <c:pt idx="0">
                  <c:v>0.933940462877927</c:v>
                </c:pt>
                <c:pt idx="1">
                  <c:v>1.358357708558441</c:v>
                </c:pt>
                <c:pt idx="2">
                  <c:v>2.092398635492763</c:v>
                </c:pt>
                <c:pt idx="3">
                  <c:v>2.70532665425352</c:v>
                </c:pt>
                <c:pt idx="4">
                  <c:v>3.855303453437347</c:v>
                </c:pt>
                <c:pt idx="5">
                  <c:v>4.847119716515094</c:v>
                </c:pt>
                <c:pt idx="6">
                  <c:v>5.785744295397386</c:v>
                </c:pt>
                <c:pt idx="7">
                  <c:v>6.402843774006861</c:v>
                </c:pt>
                <c:pt idx="8">
                  <c:v>6.873221603153068</c:v>
                </c:pt>
                <c:pt idx="9">
                  <c:v>7.119409511852735</c:v>
                </c:pt>
              </c:numCache>
            </c:numRef>
          </c:val>
          <c:smooth val="0"/>
        </c:ser>
        <c:ser>
          <c:idx val="6"/>
          <c:order val="6"/>
          <c:tx>
            <c:v>64t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701'!$P$108:$Y$108</c:f>
              <c:numCache>
                <c:formatCode>General</c:formatCode>
                <c:ptCount val="10"/>
                <c:pt idx="0">
                  <c:v>0.395888326559367</c:v>
                </c:pt>
                <c:pt idx="1">
                  <c:v>0.55462878464768</c:v>
                </c:pt>
                <c:pt idx="2">
                  <c:v>0.833192933339111</c:v>
                </c:pt>
                <c:pt idx="3">
                  <c:v>1.323561935099551</c:v>
                </c:pt>
                <c:pt idx="4">
                  <c:v>2.066851183955457</c:v>
                </c:pt>
                <c:pt idx="5">
                  <c:v>3.092673831891052</c:v>
                </c:pt>
                <c:pt idx="6">
                  <c:v>4.138835099717411</c:v>
                </c:pt>
                <c:pt idx="7">
                  <c:v>5.015130450900855</c:v>
                </c:pt>
                <c:pt idx="8">
                  <c:v>5.77960757933075</c:v>
                </c:pt>
                <c:pt idx="9">
                  <c:v>6.117294617600051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4634552"/>
        <c:axId val="1804630360"/>
      </c:lineChart>
      <c:catAx>
        <c:axId val="1804634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04630360"/>
        <c:crosses val="autoZero"/>
        <c:auto val="1"/>
        <c:lblAlgn val="ctr"/>
        <c:lblOffset val="100"/>
        <c:noMultiLvlLbl val="0"/>
      </c:catAx>
      <c:valAx>
        <c:axId val="1804630360"/>
        <c:scaling>
          <c:logBase val="2.0"/>
          <c:orientation val="minMax"/>
          <c:min val="1.0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8046345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Shared</a:t>
            </a:r>
            <a:r>
              <a:rPr lang="en-US" baseline="0"/>
              <a:t> Mem</a:t>
            </a:r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92875391829198"/>
          <c:y val="0.150087816372269"/>
          <c:w val="0.868462698537133"/>
          <c:h val="0.752368133020289"/>
        </c:manualLayout>
      </c:layout>
      <c:lineChart>
        <c:grouping val="standard"/>
        <c:varyColors val="0"/>
        <c:ser>
          <c:idx val="0"/>
          <c:order val="0"/>
          <c:tx>
            <c:v>1t</c:v>
          </c:tx>
          <c:spPr>
            <a:ln w="12700" cmpd="sng">
              <a:solidFill>
                <a:srgbClr val="4F81BD"/>
              </a:solidFill>
            </a:ln>
          </c:spPr>
          <c:marker>
            <c:spPr>
              <a:ln w="12700" cmpd="sng">
                <a:solidFill>
                  <a:srgbClr val="4F81BD"/>
                </a:solidFill>
              </a:ln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701'!$P$89:$Y$89</c:f>
              <c:numCache>
                <c:formatCode>General</c:formatCode>
                <c:ptCount val="10"/>
                <c:pt idx="0">
                  <c:v>0.775939603980041</c:v>
                </c:pt>
                <c:pt idx="1">
                  <c:v>0.817131582801466</c:v>
                </c:pt>
                <c:pt idx="2">
                  <c:v>0.857762680038984</c:v>
                </c:pt>
                <c:pt idx="3">
                  <c:v>0.887898471733951</c:v>
                </c:pt>
                <c:pt idx="4">
                  <c:v>0.908504532088535</c:v>
                </c:pt>
                <c:pt idx="5">
                  <c:v>0.919170437993603</c:v>
                </c:pt>
                <c:pt idx="6">
                  <c:v>0.928891714816547</c:v>
                </c:pt>
                <c:pt idx="7">
                  <c:v>0.947334424928155</c:v>
                </c:pt>
                <c:pt idx="8">
                  <c:v>0.952474735008406</c:v>
                </c:pt>
                <c:pt idx="9">
                  <c:v>0.954088929305798</c:v>
                </c:pt>
              </c:numCache>
            </c:numRef>
          </c:val>
          <c:smooth val="0"/>
        </c:ser>
        <c:ser>
          <c:idx val="1"/>
          <c:order val="1"/>
          <c:tx>
            <c:v>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701'!$P$90:$Y$90</c:f>
              <c:numCache>
                <c:formatCode>General</c:formatCode>
                <c:ptCount val="10"/>
                <c:pt idx="0">
                  <c:v>0.905305510212292</c:v>
                </c:pt>
                <c:pt idx="1">
                  <c:v>1.026177960615704</c:v>
                </c:pt>
                <c:pt idx="2">
                  <c:v>1.286704937652284</c:v>
                </c:pt>
                <c:pt idx="3">
                  <c:v>1.455103552308516</c:v>
                </c:pt>
                <c:pt idx="4">
                  <c:v>1.599558248605146</c:v>
                </c:pt>
                <c:pt idx="5">
                  <c:v>1.680172442145413</c:v>
                </c:pt>
                <c:pt idx="6">
                  <c:v>1.735640287652364</c:v>
                </c:pt>
                <c:pt idx="7">
                  <c:v>1.807264252755502</c:v>
                </c:pt>
                <c:pt idx="8">
                  <c:v>1.841621888092126</c:v>
                </c:pt>
                <c:pt idx="9">
                  <c:v>1.852008537732023</c:v>
                </c:pt>
              </c:numCache>
            </c:numRef>
          </c:val>
          <c:smooth val="0"/>
        </c:ser>
        <c:ser>
          <c:idx val="2"/>
          <c:order val="2"/>
          <c:tx>
            <c:v>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701'!$P$91:$Y$91</c:f>
              <c:numCache>
                <c:formatCode>General</c:formatCode>
                <c:ptCount val="10"/>
                <c:pt idx="0">
                  <c:v>1.019724334239798</c:v>
                </c:pt>
                <c:pt idx="1">
                  <c:v>1.264234694919459</c:v>
                </c:pt>
                <c:pt idx="2">
                  <c:v>1.649207711122983</c:v>
                </c:pt>
                <c:pt idx="3">
                  <c:v>2.179062484408738</c:v>
                </c:pt>
                <c:pt idx="4">
                  <c:v>2.666858880715503</c:v>
                </c:pt>
                <c:pt idx="5">
                  <c:v>3.000337910271292</c:v>
                </c:pt>
                <c:pt idx="6">
                  <c:v>3.253462508854706</c:v>
                </c:pt>
                <c:pt idx="7">
                  <c:v>3.428056777234728</c:v>
                </c:pt>
                <c:pt idx="8">
                  <c:v>3.533179516700445</c:v>
                </c:pt>
                <c:pt idx="9">
                  <c:v>3.616624239601773</c:v>
                </c:pt>
              </c:numCache>
            </c:numRef>
          </c:val>
          <c:smooth val="0"/>
        </c:ser>
        <c:ser>
          <c:idx val="3"/>
          <c:order val="3"/>
          <c:tx>
            <c:v>8t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701'!$P$92:$Y$92</c:f>
              <c:numCache>
                <c:formatCode>General</c:formatCode>
                <c:ptCount val="10"/>
                <c:pt idx="0">
                  <c:v>1.033334017423784</c:v>
                </c:pt>
                <c:pt idx="1">
                  <c:v>1.360285068255137</c:v>
                </c:pt>
                <c:pt idx="2">
                  <c:v>1.895099815731934</c:v>
                </c:pt>
                <c:pt idx="3">
                  <c:v>2.68547143808648</c:v>
                </c:pt>
                <c:pt idx="4">
                  <c:v>3.704698157539512</c:v>
                </c:pt>
                <c:pt idx="5">
                  <c:v>4.622854116254188</c:v>
                </c:pt>
                <c:pt idx="6">
                  <c:v>5.330906511624324</c:v>
                </c:pt>
                <c:pt idx="7">
                  <c:v>5.785629162032158</c:v>
                </c:pt>
                <c:pt idx="8">
                  <c:v>6.170757133349244</c:v>
                </c:pt>
                <c:pt idx="9">
                  <c:v>6.369306204083442</c:v>
                </c:pt>
              </c:numCache>
            </c:numRef>
          </c:val>
          <c:smooth val="0"/>
        </c:ser>
        <c:ser>
          <c:idx val="4"/>
          <c:order val="4"/>
          <c:tx>
            <c:v>16t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701'!$P$93:$Y$93</c:f>
              <c:numCache>
                <c:formatCode>General</c:formatCode>
                <c:ptCount val="10"/>
                <c:pt idx="0">
                  <c:v>1.009607419451296</c:v>
                </c:pt>
                <c:pt idx="1">
                  <c:v>1.406973783816522</c:v>
                </c:pt>
                <c:pt idx="2">
                  <c:v>2.028308679513573</c:v>
                </c:pt>
                <c:pt idx="3">
                  <c:v>3.08323785263793</c:v>
                </c:pt>
                <c:pt idx="4">
                  <c:v>4.770100407837236</c:v>
                </c:pt>
                <c:pt idx="5">
                  <c:v>6.708318045856557</c:v>
                </c:pt>
                <c:pt idx="6">
                  <c:v>8.375226989290707</c:v>
                </c:pt>
                <c:pt idx="7">
                  <c:v>9.488598624697778</c:v>
                </c:pt>
                <c:pt idx="8">
                  <c:v>10.47673647198141</c:v>
                </c:pt>
                <c:pt idx="9">
                  <c:v>11.04472102421116</c:v>
                </c:pt>
              </c:numCache>
            </c:numRef>
          </c:val>
          <c:smooth val="0"/>
        </c:ser>
        <c:ser>
          <c:idx val="5"/>
          <c:order val="5"/>
          <c:tx>
            <c:v>32t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701'!$P$94:$Y$94</c:f>
              <c:numCache>
                <c:formatCode>General</c:formatCode>
                <c:ptCount val="10"/>
                <c:pt idx="0">
                  <c:v>0.741838653232982</c:v>
                </c:pt>
                <c:pt idx="1">
                  <c:v>1.134211525462842</c:v>
                </c:pt>
                <c:pt idx="2">
                  <c:v>1.440358592589189</c:v>
                </c:pt>
                <c:pt idx="3">
                  <c:v>2.700588125034599</c:v>
                </c:pt>
                <c:pt idx="4">
                  <c:v>4.376632122031582</c:v>
                </c:pt>
                <c:pt idx="5">
                  <c:v>6.981130160745125</c:v>
                </c:pt>
                <c:pt idx="6">
                  <c:v>9.53090239408336</c:v>
                </c:pt>
                <c:pt idx="7">
                  <c:v>12.20022791813934</c:v>
                </c:pt>
                <c:pt idx="8">
                  <c:v>13.80755567271241</c:v>
                </c:pt>
                <c:pt idx="9">
                  <c:v>14.56407646068379</c:v>
                </c:pt>
              </c:numCache>
            </c:numRef>
          </c:val>
          <c:smooth val="0"/>
        </c:ser>
        <c:ser>
          <c:idx val="6"/>
          <c:order val="6"/>
          <c:tx>
            <c:v>64t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701'!$P$95:$Y$95</c:f>
              <c:numCache>
                <c:formatCode>General</c:formatCode>
                <c:ptCount val="10"/>
                <c:pt idx="0">
                  <c:v>0.347876508097336</c:v>
                </c:pt>
                <c:pt idx="1">
                  <c:v>0.486861094634086</c:v>
                </c:pt>
                <c:pt idx="2">
                  <c:v>0.766674099872113</c:v>
                </c:pt>
                <c:pt idx="3">
                  <c:v>1.277731993328311</c:v>
                </c:pt>
                <c:pt idx="4">
                  <c:v>2.151816489964407</c:v>
                </c:pt>
                <c:pt idx="5">
                  <c:v>3.52297016272102</c:v>
                </c:pt>
                <c:pt idx="6">
                  <c:v>5.545186729270668</c:v>
                </c:pt>
                <c:pt idx="7">
                  <c:v>7.921273410533482</c:v>
                </c:pt>
                <c:pt idx="8">
                  <c:v>9.951781207994716</c:v>
                </c:pt>
                <c:pt idx="9">
                  <c:v>12.2136148394809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6129416"/>
        <c:axId val="1806133784"/>
      </c:lineChart>
      <c:catAx>
        <c:axId val="1806129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06133784"/>
        <c:crosses val="autoZero"/>
        <c:auto val="1"/>
        <c:lblAlgn val="ctr"/>
        <c:lblOffset val="100"/>
        <c:noMultiLvlLbl val="0"/>
      </c:catAx>
      <c:valAx>
        <c:axId val="1806133784"/>
        <c:scaling>
          <c:logBase val="2.0"/>
          <c:orientation val="minMax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 smtClean="0"/>
                  <a:t>Speedup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0"/>
              <c:y val="0.43006174418224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0612941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Speedup/dilep </a:t>
            </a:r>
            <a:r>
              <a:rPr lang="en-US" sz="1800" b="0" i="1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versus</a:t>
            </a:r>
            <a:r>
              <a:rPr lang="en-US"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no-variance single-threaded</a:t>
            </a:r>
          </a:p>
        </c:rich>
      </c:tx>
      <c:layout>
        <c:manualLayout>
          <c:xMode val="edge"/>
          <c:yMode val="edge"/>
          <c:x val="0.140738562742948"/>
          <c:y val="0.129492158884039"/>
        </c:manualLayout>
      </c:layout>
      <c:overlay val="0"/>
    </c:title>
    <c:autoTitleDeleted val="0"/>
    <c:view3D>
      <c:rotX val="19"/>
      <c:rotY val="34"/>
      <c:depthPercent val="100"/>
      <c:rAngAx val="0"/>
      <c:perspective val="20"/>
    </c:view3D>
    <c:floor>
      <c:thickness val="0"/>
      <c:spPr>
        <a:noFill/>
        <a:ln w="3175">
          <a:solidFill>
            <a:srgbClr val="808080"/>
          </a:solidFill>
          <a:prstDash val="solid"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0.0"/>
          <c:y val="0.0132013201320132"/>
          <c:w val="0.937726930378762"/>
          <c:h val="0.973597359735974"/>
        </c:manualLayout>
      </c:layout>
      <c:bar3DChart>
        <c:barDir val="col"/>
        <c:grouping val="standard"/>
        <c:varyColors val="0"/>
        <c:ser>
          <c:idx val="0"/>
          <c:order val="0"/>
          <c:tx>
            <c:v>1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701'!$AD$80:$AM$80</c:f>
              <c:numCache>
                <c:formatCode>0.0</c:formatCode>
                <c:ptCount val="10"/>
                <c:pt idx="0">
                  <c:v>1.0</c:v>
                </c:pt>
                <c:pt idx="1">
                  <c:v>1.457874044439689</c:v>
                </c:pt>
                <c:pt idx="2">
                  <c:v>1.894193835116346</c:v>
                </c:pt>
                <c:pt idx="3">
                  <c:v>2.210138085121794</c:v>
                </c:pt>
                <c:pt idx="4">
                  <c:v>2.413295501644447</c:v>
                </c:pt>
                <c:pt idx="5">
                  <c:v>2.522250782110557</c:v>
                </c:pt>
                <c:pt idx="6">
                  <c:v>2.577351775466937</c:v>
                </c:pt>
                <c:pt idx="7">
                  <c:v>2.619412801395347</c:v>
                </c:pt>
                <c:pt idx="8">
                  <c:v>2.6076884056969</c:v>
                </c:pt>
                <c:pt idx="9">
                  <c:v>2.586047111555315</c:v>
                </c:pt>
              </c:numCache>
            </c:numRef>
          </c:val>
        </c:ser>
        <c:ser>
          <c:idx val="1"/>
          <c:order val="1"/>
          <c:tx>
            <c:v>2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701'!$AD$81:$AM$81</c:f>
              <c:numCache>
                <c:formatCode>0.0</c:formatCode>
                <c:ptCount val="10"/>
                <c:pt idx="0">
                  <c:v>1.166721617982497</c:v>
                </c:pt>
                <c:pt idx="1">
                  <c:v>1.830841256470163</c:v>
                </c:pt>
                <c:pt idx="2">
                  <c:v>2.84142527674898</c:v>
                </c:pt>
                <c:pt idx="3">
                  <c:v>3.622012967848304</c:v>
                </c:pt>
                <c:pt idx="4">
                  <c:v>4.248968045435006</c:v>
                </c:pt>
                <c:pt idx="5">
                  <c:v>4.610479276870911</c:v>
                </c:pt>
                <c:pt idx="6">
                  <c:v>4.815798769220626</c:v>
                </c:pt>
                <c:pt idx="7">
                  <c:v>4.997148836358368</c:v>
                </c:pt>
                <c:pt idx="8">
                  <c:v>5.041998353072417</c:v>
                </c:pt>
                <c:pt idx="9">
                  <c:v>5.019847922417958</c:v>
                </c:pt>
              </c:numCache>
            </c:numRef>
          </c:val>
        </c:ser>
        <c:ser>
          <c:idx val="2"/>
          <c:order val="2"/>
          <c:tx>
            <c:v>4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701'!$AD$82:$AM$82</c:f>
              <c:numCache>
                <c:formatCode>0.0</c:formatCode>
                <c:ptCount val="10"/>
                <c:pt idx="0">
                  <c:v>1.314180032839292</c:v>
                </c:pt>
                <c:pt idx="1">
                  <c:v>2.255566895951218</c:v>
                </c:pt>
                <c:pt idx="2">
                  <c:v>3.641938675967477</c:v>
                </c:pt>
                <c:pt idx="3">
                  <c:v>5.424076220389013</c:v>
                </c:pt>
                <c:pt idx="4">
                  <c:v>7.084079729966697</c:v>
                </c:pt>
                <c:pt idx="5">
                  <c:v>8.233080969506101</c:v>
                </c:pt>
                <c:pt idx="6">
                  <c:v>9.027228082519665</c:v>
                </c:pt>
                <c:pt idx="7">
                  <c:v>9.47869682544232</c:v>
                </c:pt>
                <c:pt idx="8">
                  <c:v>9.673150291870168</c:v>
                </c:pt>
                <c:pt idx="9">
                  <c:v>9.80281856452128</c:v>
                </c:pt>
              </c:numCache>
            </c:numRef>
          </c:val>
        </c:ser>
        <c:ser>
          <c:idx val="3"/>
          <c:order val="3"/>
          <c:tx>
            <c:v>8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701'!$AD$83:$AM$83</c:f>
              <c:numCache>
                <c:formatCode>0.0</c:formatCode>
                <c:ptCount val="10"/>
                <c:pt idx="0">
                  <c:v>1.331719649472053</c:v>
                </c:pt>
                <c:pt idx="1">
                  <c:v>2.42693384491279</c:v>
                </c:pt>
                <c:pt idx="2">
                  <c:v>4.184941209760257</c:v>
                </c:pt>
                <c:pt idx="3">
                  <c:v>6.684618670680796</c:v>
                </c:pt>
                <c:pt idx="4">
                  <c:v>9.840932084276392</c:v>
                </c:pt>
                <c:pt idx="5">
                  <c:v>12.68534857991842</c:v>
                </c:pt>
                <c:pt idx="6">
                  <c:v>14.79141340527161</c:v>
                </c:pt>
                <c:pt idx="7">
                  <c:v>15.99746688430815</c:v>
                </c:pt>
                <c:pt idx="8">
                  <c:v>16.89431880926925</c:v>
                </c:pt>
                <c:pt idx="9">
                  <c:v>17.26393149081606</c:v>
                </c:pt>
              </c:numCache>
            </c:numRef>
          </c:val>
        </c:ser>
        <c:ser>
          <c:idx val="4"/>
          <c:order val="4"/>
          <c:tx>
            <c:v>16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701'!$AD$84:$AM$84</c:f>
              <c:numCache>
                <c:formatCode>0.0</c:formatCode>
                <c:ptCount val="10"/>
                <c:pt idx="0">
                  <c:v>1.301141756745884</c:v>
                </c:pt>
                <c:pt idx="1">
                  <c:v>2.510232872900192</c:v>
                </c:pt>
                <c:pt idx="2">
                  <c:v>4.4791058014706</c:v>
                </c:pt>
                <c:pt idx="3">
                  <c:v>7.674730411796535</c:v>
                </c:pt>
                <c:pt idx="4">
                  <c:v>12.67100102424598</c:v>
                </c:pt>
                <c:pt idx="5">
                  <c:v>18.40796846637252</c:v>
                </c:pt>
                <c:pt idx="6">
                  <c:v>23.23834501532847</c:v>
                </c:pt>
                <c:pt idx="7">
                  <c:v>26.23630689523458</c:v>
                </c:pt>
                <c:pt idx="8">
                  <c:v>28.68324294952202</c:v>
                </c:pt>
                <c:pt idx="9">
                  <c:v>29.93658979292168</c:v>
                </c:pt>
              </c:numCache>
            </c:numRef>
          </c:val>
        </c:ser>
        <c:ser>
          <c:idx val="5"/>
          <c:order val="5"/>
          <c:tx>
            <c:v>32</c:v>
          </c:tx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" sourceLinked="0"/>
            <c:txPr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701'!$AD$85:$AM$85</c:f>
              <c:numCache>
                <c:formatCode>0.0</c:formatCode>
                <c:ptCount val="10"/>
                <c:pt idx="0">
                  <c:v>0.956052055376289</c:v>
                </c:pt>
                <c:pt idx="1">
                  <c:v>2.02358785130739</c:v>
                </c:pt>
                <c:pt idx="2">
                  <c:v>3.18073801755434</c:v>
                </c:pt>
                <c:pt idx="3">
                  <c:v>6.722246807915517</c:v>
                </c:pt>
                <c:pt idx="4">
                  <c:v>11.62581609600833</c:v>
                </c:pt>
                <c:pt idx="5">
                  <c:v>19.1565788891021</c:v>
                </c:pt>
                <c:pt idx="6">
                  <c:v>26.44494273699516</c:v>
                </c:pt>
                <c:pt idx="7">
                  <c:v>33.7340566834555</c:v>
                </c:pt>
                <c:pt idx="8">
                  <c:v>37.80237051477153</c:v>
                </c:pt>
                <c:pt idx="9">
                  <c:v>39.47576238100387</c:v>
                </c:pt>
              </c:numCache>
            </c:numRef>
          </c:val>
        </c:ser>
        <c:ser>
          <c:idx val="6"/>
          <c:order val="6"/>
          <c:tx>
            <c:v>64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701'!$AD$86:$AM$86</c:f>
              <c:numCache>
                <c:formatCode>0.0</c:formatCode>
                <c:ptCount val="10"/>
                <c:pt idx="0">
                  <c:v>0.448329362637203</c:v>
                </c:pt>
                <c:pt idx="1">
                  <c:v>0.868626507717522</c:v>
                </c:pt>
                <c:pt idx="2">
                  <c:v>1.69304329427707</c:v>
                </c:pt>
                <c:pt idx="3">
                  <c:v>3.180503436973653</c:v>
                </c:pt>
                <c:pt idx="4">
                  <c:v>5.71595283477285</c:v>
                </c:pt>
                <c:pt idx="5">
                  <c:v>9.667210651020833</c:v>
                </c:pt>
                <c:pt idx="6">
                  <c:v>15.38596655994941</c:v>
                </c:pt>
                <c:pt idx="7">
                  <c:v>21.90259788825638</c:v>
                </c:pt>
                <c:pt idx="8">
                  <c:v>27.24601873234052</c:v>
                </c:pt>
                <c:pt idx="9">
                  <c:v>33.10486308678814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85377960"/>
        <c:axId val="1785383832"/>
        <c:axId val="1785387224"/>
      </c:bar3DChart>
      <c:catAx>
        <c:axId val="1785377960"/>
        <c:scaling>
          <c:orientation val="maxMin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#</a:t>
                </a:r>
                <a:r>
                  <a:rPr lang="en-US" sz="1600" baseline="0" dirty="0"/>
                  <a:t> </a:t>
                </a:r>
                <a:r>
                  <a:rPr lang="en-US" sz="1600" baseline="0" dirty="0" smtClean="0"/>
                  <a:t>variations per event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0.111750598026512"/>
              <c:y val="0.852116568195846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200" b="1" i="0" baseline="0">
                <a:solidFill>
                  <a:srgbClr val="800000"/>
                </a:solidFill>
              </a:defRPr>
            </a:pPr>
            <a:endParaRPr lang="en-US"/>
          </a:p>
        </c:txPr>
        <c:crossAx val="1785383832"/>
        <c:crossesAt val="1.0"/>
        <c:auto val="1"/>
        <c:lblAlgn val="ctr"/>
        <c:lblOffset val="100"/>
        <c:noMultiLvlLbl val="0"/>
      </c:catAx>
      <c:valAx>
        <c:axId val="1785383832"/>
        <c:scaling>
          <c:logBase val="2.0"/>
          <c:orientation val="minMax"/>
          <c:min val="1.0"/>
        </c:scaling>
        <c:delete val="0"/>
        <c:axPos val="r"/>
        <c:majorGridlines/>
        <c:numFmt formatCode="#\ ?/?" sourceLinked="0"/>
        <c:majorTickMark val="out"/>
        <c:minorTickMark val="none"/>
        <c:tickLblPos val="nextTo"/>
        <c:spPr>
          <a:effectLst/>
        </c:spPr>
        <c:txPr>
          <a:bodyPr/>
          <a:lstStyle/>
          <a:p>
            <a:pPr>
              <a:defRPr sz="1200" b="1" i="0">
                <a:solidFill>
                  <a:srgbClr val="000090"/>
                </a:solidFill>
              </a:defRPr>
            </a:pPr>
            <a:endParaRPr lang="en-US"/>
          </a:p>
        </c:txPr>
        <c:crossAx val="1785377960"/>
        <c:crosses val="autoZero"/>
        <c:crossBetween val="between"/>
      </c:valAx>
      <c:serAx>
        <c:axId val="178538722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/>
                  <a:t># threads</a:t>
                </a:r>
              </a:p>
            </c:rich>
          </c:tx>
          <c:layout>
            <c:manualLayout>
              <c:xMode val="edge"/>
              <c:yMode val="edge"/>
              <c:x val="0.817587212199741"/>
              <c:y val="0.845761586208409"/>
            </c:manualLayout>
          </c:layout>
          <c:overlay val="0"/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200" b="1" i="0" u="none" strike="noStrike" baseline="0">
                <a:solidFill>
                  <a:srgbClr val="9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785383832"/>
        <c:crossesAt val="1.0"/>
        <c:tickLblSkip val="1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Event</a:t>
            </a:r>
            <a:r>
              <a:rPr lang="en-US" baseline="0"/>
              <a:t> Throughput (#events*variations per sec)</a:t>
            </a:r>
            <a:endParaRPr lang="en-US"/>
          </a:p>
        </c:rich>
      </c:tx>
      <c:layout>
        <c:manualLayout>
          <c:xMode val="edge"/>
          <c:yMode val="edge"/>
          <c:x val="0.286919512915184"/>
          <c:y val="0.0"/>
        </c:manualLayout>
      </c:layout>
      <c:overlay val="1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713883763443007"/>
          <c:y val="0.067345119727247"/>
          <c:w val="0.894801438483717"/>
          <c:h val="0.87517852794118"/>
        </c:manualLayout>
      </c:layout>
      <c:bar3DChart>
        <c:barDir val="col"/>
        <c:grouping val="standard"/>
        <c:varyColors val="0"/>
        <c:ser>
          <c:idx val="0"/>
          <c:order val="0"/>
          <c:tx>
            <c:v>1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701'!$Q$114:$Q$120</c:f>
              <c:numCache>
                <c:formatCode>0.00E+00</c:formatCode>
                <c:ptCount val="7"/>
                <c:pt idx="0">
                  <c:v>1581.760302392433</c:v>
                </c:pt>
                <c:pt idx="1">
                  <c:v>1914.83298104589</c:v>
                </c:pt>
                <c:pt idx="2">
                  <c:v>2111.878007208652</c:v>
                </c:pt>
                <c:pt idx="3">
                  <c:v>2065.465687280288</c:v>
                </c:pt>
                <c:pt idx="4">
                  <c:v>1956.41470809256</c:v>
                </c:pt>
                <c:pt idx="5">
                  <c:v>1330.404804296247</c:v>
                </c:pt>
                <c:pt idx="6">
                  <c:v>563.9457251872228</c:v>
                </c:pt>
              </c:numCache>
            </c:numRef>
          </c:val>
        </c:ser>
        <c:ser>
          <c:idx val="1"/>
          <c:order val="1"/>
          <c:tx>
            <c:v>2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701'!$R$114:$R$120</c:f>
              <c:numCache>
                <c:formatCode>0.00E+00</c:formatCode>
                <c:ptCount val="7"/>
                <c:pt idx="0">
                  <c:v>1532.918749863942</c:v>
                </c:pt>
                <c:pt idx="1">
                  <c:v>2091.826939210216</c:v>
                </c:pt>
                <c:pt idx="2">
                  <c:v>2493.969218418577</c:v>
                </c:pt>
                <c:pt idx="3">
                  <c:v>2538.3353726797</c:v>
                </c:pt>
                <c:pt idx="4">
                  <c:v>2182.869654122079</c:v>
                </c:pt>
                <c:pt idx="5">
                  <c:v>1775.183978386872</c:v>
                </c:pt>
                <c:pt idx="6">
                  <c:v>724.8224280359973</c:v>
                </c:pt>
              </c:numCache>
            </c:numRef>
          </c:val>
        </c:ser>
        <c:ser>
          <c:idx val="2"/>
          <c:order val="2"/>
          <c:tx>
            <c:v>4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701'!$S$114:$S$120</c:f>
              <c:numCache>
                <c:formatCode>0.00E+00</c:formatCode>
                <c:ptCount val="7"/>
                <c:pt idx="0">
                  <c:v>1491.51347380315</c:v>
                </c:pt>
                <c:pt idx="1">
                  <c:v>2272.067852253673</c:v>
                </c:pt>
                <c:pt idx="2">
                  <c:v>3042.519063036143</c:v>
                </c:pt>
                <c:pt idx="3">
                  <c:v>3281.209397240184</c:v>
                </c:pt>
                <c:pt idx="4">
                  <c:v>3120.99519533538</c:v>
                </c:pt>
                <c:pt idx="5">
                  <c:v>2523.181268956125</c:v>
                </c:pt>
                <c:pt idx="6">
                  <c:v>1004.730536125951</c:v>
                </c:pt>
              </c:numCache>
            </c:numRef>
          </c:val>
        </c:ser>
        <c:ser>
          <c:idx val="3"/>
          <c:order val="3"/>
          <c:tx>
            <c:v>8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701'!$T$114:$T$120</c:f>
              <c:numCache>
                <c:formatCode>0.00E+00</c:formatCode>
                <c:ptCount val="7"/>
                <c:pt idx="0">
                  <c:v>1496.65693299844</c:v>
                </c:pt>
                <c:pt idx="1">
                  <c:v>2530.072100395715</c:v>
                </c:pt>
                <c:pt idx="2">
                  <c:v>3703.684739960251</c:v>
                </c:pt>
                <c:pt idx="3">
                  <c:v>4467.103123884381</c:v>
                </c:pt>
                <c:pt idx="4">
                  <c:v>4205.5272260202</c:v>
                </c:pt>
                <c:pt idx="5">
                  <c:v>3049.561083404125</c:v>
                </c:pt>
                <c:pt idx="6">
                  <c:v>1491.976195336152</c:v>
                </c:pt>
              </c:numCache>
            </c:numRef>
          </c:val>
        </c:ser>
        <c:ser>
          <c:idx val="4"/>
          <c:order val="4"/>
          <c:tx>
            <c:v>16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701'!$U$114:$U$120</c:f>
              <c:numCache>
                <c:formatCode>0.00E+00</c:formatCode>
                <c:ptCount val="7"/>
                <c:pt idx="0">
                  <c:v>1511.018031998313</c:v>
                </c:pt>
                <c:pt idx="1">
                  <c:v>2632.099112888291</c:v>
                </c:pt>
                <c:pt idx="2">
                  <c:v>4405.547467250853</c:v>
                </c:pt>
                <c:pt idx="3">
                  <c:v>5948.148182097983</c:v>
                </c:pt>
                <c:pt idx="4">
                  <c:v>5025.60686924784</c:v>
                </c:pt>
                <c:pt idx="5">
                  <c:v>4160.424734941378</c:v>
                </c:pt>
                <c:pt idx="6">
                  <c:v>2230.428523467951</c:v>
                </c:pt>
              </c:numCache>
            </c:numRef>
          </c:val>
        </c:ser>
        <c:ser>
          <c:idx val="5"/>
          <c:order val="5"/>
          <c:tx>
            <c:v>32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701'!$V$114:$V$120</c:f>
              <c:numCache>
                <c:formatCode>0.00E+00</c:formatCode>
                <c:ptCount val="7"/>
                <c:pt idx="0">
                  <c:v>1562.844977791583</c:v>
                </c:pt>
                <c:pt idx="1">
                  <c:v>2769.091824939247</c:v>
                </c:pt>
                <c:pt idx="2">
                  <c:v>5059.94380968789</c:v>
                </c:pt>
                <c:pt idx="3">
                  <c:v>7210.85916964772</c:v>
                </c:pt>
                <c:pt idx="4">
                  <c:v>6189.639099721056</c:v>
                </c:pt>
                <c:pt idx="5">
                  <c:v>5093.514002619658</c:v>
                </c:pt>
                <c:pt idx="6">
                  <c:v>3249.884135231963</c:v>
                </c:pt>
              </c:numCache>
            </c:numRef>
          </c:val>
        </c:ser>
        <c:ser>
          <c:idx val="6"/>
          <c:order val="6"/>
          <c:tx>
            <c:v>64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701'!$W$114:$W$120</c:f>
              <c:numCache>
                <c:formatCode>0.00E+00</c:formatCode>
                <c:ptCount val="7"/>
                <c:pt idx="0">
                  <c:v>1622.22103137983</c:v>
                </c:pt>
                <c:pt idx="1">
                  <c:v>2965.427798038787</c:v>
                </c:pt>
                <c:pt idx="2">
                  <c:v>5525.19297461719</c:v>
                </c:pt>
                <c:pt idx="3">
                  <c:v>8256.0267107652</c:v>
                </c:pt>
                <c:pt idx="4">
                  <c:v>7256.892854014498</c:v>
                </c:pt>
                <c:pt idx="5">
                  <c:v>5960.609887048519</c:v>
                </c:pt>
                <c:pt idx="6">
                  <c:v>4263.925288897451</c:v>
                </c:pt>
              </c:numCache>
            </c:numRef>
          </c:val>
        </c:ser>
        <c:ser>
          <c:idx val="7"/>
          <c:order val="7"/>
          <c:tx>
            <c:v>128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701'!$X$114:$X$120</c:f>
              <c:numCache>
                <c:formatCode>0.00E+00</c:formatCode>
                <c:ptCount val="7"/>
                <c:pt idx="0">
                  <c:v>1683.557074142565</c:v>
                </c:pt>
                <c:pt idx="1">
                  <c:v>3147.841087086032</c:v>
                </c:pt>
                <c:pt idx="2">
                  <c:v>5923.534746735209</c:v>
                </c:pt>
                <c:pt idx="3">
                  <c:v>9125.19779491014</c:v>
                </c:pt>
                <c:pt idx="4">
                  <c:v>7952.602232644111</c:v>
                </c:pt>
                <c:pt idx="5">
                  <c:v>6470.3577354049</c:v>
                </c:pt>
                <c:pt idx="6">
                  <c:v>5068.011847920536</c:v>
                </c:pt>
              </c:numCache>
            </c:numRef>
          </c:val>
        </c:ser>
        <c:ser>
          <c:idx val="8"/>
          <c:order val="8"/>
          <c:tx>
            <c:v>256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701'!$Y$114:$Y$120</c:f>
              <c:numCache>
                <c:formatCode>0.00E+00</c:formatCode>
                <c:ptCount val="7"/>
                <c:pt idx="0">
                  <c:v>1768.36345396778</c:v>
                </c:pt>
                <c:pt idx="1">
                  <c:v>3362.882291142245</c:v>
                </c:pt>
                <c:pt idx="2">
                  <c:v>6183.106961746001</c:v>
                </c:pt>
                <c:pt idx="3">
                  <c:v>9860.674380628585</c:v>
                </c:pt>
                <c:pt idx="4">
                  <c:v>8267.390826705623</c:v>
                </c:pt>
                <c:pt idx="5">
                  <c:v>6822.47774786175</c:v>
                </c:pt>
                <c:pt idx="6">
                  <c:v>5736.93769502037</c:v>
                </c:pt>
              </c:numCache>
            </c:numRef>
          </c:val>
        </c:ser>
        <c:ser>
          <c:idx val="9"/>
          <c:order val="9"/>
          <c:tx>
            <c:v>512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701'!$Z$114:$Z$120</c:f>
              <c:numCache>
                <c:formatCode>0.00E+00</c:formatCode>
                <c:ptCount val="7"/>
                <c:pt idx="0">
                  <c:v>1841.191059038479</c:v>
                </c:pt>
                <c:pt idx="1">
                  <c:v>3526.728397583776</c:v>
                </c:pt>
                <c:pt idx="2">
                  <c:v>6421.433035036235</c:v>
                </c:pt>
                <c:pt idx="3">
                  <c:v>10041.05809605406</c:v>
                </c:pt>
                <c:pt idx="4">
                  <c:v>8962.715021465547</c:v>
                </c:pt>
                <c:pt idx="5">
                  <c:v>6968.238561356246</c:v>
                </c:pt>
                <c:pt idx="6">
                  <c:v>5987.40221005276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85475432"/>
        <c:axId val="1785481160"/>
        <c:axId val="1785484264"/>
      </c:bar3DChart>
      <c:catAx>
        <c:axId val="1785475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 smtClean="0"/>
                  <a:t># threads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328687123946254"/>
              <c:y val="0.89130069610827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85481160"/>
        <c:crosses val="autoZero"/>
        <c:auto val="1"/>
        <c:lblAlgn val="ctr"/>
        <c:lblOffset val="100"/>
        <c:noMultiLvlLbl val="0"/>
      </c:catAx>
      <c:valAx>
        <c:axId val="1785481160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1785475432"/>
        <c:crosses val="autoZero"/>
        <c:crossBetween val="between"/>
      </c:valAx>
      <c:serAx>
        <c:axId val="178548426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 dirty="0" smtClean="0"/>
                  <a:t>#</a:t>
                </a:r>
                <a:r>
                  <a:rPr lang="en-US" sz="1200" baseline="0" dirty="0" smtClean="0"/>
                  <a:t> of variations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815956325966205"/>
              <c:y val="0.732722674676078"/>
            </c:manualLayout>
          </c:layout>
          <c:overlay val="0"/>
        </c:title>
        <c:majorTickMark val="out"/>
        <c:minorTickMark val="none"/>
        <c:tickLblPos val="nextTo"/>
        <c:crossAx val="1785481160"/>
        <c:crosses val="autoZero"/>
      </c:serAx>
    </c:plotArea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Speedup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'speedup 511GPU'!$C$9</c:f>
              <c:strCache>
                <c:ptCount val="1"/>
                <c:pt idx="0">
                  <c:v>1 per variation per comb</c:v>
                </c:pt>
              </c:strCache>
            </c:strRef>
          </c:tx>
          <c:cat>
            <c:numRef>
              <c:f>'speedup 511GPU'!$D$8:$M$8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 511GPU'!$D$9:$M$9</c:f>
              <c:numCache>
                <c:formatCode>General</c:formatCode>
                <c:ptCount val="10"/>
                <c:pt idx="0">
                  <c:v>0.727585157873534</c:v>
                </c:pt>
                <c:pt idx="1">
                  <c:v>0.792168147486409</c:v>
                </c:pt>
                <c:pt idx="2">
                  <c:v>0.806330955262986</c:v>
                </c:pt>
                <c:pt idx="3">
                  <c:v>0.864316803219938</c:v>
                </c:pt>
                <c:pt idx="4">
                  <c:v>0.931146381249028</c:v>
                </c:pt>
                <c:pt idx="5">
                  <c:v>0.93697233530223</c:v>
                </c:pt>
                <c:pt idx="6">
                  <c:v>0.928837121216587</c:v>
                </c:pt>
                <c:pt idx="7">
                  <c:v>0.945343803509511</c:v>
                </c:pt>
                <c:pt idx="8">
                  <c:v>0.92674127420348</c:v>
                </c:pt>
                <c:pt idx="9">
                  <c:v>0.931424619800322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2078328"/>
        <c:axId val="1834775224"/>
      </c:lineChart>
      <c:catAx>
        <c:axId val="1832078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# of variations</a:t>
                </a:r>
              </a:p>
            </c:rich>
          </c:tx>
          <c:layout>
            <c:manualLayout>
              <c:xMode val="edge"/>
              <c:yMode val="edge"/>
              <c:x val="0.299533902012248"/>
              <c:y val="0.93055555555555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34775224"/>
        <c:crossesAt val="0.5"/>
        <c:auto val="1"/>
        <c:lblAlgn val="ctr"/>
        <c:lblOffset val="100"/>
        <c:noMultiLvlLbl val="0"/>
      </c:catAx>
      <c:valAx>
        <c:axId val="1834775224"/>
        <c:scaling>
          <c:logBase val="2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Speedup</a:t>
                </a:r>
              </a:p>
            </c:rich>
          </c:tx>
          <c:layout>
            <c:manualLayout>
              <c:xMode val="edge"/>
              <c:yMode val="edge"/>
              <c:x val="0.00277777777777778"/>
              <c:y val="0.44442949839603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32078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Speedup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582749527804351"/>
          <c:y val="0.0367231638418079"/>
          <c:w val="0.780414305688424"/>
          <c:h val="0.8555182614885"/>
        </c:manualLayout>
      </c:layout>
      <c:lineChart>
        <c:grouping val="standard"/>
        <c:varyColors val="0"/>
        <c:ser>
          <c:idx val="0"/>
          <c:order val="0"/>
          <c:tx>
            <c:strRef>
              <c:f>'runtime 711scheduler'!$C$29</c:f>
              <c:strCache>
                <c:ptCount val="1"/>
                <c:pt idx="0">
                  <c:v>8t vs 8t omp</c:v>
                </c:pt>
              </c:strCache>
            </c:strRef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711scheduler'!$D$29:$M$29</c:f>
              <c:numCache>
                <c:formatCode>0.00</c:formatCode>
                <c:ptCount val="10"/>
                <c:pt idx="0">
                  <c:v>1.70735515531629</c:v>
                </c:pt>
                <c:pt idx="1">
                  <c:v>1.684805222363645</c:v>
                </c:pt>
                <c:pt idx="2">
                  <c:v>1.80814392368246</c:v>
                </c:pt>
                <c:pt idx="3">
                  <c:v>1.756287165897839</c:v>
                </c:pt>
                <c:pt idx="4">
                  <c:v>1.652505821038046</c:v>
                </c:pt>
                <c:pt idx="5">
                  <c:v>1.741735785109598</c:v>
                </c:pt>
                <c:pt idx="6">
                  <c:v>1.749121003286124</c:v>
                </c:pt>
                <c:pt idx="7">
                  <c:v>1.626350547691715</c:v>
                </c:pt>
                <c:pt idx="8">
                  <c:v>1.755696136355606</c:v>
                </c:pt>
                <c:pt idx="9">
                  <c:v>1.723076310686267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'runtime 711scheduler'!$C$30</c:f>
              <c:strCache>
                <c:ptCount val="1"/>
                <c:pt idx="0">
                  <c:v>4t vs 4t omp</c:v>
                </c:pt>
              </c:strCache>
            </c:strRef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711scheduler'!$D$30:$M$30</c:f>
              <c:numCache>
                <c:formatCode>0.00</c:formatCode>
                <c:ptCount val="10"/>
                <c:pt idx="0">
                  <c:v>2.845083700328286</c:v>
                </c:pt>
                <c:pt idx="1">
                  <c:v>2.833236934826308</c:v>
                </c:pt>
                <c:pt idx="2">
                  <c:v>2.790528917383994</c:v>
                </c:pt>
                <c:pt idx="3">
                  <c:v>2.849589321953738</c:v>
                </c:pt>
                <c:pt idx="4">
                  <c:v>2.877475754164602</c:v>
                </c:pt>
                <c:pt idx="5">
                  <c:v>3.025398431278343</c:v>
                </c:pt>
                <c:pt idx="6">
                  <c:v>3.085813962510495</c:v>
                </c:pt>
                <c:pt idx="7">
                  <c:v>3.036820306516161</c:v>
                </c:pt>
                <c:pt idx="8">
                  <c:v>2.969978131025587</c:v>
                </c:pt>
                <c:pt idx="9">
                  <c:v>2.881001796225812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'runtime 711scheduler'!$C$31</c:f>
              <c:strCache>
                <c:ptCount val="1"/>
                <c:pt idx="0">
                  <c:v>8t vs seq</c:v>
                </c:pt>
              </c:strCache>
            </c:strRef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711scheduler'!$D$31:$M$31</c:f>
              <c:numCache>
                <c:formatCode>0.00</c:formatCode>
                <c:ptCount val="10"/>
                <c:pt idx="0">
                  <c:v>2.602603078808111</c:v>
                </c:pt>
                <c:pt idx="1">
                  <c:v>3.460131115638222</c:v>
                </c:pt>
                <c:pt idx="2">
                  <c:v>5.38095424259501</c:v>
                </c:pt>
                <c:pt idx="3">
                  <c:v>7.771350275936588</c:v>
                </c:pt>
                <c:pt idx="4">
                  <c:v>10.49143370101694</c:v>
                </c:pt>
                <c:pt idx="5">
                  <c:v>14.34365581602499</c:v>
                </c:pt>
                <c:pt idx="6">
                  <c:v>17.40947700594435</c:v>
                </c:pt>
                <c:pt idx="7">
                  <c:v>18.43575940755492</c:v>
                </c:pt>
                <c:pt idx="8">
                  <c:v>21.92351215440619</c:v>
                </c:pt>
                <c:pt idx="9">
                  <c:v>23.37709015750016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'runtime 711scheduler'!$C$32</c:f>
              <c:strCache>
                <c:ptCount val="1"/>
                <c:pt idx="0">
                  <c:v>4t vs seq</c:v>
                </c:pt>
              </c:strCache>
            </c:strRef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711scheduler'!$D$32:$M$32</c:f>
              <c:numCache>
                <c:formatCode>0.00</c:formatCode>
                <c:ptCount val="10"/>
                <c:pt idx="0">
                  <c:v>4.318474031235121</c:v>
                </c:pt>
                <c:pt idx="1">
                  <c:v>5.681339667123071</c:v>
                </c:pt>
                <c:pt idx="2">
                  <c:v>7.560069294940856</c:v>
                </c:pt>
                <c:pt idx="3">
                  <c:v>10.40692799030644</c:v>
                </c:pt>
                <c:pt idx="4">
                  <c:v>13.55065021530477</c:v>
                </c:pt>
                <c:pt idx="5">
                  <c:v>17.40598133166844</c:v>
                </c:pt>
                <c:pt idx="6">
                  <c:v>20.63914294376478</c:v>
                </c:pt>
                <c:pt idx="7">
                  <c:v>22.66968477204786</c:v>
                </c:pt>
                <c:pt idx="8">
                  <c:v>24.7421445021986</c:v>
                </c:pt>
                <c:pt idx="9">
                  <c:v>25.11470187308963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8833656"/>
        <c:axId val="1811921512"/>
      </c:lineChart>
      <c:catAx>
        <c:axId val="1828833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# of variations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365600363038732"/>
              <c:y val="0.94406801903999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11921512"/>
        <c:crosses val="autoZero"/>
        <c:auto val="1"/>
        <c:lblAlgn val="ctr"/>
        <c:lblOffset val="100"/>
        <c:noMultiLvlLbl val="0"/>
      </c:catAx>
      <c:valAx>
        <c:axId val="1811921512"/>
        <c:scaling>
          <c:logBase val="2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 smtClean="0"/>
                  <a:t>Speedup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18288336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Event</a:t>
            </a:r>
            <a:r>
              <a:rPr lang="en-US" baseline="0"/>
              <a:t> throughput</a:t>
            </a:r>
          </a:p>
        </c:rich>
      </c:tx>
      <c:layout/>
      <c:overlay val="1"/>
    </c:title>
    <c:autoTitleDeleted val="0"/>
    <c:view3D>
      <c:rotX val="15"/>
      <c:rotY val="20"/>
      <c:depthPercent val="100"/>
      <c:rAngAx val="0"/>
      <c:perspective val="30"/>
    </c:view3D>
    <c:floor>
      <c:thickness val="0"/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0.119039575332619"/>
          <c:y val="0.0422765395367924"/>
          <c:w val="0.701646906053401"/>
          <c:h val="0.900247119533787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'runtime 711scheduler'!$C$40</c:f>
              <c:strCache>
                <c:ptCount val="1"/>
                <c:pt idx="0">
                  <c:v>8t each x2 apps</c:v>
                </c:pt>
              </c:strCache>
            </c:strRef>
          </c:tx>
          <c:invertIfNegative val="0"/>
          <c:dLbls>
            <c:dLbl>
              <c:idx val="8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711scheduler'!$D$39:$M$39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711scheduler'!$D$40:$M$40</c:f>
              <c:numCache>
                <c:formatCode>0.00E+00</c:formatCode>
                <c:ptCount val="10"/>
                <c:pt idx="0">
                  <c:v>4117.246966723417</c:v>
                </c:pt>
                <c:pt idx="1">
                  <c:v>5014.85862055186</c:v>
                </c:pt>
                <c:pt idx="2">
                  <c:v>7208.007823984504</c:v>
                </c:pt>
                <c:pt idx="3">
                  <c:v>9762.02146461258</c:v>
                </c:pt>
                <c:pt idx="4">
                  <c:v>12596.83421990512</c:v>
                </c:pt>
                <c:pt idx="5">
                  <c:v>16750.8395365946</c:v>
                </c:pt>
                <c:pt idx="6">
                  <c:v>19935.0383326778</c:v>
                </c:pt>
                <c:pt idx="7">
                  <c:v>20645.14121629566</c:v>
                </c:pt>
                <c:pt idx="8">
                  <c:v>23985.20184684606</c:v>
                </c:pt>
                <c:pt idx="9">
                  <c:v>25827.62352756073</c:v>
                </c:pt>
              </c:numCache>
            </c:numRef>
          </c:val>
        </c:ser>
        <c:ser>
          <c:idx val="1"/>
          <c:order val="1"/>
          <c:tx>
            <c:strRef>
              <c:f>'runtime 711scheduler'!$C$41</c:f>
              <c:strCache>
                <c:ptCount val="1"/>
                <c:pt idx="0">
                  <c:v>4t each x4 apps</c:v>
                </c:pt>
              </c:strCache>
            </c:strRef>
          </c:tx>
          <c:invertIfNegative val="0"/>
          <c:dLbls>
            <c:dLbl>
              <c:idx val="8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711scheduler'!$D$39:$M$39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711scheduler'!$D$41:$M$41</c:f>
              <c:numCache>
                <c:formatCode>0.00E+00</c:formatCode>
                <c:ptCount val="10"/>
                <c:pt idx="0">
                  <c:v>6831.707935318085</c:v>
                </c:pt>
                <c:pt idx="1">
                  <c:v>8234.11433086696</c:v>
                </c:pt>
                <c:pt idx="2">
                  <c:v>10127.02137409721</c:v>
                </c:pt>
                <c:pt idx="3">
                  <c:v>13072.71591355534</c:v>
                </c:pt>
                <c:pt idx="4">
                  <c:v>16269.96835690533</c:v>
                </c:pt>
                <c:pt idx="5">
                  <c:v>20327.09122440025</c:v>
                </c:pt>
                <c:pt idx="6">
                  <c:v>23633.2260640043</c:v>
                </c:pt>
                <c:pt idx="7">
                  <c:v>25386.46947497279</c:v>
                </c:pt>
                <c:pt idx="8">
                  <c:v>27068.89871611173</c:v>
                </c:pt>
                <c:pt idx="9">
                  <c:v>27747.38261327077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31391608"/>
        <c:axId val="1831428536"/>
        <c:axId val="1829833128"/>
      </c:bar3DChart>
      <c:catAx>
        <c:axId val="18313916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#</a:t>
                </a:r>
                <a:r>
                  <a:rPr lang="en-US" sz="1400" baseline="0"/>
                  <a:t> of variations</a:t>
                </a:r>
              </a:p>
            </c:rich>
          </c:tx>
          <c:layout>
            <c:manualLayout>
              <c:xMode val="edge"/>
              <c:yMode val="edge"/>
              <c:x val="0.39150391247823"/>
              <c:y val="0.90460451977401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31428536"/>
        <c:crosses val="autoZero"/>
        <c:auto val="1"/>
        <c:lblAlgn val="ctr"/>
        <c:lblOffset val="100"/>
        <c:noMultiLvlLbl val="0"/>
      </c:catAx>
      <c:valAx>
        <c:axId val="18314285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Events per sec</a:t>
                </a:r>
              </a:p>
            </c:rich>
          </c:tx>
          <c:layout>
            <c:manualLayout>
              <c:xMode val="edge"/>
              <c:yMode val="edge"/>
              <c:x val="0.0"/>
              <c:y val="0.296558565772499"/>
            </c:manualLayout>
          </c:layout>
          <c:overlay val="0"/>
        </c:title>
        <c:numFmt formatCode="0.00E+00" sourceLinked="1"/>
        <c:majorTickMark val="out"/>
        <c:minorTickMark val="none"/>
        <c:tickLblPos val="nextTo"/>
        <c:crossAx val="1831391608"/>
        <c:crosses val="autoZero"/>
        <c:crossBetween val="between"/>
      </c:valAx>
      <c:serAx>
        <c:axId val="1829833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31428536"/>
        <c:crosses val="autoZero"/>
        <c:tickLblSkip val="2"/>
        <c:tickMarkSkip val="1"/>
      </c:ser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E8799-AB43-2B49-B174-EA2922AE8430}" type="datetime1">
              <a:rPr lang="pt-PT" smtClean="0"/>
              <a:t>15/07/13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4F64B-84F3-304E-8105-5FFF8BA7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5264F-2348-A448-9001-BE25E1EF061F}" type="datetime1">
              <a:rPr lang="pt-PT" smtClean="0"/>
              <a:t>15/07/13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0AF8B-7AB8-1E42-BD6E-C06D71D7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1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, </a:t>
            </a:r>
            <a:r>
              <a:rPr lang="en-US" dirty="0" err="1" smtClean="0"/>
              <a:t>vou</a:t>
            </a:r>
            <a:r>
              <a:rPr lang="en-US" dirty="0" smtClean="0"/>
              <a:t> </a:t>
            </a:r>
            <a:r>
              <a:rPr lang="en-US" dirty="0" err="1" smtClean="0"/>
              <a:t>falar</a:t>
            </a:r>
            <a:r>
              <a:rPr lang="en-US" dirty="0" smtClean="0"/>
              <a:t> 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processamento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análise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projecto</a:t>
            </a:r>
            <a:r>
              <a:rPr lang="en-US" baseline="0" dirty="0" smtClean="0"/>
              <a:t> ATLAS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plataformas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aceleradores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Representação</a:t>
            </a:r>
            <a:r>
              <a:rPr lang="en-US" dirty="0" smtClean="0"/>
              <a:t> </a:t>
            </a:r>
            <a:r>
              <a:rPr lang="en-US" dirty="0" err="1" smtClean="0"/>
              <a:t>esquemática</a:t>
            </a:r>
            <a:r>
              <a:rPr lang="en-US" dirty="0" smtClean="0"/>
              <a:t> </a:t>
            </a:r>
            <a:r>
              <a:rPr lang="en-US" dirty="0" err="1" smtClean="0"/>
              <a:t>actualmente</a:t>
            </a:r>
            <a:r>
              <a:rPr lang="en-US" dirty="0" smtClean="0"/>
              <a:t> </a:t>
            </a:r>
            <a:r>
              <a:rPr lang="en-US" dirty="0" err="1" smtClean="0"/>
              <a:t>aceite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ttbar</a:t>
            </a:r>
            <a:r>
              <a:rPr lang="en-US" baseline="0" dirty="0" smtClean="0"/>
              <a:t> e do </a:t>
            </a:r>
            <a:r>
              <a:rPr lang="en-US" baseline="0" dirty="0" err="1" smtClean="0"/>
              <a:t>decaímento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bosão</a:t>
            </a:r>
            <a:r>
              <a:rPr lang="en-US" baseline="0" dirty="0" smtClean="0"/>
              <a:t> de Higgs </a:t>
            </a:r>
            <a:r>
              <a:rPr lang="en-US" baseline="0" dirty="0" err="1" smtClean="0"/>
              <a:t>resultante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evento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Objectivo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reconstruir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t t 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bosoes</a:t>
            </a:r>
            <a:r>
              <a:rPr lang="en-US" baseline="0" dirty="0" smtClean="0"/>
              <a:t> de Higgs </a:t>
            </a:r>
            <a:r>
              <a:rPr lang="en-US" baseline="0" dirty="0" err="1" smtClean="0"/>
              <a:t>utiliando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="1" u="sng" baseline="0" dirty="0" err="1" smtClean="0"/>
              <a:t>eficiente</a:t>
            </a:r>
            <a:endParaRPr lang="en-US" b="1" u="sng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Desafios</a:t>
            </a:r>
            <a:r>
              <a:rPr lang="en-US" baseline="0" dirty="0" smtClean="0"/>
              <a:t>:</a:t>
            </a:r>
          </a:p>
          <a:p>
            <a:pPr marL="0" indent="0">
              <a:buNone/>
            </a:pPr>
            <a:r>
              <a:rPr lang="en-US" baseline="0" dirty="0" smtClean="0"/>
              <a:t>	 - As </a:t>
            </a:r>
            <a:r>
              <a:rPr lang="en-US" baseline="0" dirty="0" err="1" smtClean="0"/>
              <a:t>características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partículas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gravadas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detector. Estes </a:t>
            </a:r>
            <a:r>
              <a:rPr lang="en-US" baseline="0" dirty="0" err="1" smtClean="0"/>
              <a:t>detectores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resoluçao</a:t>
            </a:r>
            <a:r>
              <a:rPr lang="en-US" baseline="0" dirty="0" smtClean="0"/>
              <a:t> experimental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erro</a:t>
            </a:r>
            <a:r>
              <a:rPr lang="en-US" baseline="0" dirty="0" smtClean="0"/>
              <a:t> de 2%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dados </a:t>
            </a:r>
            <a:r>
              <a:rPr lang="en-US" baseline="0" dirty="0" err="1" smtClean="0"/>
              <a:t>medidos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	 - Neutrinos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detectados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reconstruídos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denominado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cinemática</a:t>
            </a:r>
            <a:endParaRPr lang="en-US" baseline="0" dirty="0" smtClean="0"/>
          </a:p>
          <a:p>
            <a:pPr marL="457200" lvl="1" indent="0">
              <a:buNone/>
            </a:pPr>
            <a:r>
              <a:rPr lang="en-US" baseline="0" dirty="0" smtClean="0"/>
              <a:t> - Software de </a:t>
            </a:r>
            <a:r>
              <a:rPr lang="en-US" baseline="0" dirty="0" err="1" smtClean="0"/>
              <a:t>análise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perceber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jactos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pertencem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de Higgs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“Independent” of global state</a:t>
            </a:r>
          </a:p>
          <a:p>
            <a:r>
              <a:rPr lang="en-US" dirty="0" smtClean="0"/>
              <a:t>Has 2 nested cycles</a:t>
            </a:r>
          </a:p>
          <a:p>
            <a:r>
              <a:rPr lang="en-US" dirty="0" smtClean="0"/>
              <a:t>Outer cycle (# comb) is event dependent</a:t>
            </a:r>
          </a:p>
          <a:p>
            <a:r>
              <a:rPr lang="en-US" dirty="0" smtClean="0"/>
              <a:t>Inner cycle (#</a:t>
            </a:r>
            <a:r>
              <a:rPr lang="en-US" dirty="0" err="1" smtClean="0"/>
              <a:t>var</a:t>
            </a:r>
            <a:r>
              <a:rPr lang="en-US" dirty="0" smtClean="0"/>
              <a:t>) is user defined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“Independent” of global state</a:t>
            </a:r>
          </a:p>
          <a:p>
            <a:r>
              <a:rPr lang="en-US" dirty="0" smtClean="0"/>
              <a:t>Has 2 nested cycles</a:t>
            </a:r>
          </a:p>
          <a:p>
            <a:r>
              <a:rPr lang="en-US" dirty="0" smtClean="0"/>
              <a:t>Outer cycle (# comb) is event dependent</a:t>
            </a:r>
          </a:p>
          <a:p>
            <a:r>
              <a:rPr lang="en-US" dirty="0" smtClean="0"/>
              <a:t>Inner cycle (#</a:t>
            </a:r>
            <a:r>
              <a:rPr lang="en-US" dirty="0" err="1" smtClean="0"/>
              <a:t>var</a:t>
            </a:r>
            <a:r>
              <a:rPr lang="en-US" dirty="0" smtClean="0"/>
              <a:t>) is user defined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“Independent” of global state</a:t>
            </a:r>
          </a:p>
          <a:p>
            <a:r>
              <a:rPr lang="en-US" dirty="0" smtClean="0"/>
              <a:t>Has 2 nested cycles</a:t>
            </a:r>
          </a:p>
          <a:p>
            <a:r>
              <a:rPr lang="en-US" dirty="0" smtClean="0"/>
              <a:t>Outer cycle (# comb) is event dependent</a:t>
            </a:r>
          </a:p>
          <a:p>
            <a:r>
              <a:rPr lang="en-US" dirty="0" smtClean="0"/>
              <a:t>Inner cycle (#</a:t>
            </a:r>
            <a:r>
              <a:rPr lang="en-US" dirty="0" err="1" smtClean="0"/>
              <a:t>var</a:t>
            </a:r>
            <a:r>
              <a:rPr lang="en-US" dirty="0" smtClean="0"/>
              <a:t>) is user defined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“Independent” of global state</a:t>
            </a:r>
          </a:p>
          <a:p>
            <a:r>
              <a:rPr lang="en-US" dirty="0" smtClean="0"/>
              <a:t>Has 2 nested cycles</a:t>
            </a:r>
          </a:p>
          <a:p>
            <a:r>
              <a:rPr lang="en-US" dirty="0" smtClean="0"/>
              <a:t>Outer cycle (# comb) is event dependent</a:t>
            </a:r>
          </a:p>
          <a:p>
            <a:r>
              <a:rPr lang="en-US" dirty="0" smtClean="0"/>
              <a:t>Inner cycle (#</a:t>
            </a:r>
            <a:r>
              <a:rPr lang="en-US" dirty="0" err="1" smtClean="0"/>
              <a:t>var</a:t>
            </a:r>
            <a:r>
              <a:rPr lang="en-US" dirty="0" smtClean="0"/>
              <a:t>) is user defined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98A196A-D1E5-4340-8BE3-B866CF21B8F2}" type="datetime1">
              <a:rPr lang="pt-PT" smtClean="0"/>
              <a:t>15/07/13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9D-7BE1-BB4B-8BF2-9C3028D32265}" type="datetime1">
              <a:rPr lang="pt-PT" smtClean="0"/>
              <a:t>15/07/13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47368A-8DB1-584C-98BB-A837081FF51B}" type="datetime1">
              <a:rPr lang="pt-PT" smtClean="0"/>
              <a:t>15/07/13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BBA0-4CEB-6543-A2C5-55B6B9ACDD71}" type="datetime1">
              <a:rPr lang="pt-PT" smtClean="0"/>
              <a:t>15/07/13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747-84A9-2541-AEEB-6D0EB5BA80A6}" type="datetime1">
              <a:rPr lang="pt-PT" smtClean="0"/>
              <a:t>15/07/13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C05F9E-3D3E-4D4C-B397-C26386612109}" type="datetime1">
              <a:rPr lang="pt-PT" smtClean="0"/>
              <a:t>15/07/13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61650D-5624-F240-8414-01FAD79630CE}" type="datetime1">
              <a:rPr lang="pt-PT" smtClean="0"/>
              <a:t>15/07/13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9D5D-B1BE-734E-9F7A-7C11301FE3ED}" type="datetime1">
              <a:rPr lang="pt-PT" smtClean="0"/>
              <a:t>15/07/13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DCB-9A71-4641-9D2C-CD31FD221208}" type="datetime1">
              <a:rPr lang="pt-PT" smtClean="0"/>
              <a:t>15/07/13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8EE-6C65-2D4E-A8C6-BB77A48159F6}" type="datetime1">
              <a:rPr lang="pt-PT" smtClean="0"/>
              <a:t>15/07/13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B562F7-F8CF-2447-8ED7-A1B5C21E542A}" type="datetime1">
              <a:rPr lang="pt-PT" smtClean="0"/>
              <a:t>15/07/13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Click to edit Master text styles</a:t>
            </a:r>
          </a:p>
          <a:p>
            <a:pPr lvl="1" eaLnBrk="1" latinLnBrk="0" hangingPunct="1"/>
            <a:r>
              <a:rPr kumimoji="0" lang="pt-PT" smtClean="0"/>
              <a:t>Second level</a:t>
            </a:r>
          </a:p>
          <a:p>
            <a:pPr lvl="2" eaLnBrk="1" latinLnBrk="0" hangingPunct="1"/>
            <a:r>
              <a:rPr kumimoji="0" lang="pt-PT" smtClean="0"/>
              <a:t>Third level</a:t>
            </a:r>
          </a:p>
          <a:p>
            <a:pPr lvl="3" eaLnBrk="1" latinLnBrk="0" hangingPunct="1"/>
            <a:r>
              <a:rPr kumimoji="0" lang="pt-PT" smtClean="0"/>
              <a:t>Fourth level</a:t>
            </a:r>
          </a:p>
          <a:p>
            <a:pPr lvl="4" eaLnBrk="1" latinLnBrk="0" hangingPunct="1"/>
            <a:r>
              <a:rPr kumimoji="0" lang="pt-PT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4885C-3C53-1047-BC44-878C9835E565}" type="datetime1">
              <a:rPr lang="pt-PT" smtClean="0"/>
              <a:t>15/07/13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297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Improving efficiency with parallelism…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2" name="Content Placeholder 11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4" name="Content Placeholder 13" descr="global_state_pa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21" b="-368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41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no way with event global state!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2" name="Content Placeholder 11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4" name="Content Placeholder 13" descr="global_state_pa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21" b="-36821"/>
          <a:stretch>
            <a:fillRect/>
          </a:stretch>
        </p:blipFill>
        <p:spPr/>
      </p:pic>
      <p:sp>
        <p:nvSpPr>
          <p:cNvPr id="15" name="&quot;No&quot; Symbol 14"/>
          <p:cNvSpPr/>
          <p:nvPr/>
        </p:nvSpPr>
        <p:spPr>
          <a:xfrm>
            <a:off x="6985467" y="3834253"/>
            <a:ext cx="793803" cy="805925"/>
          </a:xfrm>
          <a:prstGeom prst="noSmoking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3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Alternative 1a: 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 shared memory, no h/w accelerators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4196680" y="2438400"/>
            <a:ext cx="4795736" cy="4419600"/>
          </a:xfrm>
        </p:spPr>
      </p:pic>
      <p:pic>
        <p:nvPicPr>
          <p:cNvPr id="14" name="Content Placeholder 13" descr="sequential_kinfit.png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742" r="-119742"/>
          <a:stretch>
            <a:fillRect/>
          </a:stretch>
        </p:blipFill>
        <p:spPr>
          <a:xfrm>
            <a:off x="0" y="2438400"/>
            <a:ext cx="4800600" cy="4424082"/>
          </a:xfrm>
        </p:spPr>
      </p:pic>
    </p:spTree>
    <p:extLst>
      <p:ext uri="{BB962C8B-B14F-4D97-AF65-F5344CB8AC3E}">
        <p14:creationId xmlns:p14="http://schemas.microsoft.com/office/powerpoint/2010/main" val="398133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 (</a:t>
            </a:r>
            <a:r>
              <a:rPr lang="en-US" dirty="0" err="1" smtClean="0"/>
              <a:t>mudar</a:t>
            </a:r>
            <a:r>
              <a:rPr lang="en-US" dirty="0" smtClean="0"/>
              <a:t> </a:t>
            </a:r>
            <a:r>
              <a:rPr lang="en-US" dirty="0" err="1" smtClean="0"/>
              <a:t>título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System with dual Intel Xeon 8-core with 2x SMT (total: 32 virtual cores)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353281"/>
              </p:ext>
            </p:extLst>
          </p:nvPr>
        </p:nvGraphicFramePr>
        <p:xfrm>
          <a:off x="4384340" y="2057745"/>
          <a:ext cx="4572000" cy="3300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129645"/>
              </p:ext>
            </p:extLst>
          </p:nvPr>
        </p:nvGraphicFramePr>
        <p:xfrm>
          <a:off x="115452" y="2057745"/>
          <a:ext cx="4432735" cy="3300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54352" y="5357813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# of variations per event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9259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Some results (</a:t>
            </a:r>
            <a:r>
              <a:rPr lang="en-US" dirty="0" err="1"/>
              <a:t>mudar</a:t>
            </a:r>
            <a:r>
              <a:rPr lang="en-US" dirty="0"/>
              <a:t> </a:t>
            </a:r>
            <a:r>
              <a:rPr lang="en-US" dirty="0" err="1" smtClean="0"/>
              <a:t>título</a:t>
            </a:r>
            <a:r>
              <a:rPr lang="en-US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528529"/>
              </p:ext>
            </p:extLst>
          </p:nvPr>
        </p:nvGraphicFramePr>
        <p:xfrm>
          <a:off x="558800" y="785812"/>
          <a:ext cx="8026400" cy="6072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703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64911804"/>
              </p:ext>
            </p:extLst>
          </p:nvPr>
        </p:nvGraphicFramePr>
        <p:xfrm>
          <a:off x="-992188" y="1516698"/>
          <a:ext cx="10564813" cy="5341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306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Alternative 1b: 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shared memory, with GPU accelerator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Parallel, no accelerator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 with GPU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4864" y="2438400"/>
            <a:ext cx="4795736" cy="4419600"/>
          </a:xfrm>
        </p:spPr>
      </p:pic>
      <p:pic>
        <p:nvPicPr>
          <p:cNvPr id="9" name="Picture 8" descr="gpu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38" y="2392680"/>
            <a:ext cx="1377415" cy="455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8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System with an AMD Opteron and a NVidia Tesla C2050 GPU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0865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Optimal layout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Current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97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Alternative 1c: 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shared memory, with MIC accelerator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Native, similar to Shared </a:t>
            </a:r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Offload, similar to GPU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4864" y="2438400"/>
            <a:ext cx="4795736" cy="4419600"/>
          </a:xfrm>
        </p:spPr>
      </p:pic>
      <p:pic>
        <p:nvPicPr>
          <p:cNvPr id="3" name="Picture 2" descr="mic_offloa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74" y="2392681"/>
            <a:ext cx="1349980" cy="4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8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Index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The </a:t>
            </a:r>
            <a:r>
              <a:rPr lang="en-US" sz="2000" dirty="0" err="1">
                <a:latin typeface="Lucida Console"/>
                <a:cs typeface="Lucida Console"/>
              </a:rPr>
              <a:t>ttH_dilep</a:t>
            </a:r>
            <a:r>
              <a:rPr lang="en-US" dirty="0"/>
              <a:t> Analysis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State of the Art</a:t>
            </a:r>
          </a:p>
          <a:p>
            <a:pPr lvl="1"/>
            <a:r>
              <a:rPr lang="en-US" dirty="0" smtClean="0"/>
              <a:t>Heterogeneous Platforms</a:t>
            </a:r>
          </a:p>
          <a:p>
            <a:pPr lvl="1"/>
            <a:r>
              <a:rPr lang="en-US" dirty="0" smtClean="0"/>
              <a:t>Development Frameworks</a:t>
            </a:r>
          </a:p>
          <a:p>
            <a:r>
              <a:rPr lang="en-US" dirty="0" smtClean="0"/>
              <a:t>Proposed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4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Alternative 1c: 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shared memory, with MIC accelerator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20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Native, similar to Shared </a:t>
            </a:r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Offload, similar to GPU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4864" y="2438400"/>
            <a:ext cx="4795736" cy="4419600"/>
          </a:xfrm>
        </p:spPr>
      </p:pic>
      <p:pic>
        <p:nvPicPr>
          <p:cNvPr id="3" name="Picture 2" descr="mic_offloa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74" y="2392681"/>
            <a:ext cx="1349980" cy="4465320"/>
          </a:xfrm>
          <a:prstGeom prst="rect">
            <a:avLst/>
          </a:prstGeom>
        </p:spPr>
      </p:pic>
      <p:sp>
        <p:nvSpPr>
          <p:cNvPr id="9" name="&quot;No&quot; Symbol 8"/>
          <p:cNvSpPr/>
          <p:nvPr/>
        </p:nvSpPr>
        <p:spPr>
          <a:xfrm>
            <a:off x="1248615" y="3192152"/>
            <a:ext cx="2119288" cy="2151651"/>
          </a:xfrm>
          <a:prstGeom prst="noSmoking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41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2: a global state per event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609600" y="5701310"/>
            <a:ext cx="5421083" cy="702792"/>
          </a:xfrm>
        </p:spPr>
        <p:txBody>
          <a:bodyPr/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Work under way by Rafael...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4" name="Content Placeholder 13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6" name="Content Placeholder 15" descr="2global_states_pa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184" b="-391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859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Alternative 3: events from different files</a:t>
            </a:r>
            <a:endParaRPr lang="en-US" sz="3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4" name="Content Placeholder 3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1" name="Content Placeholder 10" descr="global_state_schedule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7" b="-20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27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30768"/>
            <a:ext cx="5421083" cy="365125"/>
          </a:xfrm>
        </p:spPr>
        <p:txBody>
          <a:bodyPr/>
          <a:lstStyle/>
          <a:p>
            <a:r>
              <a:rPr lang="en-US" dirty="0"/>
              <a:t>System with dual Intel Xeon 8-core with 2x SMT (total: 32 virtual cores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06164334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5070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 with dual Intel Xeon 8-core with 2x SMT (total: 32 virtual cores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20376002"/>
              </p:ext>
            </p:extLst>
          </p:nvPr>
        </p:nvGraphicFramePr>
        <p:xfrm>
          <a:off x="356769" y="1600200"/>
          <a:ext cx="8409405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7734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267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444625"/>
            <a:ext cx="8153400" cy="51687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target model for an event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32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400" dirty="0" smtClean="0"/>
              <a:t>Reconstruction of the Top Quarks (</a:t>
            </a:r>
            <a:r>
              <a:rPr lang="en-US" sz="2400" dirty="0" err="1" smtClean="0">
                <a:solidFill>
                  <a:srgbClr val="FF0000"/>
                </a:solidFill>
              </a:rPr>
              <a:t>t</a:t>
            </a:r>
            <a:r>
              <a:rPr lang="en-US" sz="2400" dirty="0" err="1" smtClean="0"/>
              <a:t>&amp;</a:t>
            </a:r>
            <a:r>
              <a:rPr lang="en-US" sz="2400" dirty="0" err="1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) system with </a:t>
            </a:r>
            <a:r>
              <a:rPr lang="en-US" sz="2400" dirty="0" smtClean="0">
                <a:solidFill>
                  <a:srgbClr val="0000FF"/>
                </a:solidFill>
              </a:rPr>
              <a:t>H</a:t>
            </a:r>
            <a:r>
              <a:rPr lang="en-US" sz="2400" dirty="0" smtClean="0"/>
              <a:t>iggs boson </a:t>
            </a:r>
          </a:p>
          <a:p>
            <a:pPr lvl="1">
              <a:buFont typeface="Courier New"/>
              <a:buChar char="o"/>
            </a:pPr>
            <a:r>
              <a:rPr lang="en-US" sz="2400" dirty="0" smtClean="0">
                <a:solidFill>
                  <a:srgbClr val="000000"/>
                </a:solidFill>
              </a:rPr>
              <a:t>The analysis and reconstruction code =&gt; </a:t>
            </a:r>
            <a:r>
              <a:rPr lang="en-US" sz="2400" dirty="0" err="1" smtClean="0">
                <a:solidFill>
                  <a:srgbClr val="FF0000"/>
                </a:solidFill>
              </a:rPr>
              <a:t>tt</a:t>
            </a:r>
            <a:r>
              <a:rPr lang="en-US" sz="2400" dirty="0" err="1" smtClean="0">
                <a:solidFill>
                  <a:srgbClr val="0000FF"/>
                </a:solidFill>
              </a:rPr>
              <a:t>H</a:t>
            </a:r>
            <a:r>
              <a:rPr lang="en-US" sz="2400" dirty="0" err="1" smtClean="0"/>
              <a:t>_dilep</a:t>
            </a:r>
            <a:endParaRPr lang="en-US" sz="2400" dirty="0" smtClean="0"/>
          </a:p>
          <a:p>
            <a:r>
              <a:rPr lang="en-US" sz="2400" dirty="0" smtClean="0"/>
              <a:t>Goal: to develop </a:t>
            </a:r>
            <a:r>
              <a:rPr lang="en-US" sz="2400" u="sng" dirty="0" smtClean="0"/>
              <a:t>efficient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tt</a:t>
            </a:r>
            <a:r>
              <a:rPr lang="en-US" sz="2400" dirty="0" err="1" smtClean="0">
                <a:solidFill>
                  <a:srgbClr val="0000FF"/>
                </a:solidFill>
              </a:rPr>
              <a:t>H</a:t>
            </a:r>
            <a:r>
              <a:rPr lang="en-US" sz="2400" dirty="0" err="1" smtClean="0"/>
              <a:t>_dilep</a:t>
            </a:r>
            <a:r>
              <a:rPr lang="en-US" sz="2400" dirty="0" smtClean="0"/>
              <a:t> code</a:t>
            </a:r>
            <a:endParaRPr lang="en-US" sz="27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79" y="1817688"/>
            <a:ext cx="5422286" cy="3309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41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4</a:t>
            </a:fld>
            <a:endParaRPr lang="en-US"/>
          </a:p>
        </p:txBody>
      </p:sp>
      <p:pic>
        <p:nvPicPr>
          <p:cNvPr id="9" name="Content Placeholder 8" descr="graf_abstract_flow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621" r="-86621"/>
          <a:stretch>
            <a:fillRect/>
          </a:stretch>
        </p:blipFill>
        <p:spPr>
          <a:xfrm>
            <a:off x="521188" y="2197979"/>
            <a:ext cx="4314906" cy="2379247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For each event in the input file</a:t>
            </a:r>
          </a:p>
        </p:txBody>
      </p:sp>
    </p:spTree>
    <p:extLst>
      <p:ext uri="{BB962C8B-B14F-4D97-AF65-F5344CB8AC3E}">
        <p14:creationId xmlns:p14="http://schemas.microsoft.com/office/powerpoint/2010/main" val="251396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5" descr="graf_abstract_flow_specified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503" r="-79503"/>
          <a:stretch>
            <a:fillRect/>
          </a:stretch>
        </p:blipFill>
        <p:spPr>
          <a:xfrm>
            <a:off x="-1048232" y="1661255"/>
            <a:ext cx="9535332" cy="525780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smtClean="0"/>
              <a:t>All cuts except 20</a:t>
            </a:r>
          </a:p>
          <a:p>
            <a:pPr lvl="1"/>
            <a:r>
              <a:rPr lang="en-US" sz="2000" dirty="0" smtClean="0"/>
              <a:t>Simple filters</a:t>
            </a:r>
          </a:p>
        </p:txBody>
      </p:sp>
    </p:spTree>
    <p:extLst>
      <p:ext uri="{BB962C8B-B14F-4D97-AF65-F5344CB8AC3E}">
        <p14:creationId xmlns:p14="http://schemas.microsoft.com/office/powerpoint/2010/main" val="255158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" descr="graf_abstract_flow_with_kinfit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91" r="-31791"/>
          <a:stretch>
            <a:fillRect/>
          </a:stretch>
        </p:blipFill>
        <p:spPr>
          <a:xfrm>
            <a:off x="26459" y="1661255"/>
            <a:ext cx="9535332" cy="525780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smtClean="0"/>
              <a:t>Cut 20</a:t>
            </a:r>
          </a:p>
          <a:p>
            <a:pPr lvl="1"/>
            <a:r>
              <a:rPr lang="en-US" sz="2100" dirty="0" smtClean="0"/>
              <a:t>Complex filter: </a:t>
            </a:r>
            <a:r>
              <a:rPr lang="en-US" sz="2100" dirty="0" err="1" smtClean="0"/>
              <a:t>KinFit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136059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1575" y="5606126"/>
            <a:ext cx="359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Callgraph</a:t>
            </a:r>
            <a:r>
              <a:rPr lang="en-US" dirty="0" smtClean="0"/>
              <a:t> of the original </a:t>
            </a:r>
            <a:r>
              <a:rPr lang="en-US" dirty="0" err="1" smtClean="0"/>
              <a:t>ttH_dilep</a:t>
            </a:r>
            <a:r>
              <a:rPr lang="en-US" dirty="0" smtClean="0"/>
              <a:t> with no variations</a:t>
            </a:r>
            <a:endParaRPr lang="en-US" dirty="0"/>
          </a:p>
        </p:txBody>
      </p:sp>
      <p:pic>
        <p:nvPicPr>
          <p:cNvPr id="9" name="Picture 8" descr="callgraph_start_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55" y="1987020"/>
            <a:ext cx="7225123" cy="3262478"/>
          </a:xfrm>
          <a:prstGeom prst="rect">
            <a:avLst/>
          </a:prstGeom>
        </p:spPr>
      </p:pic>
      <p:pic>
        <p:nvPicPr>
          <p:cNvPr id="11" name="Picture 10" descr="abstract_flow_colorfu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689"/>
            <a:ext cx="4107155" cy="37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lgraph_start_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35" y="3100521"/>
            <a:ext cx="7093571" cy="3151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47047" y="1775689"/>
            <a:ext cx="359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Callgraph</a:t>
            </a:r>
            <a:r>
              <a:rPr lang="en-US" dirty="0" smtClean="0"/>
              <a:t> of the original </a:t>
            </a:r>
            <a:r>
              <a:rPr lang="en-US" dirty="0" err="1" smtClean="0"/>
              <a:t>ttH_dilep</a:t>
            </a:r>
            <a:r>
              <a:rPr lang="en-US" dirty="0" smtClean="0"/>
              <a:t> for 256 variations per combination</a:t>
            </a:r>
            <a:endParaRPr lang="en-US" dirty="0"/>
          </a:p>
        </p:txBody>
      </p:sp>
      <p:pic>
        <p:nvPicPr>
          <p:cNvPr id="11" name="Picture 10" descr="abstract_flow_colorfu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689"/>
            <a:ext cx="4107155" cy="37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7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regions in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001844"/>
              </p:ext>
            </p:extLst>
          </p:nvPr>
        </p:nvGraphicFramePr>
        <p:xfrm>
          <a:off x="85243" y="1860011"/>
          <a:ext cx="3961998" cy="406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402953"/>
              </p:ext>
            </p:extLst>
          </p:nvPr>
        </p:nvGraphicFramePr>
        <p:xfrm>
          <a:off x="3975803" y="1860013"/>
          <a:ext cx="5306246" cy="4061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54326" y="5896762"/>
            <a:ext cx="199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# variations per event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20545</TotalTime>
  <Words>669</Words>
  <Application>Microsoft Macintosh PowerPoint</Application>
  <PresentationFormat>On-screen Show (4:3)</PresentationFormat>
  <Paragraphs>187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Median</vt:lpstr>
      <vt:lpstr>Efficient processing of ATLAS events analysis in platforms with accelerator devices </vt:lpstr>
      <vt:lpstr>Index</vt:lpstr>
      <vt:lpstr>Motivation</vt:lpstr>
      <vt:lpstr>Structure of ttH_dilep</vt:lpstr>
      <vt:lpstr>Structure of ttH_dilep</vt:lpstr>
      <vt:lpstr>Structure of ttH_dilep</vt:lpstr>
      <vt:lpstr>Structure of ttH_dilep</vt:lpstr>
      <vt:lpstr>Structure of ttH_dilep</vt:lpstr>
      <vt:lpstr>Critical regions in ttH_dilep</vt:lpstr>
      <vt:lpstr>Improving efficiency with parallelism…</vt:lpstr>
      <vt:lpstr>… no way with event global state!</vt:lpstr>
      <vt:lpstr>Alternative 1a: parallelize KinFit,         shared memory, no h/w accelerators </vt:lpstr>
      <vt:lpstr>Some results (mudar título)</vt:lpstr>
      <vt:lpstr>Some results (mudar título)</vt:lpstr>
      <vt:lpstr>Some results</vt:lpstr>
      <vt:lpstr>Alternative 1b: parallelize KinFit,        shared memory, with GPU accelerator </vt:lpstr>
      <vt:lpstr>Some results</vt:lpstr>
      <vt:lpstr>The problem…</vt:lpstr>
      <vt:lpstr>Alternative 1c: parallelize KinFit,        shared memory, with MIC accelerator </vt:lpstr>
      <vt:lpstr>Alternative 1c: parallelize KinFit,        shared memory, with MIC accelerator </vt:lpstr>
      <vt:lpstr>Alternative 2: a global state per event</vt:lpstr>
      <vt:lpstr>Alternative 3: events from different files</vt:lpstr>
      <vt:lpstr>Some results</vt:lpstr>
      <vt:lpstr>Some results</vt:lpstr>
      <vt:lpstr>Efficient processing of ATLAS events analysis in platforms with accelerator devices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processing of ATLAS events analysis in platforms with accelerator devices </dc:title>
  <dc:creator>André Pereira</dc:creator>
  <cp:lastModifiedBy>André Pereira</cp:lastModifiedBy>
  <cp:revision>302</cp:revision>
  <dcterms:created xsi:type="dcterms:W3CDTF">2013-02-12T11:57:55Z</dcterms:created>
  <dcterms:modified xsi:type="dcterms:W3CDTF">2013-07-15T16:37:16Z</dcterms:modified>
</cp:coreProperties>
</file>