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9" r:id="rId3"/>
    <p:sldId id="259" r:id="rId4"/>
    <p:sldId id="280" r:id="rId5"/>
    <p:sldId id="293" r:id="rId6"/>
    <p:sldId id="292" r:id="rId7"/>
    <p:sldId id="281" r:id="rId8"/>
    <p:sldId id="282" r:id="rId9"/>
    <p:sldId id="286" r:id="rId10"/>
    <p:sldId id="287" r:id="rId11"/>
    <p:sldId id="289" r:id="rId12"/>
    <p:sldId id="290" r:id="rId13"/>
    <p:sldId id="288" r:id="rId14"/>
    <p:sldId id="291" r:id="rId15"/>
    <p:sldId id="284" r:id="rId16"/>
    <p:sldId id="285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0614" autoAdjust="0"/>
  </p:normalViewPr>
  <p:slideViewPr>
    <p:cSldViewPr snapToGrid="0" snapToObjects="1">
      <p:cViewPr varScale="1">
        <p:scale>
          <a:sx n="104" d="100"/>
          <a:sy n="104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02:Users:andre:mscthesis-liptool:doc:medicoes_ttH%20(1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v>Parallelizable section of ttDKF</c:v>
          </c:tx>
          <c:invertIfNegative val="0"/>
          <c:cat>
            <c:numRef>
              <c:f>'Efficiency 701'!$D$34:$M$34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701'!$D$35:$M$35</c:f>
              <c:numCache>
                <c:formatCode>0.00</c:formatCode>
                <c:ptCount val="10"/>
                <c:pt idx="0">
                  <c:v>0.259932768160684</c:v>
                </c:pt>
                <c:pt idx="1">
                  <c:v>0.412484680101293</c:v>
                </c:pt>
                <c:pt idx="2">
                  <c:v>0.578641561672325</c:v>
                </c:pt>
                <c:pt idx="3">
                  <c:v>0.730637019879336</c:v>
                </c:pt>
                <c:pt idx="4">
                  <c:v>0.847430433310115</c:v>
                </c:pt>
                <c:pt idx="5">
                  <c:v>0.919909371203368</c:v>
                </c:pt>
                <c:pt idx="6">
                  <c:v>0.965019868975207</c:v>
                </c:pt>
                <c:pt idx="7">
                  <c:v>0.979826546252363</c:v>
                </c:pt>
                <c:pt idx="8">
                  <c:v>0.989099256347805</c:v>
                </c:pt>
                <c:pt idx="9">
                  <c:v>0.988501253094597</c:v>
                </c:pt>
              </c:numCache>
            </c:numRef>
          </c:val>
        </c:ser>
        <c:ser>
          <c:idx val="1"/>
          <c:order val="1"/>
          <c:tx>
            <c:v>Sequential section of ttDKF</c:v>
          </c:tx>
          <c:invertIfNegative val="0"/>
          <c:val>
            <c:numRef>
              <c:f>'Efficiency 701'!$D$36:$M$36</c:f>
              <c:numCache>
                <c:formatCode>0.00</c:formatCode>
                <c:ptCount val="10"/>
                <c:pt idx="0">
                  <c:v>0.479040469478346</c:v>
                </c:pt>
                <c:pt idx="1">
                  <c:v>0.377185748238547</c:v>
                </c:pt>
                <c:pt idx="2">
                  <c:v>0.272634805131707</c:v>
                </c:pt>
                <c:pt idx="3">
                  <c:v>0.17558383168809</c:v>
                </c:pt>
                <c:pt idx="4">
                  <c:v>0.098341617607445</c:v>
                </c:pt>
                <c:pt idx="5">
                  <c:v>0.0500162295988947</c:v>
                </c:pt>
                <c:pt idx="6">
                  <c:v>0.018497518018479</c:v>
                </c:pt>
                <c:pt idx="7">
                  <c:v>0.0115425765963599</c:v>
                </c:pt>
                <c:pt idx="8">
                  <c:v>0.00571612446136036</c:v>
                </c:pt>
                <c:pt idx="9">
                  <c:v>0.00913505321218391</c:v>
                </c:pt>
              </c:numCache>
            </c:numRef>
          </c:val>
        </c:ser>
        <c:ser>
          <c:idx val="2"/>
          <c:order val="2"/>
          <c:tx>
            <c:v>Rest of ttH_dilep</c:v>
          </c:tx>
          <c:invertIfNegative val="0"/>
          <c:val>
            <c:numRef>
              <c:f>'Efficiency 701'!$D$39:$M$39</c:f>
              <c:numCache>
                <c:formatCode>0.00</c:formatCode>
                <c:ptCount val="10"/>
                <c:pt idx="0">
                  <c:v>0.261026762360969</c:v>
                </c:pt>
                <c:pt idx="1">
                  <c:v>0.21032957166016</c:v>
                </c:pt>
                <c:pt idx="2">
                  <c:v>0.148723633195968</c:v>
                </c:pt>
                <c:pt idx="3">
                  <c:v>0.0937791484325747</c:v>
                </c:pt>
                <c:pt idx="4">
                  <c:v>0.0542279490824398</c:v>
                </c:pt>
                <c:pt idx="5">
                  <c:v>0.0300743991977377</c:v>
                </c:pt>
                <c:pt idx="6">
                  <c:v>0.0164826130063137</c:v>
                </c:pt>
                <c:pt idx="7">
                  <c:v>0.00863087715127719</c:v>
                </c:pt>
                <c:pt idx="8">
                  <c:v>0.00518461919083439</c:v>
                </c:pt>
                <c:pt idx="9">
                  <c:v>0.0023636936932186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1438184"/>
        <c:axId val="2061442472"/>
      </c:barChart>
      <c:catAx>
        <c:axId val="2061438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61442472"/>
        <c:crosses val="autoZero"/>
        <c:auto val="1"/>
        <c:lblAlgn val="ctr"/>
        <c:lblOffset val="100"/>
        <c:noMultiLvlLbl val="0"/>
      </c:catAx>
      <c:valAx>
        <c:axId val="206144247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06143818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8799-AB43-2B49-B174-EA2922AE8430}" type="datetime1">
              <a:rPr lang="pt-PT" smtClean="0"/>
              <a:t>03/06/13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F64B-84F3-304E-8105-5FFF8BA7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264F-2348-A448-9001-BE25E1EF061F}" type="datetime1">
              <a:rPr lang="pt-PT" smtClean="0"/>
              <a:t>03/06/13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0AF8B-7AB8-1E42-BD6E-C06D71D7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1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, </a:t>
            </a:r>
            <a:r>
              <a:rPr lang="en-US" dirty="0" err="1" smtClean="0"/>
              <a:t>vou</a:t>
            </a:r>
            <a:r>
              <a:rPr lang="en-US" dirty="0" smtClean="0"/>
              <a:t> </a:t>
            </a:r>
            <a:r>
              <a:rPr lang="en-US" dirty="0" err="1" smtClean="0"/>
              <a:t>falar</a:t>
            </a:r>
            <a:r>
              <a:rPr lang="en-US" dirty="0" smtClean="0"/>
              <a:t> 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análise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projecto</a:t>
            </a:r>
            <a:r>
              <a:rPr lang="en-US" baseline="0" dirty="0" smtClean="0"/>
              <a:t> ATLAS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plataformas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aceleradores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esquemática</a:t>
            </a:r>
            <a:r>
              <a:rPr lang="en-US" dirty="0" smtClean="0"/>
              <a:t> </a:t>
            </a:r>
            <a:r>
              <a:rPr lang="en-US" dirty="0" err="1" smtClean="0"/>
              <a:t>actualmente</a:t>
            </a:r>
            <a:r>
              <a:rPr lang="en-US" dirty="0" smtClean="0"/>
              <a:t> </a:t>
            </a:r>
            <a:r>
              <a:rPr lang="en-US" dirty="0" err="1" smtClean="0"/>
              <a:t>aceite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e do </a:t>
            </a:r>
            <a:r>
              <a:rPr lang="en-US" baseline="0" dirty="0" err="1" smtClean="0"/>
              <a:t>decaímento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bosão</a:t>
            </a:r>
            <a:r>
              <a:rPr lang="en-US" baseline="0" dirty="0" smtClean="0"/>
              <a:t> de Higgs </a:t>
            </a:r>
            <a:r>
              <a:rPr lang="en-US" baseline="0" dirty="0" err="1" smtClean="0"/>
              <a:t>resultante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evento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Objectivo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reconstruir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 t 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bosoes</a:t>
            </a:r>
            <a:r>
              <a:rPr lang="en-US" baseline="0" dirty="0" smtClean="0"/>
              <a:t> de Higgs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Desafios</a:t>
            </a:r>
            <a:r>
              <a:rPr lang="en-US" baseline="0" dirty="0" smtClean="0"/>
              <a:t>:</a:t>
            </a:r>
          </a:p>
          <a:p>
            <a:pPr marL="0" indent="0">
              <a:buNone/>
            </a:pPr>
            <a:r>
              <a:rPr lang="en-US" baseline="0" dirty="0" smtClean="0"/>
              <a:t>	 - As </a:t>
            </a:r>
            <a:r>
              <a:rPr lang="en-US" baseline="0" dirty="0" err="1" smtClean="0"/>
              <a:t>características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partículas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gravadas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detector. Estes </a:t>
            </a:r>
            <a:r>
              <a:rPr lang="en-US" baseline="0" dirty="0" err="1" smtClean="0"/>
              <a:t>detectores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resoluçao</a:t>
            </a:r>
            <a:r>
              <a:rPr lang="en-US" baseline="0" dirty="0" smtClean="0"/>
              <a:t> experimental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erro</a:t>
            </a:r>
            <a:r>
              <a:rPr lang="en-US" baseline="0" dirty="0" smtClean="0"/>
              <a:t> de 2%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medidos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	 - Neutrinos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detectados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reconstruídos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denominado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cinemática</a:t>
            </a:r>
            <a:endParaRPr lang="en-US" baseline="0" dirty="0" smtClean="0"/>
          </a:p>
          <a:p>
            <a:pPr marL="457200" lvl="1" indent="0">
              <a:buNone/>
            </a:pPr>
            <a:r>
              <a:rPr lang="en-US" baseline="0" dirty="0" smtClean="0"/>
              <a:t> - Software de </a:t>
            </a:r>
            <a:r>
              <a:rPr lang="en-US" baseline="0" dirty="0" err="1" smtClean="0"/>
              <a:t>análise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perceber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pertencem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de Higgs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98A196A-D1E5-4340-8BE3-B866CF21B8F2}" type="datetime1">
              <a:rPr lang="pt-PT" smtClean="0"/>
              <a:t>03/06/13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9D-7BE1-BB4B-8BF2-9C3028D32265}" type="datetime1">
              <a:rPr lang="pt-PT" smtClean="0"/>
              <a:t>03/06/13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47368A-8DB1-584C-98BB-A837081FF51B}" type="datetime1">
              <a:rPr lang="pt-PT" smtClean="0"/>
              <a:t>03/06/13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BBA0-4CEB-6543-A2C5-55B6B9ACDD71}" type="datetime1">
              <a:rPr lang="pt-PT" smtClean="0"/>
              <a:t>03/06/13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747-84A9-2541-AEEB-6D0EB5BA80A6}" type="datetime1">
              <a:rPr lang="pt-PT" smtClean="0"/>
              <a:t>03/06/13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C05F9E-3D3E-4D4C-B397-C26386612109}" type="datetime1">
              <a:rPr lang="pt-PT" smtClean="0"/>
              <a:t>03/06/13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61650D-5624-F240-8414-01FAD79630CE}" type="datetime1">
              <a:rPr lang="pt-PT" smtClean="0"/>
              <a:t>03/06/13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9D5D-B1BE-734E-9F7A-7C11301FE3ED}" type="datetime1">
              <a:rPr lang="pt-PT" smtClean="0"/>
              <a:t>03/06/13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DCB-9A71-4641-9D2C-CD31FD221208}" type="datetime1">
              <a:rPr lang="pt-PT" smtClean="0"/>
              <a:t>03/06/13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8EE-6C65-2D4E-A8C6-BB77A48159F6}" type="datetime1">
              <a:rPr lang="pt-PT" smtClean="0"/>
              <a:t>03/06/13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562F7-F8CF-2447-8ED7-A1B5C21E542A}" type="datetime1">
              <a:rPr lang="pt-PT" smtClean="0"/>
              <a:t>03/06/13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Click to edit Master text styles</a:t>
            </a:r>
          </a:p>
          <a:p>
            <a:pPr lvl="1" eaLnBrk="1" latinLnBrk="0" hangingPunct="1"/>
            <a:r>
              <a:rPr kumimoji="0" lang="pt-PT" smtClean="0"/>
              <a:t>Second level</a:t>
            </a:r>
          </a:p>
          <a:p>
            <a:pPr lvl="2" eaLnBrk="1" latinLnBrk="0" hangingPunct="1"/>
            <a:r>
              <a:rPr kumimoji="0" lang="pt-PT" smtClean="0"/>
              <a:t>Third level</a:t>
            </a:r>
          </a:p>
          <a:p>
            <a:pPr lvl="3" eaLnBrk="1" latinLnBrk="0" hangingPunct="1"/>
            <a:r>
              <a:rPr kumimoji="0" lang="pt-PT" smtClean="0"/>
              <a:t>Fourth level</a:t>
            </a:r>
          </a:p>
          <a:p>
            <a:pPr lvl="4" eaLnBrk="1" latinLnBrk="0" hangingPunct="1"/>
            <a:r>
              <a:rPr kumimoji="0" lang="pt-PT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4885C-3C53-1047-BC44-878C9835E565}" type="datetime1">
              <a:rPr lang="pt-PT" smtClean="0"/>
              <a:t>03/06/13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9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no way with event global state!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9" name="Content Placeholder 5" descr="global_vars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3" b="-6863"/>
          <a:stretch>
            <a:fillRect/>
          </a:stretch>
        </p:blipFill>
        <p:spPr/>
      </p:pic>
      <p:pic>
        <p:nvPicPr>
          <p:cNvPr id="4" name="Content Placeholder 3" descr="global_vars_noparX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63" b="-16863"/>
          <a:stretch>
            <a:fillRect/>
          </a:stretch>
        </p:blipFill>
        <p:spPr>
          <a:xfrm>
            <a:off x="4800600" y="2392680"/>
            <a:ext cx="3886200" cy="3581400"/>
          </a:xfrm>
        </p:spPr>
      </p:pic>
    </p:spTree>
    <p:extLst>
      <p:ext uri="{BB962C8B-B14F-4D97-AF65-F5344CB8AC3E}">
        <p14:creationId xmlns:p14="http://schemas.microsoft.com/office/powerpoint/2010/main" val="365093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1: parallelize </a:t>
            </a:r>
            <a:r>
              <a:rPr lang="en-US" dirty="0" err="1" smtClean="0"/>
              <a:t>KinFit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9" name="Content Placeholder 5" descr="global_vars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3" b="-6863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“Independent” of global state</a:t>
            </a:r>
          </a:p>
          <a:p>
            <a:r>
              <a:rPr lang="en-US" dirty="0" smtClean="0"/>
              <a:t>Has 2 nested cycles</a:t>
            </a:r>
          </a:p>
          <a:p>
            <a:r>
              <a:rPr lang="en-US" dirty="0" smtClean="0"/>
              <a:t>Outer cycle (# comb) is event dependent</a:t>
            </a:r>
          </a:p>
          <a:p>
            <a:r>
              <a:rPr lang="en-US" dirty="0" smtClean="0"/>
              <a:t>Inner cycle (#</a:t>
            </a:r>
            <a:r>
              <a:rPr lang="en-US" dirty="0" err="1" smtClean="0"/>
              <a:t>var</a:t>
            </a:r>
            <a:r>
              <a:rPr lang="en-US" dirty="0" smtClean="0"/>
              <a:t>) is user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3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alt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2: a global state per event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9" name="Content Placeholder 5" descr="global_vars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3" b="-6863"/>
          <a:stretch>
            <a:fillRect/>
          </a:stretch>
        </p:blipFill>
        <p:spPr/>
      </p:pic>
      <p:pic>
        <p:nvPicPr>
          <p:cNvPr id="12" name="Content Placeholder 11" descr="global_vars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080" b="-22080"/>
          <a:stretch>
            <a:fillRect/>
          </a:stretch>
        </p:blipFill>
        <p:spPr>
          <a:xfrm>
            <a:off x="4495800" y="2000422"/>
            <a:ext cx="4361453" cy="4019378"/>
          </a:xfrm>
        </p:spPr>
      </p:pic>
    </p:spTree>
    <p:extLst>
      <p:ext uri="{BB962C8B-B14F-4D97-AF65-F5344CB8AC3E}">
        <p14:creationId xmlns:p14="http://schemas.microsoft.com/office/powerpoint/2010/main" val="406859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3: events from different 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9" name="Content Placeholder 5" descr="global_vars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3" b="-6863"/>
          <a:stretch>
            <a:fillRect/>
          </a:stretch>
        </p:blipFill>
        <p:spPr/>
      </p:pic>
      <p:pic>
        <p:nvPicPr>
          <p:cNvPr id="12" name="Content Placeholder 11" descr="global_vars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080" b="-22080"/>
          <a:stretch>
            <a:fillRect/>
          </a:stretch>
        </p:blipFill>
        <p:spPr>
          <a:xfrm>
            <a:off x="4495800" y="2000422"/>
            <a:ext cx="4361453" cy="4019378"/>
          </a:xfrm>
        </p:spPr>
      </p:pic>
    </p:spTree>
    <p:extLst>
      <p:ext uri="{BB962C8B-B14F-4D97-AF65-F5344CB8AC3E}">
        <p14:creationId xmlns:p14="http://schemas.microsoft.com/office/powerpoint/2010/main" val="415327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Penalizações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Tempo </a:t>
            </a:r>
            <a:r>
              <a:rPr lang="en-US" dirty="0" err="1" smtClean="0"/>
              <a:t>gpu</a:t>
            </a:r>
            <a:r>
              <a:rPr lang="en-US" dirty="0" smtClean="0"/>
              <a:t> </a:t>
            </a:r>
            <a:r>
              <a:rPr lang="en-US" dirty="0" smtClean="0"/>
              <a:t>idle</a:t>
            </a:r>
            <a:endParaRPr lang="en-US" dirty="0" smtClean="0"/>
          </a:p>
          <a:p>
            <a:r>
              <a:rPr lang="en-US" dirty="0" smtClean="0"/>
              <a:t>Tempo </a:t>
            </a:r>
            <a:r>
              <a:rPr lang="en-US" dirty="0" err="1" smtClean="0"/>
              <a:t>resto</a:t>
            </a:r>
            <a:r>
              <a:rPr lang="en-US" dirty="0" smtClean="0"/>
              <a:t> dos cores </a:t>
            </a:r>
            <a:r>
              <a:rPr lang="en-US" dirty="0" smtClean="0"/>
              <a:t>idle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29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at File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0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26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Index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The </a:t>
            </a:r>
            <a:r>
              <a:rPr lang="en-US" sz="2000" dirty="0" err="1">
                <a:latin typeface="Lucida Console"/>
                <a:cs typeface="Lucida Console"/>
              </a:rPr>
              <a:t>ttH_dilep</a:t>
            </a:r>
            <a:r>
              <a:rPr lang="en-US" dirty="0"/>
              <a:t> Analysis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State of the Art</a:t>
            </a:r>
          </a:p>
          <a:p>
            <a:pPr lvl="1"/>
            <a:r>
              <a:rPr lang="en-US" dirty="0" smtClean="0"/>
              <a:t>Heterogeneous Platforms</a:t>
            </a:r>
          </a:p>
          <a:p>
            <a:pPr lvl="1"/>
            <a:r>
              <a:rPr lang="en-US" dirty="0" smtClean="0"/>
              <a:t>Development Frameworks</a:t>
            </a:r>
          </a:p>
          <a:p>
            <a:r>
              <a:rPr lang="en-US" dirty="0" smtClean="0"/>
              <a:t>Proposed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4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79" y="1732807"/>
            <a:ext cx="5422286" cy="35609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355531"/>
            <a:ext cx="815340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Target model for an event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Reconstruct the Top Quarks (</a:t>
            </a:r>
            <a:r>
              <a:rPr lang="en-US" dirty="0" err="1" smtClean="0">
                <a:solidFill>
                  <a:srgbClr val="FF0000"/>
                </a:solidFill>
              </a:rPr>
              <a:t>t</a:t>
            </a:r>
            <a:r>
              <a:rPr lang="en-US" dirty="0" err="1" smtClean="0"/>
              <a:t>&amp;</a:t>
            </a:r>
            <a:r>
              <a:rPr lang="en-US" dirty="0" err="1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) system with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/>
              <a:t>iggs boson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The analysis and reconstruction code =&gt; </a:t>
            </a:r>
            <a:r>
              <a:rPr lang="en-US" dirty="0" err="1" smtClean="0">
                <a:solidFill>
                  <a:srgbClr val="FF0000"/>
                </a:solidFill>
              </a:rPr>
              <a:t>tt</a:t>
            </a: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dirty="0" err="1" smtClean="0"/>
              <a:t>_dilep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 smtClean="0"/>
              <a:t>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  <p:pic>
        <p:nvPicPr>
          <p:cNvPr id="9" name="Content Placeholder 8" descr="graf_abstract_flow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621" r="-86621"/>
          <a:stretch>
            <a:fillRect/>
          </a:stretch>
        </p:blipFill>
        <p:spPr>
          <a:xfrm>
            <a:off x="521188" y="2197979"/>
            <a:ext cx="4314906" cy="2379247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For each event in the input file</a:t>
            </a:r>
          </a:p>
        </p:txBody>
      </p:sp>
    </p:spTree>
    <p:extLst>
      <p:ext uri="{BB962C8B-B14F-4D97-AF65-F5344CB8AC3E}">
        <p14:creationId xmlns:p14="http://schemas.microsoft.com/office/powerpoint/2010/main" val="251396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 smtClean="0"/>
              <a:t>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5" descr="graf_abstract_flow_specified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503" r="-79503"/>
          <a:stretch>
            <a:fillRect/>
          </a:stretch>
        </p:blipFill>
        <p:spPr>
          <a:xfrm>
            <a:off x="-1048232" y="1661255"/>
            <a:ext cx="9535332" cy="52578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All cuts except 20</a:t>
            </a:r>
          </a:p>
          <a:p>
            <a:pPr lvl="1"/>
            <a:r>
              <a:rPr lang="en-US" sz="2000" dirty="0" smtClean="0"/>
              <a:t>Simple filters</a:t>
            </a:r>
          </a:p>
        </p:txBody>
      </p:sp>
    </p:spTree>
    <p:extLst>
      <p:ext uri="{BB962C8B-B14F-4D97-AF65-F5344CB8AC3E}">
        <p14:creationId xmlns:p14="http://schemas.microsoft.com/office/powerpoint/2010/main" val="255158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 smtClean="0"/>
              <a:t>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 descr="graf_abstract_flow_with_kinfit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91" r="-31791"/>
          <a:stretch>
            <a:fillRect/>
          </a:stretch>
        </p:blipFill>
        <p:spPr>
          <a:xfrm>
            <a:off x="26459" y="1661255"/>
            <a:ext cx="9535332" cy="52578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Cut 20</a:t>
            </a:r>
          </a:p>
          <a:p>
            <a:pPr lvl="1"/>
            <a:r>
              <a:rPr lang="en-US" sz="2100" dirty="0" smtClean="0"/>
              <a:t>Complex filter: </a:t>
            </a:r>
            <a:r>
              <a:rPr lang="en-US" sz="2100" dirty="0" err="1" smtClean="0"/>
              <a:t>KinFit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36059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r</a:t>
            </a:r>
            <a:r>
              <a:rPr lang="en-US" dirty="0" smtClean="0"/>
              <a:t>egions in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242714"/>
              </p:ext>
            </p:extLst>
          </p:nvPr>
        </p:nvGraphicFramePr>
        <p:xfrm>
          <a:off x="-1" y="2714366"/>
          <a:ext cx="7205289" cy="4143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26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efficiency with parallelism…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9" name="Content Placeholder 5" descr="global_vars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3" b="-6863"/>
          <a:stretch>
            <a:fillRect/>
          </a:stretch>
        </p:blipFill>
        <p:spPr/>
      </p:pic>
      <p:pic>
        <p:nvPicPr>
          <p:cNvPr id="10" name="Content Placeholder 9" descr="global_vars_nopar1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63" b="-16863"/>
          <a:stretch>
            <a:fillRect/>
          </a:stretch>
        </p:blipFill>
        <p:spPr>
          <a:xfrm>
            <a:off x="4800600" y="2392680"/>
            <a:ext cx="3886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14165</TotalTime>
  <Words>301</Words>
  <Application>Microsoft Macintosh PowerPoint</Application>
  <PresentationFormat>On-screen Show (4:3)</PresentationFormat>
  <Paragraphs>104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Efficient processing of ATLAS events analysis in platforms with accelerator devices </vt:lpstr>
      <vt:lpstr>Index</vt:lpstr>
      <vt:lpstr>Motivation</vt:lpstr>
      <vt:lpstr>Structure of ttH_dilep</vt:lpstr>
      <vt:lpstr>Structure of ttH_dilep</vt:lpstr>
      <vt:lpstr>Structure of ttH_dilep</vt:lpstr>
      <vt:lpstr>Critical regions in ttH_dilep</vt:lpstr>
      <vt:lpstr>Some Results</vt:lpstr>
      <vt:lpstr>Improving efficiency with parallelism…</vt:lpstr>
      <vt:lpstr>… no way with event global state!</vt:lpstr>
      <vt:lpstr>Alternative 1: parallelize KinFit </vt:lpstr>
      <vt:lpstr>Resultados alt 1</vt:lpstr>
      <vt:lpstr>Alternative 2: a global state per event</vt:lpstr>
      <vt:lpstr>Alternative 3: events from different files</vt:lpstr>
      <vt:lpstr>Penalizações</vt:lpstr>
      <vt:lpstr>Parallelization at File level</vt:lpstr>
      <vt:lpstr>Efficient processing of ATLAS events analysis in platforms with accelerator devices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processing of ATLAS events analysis in platforms with accelerator devices </dc:title>
  <dc:creator>André Pereira</dc:creator>
  <cp:lastModifiedBy>André Pereira</cp:lastModifiedBy>
  <cp:revision>259</cp:revision>
  <dcterms:created xsi:type="dcterms:W3CDTF">2013-02-12T11:57:55Z</dcterms:created>
  <dcterms:modified xsi:type="dcterms:W3CDTF">2013-06-05T14:31:13Z</dcterms:modified>
</cp:coreProperties>
</file>