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26"/>
  </p:notesMasterIdLst>
  <p:handoutMasterIdLst>
    <p:handoutMasterId r:id="rId27"/>
  </p:handoutMasterIdLst>
  <p:sldIdLst>
    <p:sldId id="355" r:id="rId2"/>
    <p:sldId id="330" r:id="rId3"/>
    <p:sldId id="331" r:id="rId4"/>
    <p:sldId id="333" r:id="rId5"/>
    <p:sldId id="334" r:id="rId6"/>
    <p:sldId id="336" r:id="rId7"/>
    <p:sldId id="335" r:id="rId8"/>
    <p:sldId id="337" r:id="rId9"/>
    <p:sldId id="338" r:id="rId10"/>
    <p:sldId id="339" r:id="rId11"/>
    <p:sldId id="352" r:id="rId12"/>
    <p:sldId id="353" r:id="rId13"/>
    <p:sldId id="345" r:id="rId14"/>
    <p:sldId id="340" r:id="rId15"/>
    <p:sldId id="328" r:id="rId16"/>
    <p:sldId id="341" r:id="rId17"/>
    <p:sldId id="346" r:id="rId18"/>
    <p:sldId id="317" r:id="rId19"/>
    <p:sldId id="347" r:id="rId20"/>
    <p:sldId id="348" r:id="rId21"/>
    <p:sldId id="349" r:id="rId22"/>
    <p:sldId id="343" r:id="rId23"/>
    <p:sldId id="350" r:id="rId24"/>
    <p:sldId id="35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w Cen M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w Cen M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w Cen M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w Cen MT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3F6F0C3-D8E0-F34F-AB44-508BA5A49245}" type="datetime1">
              <a:rPr lang="pt-PT"/>
              <a:pPr>
                <a:defRPr/>
              </a:pPr>
              <a:t>03/07/14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9F150C-6EAC-5648-82DE-961C239B5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4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5EBAD1-D63C-EB47-ABA7-0049E555B06C}" type="datetime1">
              <a:rPr lang="pt-PT"/>
              <a:pPr>
                <a:defRPr/>
              </a:pPr>
              <a:t>03/07/14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BE141E6-EA4E-2B47-8A48-3CBC8D3E9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56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baseline="0" smtClean="0">
                <a:latin typeface="Calibri" charset="0"/>
              </a:rPr>
              <a:t>interface </a:t>
            </a:r>
            <a:r>
              <a:rPr lang="en-US" baseline="0" dirty="0" smtClean="0">
                <a:latin typeface="Calibri" charset="0"/>
              </a:rPr>
              <a:t>com </a:t>
            </a:r>
            <a:r>
              <a:rPr lang="en-US" baseline="0" dirty="0" err="1" smtClean="0">
                <a:latin typeface="Calibri" charset="0"/>
              </a:rPr>
              <a:t>fisica</a:t>
            </a: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AE386B2-88F1-2B4B-B69A-5580F1BB987A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E141E6-EA4E-2B47-8A48-3CBC8D3E94C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E141E6-EA4E-2B47-8A48-3CBC8D3E94C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E141E6-EA4E-2B47-8A48-3CBC8D3E94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0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Coded by self taught programmers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E141E6-EA4E-2B47-8A48-3CBC8D3E94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2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Dados </a:t>
            </a:r>
            <a:r>
              <a:rPr lang="en-US" dirty="0" err="1" smtClean="0"/>
              <a:t>partilhados</a:t>
            </a:r>
            <a:r>
              <a:rPr lang="en-US" dirty="0" smtClean="0"/>
              <a:t>,</a:t>
            </a:r>
            <a:r>
              <a:rPr lang="en-US" baseline="0" dirty="0" smtClean="0"/>
              <a:t> NUMA accesses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E141E6-EA4E-2B47-8A48-3CBC8D3E94C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5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</a:p>
          <a:p>
            <a:r>
              <a:rPr lang="en-US" dirty="0" smtClean="0"/>
              <a:t>Why: because on the pointer the threads were being changed among cores, ruins</a:t>
            </a:r>
            <a:r>
              <a:rPr lang="en-US" baseline="0" dirty="0" smtClean="0"/>
              <a:t> the cache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E141E6-EA4E-2B47-8A48-3CBC8D3E94C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4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baseline="0" smtClean="0">
                <a:latin typeface="Calibri" charset="0"/>
              </a:rPr>
              <a:t>interface </a:t>
            </a:r>
            <a:r>
              <a:rPr lang="en-US" baseline="0" dirty="0" smtClean="0">
                <a:latin typeface="Calibri" charset="0"/>
              </a:rPr>
              <a:t>com </a:t>
            </a:r>
            <a:r>
              <a:rPr lang="en-US" baseline="0" dirty="0" err="1" smtClean="0">
                <a:latin typeface="Calibri" charset="0"/>
              </a:rPr>
              <a:t>fisica</a:t>
            </a: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AE386B2-88F1-2B4B-B69A-5580F1BB987A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BCC694-5DB0-AC4B-B36F-554041E78B82}" type="datetime1">
              <a:rPr lang="pt-PT"/>
              <a:pPr>
                <a:defRPr/>
              </a:pPr>
              <a:t>03/07/14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47B364-8AF0-464A-B43C-196C104F7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7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58E8A-9343-3346-A022-CBA4BE3440BA}" type="datetime1">
              <a:rPr lang="pt-PT"/>
              <a:pPr>
                <a:defRPr/>
              </a:pPr>
              <a:t>03/07/14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49C5B-96F0-BE42-832D-E1D44C214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D0043-850F-5B47-9938-02AC4B926F8A}" type="datetime1">
              <a:rPr lang="pt-PT"/>
              <a:pPr>
                <a:defRPr/>
              </a:pPr>
              <a:t>03/07/14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25BD8-CE33-AF40-A277-E17AAB41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1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7CFD1-5BED-6A4F-BA7F-AB804BB0B1C7}" type="datetime1">
              <a:rPr lang="pt-PT"/>
              <a:pPr>
                <a:defRPr/>
              </a:pPr>
              <a:t>03/07/14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6B2B1-C9B6-4C49-B972-122A2CA5B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BAA23-43ED-6044-81D3-18971D2CC937}" type="datetime1">
              <a:rPr lang="pt-PT"/>
              <a:pPr>
                <a:defRPr/>
              </a:pPr>
              <a:t>03/07/14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6BD266E-A3C8-C746-B81B-B06B56B29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5C18D0B-4071-7945-9321-C195F9046D88}" type="datetime1">
              <a:rPr lang="pt-PT"/>
              <a:pPr>
                <a:defRPr/>
              </a:pPr>
              <a:t>03/07/14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741F0BF-2D81-674A-BACD-0F06FD7CD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1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8831DC5-BB35-8B4C-B3D9-02FDA719DE18}" type="datetime1">
              <a:rPr lang="pt-PT"/>
              <a:pPr>
                <a:defRPr/>
              </a:pPr>
              <a:t>03/07/14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9B7D2F1-BB3F-8046-97FE-6EF1F3A02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8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9F6F1-84FA-E844-B9C6-66977619958A}" type="datetime1">
              <a:rPr lang="pt-PT"/>
              <a:pPr>
                <a:defRPr/>
              </a:pPr>
              <a:t>03/07/14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00B2A-992C-A846-916C-E0438F192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0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D23B2-48B2-AB41-8E7F-124BBA4CE7C0}" type="datetime1">
              <a:rPr lang="pt-PT"/>
              <a:pPr>
                <a:defRPr/>
              </a:pPr>
              <a:t>03/07/14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09E2840-9590-984B-997A-D2DFA4362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5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0C5BC-D8B2-914F-95BD-EFB8CF4CC45A}" type="datetime1">
              <a:rPr lang="pt-PT"/>
              <a:pPr>
                <a:defRPr/>
              </a:pPr>
              <a:t>03/07/14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C3C6E-832C-B84E-972A-242247B17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PT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2B033FD-306C-B542-85D2-9C46D882A3C7}" type="datetime1">
              <a:rPr lang="pt-PT"/>
              <a:pPr>
                <a:defRPr/>
              </a:pPr>
              <a:t>03/07/14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8AFE4BD-B46F-AC46-9F52-F4A39D4D9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EA3C0-3517-3E48-BD03-258C2A925B57}" type="datetime1">
              <a:rPr lang="pt-PT"/>
              <a:pPr>
                <a:defRPr/>
              </a:pPr>
              <a:t>03/07/14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973AC4-BE22-5C4F-BA7B-5B93EE19A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9" r:id="rId2"/>
    <p:sldLayoutId id="2147483844" r:id="rId3"/>
    <p:sldLayoutId id="2147483845" r:id="rId4"/>
    <p:sldLayoutId id="2147483846" r:id="rId5"/>
    <p:sldLayoutId id="2147483840" r:id="rId6"/>
    <p:sldLayoutId id="2147483847" r:id="rId7"/>
    <p:sldLayoutId id="2147483841" r:id="rId8"/>
    <p:sldLayoutId id="2147483848" r:id="rId9"/>
    <p:sldLayoutId id="2147483842" r:id="rId10"/>
    <p:sldLayoutId id="214748384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0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na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7119"/>
            <a:ext cx="9144000" cy="178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82800"/>
            <a:ext cx="9144000" cy="198263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cap="smal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Removing </a:t>
            </a:r>
            <a:r>
              <a:rPr lang="en-US" cap="smal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Inefficiencies</a:t>
            </a:r>
            <a:br>
              <a:rPr lang="en-US" cap="smal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cap="smal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from</a:t>
            </a:r>
            <a:br>
              <a:rPr lang="en-US" cap="smal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cap="smal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Scientific </a:t>
            </a:r>
            <a:r>
              <a:rPr lang="en-US" cap="smal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Code</a:t>
            </a:r>
            <a:endParaRPr lang="en-US" cap="smal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435812"/>
            <a:ext cx="7772400" cy="1104686"/>
          </a:xfrm>
        </p:spPr>
        <p:txBody>
          <a:bodyPr>
            <a:normAutofit fontScale="92500" lnSpcReduction="1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André Pereira UM/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LIP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António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2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Onofre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UM/LIP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Alberto </a:t>
            </a:r>
            <a:r>
              <a:rPr lang="en-US" sz="2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Proença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UM</a:t>
            </a:r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388187"/>
            <a:ext cx="3886148" cy="4762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IPlogo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7" r="70016"/>
          <a:stretch/>
        </p:blipFill>
        <p:spPr>
          <a:xfrm>
            <a:off x="7852176" y="163857"/>
            <a:ext cx="1061585" cy="649229"/>
          </a:xfrm>
          <a:prstGeom prst="rect">
            <a:avLst/>
          </a:prstGeom>
        </p:spPr>
      </p:pic>
      <p:pic>
        <p:nvPicPr>
          <p:cNvPr id="7" name="Picture 6" descr="UM-E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0" y="163858"/>
            <a:ext cx="1301547" cy="6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51110"/>
      </p:ext>
    </p:extLst>
  </p:cSld>
  <p:clrMapOvr>
    <a:masterClrMapping/>
  </p:clrMapOvr>
  <p:transition xmlns:p14="http://schemas.microsoft.com/office/powerpoint/2010/main" spd="slow" advTm="42641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Inefficiencies </a:t>
            </a:r>
            <a:r>
              <a:rPr lang="en-US" sz="2400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29974"/>
          </a:xfrm>
        </p:spPr>
        <p:txBody>
          <a:bodyPr/>
          <a:lstStyle/>
          <a:p>
            <a:r>
              <a:rPr lang="en-US" dirty="0" smtClean="0"/>
              <a:t>Pseudo-random number generation (profile)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 descr="prng_256_edi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705652"/>
            <a:ext cx="5778500" cy="2273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17509" y="5317506"/>
            <a:ext cx="182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For 256 variations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61671" y="3995741"/>
            <a:ext cx="3926325" cy="90601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en-US" dirty="0"/>
              <a:t>Inefficiencies </a:t>
            </a:r>
            <a:r>
              <a:rPr lang="en-US" sz="2400" dirty="0" smtClean="0">
                <a:solidFill>
                  <a:srgbClr val="1F497D"/>
                </a:solidFill>
              </a:rPr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40396"/>
          </a:xfrm>
        </p:spPr>
        <p:txBody>
          <a:bodyPr/>
          <a:lstStyle/>
          <a:p>
            <a:r>
              <a:rPr lang="en-US" dirty="0" smtClean="0"/>
              <a:t>Pseudo-random number generation (profile)</a:t>
            </a:r>
          </a:p>
          <a:p>
            <a:pPr lvl="1"/>
            <a:r>
              <a:rPr lang="en-US" sz="2400" dirty="0"/>
              <a:t>Reset seed every 18 </a:t>
            </a:r>
            <a:r>
              <a:rPr lang="en-US" sz="2400" dirty="0" smtClean="0"/>
              <a:t>PRNs </a:t>
            </a:r>
            <a:r>
              <a:rPr lang="en-US" sz="2800" dirty="0" smtClean="0">
                <a:solidFill>
                  <a:srgbClr val="C0504D"/>
                </a:solidFill>
              </a:rPr>
              <a:t>!!!</a:t>
            </a:r>
            <a:endParaRPr lang="en-US" sz="2800" dirty="0">
              <a:solidFill>
                <a:srgbClr val="C0504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 descr="prng_256_edi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705652"/>
            <a:ext cx="5778500" cy="2273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17509" y="5317506"/>
            <a:ext cx="182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For 256 variations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61671" y="3995741"/>
            <a:ext cx="3926325" cy="90601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8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en-US" dirty="0"/>
              <a:t>Inefficiencies </a:t>
            </a:r>
            <a:r>
              <a:rPr lang="en-US" sz="2400" dirty="0" smtClean="0">
                <a:solidFill>
                  <a:srgbClr val="1F497D"/>
                </a:solidFill>
              </a:rPr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81931"/>
          </a:xfrm>
        </p:spPr>
        <p:txBody>
          <a:bodyPr/>
          <a:lstStyle/>
          <a:p>
            <a:r>
              <a:rPr lang="en-US" dirty="0" smtClean="0"/>
              <a:t>Pseudo-random number generation (profile)</a:t>
            </a:r>
          </a:p>
          <a:p>
            <a:pPr lvl="1"/>
            <a:r>
              <a:rPr lang="en-US" sz="2400" dirty="0"/>
              <a:t>Reset seed every 18 </a:t>
            </a:r>
            <a:r>
              <a:rPr lang="en-US" sz="2400" dirty="0" smtClean="0"/>
              <a:t>PRNs</a:t>
            </a:r>
          </a:p>
          <a:p>
            <a:pPr marL="366713" lvl="1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lvl="1"/>
            <a:endParaRPr lang="en-US" sz="2800" dirty="0" smtClean="0">
              <a:solidFill>
                <a:schemeClr val="bg1"/>
              </a:solidFill>
            </a:endParaRP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lvl="1"/>
            <a:endParaRPr lang="en-US" sz="2800" dirty="0" smtClean="0">
              <a:solidFill>
                <a:schemeClr val="bg1"/>
              </a:solidFill>
            </a:endParaRPr>
          </a:p>
          <a:p>
            <a:pPr lvl="1"/>
            <a:endParaRPr lang="en-US" sz="1600" dirty="0" smtClean="0">
              <a:solidFill>
                <a:schemeClr val="bg1"/>
              </a:solidFill>
            </a:endParaRP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Removing </a:t>
            </a:r>
            <a:r>
              <a:rPr lang="en-US" sz="2400" dirty="0" err="1" smtClean="0"/>
              <a:t>SetSeed</a:t>
            </a:r>
            <a:r>
              <a:rPr lang="en-US" sz="2400" dirty="0" smtClean="0"/>
              <a:t> =&gt; 71</a:t>
            </a:r>
            <a:r>
              <a:rPr lang="en-US" sz="2400" dirty="0"/>
              <a:t>% performance improvement</a:t>
            </a:r>
          </a:p>
          <a:p>
            <a:pPr lvl="1"/>
            <a:endParaRPr lang="en-US" sz="2400" dirty="0"/>
          </a:p>
          <a:p>
            <a:pPr lvl="1"/>
            <a:endParaRPr lang="en-US" sz="2800" dirty="0" smtClean="0">
              <a:solidFill>
                <a:schemeClr val="bg1"/>
              </a:solidFill>
            </a:endParaRPr>
          </a:p>
          <a:p>
            <a:pPr lvl="1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 descr="prng_256_edi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705652"/>
            <a:ext cx="5778500" cy="2273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17509" y="5317506"/>
            <a:ext cx="182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For 256 variations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61672" y="3995741"/>
            <a:ext cx="2121918" cy="90601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3763695" y="4073178"/>
            <a:ext cx="1603056" cy="828574"/>
          </a:xfrm>
          <a:prstGeom prst="mathMultiply">
            <a:avLst/>
          </a:prstGeom>
          <a:solidFill>
            <a:srgbClr val="FF0000">
              <a:alpha val="5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7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en-US" dirty="0"/>
              <a:t>Inefficiencies </a:t>
            </a:r>
            <a:r>
              <a:rPr lang="en-US" sz="2400" dirty="0" smtClean="0">
                <a:solidFill>
                  <a:srgbClr val="1F497D"/>
                </a:solidFill>
              </a:rPr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88123"/>
            <a:ext cx="8153400" cy="3756311"/>
          </a:xfrm>
        </p:spPr>
        <p:txBody>
          <a:bodyPr/>
          <a:lstStyle/>
          <a:p>
            <a:r>
              <a:rPr lang="en-US" dirty="0" smtClean="0"/>
              <a:t>Data structure inefficiencies</a:t>
            </a:r>
          </a:p>
          <a:p>
            <a:pPr lvl="1"/>
            <a:r>
              <a:rPr lang="en-US" dirty="0" smtClean="0"/>
              <a:t>Event-data structured on a LIP library toolbox 							(</a:t>
            </a:r>
            <a:r>
              <a:rPr lang="en-US" dirty="0" err="1" smtClean="0"/>
              <a:t>LipMiniAnalysis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structure only allows processing one event at a time</a:t>
            </a:r>
            <a:br>
              <a:rPr lang="en-US" dirty="0" smtClean="0"/>
            </a:br>
            <a:r>
              <a:rPr lang="en-US" dirty="0" smtClean="0"/>
              <a:t>	=&gt; events from the same batch file </a:t>
            </a:r>
            <a:r>
              <a:rPr lang="en-US" dirty="0" smtClean="0">
                <a:solidFill>
                  <a:schemeClr val="accent2"/>
                </a:solidFill>
              </a:rPr>
              <a:t>cannot</a:t>
            </a:r>
            <a:r>
              <a:rPr lang="en-US" dirty="0" smtClean="0"/>
              <a:t> be 						simultaneously processed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Approach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1602132" y="1656520"/>
            <a:ext cx="2760870" cy="452784"/>
          </a:xfrm>
        </p:spPr>
        <p:txBody>
          <a:bodyPr/>
          <a:lstStyle/>
          <a:p>
            <a:pPr algn="ctr"/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" name="Picture 3" descr="sequential_kinf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49" y="2109304"/>
            <a:ext cx="1517847" cy="4748696"/>
          </a:xfrm>
          <a:prstGeom prst="rect">
            <a:avLst/>
          </a:prstGeom>
        </p:spPr>
      </p:pic>
      <p:pic>
        <p:nvPicPr>
          <p:cNvPr id="6" name="Picture 5" descr="parallel_kinf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34" y="2109304"/>
            <a:ext cx="1666950" cy="477586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411304" y="1656520"/>
            <a:ext cx="2756452" cy="452784"/>
          </a:xfrm>
        </p:spPr>
        <p:txBody>
          <a:bodyPr/>
          <a:lstStyle/>
          <a:p>
            <a:pPr algn="ctr"/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87" y="3898439"/>
            <a:ext cx="1675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1k variations</a:t>
            </a:r>
          </a:p>
          <a:p>
            <a:pPr marL="285750" indent="-285750" algn="r">
              <a:buFont typeface="Symbol" charset="0"/>
              <a:buChar char=""/>
            </a:pPr>
            <a:r>
              <a:rPr lang="en-US" sz="1600" dirty="0" err="1" smtClean="0">
                <a:solidFill>
                  <a:schemeClr val="accent2"/>
                </a:solidFill>
              </a:rPr>
              <a:t>KinFit</a:t>
            </a:r>
            <a:r>
              <a:rPr lang="en-US" sz="1600" dirty="0" smtClean="0">
                <a:solidFill>
                  <a:schemeClr val="accent2"/>
                </a:solidFill>
              </a:rPr>
              <a:t> takes</a:t>
            </a:r>
          </a:p>
          <a:p>
            <a:pPr algn="r"/>
            <a:r>
              <a:rPr lang="en-US" sz="1600" dirty="0" smtClean="0">
                <a:solidFill>
                  <a:schemeClr val="accent2"/>
                </a:solidFill>
              </a:rPr>
              <a:t>99.8% overall </a:t>
            </a:r>
          </a:p>
          <a:p>
            <a:pPr algn="r"/>
            <a:r>
              <a:rPr lang="en-US" sz="1600" dirty="0" smtClean="0">
                <a:solidFill>
                  <a:schemeClr val="accent2"/>
                </a:solidFill>
              </a:rPr>
              <a:t>execution time!</a:t>
            </a:r>
          </a:p>
        </p:txBody>
      </p:sp>
      <p:sp>
        <p:nvSpPr>
          <p:cNvPr id="8" name="Left Brace 7"/>
          <p:cNvSpPr/>
          <p:nvPr/>
        </p:nvSpPr>
        <p:spPr>
          <a:xfrm>
            <a:off x="1891268" y="2305558"/>
            <a:ext cx="319382" cy="43350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1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peedup_pointer_omp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53" r="-5653"/>
          <a:stretch>
            <a:fillRect/>
          </a:stretch>
        </p:blipFill>
        <p:spPr>
          <a:xfrm>
            <a:off x="1261477" y="2070861"/>
            <a:ext cx="6849153" cy="377663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2097" y="6309222"/>
            <a:ext cx="646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 10-core Intel Xeon E5-2670v2, with </a:t>
            </a:r>
            <a:r>
              <a:rPr lang="en-US" dirty="0" err="1" smtClean="0"/>
              <a:t>Hyperthreading</a:t>
            </a:r>
            <a:r>
              <a:rPr lang="en-US" dirty="0" smtClean="0"/>
              <a:t>, 64GB RAM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2"/>
    </mc:Choice>
    <mc:Fallback xmlns="">
      <p:transition xmlns:p14="http://schemas.microsoft.com/office/powerpoint/2010/main" spd="slow" advTm="114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Inefficiencies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Multithreading inefficiencies limit scalability…</a:t>
            </a:r>
          </a:p>
          <a:p>
            <a:pPr lvl="1"/>
            <a:r>
              <a:rPr lang="en-US" sz="2400" dirty="0" smtClean="0"/>
              <a:t>Hybrid parallelization may remove the bottlenecks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Inefficiencies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50235"/>
          </a:xfrm>
        </p:spPr>
        <p:txBody>
          <a:bodyPr/>
          <a:lstStyle/>
          <a:p>
            <a:r>
              <a:rPr lang="en-US" dirty="0" smtClean="0"/>
              <a:t>Multithreading inefficiencies limit scalability…</a:t>
            </a:r>
          </a:p>
          <a:p>
            <a:pPr lvl="1"/>
            <a:r>
              <a:rPr lang="en-US" sz="2400" dirty="0" smtClean="0"/>
              <a:t>Hybrid parallelization may remove the bottlenecks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" name="Picture 3" descr="scheduler_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35" y="2805044"/>
            <a:ext cx="4541413" cy="395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5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Runtime Inefficiencies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" name="Content Placeholder 3" descr="speedup_sched_normalised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87" r="-5587"/>
          <a:stretch>
            <a:fillRect/>
          </a:stretch>
        </p:blipFill>
        <p:spPr>
          <a:xfrm>
            <a:off x="943965" y="1894065"/>
            <a:ext cx="7269932" cy="4008654"/>
          </a:xfrm>
        </p:spPr>
      </p:pic>
      <p:sp>
        <p:nvSpPr>
          <p:cNvPr id="6" name="TextBox 5"/>
          <p:cNvSpPr txBox="1"/>
          <p:nvPr/>
        </p:nvSpPr>
        <p:spPr>
          <a:xfrm>
            <a:off x="842097" y="6309222"/>
            <a:ext cx="646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 10-core Intel Xeon E5-2670v2, with </a:t>
            </a:r>
            <a:r>
              <a:rPr lang="en-US" dirty="0" err="1" smtClean="0"/>
              <a:t>Hyperthreading</a:t>
            </a:r>
            <a:r>
              <a:rPr lang="en-US" dirty="0" smtClean="0"/>
              <a:t>, 64GB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1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"/>
    </mc:Choice>
    <mc:Fallback xmlns="">
      <p:transition xmlns:p14="http://schemas.microsoft.com/office/powerpoint/2010/main" spd="slow" advTm="3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Inefficiencies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Multithreading inefficiencies limit scalability…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en-US" sz="2700" dirty="0" smtClean="0"/>
              <a:t>Core affinity inefficiencies</a:t>
            </a:r>
          </a:p>
          <a:p>
            <a:pPr lvl="1"/>
            <a:r>
              <a:rPr lang="en-US" sz="2400" dirty="0" smtClean="0"/>
              <a:t>Better cache and thread management on NUMA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01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9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Runtime Inefficiencies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" name="Picture 3" descr="speedup_pointer_a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3910"/>
            <a:ext cx="4538789" cy="28071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2097" y="6309222"/>
            <a:ext cx="646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 10-core Intel Xeon E5-2670v2, with </a:t>
            </a:r>
            <a:r>
              <a:rPr lang="en-US" dirty="0" err="1" smtClean="0"/>
              <a:t>Hyperthreading</a:t>
            </a:r>
            <a:r>
              <a:rPr lang="en-US" dirty="0" smtClean="0"/>
              <a:t>, 64GB RAM</a:t>
            </a:r>
            <a:endParaRPr lang="en-US" dirty="0"/>
          </a:p>
        </p:txBody>
      </p:sp>
      <p:pic>
        <p:nvPicPr>
          <p:cNvPr id="3" name="Picture 2" descr="speedup_sched_aff_1024_normali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89" y="2262701"/>
            <a:ext cx="4605210" cy="2822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951" y="5154122"/>
            <a:ext cx="3629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Fig</a:t>
            </a:r>
            <a:r>
              <a:rPr lang="en-US" sz="1600" b="1" dirty="0" smtClean="0">
                <a:solidFill>
                  <a:schemeClr val="accent2"/>
                </a:solidFill>
              </a:rPr>
              <a:t>: </a:t>
            </a:r>
            <a:r>
              <a:rPr lang="en-US" sz="1600" dirty="0" smtClean="0"/>
              <a:t>Single process pointer implementation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350239" y="5135125"/>
            <a:ext cx="135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Fig:</a:t>
            </a:r>
            <a:r>
              <a:rPr lang="en-US" sz="1600" dirty="0" smtClean="0"/>
              <a:t> Scheduler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400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"/>
    </mc:Choice>
    <mc:Fallback xmlns="">
      <p:transition xmlns:p14="http://schemas.microsoft.com/office/powerpoint/2010/main" spd="slow" advTm="3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improvement </a:t>
            </a:r>
            <a:r>
              <a:rPr lang="en-US" sz="3600" dirty="0" smtClean="0"/>
              <a:t>(overview)</a:t>
            </a:r>
            <a:endParaRPr lang="en-US" dirty="0"/>
          </a:p>
        </p:txBody>
      </p:sp>
      <p:pic>
        <p:nvPicPr>
          <p:cNvPr id="6" name="Content Placeholder 5" descr="events_per_sec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90" r="-6190"/>
          <a:stretch>
            <a:fillRect/>
          </a:stretch>
        </p:blipFill>
        <p:spPr>
          <a:xfrm>
            <a:off x="999184" y="1990185"/>
            <a:ext cx="7145688" cy="394014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2097" y="6309222"/>
            <a:ext cx="646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 10-core Intel Xeon E5-2670v2, with </a:t>
            </a:r>
            <a:r>
              <a:rPr lang="en-US" dirty="0" err="1" smtClean="0"/>
              <a:t>Hyperthreading</a:t>
            </a:r>
            <a:r>
              <a:rPr lang="en-US" dirty="0" smtClean="0"/>
              <a:t>, 64GB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9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68"/>
    </mc:Choice>
    <mc:Fallback xmlns="">
      <p:transition xmlns:p14="http://schemas.microsoft.com/office/powerpoint/2010/main" spd="slow" advTm="585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73304"/>
            <a:ext cx="8153400" cy="4322696"/>
          </a:xfrm>
        </p:spPr>
        <p:txBody>
          <a:bodyPr/>
          <a:lstStyle/>
          <a:p>
            <a:r>
              <a:rPr lang="en-US" dirty="0" smtClean="0"/>
              <a:t>Efficiency improvement of a factor of 112</a:t>
            </a:r>
          </a:p>
          <a:p>
            <a:endParaRPr lang="en-US" dirty="0" smtClean="0"/>
          </a:p>
          <a:p>
            <a:r>
              <a:rPr lang="en-US" dirty="0" smtClean="0"/>
              <a:t>On a single CPU device, core affinity may improve efficiency</a:t>
            </a:r>
          </a:p>
          <a:p>
            <a:endParaRPr lang="en-US" dirty="0"/>
          </a:p>
          <a:p>
            <a:r>
              <a:rPr lang="en-US" dirty="0"/>
              <a:t>Simple code mistakes can lead to </a:t>
            </a:r>
            <a:r>
              <a:rPr lang="en-US" dirty="0" smtClean="0"/>
              <a:t>large performance </a:t>
            </a:r>
            <a:r>
              <a:rPr lang="en-US" dirty="0"/>
              <a:t>drops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4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7816"/>
            <a:ext cx="8153400" cy="4338184"/>
          </a:xfrm>
        </p:spPr>
        <p:txBody>
          <a:bodyPr/>
          <a:lstStyle/>
          <a:p>
            <a:r>
              <a:rPr lang="en-US" dirty="0" smtClean="0"/>
              <a:t>Automatic tuning of the #threads/process by the scheduler</a:t>
            </a:r>
          </a:p>
          <a:p>
            <a:endParaRPr lang="en-US" dirty="0" smtClean="0"/>
          </a:p>
          <a:p>
            <a:r>
              <a:rPr lang="en-US" dirty="0" smtClean="0"/>
              <a:t>Redesign the </a:t>
            </a:r>
            <a:r>
              <a:rPr lang="en-US" dirty="0" err="1" smtClean="0"/>
              <a:t>LipMiniAnalysis</a:t>
            </a:r>
            <a:r>
              <a:rPr lang="en-US" dirty="0" smtClean="0"/>
              <a:t> event-data structure</a:t>
            </a:r>
          </a:p>
          <a:p>
            <a:endParaRPr lang="en-US" dirty="0" smtClean="0"/>
          </a:p>
          <a:p>
            <a:r>
              <a:rPr lang="en-US" dirty="0" smtClean="0"/>
              <a:t>Parallelization in heterogeneous platforms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ustom implementation</a:t>
            </a:r>
          </a:p>
          <a:p>
            <a:pPr lvl="1"/>
            <a:r>
              <a:rPr lang="en-US" sz="2400" dirty="0" smtClean="0"/>
              <a:t>Frameworks for efficient load balancing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2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na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7119"/>
            <a:ext cx="9144000" cy="178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82800"/>
            <a:ext cx="9144000" cy="198263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cap="smal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Removing </a:t>
            </a:r>
            <a:r>
              <a:rPr lang="en-US" cap="smal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Inefficiencies</a:t>
            </a:r>
            <a:br>
              <a:rPr lang="en-US" cap="smal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cap="smal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from</a:t>
            </a:r>
            <a:br>
              <a:rPr lang="en-US" cap="smal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cap="smal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Scientific </a:t>
            </a:r>
            <a:r>
              <a:rPr lang="en-US" cap="smal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Code</a:t>
            </a:r>
            <a:endParaRPr lang="en-US" cap="smal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435812"/>
            <a:ext cx="7772400" cy="1104686"/>
          </a:xfrm>
        </p:spPr>
        <p:txBody>
          <a:bodyPr>
            <a:normAutofit fontScale="92500" lnSpcReduction="1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André Pereira UM/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LIP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António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2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Onofre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UM/LIP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Alberto </a:t>
            </a:r>
            <a:r>
              <a:rPr lang="en-US" sz="2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Proença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UM</a:t>
            </a:r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388187"/>
            <a:ext cx="3886148" cy="4762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IPlogo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7" r="70016"/>
          <a:stretch/>
        </p:blipFill>
        <p:spPr>
          <a:xfrm>
            <a:off x="7852176" y="163857"/>
            <a:ext cx="1061585" cy="649229"/>
          </a:xfrm>
          <a:prstGeom prst="rect">
            <a:avLst/>
          </a:prstGeom>
        </p:spPr>
      </p:pic>
      <p:pic>
        <p:nvPicPr>
          <p:cNvPr id="7" name="Picture 6" descr="UM-E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0" y="163858"/>
            <a:ext cx="1301547" cy="6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16389"/>
      </p:ext>
    </p:extLst>
  </p:cSld>
  <p:clrMapOvr>
    <a:masterClrMapping/>
  </p:clrMapOvr>
  <p:transition xmlns:p14="http://schemas.microsoft.com/office/powerpoint/2010/main" spd="slow" advTm="42641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50800" dist="50800" dir="2700000" algn="tl" rotWithShape="0">
                    <a:schemeClr val="tx1"/>
                  </a:outerShdw>
                </a:effectLst>
              </a:rPr>
              <a:t>The ATLAS Particle Detector</a:t>
            </a:r>
            <a:endParaRPr lang="en-US" dirty="0">
              <a:solidFill>
                <a:schemeClr val="bg1"/>
              </a:solidFill>
              <a:effectLst>
                <a:outerShdw blurRad="50800" dist="50800" dir="2700000" algn="tl" rotWithShape="0">
                  <a:schemeClr val="tx1"/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6061075"/>
            <a:ext cx="8153400" cy="427038"/>
          </a:xfrm>
        </p:spPr>
        <p:txBody>
          <a:bodyPr/>
          <a:lstStyle/>
          <a:p>
            <a:pPr marL="0" indent="0" algn="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800 million collisions/sec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6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tbar_hig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67" y="1693969"/>
            <a:ext cx="6494391" cy="426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Quark and Higgs Boson Decay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Donut 7"/>
          <p:cNvSpPr/>
          <p:nvPr/>
        </p:nvSpPr>
        <p:spPr>
          <a:xfrm rot="18457980">
            <a:off x="1419441" y="4832899"/>
            <a:ext cx="1362416" cy="730852"/>
          </a:xfrm>
          <a:prstGeom prst="donut">
            <a:avLst>
              <a:gd name="adj" fmla="val 0"/>
            </a:avLst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 rot="18457980">
            <a:off x="6306911" y="2091147"/>
            <a:ext cx="1362416" cy="730852"/>
          </a:xfrm>
          <a:prstGeom prst="donut">
            <a:avLst>
              <a:gd name="adj" fmla="val 0"/>
            </a:avLst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 rot="14446634">
            <a:off x="3532677" y="4922378"/>
            <a:ext cx="1362416" cy="730852"/>
          </a:xfrm>
          <a:prstGeom prst="donut">
            <a:avLst>
              <a:gd name="adj" fmla="val 0"/>
            </a:avLst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14446634">
            <a:off x="4184164" y="1923550"/>
            <a:ext cx="1362416" cy="730852"/>
          </a:xfrm>
          <a:prstGeom prst="donut">
            <a:avLst>
              <a:gd name="adj" fmla="val 0"/>
            </a:avLst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 rot="14446634">
            <a:off x="5252838" y="4173955"/>
            <a:ext cx="1362416" cy="1343745"/>
          </a:xfrm>
          <a:prstGeom prst="donut">
            <a:avLst>
              <a:gd name="adj" fmla="val 0"/>
            </a:avLst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4"/>
    </mc:Choice>
    <mc:Fallback xmlns="">
      <p:transition xmlns:p14="http://schemas.microsoft.com/office/powerpoint/2010/main" spd="slow" advTm="468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tbar_hig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67" y="1693969"/>
            <a:ext cx="6494391" cy="426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Quark and Higgs Boson Decay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Donut 9"/>
          <p:cNvSpPr/>
          <p:nvPr/>
        </p:nvSpPr>
        <p:spPr>
          <a:xfrm rot="13153328">
            <a:off x="6379650" y="2851518"/>
            <a:ext cx="1362416" cy="730852"/>
          </a:xfrm>
          <a:prstGeom prst="donut">
            <a:avLst>
              <a:gd name="adj" fmla="val 0"/>
            </a:avLst>
          </a:prstGeom>
          <a:solidFill>
            <a:srgbClr val="C0504D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13142691">
            <a:off x="1243728" y="4035826"/>
            <a:ext cx="1362416" cy="730852"/>
          </a:xfrm>
          <a:prstGeom prst="donut">
            <a:avLst>
              <a:gd name="adj" fmla="val 0"/>
            </a:avLst>
          </a:prstGeom>
          <a:solidFill>
            <a:srgbClr val="C0504D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4"/>
    </mc:Choice>
    <mc:Fallback xmlns="">
      <p:transition xmlns:p14="http://schemas.microsoft.com/office/powerpoint/2010/main" spd="slow" advTm="46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tbar_hig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67" y="1693969"/>
            <a:ext cx="6494391" cy="426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Quark and Higgs Boson Decay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1" name="Donut 10"/>
          <p:cNvSpPr/>
          <p:nvPr/>
        </p:nvSpPr>
        <p:spPr>
          <a:xfrm rot="18057845">
            <a:off x="3556097" y="2997295"/>
            <a:ext cx="2349350" cy="1865531"/>
          </a:xfrm>
          <a:prstGeom prst="donut">
            <a:avLst>
              <a:gd name="adj" fmla="val 1320"/>
            </a:avLst>
          </a:prstGeom>
          <a:solidFill>
            <a:srgbClr val="C0504D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2648" y="6060718"/>
            <a:ext cx="8153400" cy="42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"/>
              <a:defRPr sz="29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charset="0"/>
              <a:buChar char="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"/>
              <a:defRPr sz="23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75000"/>
              <a:buFont typeface="Wingdings" charset="0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064A2"/>
              </a:buClr>
              <a:buSzPct val="65000"/>
              <a:buFont typeface="Wingdings" charset="0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charset="0"/>
              <a:buNone/>
            </a:pPr>
            <a:r>
              <a:rPr lang="en-US" sz="2400" smtClean="0"/>
              <a:t>200 events/sec to be processed (bundled!)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153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4"/>
    </mc:Choice>
    <mc:Fallback xmlns="">
      <p:transition xmlns:p14="http://schemas.microsoft.com/office/powerpoint/2010/main" spd="slow" advTm="46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Software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" name="Content Placeholder 8" descr="LipMini_ttH_flow.png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97" r="-32197"/>
          <a:stretch>
            <a:fillRect/>
          </a:stretch>
        </p:blipFill>
        <p:spPr>
          <a:xfrm>
            <a:off x="1007041" y="1516063"/>
            <a:ext cx="9535332" cy="52578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619662"/>
            <a:ext cx="2836527" cy="17408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180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"/>
    </mc:Choice>
    <mc:Fallback xmlns="">
      <p:transition xmlns:p14="http://schemas.microsoft.com/office/powerpoint/2010/main" spd="slow" advTm="9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81046"/>
            <a:ext cx="8153400" cy="4314953"/>
          </a:xfrm>
        </p:spPr>
        <p:txBody>
          <a:bodyPr/>
          <a:lstStyle/>
          <a:p>
            <a:r>
              <a:rPr lang="en-US" dirty="0" smtClean="0"/>
              <a:t>Runs event by event on a single computer </a:t>
            </a:r>
            <a:br>
              <a:rPr lang="en-US" dirty="0" smtClean="0"/>
            </a:br>
            <a:r>
              <a:rPr lang="en-US" dirty="0" smtClean="0"/>
              <a:t>						(aka single-core)</a:t>
            </a:r>
          </a:p>
          <a:p>
            <a:pPr lvl="1"/>
            <a:r>
              <a:rPr lang="en-US" sz="2400" dirty="0" smtClean="0"/>
              <a:t>&lt; 3k events/sec on a 2.6GHz processor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Considers detector data as accurate, </a:t>
            </a:r>
            <a:br>
              <a:rPr lang="en-US" dirty="0" smtClean="0"/>
            </a:br>
            <a:r>
              <a:rPr lang="en-US" dirty="0" smtClean="0"/>
              <a:t>			but they are not: </a:t>
            </a:r>
            <a:r>
              <a:rPr lang="en-US" dirty="0" smtClean="0">
                <a:solidFill>
                  <a:schemeClr val="accent2"/>
                </a:solidFill>
              </a:rPr>
              <a:t>±1% uncertainty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8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39" y="228600"/>
            <a:ext cx="8801652" cy="990600"/>
          </a:xfrm>
        </p:spPr>
        <p:txBody>
          <a:bodyPr/>
          <a:lstStyle/>
          <a:p>
            <a:r>
              <a:rPr lang="en-US" sz="3600" dirty="0" smtClean="0"/>
              <a:t>Higgs Boson: Improving Accuracy &amp; Decay Rate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88790"/>
            <a:ext cx="8153400" cy="4307209"/>
          </a:xfrm>
        </p:spPr>
        <p:txBody>
          <a:bodyPr/>
          <a:lstStyle/>
          <a:p>
            <a:r>
              <a:rPr lang="en-US" dirty="0" smtClean="0"/>
              <a:t>Improve accuracy of the detector outputs</a:t>
            </a:r>
          </a:p>
          <a:p>
            <a:pPr lvl="1"/>
            <a:r>
              <a:rPr lang="en-US" sz="2400" dirty="0" smtClean="0"/>
              <a:t>Random variation ±1% of measured values</a:t>
            </a:r>
          </a:p>
          <a:p>
            <a:pPr lvl="2"/>
            <a:r>
              <a:rPr lang="en-US" sz="2200" dirty="0" smtClean="0"/>
              <a:t>~1k variations (</a:t>
            </a:r>
            <a:r>
              <a:rPr lang="en-US" sz="2200" dirty="0" smtClean="0">
                <a:solidFill>
                  <a:srgbClr val="C0504D"/>
                </a:solidFill>
              </a:rPr>
              <a:t>slows down to 5 events/sec</a:t>
            </a:r>
            <a:r>
              <a:rPr lang="en-US" sz="2200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Improve software throughput</a:t>
            </a:r>
          </a:p>
          <a:p>
            <a:pPr lvl="1"/>
            <a:r>
              <a:rPr lang="en-US" sz="2400" dirty="0" smtClean="0"/>
              <a:t>By removing code inefficiencies</a:t>
            </a:r>
          </a:p>
          <a:p>
            <a:pPr lvl="1"/>
            <a:r>
              <a:rPr lang="en-US" sz="2400" dirty="0" smtClean="0"/>
              <a:t>Through execution parallelism: </a:t>
            </a:r>
          </a:p>
          <a:p>
            <a:pPr lvl="2"/>
            <a:r>
              <a:rPr lang="en-US" sz="2200" dirty="0" smtClean="0"/>
              <a:t>exploring multi-core devices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A76B2B1-C9B6-4C49-B972-122A2CA5B1E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030" y="1935920"/>
            <a:ext cx="1282212" cy="401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8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46280</TotalTime>
  <Words>482</Words>
  <Application>Microsoft Macintosh PowerPoint</Application>
  <PresentationFormat>On-screen Show (4:3)</PresentationFormat>
  <Paragraphs>132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Removing Inefficiencies from Scientific Code</vt:lpstr>
      <vt:lpstr>CERN</vt:lpstr>
      <vt:lpstr>The ATLAS Particle Detector</vt:lpstr>
      <vt:lpstr>Top Quark and Higgs Boson Decay</vt:lpstr>
      <vt:lpstr>Top Quark and Higgs Boson Decay</vt:lpstr>
      <vt:lpstr>Top Quark and Higgs Boson Decay</vt:lpstr>
      <vt:lpstr>The Original Software</vt:lpstr>
      <vt:lpstr>The Original Software</vt:lpstr>
      <vt:lpstr>Higgs Boson: Improving Accuracy &amp; Decay Rate</vt:lpstr>
      <vt:lpstr>Coding Inefficiencies (1)</vt:lpstr>
      <vt:lpstr>Coding Inefficiencies (1)</vt:lpstr>
      <vt:lpstr>Coding Inefficiencies (1)</vt:lpstr>
      <vt:lpstr>Coding Inefficiencies (2)</vt:lpstr>
      <vt:lpstr>Parallelization Approach</vt:lpstr>
      <vt:lpstr>Parallelization Approach</vt:lpstr>
      <vt:lpstr>Runtime Inefficiencies</vt:lpstr>
      <vt:lpstr>Runtime Inefficiencies</vt:lpstr>
      <vt:lpstr>Removing Runtime Inefficiencies</vt:lpstr>
      <vt:lpstr>Runtime Inefficiencies</vt:lpstr>
      <vt:lpstr>Reducing Runtime Inefficiencies</vt:lpstr>
      <vt:lpstr>Efficiency improvement (overview)</vt:lpstr>
      <vt:lpstr>Conclusions</vt:lpstr>
      <vt:lpstr>Future Work</vt:lpstr>
      <vt:lpstr>Removing Inefficiencies from Scientific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processing of ATLAS events analysis in platforms with accelerator devices </dc:title>
  <dc:creator>André Pereira</dc:creator>
  <cp:lastModifiedBy>André Pereira</cp:lastModifiedBy>
  <cp:revision>908</cp:revision>
  <dcterms:created xsi:type="dcterms:W3CDTF">2013-02-12T11:57:55Z</dcterms:created>
  <dcterms:modified xsi:type="dcterms:W3CDTF">2014-07-03T13:04:06Z</dcterms:modified>
</cp:coreProperties>
</file>