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74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71" r:id="rId7"/>
    <p:sldId id="272" r:id="rId8"/>
    <p:sldId id="259" r:id="rId9"/>
    <p:sldId id="267" r:id="rId10"/>
    <p:sldId id="266" r:id="rId11"/>
    <p:sldId id="268" r:id="rId12"/>
    <p:sldId id="269" r:id="rId13"/>
    <p:sldId id="270" r:id="rId14"/>
    <p:sldId id="260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7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42A9-39BE-3F47-AD1B-8CCC1CD27ABF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D418-FA9F-7F45-8671-707836D8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C58FA-3BCD-DE4C-A164-B81BD86B6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C58FA-3BCD-DE4C-A164-B81BD86B6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3B19543-6CC1-D241-9106-04CD6D765675}" type="datetime1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0168-8B08-924C-B7A2-F21983D7D381}" type="datetime1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089-596F-C14F-841E-16919D4DD4A3}" type="datetime1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364F-33D8-2D40-B1AA-DE0D5BD4929F}" type="datetime1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3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5B6E-A733-4B47-9ED9-B4425691006D}" type="datetime1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EEA5-DB90-094B-9771-39B20A597EAA}" type="datetime1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1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F1C6-6FCB-954E-8AC5-8DBBF5DB93CF}" type="datetime1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526-F024-604C-B9B1-7214BEF5626F}" type="datetime1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5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C77-D47B-3F46-9B44-4D25156A5BD1}" type="datetime1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256"/>
            <a:ext cx="10131425" cy="1456267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23369" y="6236649"/>
            <a:ext cx="1600200" cy="377825"/>
          </a:xfrm>
        </p:spPr>
        <p:txBody>
          <a:bodyPr/>
          <a:lstStyle>
            <a:lvl1pPr>
              <a:defRPr sz="1600"/>
            </a:lvl1pPr>
          </a:lstStyle>
          <a:p>
            <a:fld id="{509DB63B-263D-034E-BB52-5D0803864A88}" type="datetime1">
              <a:rPr lang="en-US" smtClean="0"/>
              <a:t>7/20/16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2399" y="6248399"/>
            <a:ext cx="7827659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350" y="6248400"/>
            <a:ext cx="551167" cy="377825"/>
          </a:xfrm>
        </p:spPr>
        <p:txBody>
          <a:bodyPr/>
          <a:lstStyle>
            <a:lvl1pPr>
              <a:defRPr sz="1600"/>
            </a:lvl1pPr>
          </a:lstStyle>
          <a:p>
            <a:fld id="{7034B191-04B1-6348-8A14-76EF336295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8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060A-D8DC-264E-8564-AC96177E77F5}" type="datetime1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8C9-747B-1E47-9ED0-2610160E9186}" type="datetime1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1B52-3BF4-6447-AD99-E5AB218CF7B5}" type="datetime1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BA25-612A-314D-A2F2-C9A4D77D5582}" type="datetime1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9BAE-1564-8946-A89C-FD9038C4CDFD}" type="datetime1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4CB-1522-B549-BD66-2E7A6EC1E45C}" type="datetime1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8A3-B345-814D-A60A-FDF53D5C89EF}" type="datetime1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6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chemeClr val="tx1">
                <a:lumMod val="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16654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49C77D-5CA5-C540-896C-0C821858AA21}" type="datetime1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1289" y="6248400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34B191-04B1-6348-8A14-76EF336295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58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638" y="1964267"/>
            <a:ext cx="8713487" cy="2421464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Tuning Pipelined</a:t>
            </a:r>
            <a:br>
              <a:rPr lang="en-US" sz="5400" b="1" dirty="0" smtClean="0"/>
            </a:br>
            <a:r>
              <a:rPr lang="en-US" sz="5400" b="1" dirty="0" smtClean="0"/>
              <a:t>Scientific Data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Multicore Execution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693535" y="5537246"/>
            <a:ext cx="3466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 smtClean="0"/>
              <a:t>Andr</a:t>
            </a:r>
            <a:r>
              <a:rPr lang="pt-PT" sz="2000" b="1" dirty="0" smtClean="0"/>
              <a:t>é Pereira – LIP/</a:t>
            </a:r>
            <a:r>
              <a:rPr lang="pt-PT" sz="2000" b="1" dirty="0" err="1" smtClean="0"/>
              <a:t>UMinho</a:t>
            </a:r>
            <a:endParaRPr lang="pt-PT" sz="2000" b="1" dirty="0" smtClean="0"/>
          </a:p>
          <a:p>
            <a:pPr algn="r"/>
            <a:r>
              <a:rPr lang="pt-PT" sz="2000" dirty="0" smtClean="0"/>
              <a:t>António Onofre – LIP                   </a:t>
            </a:r>
          </a:p>
          <a:p>
            <a:pPr algn="r"/>
            <a:r>
              <a:rPr lang="pt-PT" sz="2000" dirty="0" smtClean="0"/>
              <a:t>Alberto Proença – UMINHO       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829697" y="5345150"/>
            <a:ext cx="83304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2" y="138160"/>
            <a:ext cx="4290233" cy="850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723" y="151478"/>
            <a:ext cx="1710803" cy="853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1085" y="6091244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HPCS 2016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65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3" y="1888524"/>
            <a:ext cx="5903536" cy="4969476"/>
          </a:xfrm>
        </p:spPr>
        <p:txBody>
          <a:bodyPr/>
          <a:lstStyle/>
          <a:p>
            <a:r>
              <a:rPr lang="en-US" dirty="0" smtClean="0"/>
              <a:t>Server with dual 12-core Intel Xeon E5-2695v2 Ivy Bridge @ 2.4GHz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Speedup measurements </a:t>
            </a:r>
            <a:r>
              <a:rPr lang="en-US" i="1" dirty="0" smtClean="0"/>
              <a:t>vs</a:t>
            </a:r>
          </a:p>
          <a:p>
            <a:pPr lvl="1"/>
            <a:r>
              <a:rPr lang="en-US" dirty="0" smtClean="0"/>
              <a:t>Fully sequential code</a:t>
            </a:r>
          </a:p>
          <a:p>
            <a:pPr lvl="1"/>
            <a:r>
              <a:rPr lang="en-US" dirty="0" smtClean="0"/>
              <a:t>Sequential Data Setup + Multi-Threaded processing, </a:t>
            </a:r>
            <a:r>
              <a:rPr lang="en-US" u="sng" dirty="0" smtClean="0"/>
              <a:t>S+MT</a:t>
            </a:r>
            <a:r>
              <a:rPr lang="en-US" dirty="0" smtClean="0"/>
              <a:t> (top)</a:t>
            </a:r>
          </a:p>
          <a:p>
            <a:pPr lvl="1"/>
            <a:r>
              <a:rPr lang="en-US" dirty="0" smtClean="0"/>
              <a:t>Fully Multi-Processing, </a:t>
            </a:r>
            <a:r>
              <a:rPr lang="en-US" u="sng" dirty="0" smtClean="0"/>
              <a:t>MP</a:t>
            </a:r>
            <a:r>
              <a:rPr lang="en-US" dirty="0" smtClean="0"/>
              <a:t> (bottom)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43" y="2179631"/>
            <a:ext cx="6094096" cy="2722306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Performance </a:t>
            </a:r>
            <a:r>
              <a:rPr lang="en-US" sz="2800" i="1" dirty="0"/>
              <a:t>(1)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01" y="1757312"/>
            <a:ext cx="7786195" cy="4680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</a:t>
            </a:r>
            <a:r>
              <a:rPr lang="en-US" dirty="0" smtClean="0"/>
              <a:t>Performance </a:t>
            </a:r>
            <a:r>
              <a:rPr lang="en-US" sz="2800" i="1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08" y="1757312"/>
            <a:ext cx="7786195" cy="4680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8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</a:t>
            </a:r>
            <a:r>
              <a:rPr lang="en-US" dirty="0" smtClean="0"/>
              <a:t>Performance </a:t>
            </a:r>
            <a:r>
              <a:rPr lang="en-US" sz="2800" i="1" dirty="0" smtClean="0"/>
              <a:t>(3)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50" y="1757312"/>
            <a:ext cx="7786195" cy="4680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6830"/>
            <a:ext cx="11022291" cy="5171042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u="sng" dirty="0" smtClean="0"/>
              <a:t>Common parallelization</a:t>
            </a:r>
            <a:r>
              <a:rPr lang="en-US" dirty="0" smtClean="0"/>
              <a:t> strategies used by scientists are </a:t>
            </a:r>
            <a:r>
              <a:rPr lang="en-US" u="sng" dirty="0" smtClean="0"/>
              <a:t>not always the best</a:t>
            </a:r>
            <a:r>
              <a:rPr lang="en-US" dirty="0" smtClean="0"/>
              <a:t> approach to develop efficient embarrassingly parallel code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Our scheduler </a:t>
            </a:r>
            <a:r>
              <a:rPr lang="en-US" b="1" u="sng" dirty="0" smtClean="0"/>
              <a:t>outperforms</a:t>
            </a:r>
            <a:r>
              <a:rPr lang="en-US" dirty="0" smtClean="0"/>
              <a:t> common parallelization strategies for pipelined scientific code; our case study: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Is up to 8x faster for the same #CPU cores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Is 39x faster than the sequential</a:t>
            </a:r>
            <a:r>
              <a:rPr lang="en-US" dirty="0"/>
              <a:t> </a:t>
            </a:r>
            <a:r>
              <a:rPr lang="en-US" dirty="0" smtClean="0"/>
              <a:t>version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Shows good CPU usage in compute bound</a:t>
            </a:r>
            <a:br>
              <a:rPr lang="en-US" dirty="0" smtClean="0"/>
            </a:br>
            <a:r>
              <a:rPr lang="en-US" dirty="0" smtClean="0"/>
              <a:t>code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Memory bound code still uses the CPU </a:t>
            </a:r>
            <a:br>
              <a:rPr lang="en-US" dirty="0" smtClean="0"/>
            </a:br>
            <a:r>
              <a:rPr lang="en-US" dirty="0" smtClean="0"/>
              <a:t>inefficiently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b="1" dirty="0" smtClean="0"/>
              <a:t>Inadequate pipeline ordering leads to an increased scheduler efficiency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09953" y="3245019"/>
            <a:ext cx="4721351" cy="2108200"/>
            <a:chOff x="7345298" y="3810627"/>
            <a:chExt cx="4721351" cy="2108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298" y="3810627"/>
              <a:ext cx="3594100" cy="723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648" y="4534527"/>
              <a:ext cx="3594100" cy="698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648" y="5233027"/>
              <a:ext cx="3581400" cy="685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65065" y="3974179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/>
                <a:t>ttH_as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65065" y="4699111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/>
                <a:t>ttH_sci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65065" y="5423521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/>
                <a:t>ttH_scinp</a:t>
              </a:r>
              <a:endParaRPr lang="en-US" b="1" i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Topics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4001"/>
            <a:ext cx="10560377" cy="398832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To assess the feasibility of </a:t>
            </a:r>
            <a:r>
              <a:rPr lang="en-US" u="sng" dirty="0" smtClean="0"/>
              <a:t>offloading data processing to many-core </a:t>
            </a:r>
            <a:r>
              <a:rPr lang="en-US" dirty="0" smtClean="0"/>
              <a:t>devices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b="1" dirty="0" smtClean="0"/>
              <a:t>Intel Xeon Phi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NVidia GPUs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dirty="0" smtClean="0"/>
              <a:t>To </a:t>
            </a:r>
            <a:r>
              <a:rPr lang="en-US" u="sng" dirty="0" smtClean="0"/>
              <a:t>dynamically balance</a:t>
            </a:r>
            <a:r>
              <a:rPr lang="en-US" dirty="0" smtClean="0"/>
              <a:t> the number of </a:t>
            </a:r>
            <a:r>
              <a:rPr lang="en-US" b="1" i="1" dirty="0" smtClean="0"/>
              <a:t>reader</a:t>
            </a:r>
            <a:r>
              <a:rPr lang="en-US" dirty="0" smtClean="0"/>
              <a:t> and </a:t>
            </a:r>
            <a:r>
              <a:rPr lang="en-US" b="1" i="1" dirty="0" smtClean="0"/>
              <a:t>processer</a:t>
            </a:r>
            <a:r>
              <a:rPr lang="en-US" dirty="0" smtClean="0"/>
              <a:t> activities according to the computation/memory intensity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dirty="0" smtClean="0"/>
              <a:t>To extend current server solution to a </a:t>
            </a:r>
            <a:r>
              <a:rPr lang="en-US" u="sng" dirty="0" smtClean="0"/>
              <a:t>cluster environment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638" y="1964267"/>
            <a:ext cx="8713487" cy="2421464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Tuning Pipelined</a:t>
            </a:r>
            <a:br>
              <a:rPr lang="en-US" sz="5400" b="1" dirty="0" smtClean="0"/>
            </a:br>
            <a:r>
              <a:rPr lang="en-US" sz="5400" b="1" dirty="0" smtClean="0"/>
              <a:t>Scientific Data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Multicore Execution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866953" y="5529589"/>
            <a:ext cx="387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/>
              <a:t>ampereira90@gmail.com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829697" y="5345150"/>
            <a:ext cx="83304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2" y="138160"/>
            <a:ext cx="4290233" cy="850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723" y="151478"/>
            <a:ext cx="1710803" cy="853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1085" y="6091244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HPCS 2016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06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32" y="2151494"/>
            <a:ext cx="10131425" cy="3649133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Scheduling </a:t>
            </a:r>
            <a:r>
              <a:rPr lang="en-US" smtClean="0"/>
              <a:t>with </a:t>
            </a:r>
            <a:r>
              <a:rPr lang="en-US" smtClean="0"/>
              <a:t>Pipeline </a:t>
            </a:r>
            <a:r>
              <a:rPr lang="en-US" dirty="0" smtClean="0"/>
              <a:t>Reordering</a:t>
            </a:r>
          </a:p>
          <a:p>
            <a:r>
              <a:rPr lang="en-US" dirty="0" smtClean="0"/>
              <a:t>Real World Case Study</a:t>
            </a:r>
          </a:p>
          <a:p>
            <a:r>
              <a:rPr lang="en-US" dirty="0" smtClean="0"/>
              <a:t>Scheduler Efficiency</a:t>
            </a:r>
          </a:p>
          <a:p>
            <a:r>
              <a:rPr lang="en-US" dirty="0" smtClean="0"/>
              <a:t>Conclusions and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dirty="0"/>
              <a:t> </a:t>
            </a:r>
            <a:r>
              <a:rPr lang="en-US" sz="2800" i="1" dirty="0" smtClean="0"/>
              <a:t>(1)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54" y="2055043"/>
            <a:ext cx="10862241" cy="4524866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Most scientific data analysis compute tasks on </a:t>
            </a:r>
            <a:r>
              <a:rPr lang="en-US" sz="4000" u="sng" dirty="0" smtClean="0"/>
              <a:t>large sets</a:t>
            </a:r>
            <a:r>
              <a:rPr lang="en-US" sz="4000" dirty="0" smtClean="0"/>
              <a:t> of </a:t>
            </a:r>
            <a:r>
              <a:rPr lang="en-US" sz="4000" u="sng" dirty="0" smtClean="0"/>
              <a:t>independent data</a:t>
            </a:r>
          </a:p>
          <a:p>
            <a:pPr lvl="1"/>
            <a:r>
              <a:rPr lang="en-US" sz="3100" dirty="0"/>
              <a:t>Code typically organized as a </a:t>
            </a:r>
            <a:r>
              <a:rPr lang="en-US" sz="3100" b="1" dirty="0" smtClean="0"/>
              <a:t>pipeline </a:t>
            </a:r>
            <a:r>
              <a:rPr lang="en-US" sz="3100" b="1" dirty="0"/>
              <a:t>of conditional irregular tasks</a:t>
            </a:r>
          </a:p>
          <a:p>
            <a:pPr lvl="1"/>
            <a:r>
              <a:rPr lang="en-US" sz="3100" b="1" dirty="0"/>
              <a:t>The order</a:t>
            </a:r>
            <a:r>
              <a:rPr lang="en-US" sz="3100" dirty="0"/>
              <a:t> of computationally intensive tasks </a:t>
            </a:r>
            <a:r>
              <a:rPr lang="en-US" sz="3100" b="1" dirty="0"/>
              <a:t>may impact</a:t>
            </a:r>
            <a:r>
              <a:rPr lang="en-US" sz="3100" dirty="0"/>
              <a:t> the application </a:t>
            </a:r>
            <a:r>
              <a:rPr lang="en-US" sz="3100" b="1" dirty="0"/>
              <a:t>performance</a:t>
            </a:r>
          </a:p>
          <a:p>
            <a:pPr>
              <a:spcBef>
                <a:spcPts val="2400"/>
              </a:spcBef>
            </a:pPr>
            <a:r>
              <a:rPr lang="en-US" sz="4000" u="sng" dirty="0" smtClean="0"/>
              <a:t>Scientists need to adapt their code </a:t>
            </a:r>
            <a:r>
              <a:rPr lang="en-US" sz="4000" dirty="0" smtClean="0"/>
              <a:t>to the current highly parallel systems</a:t>
            </a:r>
          </a:p>
          <a:p>
            <a:pPr lvl="1"/>
            <a:r>
              <a:rPr lang="en-US" sz="3100" dirty="0" smtClean="0"/>
              <a:t>Implement common parallelization approaches for embarrassingly parallel applications</a:t>
            </a:r>
          </a:p>
          <a:p>
            <a:pPr lvl="1"/>
            <a:r>
              <a:rPr lang="en-US" sz="3100" dirty="0" smtClean="0"/>
              <a:t>Not suited for every code – the pipeline may be compute, memory or I/O bound</a:t>
            </a:r>
          </a:p>
          <a:p>
            <a:pPr lvl="1"/>
            <a:r>
              <a:rPr lang="en-US" sz="3100" dirty="0" smtClean="0"/>
              <a:t>Sophisticated mechanisms are required to efficiently use the computational resources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800" i="1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66871"/>
            <a:ext cx="10018713" cy="3200132"/>
          </a:xfrm>
        </p:spPr>
        <p:txBody>
          <a:bodyPr>
            <a:noAutofit/>
          </a:bodyPr>
          <a:lstStyle/>
          <a:p>
            <a:r>
              <a:rPr lang="en-US" dirty="0" smtClean="0"/>
              <a:t>Structure of pipelined scientific applications </a:t>
            </a:r>
            <a:r>
              <a:rPr lang="en-US" sz="2000" i="1" dirty="0" smtClean="0"/>
              <a:t>(</a:t>
            </a:r>
            <a:r>
              <a:rPr lang="en-US" sz="2000" i="1" u="sng" dirty="0" smtClean="0"/>
              <a:t>our view</a:t>
            </a:r>
            <a:r>
              <a:rPr lang="en-US" sz="2000" i="1" dirty="0" smtClean="0"/>
              <a:t>)</a:t>
            </a:r>
            <a:endParaRPr lang="en-US" i="1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Handle independent datasets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Execute a chain of irregular tasks </a:t>
            </a:r>
            <a:r>
              <a:rPr lang="en-US" i="1" dirty="0" smtClean="0"/>
              <a:t>(a pipeline)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The execution of each task may depend on other(s) task(s)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Performance may be improved by reordering the pipeline stages</a:t>
            </a:r>
            <a:endParaRPr lang="en-US" sz="2000" dirty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dirty="0" smtClean="0"/>
              <a:t>Real world examples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Modeling</a:t>
            </a:r>
            <a:r>
              <a:rPr lang="en-US" dirty="0"/>
              <a:t>/simulation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b="1" u="sng" dirty="0" smtClean="0"/>
              <a:t>Scientific data analysis</a:t>
            </a:r>
            <a:endParaRPr lang="en-US" b="1" u="sn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9821"/>
            <a:ext cx="551167" cy="637658"/>
          </a:xfrm>
        </p:spPr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4</a:t>
            </a:fld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9" y="1800749"/>
            <a:ext cx="2580871" cy="453434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292100" dist="139700" dir="2700000" algn="tl" rotWithShape="0">
              <a:srgbClr val="333333"/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2445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79"/>
    </mc:Choice>
    <mc:Fallback xmlns="">
      <p:transition spd="slow" advTm="658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with Pipeline Reordering </a:t>
            </a:r>
            <a:r>
              <a:rPr lang="en-US" sz="3100" i="1" dirty="0" smtClean="0"/>
              <a:t>(1)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0447" y="2060263"/>
            <a:ext cx="10018713" cy="469484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It works in two stages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dirty="0" smtClean="0"/>
              <a:t>Simultaneous reading/processing of data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</a:t>
            </a:r>
            <a:r>
              <a:rPr lang="en-US" dirty="0" smtClean="0"/>
              <a:t>hreads assigned as </a:t>
            </a:r>
            <a:r>
              <a:rPr lang="en-US" b="1" i="1" dirty="0" smtClean="0"/>
              <a:t>readers</a:t>
            </a:r>
            <a:r>
              <a:rPr lang="en-US" dirty="0" smtClean="0"/>
              <a:t> and </a:t>
            </a:r>
            <a:r>
              <a:rPr lang="en-US" b="1" i="1" dirty="0" smtClean="0"/>
              <a:t>processers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Scheduling of data and tasks among</a:t>
            </a:r>
            <a:b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processers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Parallel processing of tasks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Tasks organized in a table, based on their</a:t>
            </a:r>
            <a:b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dependencies, execution time &amp; filtering ratio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Task order updated on regular intervals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0" y="2666999"/>
            <a:ext cx="4025900" cy="36322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with Pipeline Reordering </a:t>
            </a:r>
            <a:r>
              <a:rPr lang="en-US" sz="3100" i="1" dirty="0" smtClean="0"/>
              <a:t>(2)</a:t>
            </a:r>
            <a:endParaRPr lang="en-US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87" y="2549610"/>
            <a:ext cx="5338713" cy="3435679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0447" y="2060263"/>
            <a:ext cx="10018713" cy="469484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It works in two stages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Simultaneous reading/processing of data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hreads assigned as </a:t>
            </a:r>
            <a:r>
              <a:rPr lang="en-US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readers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processers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u="sng" dirty="0" smtClean="0"/>
              <a:t>Scheduling of data and tasks </a:t>
            </a:r>
            <a:r>
              <a:rPr lang="en-US" dirty="0" smtClean="0"/>
              <a:t>among</a:t>
            </a:r>
            <a:br>
              <a:rPr lang="en-US" dirty="0" smtClean="0"/>
            </a:br>
            <a:r>
              <a:rPr lang="en-US" b="1" i="1" dirty="0" smtClean="0"/>
              <a:t>processers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Parallel processing of tasks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Tasks organized in a table, based on their</a:t>
            </a:r>
            <a:br>
              <a:rPr lang="en-US" dirty="0" smtClean="0"/>
            </a:br>
            <a:r>
              <a:rPr lang="en-US" u="sng" dirty="0" smtClean="0"/>
              <a:t>dependencies</a:t>
            </a:r>
            <a:r>
              <a:rPr lang="en-US" dirty="0" smtClean="0"/>
              <a:t>, </a:t>
            </a:r>
            <a:r>
              <a:rPr lang="en-US" u="sng" dirty="0" smtClean="0"/>
              <a:t>execution time</a:t>
            </a:r>
            <a:r>
              <a:rPr lang="en-US" dirty="0" smtClean="0"/>
              <a:t> &amp; </a:t>
            </a:r>
            <a:r>
              <a:rPr lang="en-US" u="sng" dirty="0" smtClean="0"/>
              <a:t>filtering ratio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Task order updated on regular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42" y="3320292"/>
            <a:ext cx="5346357" cy="26916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softEdge rad="127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with Pipeline Reordering </a:t>
            </a:r>
            <a:r>
              <a:rPr lang="en-US" sz="3100" i="1" dirty="0" smtClean="0"/>
              <a:t>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191-04B1-6348-8A14-76EF336295B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0447" y="2060263"/>
            <a:ext cx="10018713" cy="469484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It works in two stages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Simultaneous reading/processing of data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hreads assigned as </a:t>
            </a:r>
            <a:r>
              <a:rPr lang="en-US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readers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processers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u="sng" dirty="0" smtClean="0"/>
              <a:t>Scheduling of data and tasks</a:t>
            </a:r>
            <a:r>
              <a:rPr lang="en-US" dirty="0" smtClean="0"/>
              <a:t> among</a:t>
            </a:r>
            <a:br>
              <a:rPr lang="en-US" dirty="0" smtClean="0"/>
            </a:br>
            <a:r>
              <a:rPr lang="en-US" b="1" i="1" dirty="0" smtClean="0"/>
              <a:t>processers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Parallel processing of tasks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Tasks organized in a table, based on their</a:t>
            </a:r>
            <a:b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dependencies, execution time &amp; filtering ratio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Task order updated on regular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Case Study </a:t>
            </a:r>
            <a:r>
              <a:rPr lang="en-US" sz="3200" i="1" dirty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67" y="2196798"/>
            <a:ext cx="6719113" cy="4106182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A particle physics data analysis</a:t>
            </a:r>
          </a:p>
          <a:p>
            <a:pPr lvl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Developed by physics researchers for </a:t>
            </a:r>
            <a:br>
              <a:rPr lang="en-US" sz="2000" dirty="0" smtClean="0"/>
            </a:br>
            <a:r>
              <a:rPr lang="en-US" sz="2000" dirty="0" smtClean="0"/>
              <a:t>the ATLAS </a:t>
            </a:r>
            <a:r>
              <a:rPr lang="en-US" sz="2000" dirty="0"/>
              <a:t>Experiment (</a:t>
            </a:r>
            <a:r>
              <a:rPr lang="en-US" sz="2000" dirty="0" smtClean="0"/>
              <a:t>CERN)</a:t>
            </a:r>
          </a:p>
          <a:p>
            <a:pPr lvl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Studies the couplings of top quarks to </a:t>
            </a:r>
            <a:br>
              <a:rPr lang="en-US" sz="2000" dirty="0" smtClean="0"/>
            </a:br>
            <a:r>
              <a:rPr lang="en-US" sz="2000" dirty="0" smtClean="0"/>
              <a:t>the Higgs boson</a:t>
            </a:r>
            <a:r>
              <a:rPr lang="en-US" sz="2000" i="1" dirty="0">
                <a:solidFill>
                  <a:srgbClr val="636A6C"/>
                </a:solidFill>
              </a:rPr>
              <a:t> </a:t>
            </a:r>
            <a:r>
              <a:rPr lang="en-US" sz="2000" i="1" dirty="0"/>
              <a:t>(</a:t>
            </a:r>
            <a:r>
              <a:rPr lang="en-US" sz="2000" i="1" dirty="0" err="1" smtClean="0"/>
              <a:t>ttHdilep</a:t>
            </a:r>
            <a:r>
              <a:rPr lang="en-US" sz="2000" i="1" dirty="0" smtClean="0"/>
              <a:t>)</a:t>
            </a:r>
          </a:p>
          <a:p>
            <a:pPr lvl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u="sng" dirty="0" smtClean="0"/>
              <a:t>Millions of events</a:t>
            </a:r>
            <a:r>
              <a:rPr lang="en-US" sz="2000" dirty="0" smtClean="0"/>
              <a:t> (proton beam collisions)</a:t>
            </a:r>
          </a:p>
          <a:p>
            <a:pPr lvl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Each event: a </a:t>
            </a:r>
            <a:r>
              <a:rPr lang="en-US" sz="2000" u="sng" dirty="0" smtClean="0"/>
              <a:t>17 stage</a:t>
            </a:r>
            <a:r>
              <a:rPr lang="en-US" sz="2000" dirty="0" smtClean="0"/>
              <a:t> pipeline (ordered by the</a:t>
            </a:r>
            <a:br>
              <a:rPr lang="en-US" sz="2000" dirty="0" smtClean="0"/>
            </a:br>
            <a:r>
              <a:rPr lang="en-US" sz="2000" dirty="0" smtClean="0"/>
              <a:t>physics researcher)</a:t>
            </a:r>
            <a:endParaRPr lang="en-US" dirty="0" smtClean="0"/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3 configurations</a:t>
            </a:r>
          </a:p>
          <a:p>
            <a:pPr lvl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i="1" dirty="0" err="1" smtClean="0"/>
              <a:t>ttH_as</a:t>
            </a:r>
            <a:r>
              <a:rPr lang="en-US" dirty="0" smtClean="0"/>
              <a:t> – memory bound</a:t>
            </a:r>
            <a:endParaRPr lang="en-US" dirty="0"/>
          </a:p>
          <a:p>
            <a:pPr lvl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i="1" dirty="0" err="1" smtClean="0"/>
              <a:t>ttH_sci</a:t>
            </a:r>
            <a:r>
              <a:rPr lang="en-US" dirty="0" smtClean="0"/>
              <a:t> – compute bound</a:t>
            </a:r>
          </a:p>
          <a:p>
            <a:pPr lvl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i="1" dirty="0" err="1" smtClean="0"/>
              <a:t>ttH_scinp</a:t>
            </a:r>
            <a:r>
              <a:rPr lang="en-US" dirty="0" smtClean="0"/>
              <a:t> – compute bound, </a:t>
            </a:r>
            <a:r>
              <a:rPr lang="en-US" u="sng" dirty="0" smtClean="0"/>
              <a:t>modified pipeline</a:t>
            </a:r>
            <a:endParaRPr lang="en-US" u="sn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9821"/>
            <a:ext cx="551167" cy="637658"/>
          </a:xfrm>
        </p:spPr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8</a:t>
            </a:fld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34" y="2162433"/>
            <a:ext cx="5688927" cy="37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86"/>
    </mc:Choice>
    <mc:Fallback xmlns="">
      <p:transition spd="slow" advTm="6428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Case Study </a:t>
            </a:r>
            <a:r>
              <a:rPr lang="en-US" sz="2800" i="1" dirty="0" smtClean="0"/>
              <a:t>(2)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82" y="2084976"/>
            <a:ext cx="5197531" cy="4296969"/>
          </a:xfrm>
          <a:solidFill>
            <a:schemeClr val="tx1">
              <a:lumMod val="85000"/>
            </a:schemeClr>
          </a:solidFill>
          <a:effectLst>
            <a:softEdge rad="127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19821"/>
            <a:ext cx="551167" cy="637658"/>
          </a:xfrm>
        </p:spPr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9</a:t>
            </a:fld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551167" y="2777024"/>
            <a:ext cx="609914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dirty="0"/>
              <a:t>For each event</a:t>
            </a:r>
          </a:p>
          <a:p>
            <a:pPr marL="8001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US" sz="2400" dirty="0"/>
              <a:t>Tasks originally executed sequentially</a:t>
            </a:r>
          </a:p>
          <a:p>
            <a:pPr marL="8001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US" sz="2400" u="sng" dirty="0"/>
              <a:t>Tasks</a:t>
            </a:r>
            <a:r>
              <a:rPr lang="en-US" sz="2400" dirty="0"/>
              <a:t> can be </a:t>
            </a:r>
            <a:r>
              <a:rPr lang="en-US" sz="2400" u="sng" dirty="0"/>
              <a:t>reordered</a:t>
            </a:r>
            <a:r>
              <a:rPr lang="en-US" sz="2400" dirty="0"/>
              <a:t> respecting their </a:t>
            </a:r>
            <a:r>
              <a:rPr lang="en-US" sz="2400" u="sng" dirty="0"/>
              <a:t>inter-dependencies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86"/>
    </mc:Choice>
    <mc:Fallback xmlns="">
      <p:transition spd="slow" advTm="64286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6429</TotalTime>
  <Words>478</Words>
  <Application>Microsoft Macintosh PowerPoint</Application>
  <PresentationFormat>Widescreen</PresentationFormat>
  <Paragraphs>113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Celestial</vt:lpstr>
      <vt:lpstr>Tuning Pipelined Scientific Data Analysis</vt:lpstr>
      <vt:lpstr>Agenda</vt:lpstr>
      <vt:lpstr>Motivation (1)</vt:lpstr>
      <vt:lpstr>Motivation (2)</vt:lpstr>
      <vt:lpstr>Scheduling with Pipeline Reordering (1)</vt:lpstr>
      <vt:lpstr>Scheduling with Pipeline Reordering (2)</vt:lpstr>
      <vt:lpstr>Scheduling with Pipeline Reordering (3)</vt:lpstr>
      <vt:lpstr>Real World Case Study (1)</vt:lpstr>
      <vt:lpstr>Real World Case Study (2)</vt:lpstr>
      <vt:lpstr>Testbed Configuration</vt:lpstr>
      <vt:lpstr>Scheduler Performance (1)</vt:lpstr>
      <vt:lpstr>Scheduler Performance (2)</vt:lpstr>
      <vt:lpstr>Scheduler Performance (3)</vt:lpstr>
      <vt:lpstr>Conclusions</vt:lpstr>
      <vt:lpstr>Key Topics for Future Work</vt:lpstr>
      <vt:lpstr>Tuning Pipelined Scientific Data Analysis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Scientific Data Analysis</dc:title>
  <dc:creator>Hugo Miguel Teixeira Lopes Guimarães</dc:creator>
  <cp:lastModifiedBy>Hugo Miguel Teixeira Lopes Guimarães</cp:lastModifiedBy>
  <cp:revision>105</cp:revision>
  <dcterms:created xsi:type="dcterms:W3CDTF">2016-07-11T10:18:22Z</dcterms:created>
  <dcterms:modified xsi:type="dcterms:W3CDTF">2016-07-21T09:11:02Z</dcterms:modified>
</cp:coreProperties>
</file>