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5" r:id="rId6"/>
    <p:sldId id="262" r:id="rId7"/>
    <p:sldId id="258" r:id="rId8"/>
    <p:sldId id="266" r:id="rId9"/>
    <p:sldId id="267" r:id="rId10"/>
    <p:sldId id="259" r:id="rId11"/>
    <p:sldId id="263" r:id="rId12"/>
    <p:sldId id="264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785A77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9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6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202" y="149368"/>
            <a:ext cx="10515600" cy="6725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6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46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4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9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4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4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9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1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2208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Andrew McDonald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Development Intern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Hyland Software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5.29.19</a:t>
            </a:r>
            <a:endParaRPr lang="en-US" sz="2000" dirty="0"/>
          </a:p>
        </p:txBody>
      </p:sp>
      <p:pic>
        <p:nvPicPr>
          <p:cNvPr id="1026" name="Picture 2" descr="Image result for monopoly logo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205" r="98695">
                        <a14:foregroundMark x1="36446" y1="67679" x2="36446" y2="67679"/>
                        <a14:foregroundMark x1="44779" y1="52143" x2="44779" y2="52143"/>
                        <a14:foregroundMark x1="45783" y1="36429" x2="45783" y2="36429"/>
                        <a14:foregroundMark x1="49498" y1="44643" x2="49498" y2="44643"/>
                        <a14:foregroundMark x1="49699" y1="59821" x2="49699" y2="59821"/>
                        <a14:foregroundMark x1="52610" y1="49821" x2="52610" y2="49821"/>
                        <a14:foregroundMark x1="47791" y1="34821" x2="47791" y2="34821"/>
                        <a14:foregroundMark x1="57932" y1="42857" x2="57932" y2="42857"/>
                        <a14:backgroundMark x1="31325" y1="33393" x2="31325" y2="33393"/>
                        <a14:backgroundMark x1="25602" y1="78750" x2="25602" y2="78750"/>
                        <a14:backgroundMark x1="75100" y1="25714" x2="75100" y2="25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080" b="25557"/>
          <a:stretch/>
        </p:blipFill>
        <p:spPr bwMode="auto">
          <a:xfrm>
            <a:off x="1080992" y="969007"/>
            <a:ext cx="9486900" cy="263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6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Program.cs</a:t>
            </a:r>
            <a:r>
              <a:rPr lang="en-US" dirty="0" smtClean="0"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latin typeface="Consolas" panose="020B0609020204030204" pitchFamily="49" charset="0"/>
              </a:rPr>
              <a:t>generate_options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947" y="109851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Given player and associated contextual attributes, determines what actions a player may take</a:t>
            </a:r>
          </a:p>
          <a:p>
            <a:r>
              <a:rPr lang="en-US" sz="1800" dirty="0" smtClean="0"/>
              <a:t>Returns potential actions as a string array of constant literals</a:t>
            </a:r>
          </a:p>
          <a:p>
            <a:r>
              <a:rPr lang="en-US" sz="1800" dirty="0" smtClean="0"/>
              <a:t>User selects action from list; then, </a:t>
            </a:r>
            <a:r>
              <a:rPr lang="en-US" sz="1800" dirty="0" err="1" smtClean="0">
                <a:latin typeface="Consolas" panose="020B0609020204030204" pitchFamily="49" charset="0"/>
              </a:rPr>
              <a:t>take_action</a:t>
            </a:r>
            <a:r>
              <a:rPr lang="en-US" sz="1800" dirty="0" smtClean="0">
                <a:latin typeface="Consolas" panose="020B0609020204030204" pitchFamily="49" charset="0"/>
              </a:rPr>
              <a:t>() </a:t>
            </a:r>
            <a:r>
              <a:rPr lang="en-US" sz="1800" dirty="0" smtClean="0"/>
              <a:t>is called</a:t>
            </a:r>
          </a:p>
          <a:p>
            <a:r>
              <a:rPr lang="en-US" sz="1800" dirty="0" smtClean="0"/>
              <a:t>Input parameters: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Player p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bool </a:t>
            </a:r>
            <a:r>
              <a:rPr lang="en-US" sz="1400" dirty="0" err="1" smtClean="0">
                <a:latin typeface="Consolas" panose="020B0609020204030204" pitchFamily="49" charset="0"/>
              </a:rPr>
              <a:t>turn_is_over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bool </a:t>
            </a:r>
            <a:r>
              <a:rPr lang="en-US" sz="1400" dirty="0" err="1" smtClean="0">
                <a:latin typeface="Consolas" panose="020B0609020204030204" pitchFamily="49" charset="0"/>
              </a:rPr>
              <a:t>has_rolled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bool </a:t>
            </a:r>
            <a:r>
              <a:rPr lang="en-US" sz="1400" dirty="0" err="1" smtClean="0">
                <a:latin typeface="Consolas" panose="020B0609020204030204" pitchFamily="49" charset="0"/>
              </a:rPr>
              <a:t>rent_paid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800" dirty="0" smtClean="0">
                <a:latin typeface="+mj-lt"/>
              </a:rPr>
              <a:t>Output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List&lt;string&gt; options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827" y="3248261"/>
            <a:ext cx="5490760" cy="297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Program.cs</a:t>
            </a:r>
            <a:r>
              <a:rPr lang="en-US" dirty="0" smtClean="0"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latin typeface="Consolas" panose="020B0609020204030204" pitchFamily="49" charset="0"/>
              </a:rPr>
              <a:t>take_action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964" y="107647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Given constant string literal action chosen from list of possibilities returned by </a:t>
            </a:r>
            <a:r>
              <a:rPr lang="en-US" sz="1800" dirty="0" err="1" smtClean="0"/>
              <a:t>generate_options</a:t>
            </a:r>
            <a:r>
              <a:rPr lang="en-US" sz="1800" dirty="0" smtClean="0"/>
              <a:t>, appropriate objects are updated to reflect the action</a:t>
            </a:r>
          </a:p>
          <a:p>
            <a:r>
              <a:rPr lang="en-US" sz="1800" dirty="0" smtClean="0"/>
              <a:t>Cases handled individually, with helper methods called where applicable</a:t>
            </a:r>
          </a:p>
          <a:p>
            <a:r>
              <a:rPr lang="en-US" sz="1800" dirty="0" smtClean="0"/>
              <a:t>Input parameters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Player p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List&lt;string&gt; options</a:t>
            </a:r>
          </a:p>
          <a:p>
            <a:pPr lvl="1"/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choice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ref bool </a:t>
            </a:r>
            <a:r>
              <a:rPr lang="en-US" sz="1400" dirty="0" err="1" smtClean="0">
                <a:latin typeface="Consolas" panose="020B0609020204030204" pitchFamily="49" charset="0"/>
              </a:rPr>
              <a:t>turn_is_over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ref bool </a:t>
            </a:r>
            <a:r>
              <a:rPr lang="en-US" sz="1400" dirty="0" err="1" smtClean="0">
                <a:latin typeface="Consolas" panose="020B0609020204030204" pitchFamily="49" charset="0"/>
              </a:rPr>
              <a:t>has_rolled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ref bool  </a:t>
            </a:r>
            <a:r>
              <a:rPr lang="en-US" sz="1400" dirty="0" err="1" smtClean="0">
                <a:latin typeface="Consolas" panose="020B0609020204030204" pitchFamily="49" charset="0"/>
              </a:rPr>
              <a:t>turn_ended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ref bool </a:t>
            </a:r>
            <a:r>
              <a:rPr lang="en-US" sz="1400" dirty="0" err="1" smtClean="0">
                <a:latin typeface="Consolas" panose="020B0609020204030204" pitchFamily="49" charset="0"/>
              </a:rPr>
              <a:t>rent_paid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ref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dice_roll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800" dirty="0" smtClean="0"/>
              <a:t>Output: void (but note reference variables and objects may change)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46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Program.cs</a:t>
            </a:r>
            <a:r>
              <a:rPr lang="en-US" dirty="0" smtClean="0">
                <a:latin typeface="Consolas" panose="020B0609020204030204" pitchFamily="49" charset="0"/>
              </a:rPr>
              <a:t>: Helper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63" y="107647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roll_dice</a:t>
            </a:r>
            <a:r>
              <a:rPr lang="en-US" sz="1800" dirty="0" smtClean="0">
                <a:latin typeface="Consolas" panose="020B0609020204030204" pitchFamily="49" charset="0"/>
              </a:rPr>
              <a:t>(Random random) 			// for game setup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roll_dice</a:t>
            </a:r>
            <a:r>
              <a:rPr lang="en-US" sz="1800" dirty="0" smtClean="0">
                <a:latin typeface="Consolas" panose="020B0609020204030204" pitchFamily="49" charset="0"/>
              </a:rPr>
              <a:t>(Random </a:t>
            </a:r>
            <a:r>
              <a:rPr lang="en-US" sz="1800" dirty="0" err="1" smtClean="0">
                <a:latin typeface="Consolas" panose="020B0609020204030204" pitchFamily="49" charset="0"/>
              </a:rPr>
              <a:t>random</a:t>
            </a:r>
            <a:r>
              <a:rPr lang="en-US" sz="1800" dirty="0" smtClean="0">
                <a:latin typeface="Consolas" panose="020B0609020204030204" pitchFamily="49" charset="0"/>
              </a:rPr>
              <a:t>, ref bool doubles) 	// for actual rolls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void </a:t>
            </a:r>
            <a:r>
              <a:rPr lang="en-US" sz="1800" dirty="0" err="1" smtClean="0">
                <a:latin typeface="Consolas" panose="020B0609020204030204" pitchFamily="49" charset="0"/>
              </a:rPr>
              <a:t>reset_free_parking</a:t>
            </a:r>
            <a:r>
              <a:rPr lang="en-US" sz="18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void </a:t>
            </a:r>
            <a:r>
              <a:rPr lang="en-US" sz="1800" dirty="0" err="1" smtClean="0">
                <a:latin typeface="Consolas" panose="020B0609020204030204" pitchFamily="49" charset="0"/>
              </a:rPr>
              <a:t>add_free_parking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amount)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input_int</a:t>
            </a:r>
            <a:r>
              <a:rPr lang="en-US" sz="1800" dirty="0" smtClean="0">
                <a:latin typeface="Consolas" panose="020B0609020204030204" pitchFamily="49" charset="0"/>
              </a:rPr>
              <a:t>(string message, 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min, 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max)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string </a:t>
            </a:r>
            <a:r>
              <a:rPr lang="en-US" sz="1800" dirty="0" err="1" smtClean="0">
                <a:latin typeface="Consolas" panose="020B0609020204030204" pitchFamily="49" charset="0"/>
              </a:rPr>
              <a:t>input_string</a:t>
            </a:r>
            <a:r>
              <a:rPr lang="en-US" sz="1800" dirty="0" smtClean="0">
                <a:latin typeface="Consolas" panose="020B0609020204030204" pitchFamily="49" charset="0"/>
              </a:rPr>
              <a:t>(string message, 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min_len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max_len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void </a:t>
            </a:r>
            <a:r>
              <a:rPr lang="en-US" sz="1800" dirty="0" err="1" smtClean="0">
                <a:latin typeface="Consolas" panose="020B0609020204030204" pitchFamily="49" charset="0"/>
              </a:rPr>
              <a:t>shuffle_cards</a:t>
            </a:r>
            <a:r>
              <a:rPr lang="en-US" sz="1800" dirty="0" smtClean="0">
                <a:latin typeface="Consolas" panose="020B0609020204030204" pitchFamily="49" charset="0"/>
              </a:rPr>
              <a:t>(ref List&lt;Card&gt; cards)</a:t>
            </a:r>
          </a:p>
          <a:p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7863" y="1076478"/>
            <a:ext cx="9212991" cy="714222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87468" y="1276039"/>
            <a:ext cx="2304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</a:rPr>
              <a:t>Dice Management</a:t>
            </a:r>
            <a:endParaRPr lang="en-US" sz="1200" dirty="0">
              <a:solidFill>
                <a:srgbClr val="00808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863" y="1800225"/>
            <a:ext cx="9212991" cy="7142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863" y="2520491"/>
            <a:ext cx="9212991" cy="794209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7863" y="3320744"/>
            <a:ext cx="9212991" cy="327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87468" y="2018836"/>
            <a:ext cx="2304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Free Parking Management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87468" y="2779095"/>
            <a:ext cx="2304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</a:rPr>
              <a:t>User I / O</a:t>
            </a:r>
            <a:endParaRPr lang="en-US" sz="1200" dirty="0">
              <a:solidFill>
                <a:srgbClr val="00808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87468" y="3352026"/>
            <a:ext cx="2304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Card Management</a:t>
            </a:r>
            <a:endParaRPr lang="en-US" sz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Graphics.cs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518"/>
            <a:ext cx="10515600" cy="556351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Static support class approach</a:t>
            </a:r>
          </a:p>
          <a:p>
            <a:r>
              <a:rPr lang="en-US" sz="1800" dirty="0"/>
              <a:t>G</a:t>
            </a:r>
            <a:r>
              <a:rPr lang="en-US" sz="1800" dirty="0" smtClean="0"/>
              <a:t>enerates and returns current board upon call from menu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i="1" dirty="0" smtClean="0">
                <a:solidFill>
                  <a:srgbClr val="92D050"/>
                </a:solidFill>
              </a:rPr>
              <a:t>Public Methods</a:t>
            </a:r>
            <a:endParaRPr lang="en-US" sz="1800" dirty="0" smtClean="0">
              <a:solidFill>
                <a:srgbClr val="92D050"/>
              </a:solidFill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public static string[] render(List&lt;Player&gt; players, List&lt;Property&gt; board, List&lt;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[]&gt; </a:t>
            </a:r>
            <a:r>
              <a:rPr lang="en-US" sz="1400" dirty="0" err="1">
                <a:latin typeface="Consolas" panose="020B0609020204030204" pitchFamily="49" charset="0"/>
              </a:rPr>
              <a:t>spaces_player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latin typeface="Consolas" panose="020B0609020204030204" pitchFamily="49" charset="0"/>
              </a:rPr>
              <a:t>	List&lt;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[]&gt; </a:t>
            </a:r>
            <a:r>
              <a:rPr lang="en-US" sz="1400" dirty="0" err="1" smtClean="0">
                <a:latin typeface="Consolas" panose="020B0609020204030204" pitchFamily="49" charset="0"/>
              </a:rPr>
              <a:t>spaces_houses</a:t>
            </a:r>
            <a:r>
              <a:rPr lang="en-US" sz="1400" dirty="0" smtClean="0">
                <a:latin typeface="Consolas" panose="020B0609020204030204" pitchFamily="49" charset="0"/>
              </a:rPr>
              <a:t>, string</a:t>
            </a:r>
            <a:r>
              <a:rPr lang="en-US" sz="1400" dirty="0">
                <a:latin typeface="Consolas" panose="020B0609020204030204" pitchFamily="49" charset="0"/>
              </a:rPr>
              <a:t>[] </a:t>
            </a:r>
            <a:r>
              <a:rPr lang="en-US" sz="1400" dirty="0" err="1">
                <a:latin typeface="Consolas" panose="020B0609020204030204" pitchFamily="49" charset="0"/>
              </a:rPr>
              <a:t>original_board_art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free_parking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 smtClean="0"/>
              <a:t>Declares </a:t>
            </a:r>
            <a:r>
              <a:rPr lang="en-US" sz="1600" dirty="0" err="1" smtClean="0">
                <a:latin typeface="Consolas" panose="020B0609020204030204" pitchFamily="49" charset="0"/>
              </a:rPr>
              <a:t>board_art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original_board_art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lvl="1"/>
            <a:r>
              <a:rPr lang="en-US" sz="1600" dirty="0" smtClean="0"/>
              <a:t>Iterates through properties on board, calling </a:t>
            </a:r>
            <a:r>
              <a:rPr lang="en-US" sz="1600" dirty="0" err="1" smtClean="0">
                <a:latin typeface="Consolas" panose="020B0609020204030204" pitchFamily="49" charset="0"/>
              </a:rPr>
              <a:t>place_player</a:t>
            </a:r>
            <a:r>
              <a:rPr lang="en-US" sz="1600" dirty="0" smtClean="0"/>
              <a:t> and </a:t>
            </a:r>
            <a:r>
              <a:rPr lang="en-US" sz="1600" dirty="0" err="1" smtClean="0">
                <a:latin typeface="Consolas" panose="020B0609020204030204" pitchFamily="49" charset="0"/>
              </a:rPr>
              <a:t>place_house</a:t>
            </a:r>
            <a:r>
              <a:rPr lang="en-US" sz="1600" dirty="0" smtClean="0"/>
              <a:t> to alter strings in </a:t>
            </a:r>
            <a:r>
              <a:rPr lang="en-US" sz="1600" dirty="0" err="1" smtClean="0">
                <a:latin typeface="Consolas" panose="020B0609020204030204" pitchFamily="49" charset="0"/>
              </a:rPr>
              <a:t>board_art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lvl="1"/>
            <a:r>
              <a:rPr lang="en-US" sz="1600" dirty="0" smtClean="0"/>
              <a:t>Returns </a:t>
            </a:r>
            <a:r>
              <a:rPr lang="en-US" sz="1600" dirty="0" err="1" smtClean="0">
                <a:latin typeface="Consolas" panose="020B0609020204030204" pitchFamily="49" charset="0"/>
              </a:rPr>
              <a:t>board_art</a:t>
            </a:r>
            <a:r>
              <a:rPr lang="en-US" sz="1600" dirty="0" smtClean="0"/>
              <a:t> to be printed to console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i="1" dirty="0" smtClean="0">
                <a:solidFill>
                  <a:srgbClr val="92D050"/>
                </a:solidFill>
              </a:rPr>
              <a:t>Private (Helper) Methods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private static void </a:t>
            </a:r>
            <a:r>
              <a:rPr lang="en-US" sz="1400" dirty="0" err="1">
                <a:latin typeface="Consolas" panose="020B0609020204030204" pitchFamily="49" charset="0"/>
              </a:rPr>
              <a:t>place_player</a:t>
            </a:r>
            <a:r>
              <a:rPr lang="en-US" sz="1400" dirty="0">
                <a:latin typeface="Consolas" panose="020B0609020204030204" pitchFamily="49" charset="0"/>
              </a:rPr>
              <a:t>(Player p, ref string[] </a:t>
            </a:r>
            <a:r>
              <a:rPr lang="en-US" sz="1400" dirty="0" err="1">
                <a:latin typeface="Consolas" panose="020B0609020204030204" pitchFamily="49" charset="0"/>
              </a:rPr>
              <a:t>board_art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row,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col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 smtClean="0"/>
              <a:t>Given </a:t>
            </a:r>
            <a:r>
              <a:rPr lang="en-US" sz="1600" dirty="0" smtClean="0">
                <a:latin typeface="Consolas" panose="020B0609020204030204" pitchFamily="49" charset="0"/>
              </a:rPr>
              <a:t>row</a:t>
            </a:r>
            <a:r>
              <a:rPr lang="en-US" sz="1600" dirty="0" smtClean="0"/>
              <a:t> (index of string in </a:t>
            </a:r>
            <a:r>
              <a:rPr lang="en-US" sz="1600" dirty="0" err="1" smtClean="0">
                <a:latin typeface="Consolas" panose="020B0609020204030204" pitchFamily="49" charset="0"/>
              </a:rPr>
              <a:t>board_art</a:t>
            </a:r>
            <a:r>
              <a:rPr lang="en-US" sz="1600" dirty="0" smtClean="0"/>
              <a:t>) and </a:t>
            </a:r>
            <a:r>
              <a:rPr lang="en-US" sz="1600" dirty="0" smtClean="0">
                <a:latin typeface="Consolas" panose="020B0609020204030204" pitchFamily="49" charset="0"/>
              </a:rPr>
              <a:t>col</a:t>
            </a:r>
            <a:r>
              <a:rPr lang="en-US" sz="1600" dirty="0" smtClean="0"/>
              <a:t> (index of char in </a:t>
            </a:r>
            <a:r>
              <a:rPr lang="en-US" sz="1600" dirty="0" err="1" smtClean="0">
                <a:latin typeface="Consolas" panose="020B0609020204030204" pitchFamily="49" charset="0"/>
              </a:rPr>
              <a:t>board_art</a:t>
            </a:r>
            <a:r>
              <a:rPr lang="en-US" sz="1600" dirty="0" smtClean="0">
                <a:latin typeface="Consolas" panose="020B0609020204030204" pitchFamily="49" charset="0"/>
              </a:rPr>
              <a:t>[row]</a:t>
            </a:r>
            <a:r>
              <a:rPr lang="en-US" sz="1600" dirty="0" smtClean="0"/>
              <a:t>), replace a substring in </a:t>
            </a:r>
            <a:r>
              <a:rPr lang="en-US" sz="1600" dirty="0" err="1" smtClean="0">
                <a:latin typeface="Consolas" panose="020B0609020204030204" pitchFamily="49" charset="0"/>
              </a:rPr>
              <a:t>board_art</a:t>
            </a:r>
            <a:r>
              <a:rPr lang="en-US" sz="1600" dirty="0" smtClean="0"/>
              <a:t> with a character’s initial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private static void </a:t>
            </a:r>
            <a:r>
              <a:rPr lang="en-US" sz="1400" dirty="0" err="1" smtClean="0">
                <a:latin typeface="Consolas" panose="020B0609020204030204" pitchFamily="49" charset="0"/>
              </a:rPr>
              <a:t>place_house</a:t>
            </a:r>
            <a:r>
              <a:rPr lang="en-US" sz="1400" dirty="0" smtClean="0">
                <a:latin typeface="Consolas" panose="020B0609020204030204" pitchFamily="49" charset="0"/>
              </a:rPr>
              <a:t>(Property </a:t>
            </a:r>
            <a:r>
              <a:rPr lang="en-US" sz="1400" dirty="0" err="1" smtClean="0">
                <a:latin typeface="Consolas" panose="020B0609020204030204" pitchFamily="49" charset="0"/>
              </a:rPr>
              <a:t>property</a:t>
            </a:r>
            <a:r>
              <a:rPr lang="en-US" sz="1400" dirty="0" smtClean="0">
                <a:latin typeface="Consolas" panose="020B0609020204030204" pitchFamily="49" charset="0"/>
              </a:rPr>
              <a:t>, ref string[] </a:t>
            </a:r>
            <a:r>
              <a:rPr lang="en-US" sz="1400" dirty="0" err="1" smtClean="0">
                <a:latin typeface="Consolas" panose="020B0609020204030204" pitchFamily="49" charset="0"/>
              </a:rPr>
              <a:t>board_art</a:t>
            </a:r>
            <a:r>
              <a:rPr lang="en-US" sz="1400" dirty="0" smtClean="0"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row,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col)</a:t>
            </a:r>
          </a:p>
          <a:p>
            <a:pPr lvl="1"/>
            <a:r>
              <a:rPr lang="en-US" sz="1600" dirty="0"/>
              <a:t>Given </a:t>
            </a:r>
            <a:r>
              <a:rPr lang="en-US" sz="1600" dirty="0">
                <a:latin typeface="Consolas" panose="020B0609020204030204" pitchFamily="49" charset="0"/>
              </a:rPr>
              <a:t>row</a:t>
            </a:r>
            <a:r>
              <a:rPr lang="en-US" sz="1600" dirty="0"/>
              <a:t> (index of string in </a:t>
            </a:r>
            <a:r>
              <a:rPr lang="en-US" sz="1600" dirty="0" err="1">
                <a:latin typeface="Consolas" panose="020B0609020204030204" pitchFamily="49" charset="0"/>
              </a:rPr>
              <a:t>board_art</a:t>
            </a:r>
            <a:r>
              <a:rPr lang="en-US" sz="1600" dirty="0"/>
              <a:t>) and </a:t>
            </a:r>
            <a:r>
              <a:rPr lang="en-US" sz="1600" dirty="0">
                <a:latin typeface="Consolas" panose="020B0609020204030204" pitchFamily="49" charset="0"/>
              </a:rPr>
              <a:t>col</a:t>
            </a:r>
            <a:r>
              <a:rPr lang="en-US" sz="1600" dirty="0"/>
              <a:t> (index of char in </a:t>
            </a:r>
            <a:r>
              <a:rPr lang="en-US" sz="1600" dirty="0" err="1">
                <a:latin typeface="Consolas" panose="020B0609020204030204" pitchFamily="49" charset="0"/>
              </a:rPr>
              <a:t>board_art</a:t>
            </a:r>
            <a:r>
              <a:rPr lang="en-US" sz="1600" dirty="0">
                <a:latin typeface="Consolas" panose="020B0609020204030204" pitchFamily="49" charset="0"/>
              </a:rPr>
              <a:t>[row]</a:t>
            </a:r>
            <a:r>
              <a:rPr lang="en-US" sz="1600" dirty="0"/>
              <a:t>), replace a substring in </a:t>
            </a:r>
            <a:r>
              <a:rPr lang="en-US" sz="1600" dirty="0" err="1">
                <a:latin typeface="Consolas" panose="020B0609020204030204" pitchFamily="49" charset="0"/>
              </a:rPr>
              <a:t>board_art</a:t>
            </a:r>
            <a:r>
              <a:rPr lang="en-US" sz="1600" dirty="0"/>
              <a:t> with a character’s initial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0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Graphics.cs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6" y="1387926"/>
            <a:ext cx="5064860" cy="43759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560261" y="3575896"/>
            <a:ext cx="8372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85" y="1387926"/>
            <a:ext cx="5351870" cy="43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573" y="1046601"/>
            <a:ext cx="10979227" cy="5673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 smtClean="0">
                <a:solidFill>
                  <a:srgbClr val="92D050"/>
                </a:solidFill>
              </a:rPr>
              <a:t>Strengths</a:t>
            </a:r>
          </a:p>
          <a:p>
            <a:r>
              <a:rPr lang="en-US" sz="1800" dirty="0" smtClean="0"/>
              <a:t>Depth of functionality</a:t>
            </a:r>
          </a:p>
          <a:p>
            <a:r>
              <a:rPr lang="en-US" sz="1800" dirty="0" smtClean="0"/>
              <a:t>Robust</a:t>
            </a:r>
          </a:p>
          <a:p>
            <a:r>
              <a:rPr lang="en-US" sz="1800" dirty="0" smtClean="0"/>
              <a:t>Object-oriented approach makes for easy scaling</a:t>
            </a:r>
          </a:p>
          <a:p>
            <a:r>
              <a:rPr lang="en-US" sz="1800" dirty="0" smtClean="0"/>
              <a:t>Graphics!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rgbClr val="92D050"/>
                </a:solidFill>
              </a:rPr>
              <a:t>Weaknesses</a:t>
            </a:r>
          </a:p>
          <a:p>
            <a:r>
              <a:rPr lang="en-US" sz="1800" dirty="0" smtClean="0"/>
              <a:t>Scaling artifacts &amp; retrofits</a:t>
            </a:r>
          </a:p>
          <a:p>
            <a:r>
              <a:rPr lang="en-US" sz="1800" dirty="0" smtClean="0"/>
              <a:t>Class organization</a:t>
            </a:r>
          </a:p>
          <a:p>
            <a:r>
              <a:rPr lang="en-US" sz="1800" dirty="0" smtClean="0"/>
              <a:t>Resistance to misuse</a:t>
            </a:r>
          </a:p>
          <a:p>
            <a:r>
              <a:rPr lang="en-US" sz="1800" dirty="0" smtClean="0"/>
              <a:t>Single author architecture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rgbClr val="92D050"/>
                </a:solidFill>
              </a:rPr>
              <a:t>Lessons</a:t>
            </a:r>
          </a:p>
          <a:p>
            <a:r>
              <a:rPr lang="en-US" sz="1800" dirty="0" smtClean="0"/>
              <a:t>Importance of planning for scalability, flexibility, agility, and </a:t>
            </a:r>
            <a:r>
              <a:rPr lang="en-US" sz="1800" dirty="0" err="1" smtClean="0"/>
              <a:t>integrability</a:t>
            </a:r>
            <a:endParaRPr lang="en-US" sz="1800" dirty="0" smtClean="0"/>
          </a:p>
          <a:p>
            <a:r>
              <a:rPr lang="en-US" sz="1800" dirty="0" smtClean="0"/>
              <a:t>Importance of regular, rigorous, systematic testing</a:t>
            </a:r>
          </a:p>
          <a:p>
            <a:r>
              <a:rPr lang="en-US" sz="1800" dirty="0" smtClean="0"/>
              <a:t>Importance of regular reflection, review, and revision</a:t>
            </a:r>
          </a:p>
          <a:p>
            <a:r>
              <a:rPr lang="en-US" sz="1800" dirty="0" smtClean="0"/>
              <a:t>Importance of collaboration, creativity, and approach diversity</a:t>
            </a:r>
          </a:p>
        </p:txBody>
      </p:sp>
    </p:spTree>
    <p:extLst>
      <p:ext uri="{BB962C8B-B14F-4D97-AF65-F5344CB8AC3E}">
        <p14:creationId xmlns:p14="http://schemas.microsoft.com/office/powerpoint/2010/main" val="175103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2392" y="2783219"/>
            <a:ext cx="2846024" cy="6463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Consolas" panose="020B0609020204030204" pitchFamily="49" charset="0"/>
              </a:rPr>
              <a:t>Program.cs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095" y="5009402"/>
            <a:ext cx="2958917" cy="369332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List&lt;Property&gt; board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5404" y="5009402"/>
            <a:ext cx="2827204" cy="369332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List&lt;Player&gt; players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5689" y="5009402"/>
            <a:ext cx="2427280" cy="369332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List&lt;Card&gt; chance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39101" y="5009402"/>
            <a:ext cx="2348947" cy="369332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List&lt;Card&gt; chest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33272" y="1628898"/>
            <a:ext cx="3554776" cy="36933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[]&gt; </a:t>
            </a:r>
            <a:r>
              <a:rPr lang="en-US" dirty="0" err="1" smtClean="0">
                <a:latin typeface="Consolas" panose="020B0609020204030204" pitchFamily="49" charset="0"/>
              </a:rPr>
              <a:t>spaces_player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3272" y="2073498"/>
            <a:ext cx="3554776" cy="36933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[]&gt; </a:t>
            </a:r>
            <a:r>
              <a:rPr lang="en-US" dirty="0" err="1" smtClean="0">
                <a:latin typeface="Consolas" panose="020B0609020204030204" pitchFamily="49" charset="0"/>
              </a:rPr>
              <a:t>spaces_houses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33273" y="2518098"/>
            <a:ext cx="3554776" cy="36933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Random dice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33272" y="1184298"/>
            <a:ext cx="3554776" cy="36933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string[] </a:t>
            </a:r>
            <a:r>
              <a:rPr lang="en-US" dirty="0" err="1" smtClean="0">
                <a:latin typeface="Consolas" panose="020B0609020204030204" pitchFamily="49" charset="0"/>
              </a:rPr>
              <a:t>board_art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33272" y="2962698"/>
            <a:ext cx="3554776" cy="36933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free_parking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33272" y="3851896"/>
            <a:ext cx="3554776" cy="36933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bank_houses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33272" y="3407298"/>
            <a:ext cx="3554776" cy="36933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bank_hotels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095" y="5454002"/>
            <a:ext cx="295891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Property.cs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095" y="5898602"/>
            <a:ext cx="295891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Property.cs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1095" y="6343202"/>
            <a:ext cx="295891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Property.cs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45404" y="5454002"/>
            <a:ext cx="282720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Player.cs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5404" y="5898602"/>
            <a:ext cx="282720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Player.cs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45404" y="6343202"/>
            <a:ext cx="282720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Player.cs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75689" y="5454002"/>
            <a:ext cx="242728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75689" y="5898602"/>
            <a:ext cx="242728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75689" y="6343202"/>
            <a:ext cx="242728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39101" y="5451113"/>
            <a:ext cx="234894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39101" y="5898602"/>
            <a:ext cx="234894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39101" y="6343202"/>
            <a:ext cx="234894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33272" y="739698"/>
            <a:ext cx="355477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Graphics.cs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6" name="Straight Arrow Connector 35"/>
          <p:cNvCxnSpPr>
            <a:stCxn id="5" idx="3"/>
          </p:cNvCxnSpPr>
          <p:nvPr/>
        </p:nvCxnSpPr>
        <p:spPr>
          <a:xfrm flipV="1">
            <a:off x="4968416" y="992540"/>
            <a:ext cx="2930323" cy="2113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</p:cNvCxnSpPr>
          <p:nvPr/>
        </p:nvCxnSpPr>
        <p:spPr>
          <a:xfrm flipV="1">
            <a:off x="4968416" y="1815903"/>
            <a:ext cx="2930323" cy="1290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</p:cNvCxnSpPr>
          <p:nvPr/>
        </p:nvCxnSpPr>
        <p:spPr>
          <a:xfrm flipV="1">
            <a:off x="4968416" y="2232808"/>
            <a:ext cx="2930323" cy="873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</p:cNvCxnSpPr>
          <p:nvPr/>
        </p:nvCxnSpPr>
        <p:spPr>
          <a:xfrm flipV="1">
            <a:off x="4968416" y="2677408"/>
            <a:ext cx="2877842" cy="4289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</p:cNvCxnSpPr>
          <p:nvPr/>
        </p:nvCxnSpPr>
        <p:spPr>
          <a:xfrm flipV="1">
            <a:off x="4968416" y="1370874"/>
            <a:ext cx="2930323" cy="17355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3"/>
          </p:cNvCxnSpPr>
          <p:nvPr/>
        </p:nvCxnSpPr>
        <p:spPr>
          <a:xfrm>
            <a:off x="4968416" y="3106385"/>
            <a:ext cx="2930323" cy="22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3"/>
          </p:cNvCxnSpPr>
          <p:nvPr/>
        </p:nvCxnSpPr>
        <p:spPr>
          <a:xfrm>
            <a:off x="4968416" y="3106385"/>
            <a:ext cx="2930323" cy="4685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3"/>
          </p:cNvCxnSpPr>
          <p:nvPr/>
        </p:nvCxnSpPr>
        <p:spPr>
          <a:xfrm>
            <a:off x="4968416" y="3106385"/>
            <a:ext cx="3040847" cy="888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" idx="2"/>
            <a:endCxn id="9" idx="0"/>
          </p:cNvCxnSpPr>
          <p:nvPr/>
        </p:nvCxnSpPr>
        <p:spPr>
          <a:xfrm>
            <a:off x="3545404" y="3429550"/>
            <a:ext cx="7068171" cy="1579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" idx="2"/>
          </p:cNvCxnSpPr>
          <p:nvPr/>
        </p:nvCxnSpPr>
        <p:spPr>
          <a:xfrm>
            <a:off x="3545404" y="3429550"/>
            <a:ext cx="4133353" cy="1482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533854" y="3437841"/>
            <a:ext cx="1324585" cy="14485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" idx="2"/>
          </p:cNvCxnSpPr>
          <p:nvPr/>
        </p:nvCxnSpPr>
        <p:spPr>
          <a:xfrm flipH="1">
            <a:off x="1663547" y="3429550"/>
            <a:ext cx="1881857" cy="1482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Property.cs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991518"/>
            <a:ext cx="4857520" cy="5185445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 smtClean="0"/>
              <a:t>Fully encapsulated OOP approach</a:t>
            </a:r>
          </a:p>
          <a:p>
            <a:pPr marL="0" indent="0">
              <a:buNone/>
            </a:pPr>
            <a:endParaRPr lang="en-US" sz="1900" i="1" dirty="0" smtClean="0"/>
          </a:p>
          <a:p>
            <a:pPr marL="0" indent="0">
              <a:buNone/>
            </a:pPr>
            <a:r>
              <a:rPr lang="en-US" sz="1900" i="1" dirty="0" smtClean="0">
                <a:solidFill>
                  <a:srgbClr val="92D050"/>
                </a:solidFill>
              </a:rPr>
              <a:t>Attributes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string name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string </a:t>
            </a:r>
            <a:r>
              <a:rPr lang="en-US" sz="1700" dirty="0" err="1" smtClean="0">
                <a:latin typeface="Consolas" panose="020B0609020204030204" pitchFamily="49" charset="0"/>
              </a:rPr>
              <a:t>space_type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string color</a:t>
            </a:r>
          </a:p>
          <a:p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position</a:t>
            </a:r>
          </a:p>
          <a:p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price</a:t>
            </a:r>
          </a:p>
          <a:p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mortgage_price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price_build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[6] rent</a:t>
            </a:r>
          </a:p>
          <a:p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num_houses</a:t>
            </a:r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bool </a:t>
            </a:r>
            <a:r>
              <a:rPr lang="en-US" sz="1700" dirty="0" err="1" smtClean="0">
                <a:latin typeface="Consolas" panose="020B0609020204030204" pitchFamily="49" charset="0"/>
              </a:rPr>
              <a:t>is_owned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bool </a:t>
            </a:r>
            <a:r>
              <a:rPr lang="en-US" sz="1700" dirty="0" err="1" smtClean="0">
                <a:latin typeface="Consolas" panose="020B0609020204030204" pitchFamily="49" charset="0"/>
              </a:rPr>
              <a:t>is_mortgaged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Player owner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99503" y="365125"/>
            <a:ext cx="6026226" cy="6200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i="1" dirty="0" smtClean="0">
                <a:solidFill>
                  <a:srgbClr val="92D050"/>
                </a:solidFill>
              </a:rPr>
              <a:t>Methods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Property(string[] </a:t>
            </a:r>
            <a:r>
              <a:rPr lang="en-US" sz="1600" dirty="0" err="1" smtClean="0">
                <a:latin typeface="Consolas" panose="020B0609020204030204" pitchFamily="49" charset="0"/>
              </a:rPr>
              <a:t>params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sets()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gets()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void buy(Player p)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bool owned()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bool </a:t>
            </a:r>
            <a:r>
              <a:rPr lang="en-US" sz="1600" dirty="0" err="1" smtClean="0">
                <a:latin typeface="Consolas" panose="020B0609020204030204" pitchFamily="49" charset="0"/>
              </a:rPr>
              <a:t>is_buildable</a:t>
            </a:r>
            <a:r>
              <a:rPr lang="en-US" sz="1600" dirty="0" smtClean="0">
                <a:latin typeface="Consolas" panose="020B0609020204030204" pitchFamily="49" charset="0"/>
              </a:rPr>
              <a:t>(List&lt;Property&gt; monopolies)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void build()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 err="1" smtClean="0">
                <a:latin typeface="Consolas" panose="020B0609020204030204" pitchFamily="49" charset="0"/>
              </a:rPr>
              <a:t>sell_house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bool mortgaged()</a:t>
            </a:r>
          </a:p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mortgage()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 err="1" smtClean="0">
                <a:latin typeface="Consolas" panose="020B0609020204030204" pitchFamily="49" charset="0"/>
              </a:rPr>
              <a:t>unmortgage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 err="1" smtClean="0">
                <a:latin typeface="Consolas" panose="020B0609020204030204" pitchFamily="49" charset="0"/>
              </a:rPr>
              <a:t>return_to_bank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get_rent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dice_roll</a:t>
            </a:r>
            <a:r>
              <a:rPr lang="en-US" sz="1600" dirty="0" smtClean="0">
                <a:latin typeface="Consolas" panose="020B0609020204030204" pitchFamily="49" charset="0"/>
              </a:rPr>
              <a:t> = 0)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string override </a:t>
            </a:r>
            <a:r>
              <a:rPr lang="en-US" sz="1600" dirty="0" err="1">
                <a:latin typeface="Consolas" panose="020B0609020204030204" pitchFamily="49" charset="0"/>
              </a:rPr>
              <a:t>ToString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99503" y="1469628"/>
            <a:ext cx="5346577" cy="997348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0" y="1829802"/>
            <a:ext cx="1136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</a:rPr>
              <a:t>Configuration</a:t>
            </a:r>
            <a:endParaRPr lang="en-US" sz="1200" dirty="0">
              <a:solidFill>
                <a:srgbClr val="00808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99503" y="2481260"/>
            <a:ext cx="5346577" cy="7048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99503" y="3200397"/>
            <a:ext cx="5346577" cy="1043943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546080" y="2657614"/>
            <a:ext cx="1136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Purchasing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46080" y="3571478"/>
            <a:ext cx="1136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</a:rPr>
              <a:t>Houses</a:t>
            </a:r>
            <a:endParaRPr lang="en-US" sz="1200" dirty="0">
              <a:solidFill>
                <a:srgbClr val="00808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99503" y="4259580"/>
            <a:ext cx="5346577" cy="10058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546080" y="4672191"/>
            <a:ext cx="1136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Mortgaging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99502" y="5280660"/>
            <a:ext cx="5346577" cy="1065888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546080" y="5672422"/>
            <a:ext cx="1136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</a:rPr>
              <a:t>Helpers</a:t>
            </a:r>
            <a:endParaRPr lang="en-US" sz="1200" dirty="0"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8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Player.cs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1" y="969483"/>
            <a:ext cx="5298194" cy="5695721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 smtClean="0"/>
              <a:t>Fully encapsulated OOP approach</a:t>
            </a:r>
          </a:p>
          <a:p>
            <a:pPr marL="0" indent="0">
              <a:buNone/>
            </a:pPr>
            <a:endParaRPr lang="en-US" sz="1900" i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900" i="1" dirty="0" smtClean="0">
                <a:solidFill>
                  <a:srgbClr val="92D050"/>
                </a:solidFill>
              </a:rPr>
              <a:t>Attributes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private string character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private string name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private 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money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private 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go_value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private 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go_bonus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private 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position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private 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start_roll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private 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turns_jailed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private 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double_count</a:t>
            </a:r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private Card </a:t>
            </a:r>
            <a:r>
              <a:rPr lang="en-US" sz="1700" dirty="0" err="1" smtClean="0">
                <a:latin typeface="Consolas" panose="020B0609020204030204" pitchFamily="49" charset="0"/>
              </a:rPr>
              <a:t>get_out_of_jail_free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private List&lt;Property&gt; </a:t>
            </a:r>
            <a:r>
              <a:rPr lang="en-US" sz="1700" dirty="0" err="1" smtClean="0">
                <a:latin typeface="Consolas" panose="020B0609020204030204" pitchFamily="49" charset="0"/>
              </a:rPr>
              <a:t>properties_owned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private List&lt;Property&gt;</a:t>
            </a:r>
            <a:r>
              <a:rPr lang="en-US" sz="1700" dirty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properties_mortgaged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private List&lt;Property&gt; monopolies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private List&lt;Property&gt; railroads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private List&lt;Property&gt; utilities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36395" y="149368"/>
            <a:ext cx="5525877" cy="6312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i="1" dirty="0" smtClean="0">
                <a:solidFill>
                  <a:srgbClr val="92D050"/>
                </a:solidFill>
              </a:rPr>
              <a:t>Methods</a:t>
            </a:r>
            <a:endParaRPr lang="en-US" sz="1800" i="1" dirty="0" smtClean="0">
              <a:solidFill>
                <a:srgbClr val="92D050"/>
              </a:solidFill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Player(string name, string character,               	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start_money</a:t>
            </a:r>
            <a:r>
              <a:rPr lang="en-US" sz="1700" dirty="0" smtClean="0">
                <a:latin typeface="Consolas" panose="020B0609020204030204" pitchFamily="49" charset="0"/>
              </a:rPr>
              <a:t>, 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go_value</a:t>
            </a:r>
            <a:r>
              <a:rPr lang="en-US" sz="1700" dirty="0" smtClean="0">
                <a:latin typeface="Consolas" panose="020B0609020204030204" pitchFamily="49" charset="0"/>
              </a:rPr>
              <a:t>, 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	</a:t>
            </a:r>
            <a:r>
              <a:rPr lang="en-US" sz="1700" dirty="0" err="1" smtClean="0">
                <a:latin typeface="Consolas" panose="020B0609020204030204" pitchFamily="49" charset="0"/>
              </a:rPr>
              <a:t>go_bonus</a:t>
            </a:r>
            <a:r>
              <a:rPr lang="en-US" sz="17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sets()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gets()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void buy(Property p)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void pay(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amount)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void </a:t>
            </a:r>
            <a:r>
              <a:rPr lang="en-US" sz="1700" dirty="0" err="1" smtClean="0">
                <a:latin typeface="Consolas" panose="020B0609020204030204" pitchFamily="49" charset="0"/>
              </a:rPr>
              <a:t>pay_rent</a:t>
            </a:r>
            <a:r>
              <a:rPr lang="en-US" sz="1700" dirty="0" smtClean="0">
                <a:latin typeface="Consolas" panose="020B0609020204030204" pitchFamily="49" charset="0"/>
              </a:rPr>
              <a:t>(Player p, 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amount)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void </a:t>
            </a:r>
            <a:r>
              <a:rPr lang="en-US" sz="1700" dirty="0" err="1" smtClean="0">
                <a:latin typeface="Consolas" panose="020B0609020204030204" pitchFamily="49" charset="0"/>
              </a:rPr>
              <a:t>receive_payment</a:t>
            </a:r>
            <a:r>
              <a:rPr lang="en-US" sz="1700" dirty="0" smtClean="0">
                <a:latin typeface="Consolas" panose="020B0609020204030204" pitchFamily="49" charset="0"/>
              </a:rPr>
              <a:t>(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amount)</a:t>
            </a:r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get_net_worth</a:t>
            </a:r>
            <a:r>
              <a:rPr lang="en-US" sz="17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List&lt;Property&gt; </a:t>
            </a:r>
            <a:r>
              <a:rPr lang="en-US" sz="1700" dirty="0" err="1" smtClean="0">
                <a:latin typeface="Consolas" panose="020B0609020204030204" pitchFamily="49" charset="0"/>
              </a:rPr>
              <a:t>get_tradable_properties</a:t>
            </a:r>
            <a:r>
              <a:rPr lang="en-US" sz="17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700" dirty="0" err="1">
                <a:latin typeface="Consolas" panose="020B0609020204030204" pitchFamily="49" charset="0"/>
              </a:rPr>
              <a:t>int</a:t>
            </a:r>
            <a:r>
              <a:rPr lang="en-US" sz="1700" dirty="0">
                <a:latin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</a:rPr>
              <a:t>get_double_count</a:t>
            </a:r>
            <a:r>
              <a:rPr lang="en-US" sz="17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void </a:t>
            </a:r>
            <a:r>
              <a:rPr lang="en-US" sz="1700" dirty="0" err="1" smtClean="0">
                <a:latin typeface="Consolas" panose="020B0609020204030204" pitchFamily="49" charset="0"/>
              </a:rPr>
              <a:t>increment_double_count</a:t>
            </a:r>
            <a:r>
              <a:rPr lang="en-US" sz="17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void </a:t>
            </a:r>
            <a:r>
              <a:rPr lang="en-US" sz="1700" dirty="0" err="1" smtClean="0">
                <a:latin typeface="Consolas" panose="020B0609020204030204" pitchFamily="49" charset="0"/>
              </a:rPr>
              <a:t>reset_double_count</a:t>
            </a:r>
            <a:r>
              <a:rPr lang="en-US" sz="1700" dirty="0" smtClean="0">
                <a:latin typeface="Consolas" panose="020B0609020204030204" pitchFamily="49" charset="0"/>
              </a:rPr>
              <a:t>()</a:t>
            </a:r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jailed()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void </a:t>
            </a:r>
            <a:r>
              <a:rPr lang="en-US" sz="1700" dirty="0" err="1" smtClean="0">
                <a:latin typeface="Consolas" panose="020B0609020204030204" pitchFamily="49" charset="0"/>
              </a:rPr>
              <a:t>go_to_jail</a:t>
            </a:r>
            <a:r>
              <a:rPr lang="en-US" sz="17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void </a:t>
            </a:r>
            <a:r>
              <a:rPr lang="en-US" sz="1700" dirty="0" err="1" smtClean="0">
                <a:latin typeface="Consolas" panose="020B0609020204030204" pitchFamily="49" charset="0"/>
              </a:rPr>
              <a:t>increment_jail</a:t>
            </a:r>
            <a:r>
              <a:rPr lang="en-US" sz="17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void </a:t>
            </a:r>
            <a:r>
              <a:rPr lang="en-US" sz="1700" dirty="0" err="1" smtClean="0">
                <a:latin typeface="Consolas" panose="020B0609020204030204" pitchFamily="49" charset="0"/>
              </a:rPr>
              <a:t>release_from_jail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void </a:t>
            </a:r>
            <a:r>
              <a:rPr lang="en-US" sz="1700" dirty="0" err="1" smtClean="0">
                <a:latin typeface="Consolas" panose="020B0609020204030204" pitchFamily="49" charset="0"/>
              </a:rPr>
              <a:t>pay_for_jail</a:t>
            </a:r>
            <a:r>
              <a:rPr lang="en-US" sz="1700" dirty="0" smtClean="0">
                <a:latin typeface="Consolas" panose="020B0609020204030204" pitchFamily="49" charset="0"/>
              </a:rPr>
              <a:t>(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amount)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bool </a:t>
            </a:r>
            <a:r>
              <a:rPr lang="en-US" sz="1700" dirty="0" err="1" smtClean="0">
                <a:latin typeface="Consolas" panose="020B0609020204030204" pitchFamily="49" charset="0"/>
              </a:rPr>
              <a:t>has_jail_free_card</a:t>
            </a:r>
            <a:r>
              <a:rPr lang="en-US" sz="17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void </a:t>
            </a:r>
            <a:r>
              <a:rPr lang="en-US" sz="1700" dirty="0" err="1" smtClean="0">
                <a:latin typeface="Consolas" panose="020B0609020204030204" pitchFamily="49" charset="0"/>
              </a:rPr>
              <a:t>use_jail_free_card</a:t>
            </a:r>
            <a:r>
              <a:rPr lang="en-US" sz="1700" dirty="0" smtClean="0">
                <a:latin typeface="Consolas" panose="020B0609020204030204" pitchFamily="49" charset="0"/>
              </a:rPr>
              <a:t>()</a:t>
            </a:r>
          </a:p>
          <a:p>
            <a:endParaRPr lang="en-US" sz="1700" dirty="0" smtClean="0">
              <a:latin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36395" y="407624"/>
            <a:ext cx="4891489" cy="1277957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36395" y="1696598"/>
            <a:ext cx="4891489" cy="17516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36395" y="3459296"/>
            <a:ext cx="4891489" cy="3002736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034567" y="987385"/>
            <a:ext cx="1443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</a:rPr>
              <a:t>Configuration</a:t>
            </a:r>
            <a:endParaRPr lang="en-US" sz="1200" dirty="0">
              <a:solidFill>
                <a:srgbClr val="0080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65660" y="2362003"/>
            <a:ext cx="1126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Property Management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65660" y="4822164"/>
            <a:ext cx="530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</a:rPr>
              <a:t>Jail</a:t>
            </a:r>
            <a:endParaRPr lang="en-US" sz="1200" dirty="0"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Player.cs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0156" y="958194"/>
            <a:ext cx="9212991" cy="569572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900" i="1" dirty="0" smtClean="0">
                <a:solidFill>
                  <a:srgbClr val="92D050"/>
                </a:solidFill>
              </a:rPr>
              <a:t>Methods (continued)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void advance(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num_spaces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send_property</a:t>
            </a:r>
            <a:r>
              <a:rPr lang="en-US" sz="1600" dirty="0">
                <a:latin typeface="Consolas" panose="020B0609020204030204" pitchFamily="49" charset="0"/>
              </a:rPr>
              <a:t>(Player p, Property property)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receive_property</a:t>
            </a:r>
            <a:r>
              <a:rPr lang="en-US" sz="1600" dirty="0">
                <a:latin typeface="Consolas" panose="020B0609020204030204" pitchFamily="49" charset="0"/>
              </a:rPr>
              <a:t>(Property property)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mortgage_property</a:t>
            </a:r>
            <a:r>
              <a:rPr lang="en-US" sz="1600" dirty="0">
                <a:latin typeface="Consolas" panose="020B0609020204030204" pitchFamily="49" charset="0"/>
              </a:rPr>
              <a:t>(Property property)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unmortgage_property</a:t>
            </a:r>
            <a:r>
              <a:rPr lang="en-US" sz="1600" dirty="0">
                <a:latin typeface="Consolas" panose="020B0609020204030204" pitchFamily="49" charset="0"/>
              </a:rPr>
              <a:t>(Property property)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 smtClean="0">
                <a:latin typeface="Consolas" panose="020B0609020204030204" pitchFamily="49" charset="0"/>
              </a:rPr>
              <a:t>take_card_action</a:t>
            </a:r>
            <a:r>
              <a:rPr lang="en-US" sz="1600" dirty="0" smtClean="0">
                <a:latin typeface="Consolas" panose="020B0609020204030204" pitchFamily="49" charset="0"/>
              </a:rPr>
              <a:t>(Card </a:t>
            </a:r>
            <a:r>
              <a:rPr lang="en-US" sz="1600" dirty="0" err="1" smtClean="0">
                <a:latin typeface="Consolas" panose="020B0609020204030204" pitchFamily="49" charset="0"/>
              </a:rPr>
              <a:t>card</a:t>
            </a:r>
            <a:r>
              <a:rPr lang="en-US" sz="1600" dirty="0" smtClean="0">
                <a:latin typeface="Consolas" panose="020B0609020204030204" pitchFamily="49" charset="0"/>
              </a:rPr>
              <a:t>, ref List&lt;Player&gt; players, ref bool </a:t>
            </a:r>
            <a:r>
              <a:rPr lang="en-US" sz="1600" dirty="0" err="1" smtClean="0">
                <a:latin typeface="Consolas" panose="020B0609020204030204" pitchFamily="49" charset="0"/>
              </a:rPr>
              <a:t>has_moved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 err="1" smtClean="0">
                <a:latin typeface="Consolas" panose="020B0609020204030204" pitchFamily="49" charset="0"/>
              </a:rPr>
              <a:t>refresh_properties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void kill()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string override </a:t>
            </a:r>
            <a:r>
              <a:rPr lang="en-US" sz="1600" dirty="0" err="1" smtClean="0">
                <a:latin typeface="Consolas" panose="020B0609020204030204" pitchFamily="49" charset="0"/>
              </a:rPr>
              <a:t>ToString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0156" y="1388125"/>
            <a:ext cx="9212991" cy="364475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893147" y="1442420"/>
            <a:ext cx="126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</a:rPr>
              <a:t>Game Dynamics</a:t>
            </a:r>
            <a:endParaRPr lang="en-US" sz="1200" dirty="0">
              <a:solidFill>
                <a:srgbClr val="00808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0156" y="1757575"/>
            <a:ext cx="9212991" cy="6808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0156" y="2446020"/>
            <a:ext cx="9212991" cy="680825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0156" y="3139227"/>
            <a:ext cx="9212991" cy="3783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0155" y="3528516"/>
            <a:ext cx="9212991" cy="990144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893147" y="1933226"/>
            <a:ext cx="12648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Trading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93147" y="2628279"/>
            <a:ext cx="126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</a:rPr>
              <a:t>Mortgaging</a:t>
            </a:r>
            <a:endParaRPr lang="en-US" sz="1200" dirty="0">
              <a:solidFill>
                <a:srgbClr val="00808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93147" y="3182896"/>
            <a:ext cx="126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Chance/Chest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93147" y="3831322"/>
            <a:ext cx="126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</a:rPr>
              <a:t>Helpers</a:t>
            </a:r>
            <a:endParaRPr lang="en-US" sz="1200" dirty="0"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7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1" y="821933"/>
            <a:ext cx="4857520" cy="5843272"/>
          </a:xfrm>
        </p:spPr>
        <p:txBody>
          <a:bodyPr>
            <a:normAutofit/>
          </a:bodyPr>
          <a:lstStyle/>
          <a:p>
            <a:r>
              <a:rPr lang="en-US" sz="1900" dirty="0" smtClean="0"/>
              <a:t>Fully encapsulated OOP approach</a:t>
            </a:r>
          </a:p>
          <a:p>
            <a:pPr marL="0" indent="0">
              <a:buNone/>
            </a:pPr>
            <a:endParaRPr lang="en-US" sz="1900" i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900" i="1" dirty="0" smtClean="0">
                <a:solidFill>
                  <a:srgbClr val="92D050"/>
                </a:solidFill>
              </a:rPr>
              <a:t>Attributes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string tag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string type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string category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string name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string description</a:t>
            </a:r>
          </a:p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effect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92D050"/>
                </a:solidFill>
              </a:rPr>
              <a:t>Methods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sets()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gets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string override </a:t>
            </a:r>
            <a:r>
              <a:rPr lang="en-US" sz="1600" dirty="0" err="1" smtClean="0">
                <a:latin typeface="Consolas" panose="020B0609020204030204" pitchFamily="49" charset="0"/>
              </a:rPr>
              <a:t>ToString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</a:endParaRPr>
          </a:p>
        </p:txBody>
      </p:sp>
      <p:pic>
        <p:nvPicPr>
          <p:cNvPr id="1030" name="Picture 6" descr="Image result for community chest card monopo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85" y="3268213"/>
            <a:ext cx="2093205" cy="293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hance card monopol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28" y="804083"/>
            <a:ext cx="2099633" cy="293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37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Program.cs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62" y="1065460"/>
            <a:ext cx="10515600" cy="5467542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Serves as main game manager class</a:t>
            </a:r>
          </a:p>
          <a:p>
            <a:pPr marL="342900" indent="-342900">
              <a:buAutoNum type="arabicPeriod"/>
            </a:pPr>
            <a:r>
              <a:rPr lang="en-US" sz="1900" dirty="0" smtClean="0"/>
              <a:t>Declare static global level variables and constants</a:t>
            </a:r>
            <a:endParaRPr lang="en-US" sz="1900" dirty="0"/>
          </a:p>
          <a:p>
            <a:pPr marL="342900" indent="-342900">
              <a:buAutoNum type="arabicPeriod"/>
            </a:pPr>
            <a:r>
              <a:rPr lang="en-US" sz="1900" dirty="0" smtClean="0"/>
              <a:t>Parse objects into memory from CSVs</a:t>
            </a:r>
          </a:p>
          <a:p>
            <a:pPr lvl="1"/>
            <a:r>
              <a:rPr lang="en-US" sz="1900" dirty="0" smtClean="0"/>
              <a:t>board </a:t>
            </a:r>
            <a:r>
              <a:rPr lang="en-US" sz="1900" dirty="0" smtClean="0">
                <a:latin typeface="Consolas" panose="020B0609020204030204" pitchFamily="49" charset="0"/>
              </a:rPr>
              <a:t>(List&lt;Property&gt; board</a:t>
            </a:r>
            <a:r>
              <a:rPr lang="en-US" sz="1900" dirty="0" smtClean="0"/>
              <a:t>), </a:t>
            </a:r>
          </a:p>
          <a:p>
            <a:pPr lvl="1"/>
            <a:r>
              <a:rPr lang="en-US" sz="1900" dirty="0" smtClean="0"/>
              <a:t>cards</a:t>
            </a:r>
            <a:r>
              <a:rPr lang="en-US" sz="1900" dirty="0" smtClean="0">
                <a:latin typeface="+mj-lt"/>
              </a:rPr>
              <a:t> </a:t>
            </a:r>
            <a:r>
              <a:rPr lang="en-US" sz="1900" dirty="0" smtClean="0">
                <a:latin typeface="Consolas" panose="020B0609020204030204" pitchFamily="49" charset="0"/>
              </a:rPr>
              <a:t>(List&lt;Card&gt; chance, List&lt;Card&gt; chest)</a:t>
            </a:r>
            <a:r>
              <a:rPr lang="en-US" sz="1900" dirty="0" smtClean="0"/>
              <a:t>, </a:t>
            </a:r>
          </a:p>
          <a:p>
            <a:pPr lvl="1"/>
            <a:r>
              <a:rPr lang="en-US" sz="1900" dirty="0" smtClean="0"/>
              <a:t>graphics (string[] </a:t>
            </a:r>
            <a:r>
              <a:rPr lang="en-US" sz="1900" dirty="0" err="1" smtClean="0"/>
              <a:t>board_art</a:t>
            </a:r>
            <a:r>
              <a:rPr lang="en-US" sz="1900" dirty="0" smtClean="0"/>
              <a:t>), and </a:t>
            </a:r>
          </a:p>
          <a:p>
            <a:pPr lvl="1"/>
            <a:r>
              <a:rPr lang="en-US" sz="1900" dirty="0" smtClean="0"/>
              <a:t>graphics indices </a:t>
            </a:r>
            <a:r>
              <a:rPr lang="en-US" sz="1900" dirty="0" smtClean="0">
                <a:latin typeface="Consolas" panose="020B0609020204030204" pitchFamily="49" charset="0"/>
              </a:rPr>
              <a:t>(List&lt;</a:t>
            </a:r>
            <a:r>
              <a:rPr lang="en-US" sz="1900" dirty="0" err="1" smtClean="0">
                <a:latin typeface="Consolas" panose="020B0609020204030204" pitchFamily="49" charset="0"/>
              </a:rPr>
              <a:t>int</a:t>
            </a:r>
            <a:r>
              <a:rPr lang="en-US" sz="1900" dirty="0" smtClean="0">
                <a:latin typeface="Consolas" panose="020B0609020204030204" pitchFamily="49" charset="0"/>
              </a:rPr>
              <a:t>[]&gt; </a:t>
            </a:r>
            <a:r>
              <a:rPr lang="en-US" sz="1900" dirty="0" err="1" smtClean="0">
                <a:latin typeface="Consolas" panose="020B0609020204030204" pitchFamily="49" charset="0"/>
              </a:rPr>
              <a:t>spaces_player</a:t>
            </a:r>
            <a:r>
              <a:rPr lang="en-US" sz="1900" dirty="0" smtClean="0">
                <a:latin typeface="Consolas" panose="020B0609020204030204" pitchFamily="49" charset="0"/>
              </a:rPr>
              <a:t>, List&lt;</a:t>
            </a:r>
            <a:r>
              <a:rPr lang="en-US" sz="1900" dirty="0" err="1" smtClean="0">
                <a:latin typeface="Consolas" panose="020B0609020204030204" pitchFamily="49" charset="0"/>
              </a:rPr>
              <a:t>int</a:t>
            </a:r>
            <a:r>
              <a:rPr lang="en-US" sz="1900" dirty="0" smtClean="0">
                <a:latin typeface="Consolas" panose="020B0609020204030204" pitchFamily="49" charset="0"/>
              </a:rPr>
              <a:t>[]&gt; </a:t>
            </a:r>
            <a:r>
              <a:rPr lang="en-US" sz="1900" dirty="0" err="1" smtClean="0">
                <a:latin typeface="Consolas" panose="020B0609020204030204" pitchFamily="49" charset="0"/>
              </a:rPr>
              <a:t>spaces_houses</a:t>
            </a:r>
            <a:r>
              <a:rPr lang="en-US" sz="1900" dirty="0" smtClean="0">
                <a:latin typeface="Consolas" panose="020B0609020204030204" pitchFamily="49" charset="0"/>
              </a:rPr>
              <a:t>)</a:t>
            </a:r>
            <a:endParaRPr lang="en-US" sz="1900" dirty="0" smtClean="0"/>
          </a:p>
          <a:p>
            <a:pPr marL="342900" indent="-342900">
              <a:buAutoNum type="arabicPeriod"/>
            </a:pPr>
            <a:r>
              <a:rPr lang="en-US" sz="1900" dirty="0" smtClean="0"/>
              <a:t>Configure basic game settings, create players &amp; determine starting order</a:t>
            </a:r>
          </a:p>
          <a:p>
            <a:pPr marL="342900" indent="-342900">
              <a:buAutoNum type="arabicPeriod"/>
            </a:pPr>
            <a:r>
              <a:rPr lang="en-US" sz="1900" dirty="0" smtClean="0"/>
              <a:t>Run game until one player remains</a:t>
            </a:r>
          </a:p>
          <a:p>
            <a:pPr marL="0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declare()</a:t>
            </a:r>
          </a:p>
          <a:p>
            <a:pPr marL="457200" lvl="1" indent="0">
              <a:buNone/>
            </a:pPr>
            <a:r>
              <a:rPr lang="en-US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parse()</a:t>
            </a:r>
          </a:p>
          <a:p>
            <a:pPr marL="457200" lvl="1" indent="0">
              <a:buNone/>
            </a:pPr>
            <a:r>
              <a:rPr lang="en-US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setup()</a:t>
            </a:r>
            <a:r>
              <a:rPr lang="en-US" sz="1700" dirty="0">
                <a:solidFill>
                  <a:srgbClr val="92D050"/>
                </a:solidFill>
              </a:rPr>
              <a:t>	</a:t>
            </a:r>
            <a:endParaRPr lang="en-US" sz="1700" dirty="0" smtClean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r>
              <a:rPr lang="en-US" sz="1700" dirty="0" smtClean="0">
                <a:latin typeface="Consolas" panose="020B0609020204030204" pitchFamily="49" charset="0"/>
              </a:rPr>
              <a:t>while (</a:t>
            </a:r>
            <a:r>
              <a:rPr lang="en-US" sz="1700" dirty="0" err="1" smtClean="0">
                <a:latin typeface="Consolas" panose="020B0609020204030204" pitchFamily="49" charset="0"/>
              </a:rPr>
              <a:t>players.Count</a:t>
            </a:r>
            <a:r>
              <a:rPr lang="en-US" sz="1700" dirty="0" smtClean="0">
                <a:latin typeface="Consolas" panose="020B0609020204030204" pitchFamily="49" charset="0"/>
              </a:rPr>
              <a:t> &gt; 1)</a:t>
            </a:r>
          </a:p>
          <a:p>
            <a:pPr marL="457200" lvl="1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	</a:t>
            </a:r>
            <a:r>
              <a:rPr lang="en-US" sz="1700" dirty="0" smtClean="0">
                <a:latin typeface="Consolas" panose="020B0609020204030204" pitchFamily="49" charset="0"/>
              </a:rPr>
              <a:t>	</a:t>
            </a:r>
            <a:r>
              <a:rPr lang="en-US" sz="1700" dirty="0" err="1" smtClean="0">
                <a:latin typeface="Consolas" panose="020B0609020204030204" pitchFamily="49" charset="0"/>
              </a:rPr>
              <a:t>foreach</a:t>
            </a:r>
            <a:r>
              <a:rPr lang="en-US" sz="1700" dirty="0" smtClean="0">
                <a:latin typeface="Consolas" panose="020B0609020204030204" pitchFamily="49" charset="0"/>
              </a:rPr>
              <a:t> (Player p in players)</a:t>
            </a:r>
          </a:p>
          <a:p>
            <a:pPr marL="457200" lvl="1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	</a:t>
            </a:r>
            <a:r>
              <a:rPr lang="en-US" sz="1700" dirty="0" smtClean="0">
                <a:latin typeface="Consolas" panose="020B0609020204030204" pitchFamily="49" charset="0"/>
              </a:rPr>
              <a:t>		while (!</a:t>
            </a:r>
            <a:r>
              <a:rPr lang="en-US" sz="1700" dirty="0" err="1" smtClean="0">
                <a:latin typeface="Consolas" panose="020B0609020204030204" pitchFamily="49" charset="0"/>
              </a:rPr>
              <a:t>turn_is_over</a:t>
            </a:r>
            <a:r>
              <a:rPr lang="en-US" sz="1700" dirty="0" smtClean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	</a:t>
            </a:r>
            <a:r>
              <a:rPr lang="en-US" sz="1700" dirty="0" smtClean="0">
                <a:latin typeface="Consolas" panose="020B0609020204030204" pitchFamily="49" charset="0"/>
              </a:rPr>
              <a:t>			</a:t>
            </a:r>
            <a:r>
              <a:rPr lang="en-US" sz="17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generate_options</a:t>
            </a:r>
            <a:r>
              <a:rPr lang="en-US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			</a:t>
            </a:r>
            <a:r>
              <a:rPr lang="en-US" sz="17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take_action</a:t>
            </a:r>
            <a:r>
              <a:rPr lang="en-US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			…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			</a:t>
            </a:r>
            <a:r>
              <a:rPr lang="en-US" sz="17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helper_methods</a:t>
            </a:r>
            <a:r>
              <a:rPr lang="en-US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()</a:t>
            </a:r>
            <a:endParaRPr lang="en-US" sz="1700" dirty="0" smtClean="0">
              <a:solidFill>
                <a:srgbClr val="92D050"/>
              </a:solidFill>
            </a:endParaRPr>
          </a:p>
          <a:p>
            <a:pPr marL="342900" indent="-342900"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3498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096864" y="4285869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44464" y="4133469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6864" y="2766293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44464" y="2613893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96864" y="1386667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44464" y="1234267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Program.cs</a:t>
            </a:r>
            <a:r>
              <a:rPr lang="en-US" dirty="0" smtClean="0">
                <a:latin typeface="Consolas" panose="020B0609020204030204" pitchFamily="49" charset="0"/>
              </a:rPr>
              <a:t>: declare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75" y="955291"/>
            <a:ext cx="10515600" cy="558872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Declare global-level constants</a:t>
            </a:r>
          </a:p>
          <a:p>
            <a:pPr lvl="1"/>
            <a:r>
              <a:rPr lang="en-US" sz="1400" dirty="0" smtClean="0"/>
              <a:t>Command strings</a:t>
            </a:r>
          </a:p>
          <a:p>
            <a:pPr lvl="1"/>
            <a:r>
              <a:rPr lang="en-US" sz="1400" dirty="0" smtClean="0"/>
              <a:t>Starting money</a:t>
            </a:r>
          </a:p>
          <a:p>
            <a:pPr lvl="1"/>
            <a:r>
              <a:rPr lang="en-US" sz="1400" dirty="0" smtClean="0"/>
              <a:t>Passing go money</a:t>
            </a:r>
          </a:p>
          <a:p>
            <a:pPr lvl="1"/>
            <a:r>
              <a:rPr lang="en-US" sz="1400" dirty="0" smtClean="0"/>
              <a:t>Free parking default</a:t>
            </a:r>
          </a:p>
          <a:p>
            <a:pPr lvl="1"/>
            <a:r>
              <a:rPr lang="en-US" sz="1400" dirty="0" smtClean="0"/>
              <a:t>Income / Luxury taxes</a:t>
            </a:r>
          </a:p>
          <a:p>
            <a:pPr lvl="1"/>
            <a:r>
              <a:rPr lang="en-US" sz="1400" dirty="0" smtClean="0"/>
              <a:t>Jail fee</a:t>
            </a:r>
            <a:endParaRPr lang="en-US" sz="1400" dirty="0"/>
          </a:p>
          <a:p>
            <a:r>
              <a:rPr lang="en-US" sz="1800" dirty="0"/>
              <a:t>Declare global-level </a:t>
            </a:r>
            <a:r>
              <a:rPr lang="en-US" sz="1800" dirty="0" smtClean="0"/>
              <a:t>variables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List&lt;Player&gt; players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List&lt;Property&gt; board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List&lt;Card&gt; chance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List&lt;Card&gt; chest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List&lt;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[]&gt; </a:t>
            </a:r>
            <a:r>
              <a:rPr lang="en-US" sz="1400" dirty="0" err="1" smtClean="0">
                <a:latin typeface="Consolas" panose="020B0609020204030204" pitchFamily="49" charset="0"/>
              </a:rPr>
              <a:t>spaces_player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List&lt;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[]&gt; </a:t>
            </a:r>
            <a:r>
              <a:rPr lang="en-US" sz="1400" dirty="0" err="1" smtClean="0">
                <a:latin typeface="Consolas" panose="020B0609020204030204" pitchFamily="49" charset="0"/>
              </a:rPr>
              <a:t>spaces_houses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string[] </a:t>
            </a:r>
            <a:r>
              <a:rPr lang="en-US" sz="1400" dirty="0" err="1" smtClean="0">
                <a:latin typeface="Consolas" panose="020B0609020204030204" pitchFamily="49" charset="0"/>
              </a:rPr>
              <a:t>board_art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Random dice</a:t>
            </a:r>
          </a:p>
          <a:p>
            <a:pPr lvl="1"/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free_parking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bank_houses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bank_hotels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92064" y="637267"/>
            <a:ext cx="2958917" cy="369332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List&lt;Property&gt; board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2064" y="2046544"/>
            <a:ext cx="2958917" cy="369332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List&lt;Player&gt; players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92063" y="3529949"/>
            <a:ext cx="2958917" cy="369332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List&lt;Card&gt; chance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2063" y="5036983"/>
            <a:ext cx="2958917" cy="369332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List&lt;Card&gt; chest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6864" y="5755831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4464" y="5603431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2064" y="1081867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Property.cs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92064" y="2491144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Player.cs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2063" y="3974549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92063" y="5478694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32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Program.cs</a:t>
            </a:r>
            <a:r>
              <a:rPr lang="en-US" dirty="0" smtClean="0">
                <a:latin typeface="Consolas" panose="020B0609020204030204" pitchFamily="49" charset="0"/>
              </a:rPr>
              <a:t>: parse</a:t>
            </a:r>
            <a:r>
              <a:rPr lang="en-US" dirty="0" smtClean="0"/>
              <a:t>() &amp; setup()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75" y="955291"/>
            <a:ext cx="10515600" cy="558872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Parse objects into memory from CSVs</a:t>
            </a:r>
          </a:p>
          <a:p>
            <a:pPr lvl="1"/>
            <a:r>
              <a:rPr lang="en-US" sz="1600" dirty="0" smtClean="0"/>
              <a:t>board.csv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List&lt;Property&gt; board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cards.csv 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List&lt;Card&gt; chance, List&lt;Card&gt; chest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spaces_player.csv 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List&lt;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[]&gt; 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spaces_player</a:t>
            </a:r>
            <a:endParaRPr lang="en-US" sz="16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spaces_houses.csv 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List&lt;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[]&gt; 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spaces_houses</a:t>
            </a:r>
            <a:endParaRPr lang="en-US" sz="16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board_art.txt 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string[] 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board_art</a:t>
            </a:r>
            <a:endParaRPr lang="en-US" sz="16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sz="1800" dirty="0" smtClean="0">
                <a:sym typeface="Wingdings" panose="05000000000000000000" pitchFamily="2" charset="2"/>
              </a:rPr>
              <a:t>Setup game following user input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Set starting money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Set passing go money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Set landing go bonus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Set free parking bonus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Set number of players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Take player name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Select player character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Roll dice to determine starting order</a:t>
            </a:r>
          </a:p>
          <a:p>
            <a:r>
              <a:rPr lang="en-US" sz="1800" dirty="0" smtClean="0">
                <a:sym typeface="Wingdings" panose="05000000000000000000" pitchFamily="2" charset="2"/>
              </a:rPr>
              <a:t>Begin game!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393" y="4040628"/>
            <a:ext cx="5177726" cy="1577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393" y="1068636"/>
            <a:ext cx="5151174" cy="1715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08292" y="2807435"/>
            <a:ext cx="1833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board.csv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108292" y="5627642"/>
            <a:ext cx="1833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cards.csv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59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765</Words>
  <Application>Microsoft Office PowerPoint</Application>
  <PresentationFormat>Widescreen</PresentationFormat>
  <Paragraphs>277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Segoe UI</vt:lpstr>
      <vt:lpstr>Wingdings</vt:lpstr>
      <vt:lpstr>Office Theme</vt:lpstr>
      <vt:lpstr>PowerPoint Presentation</vt:lpstr>
      <vt:lpstr>Design Overview</vt:lpstr>
      <vt:lpstr>Property.cs</vt:lpstr>
      <vt:lpstr>Player.cs</vt:lpstr>
      <vt:lpstr>Player.cs</vt:lpstr>
      <vt:lpstr>Card.cs</vt:lpstr>
      <vt:lpstr>Program.cs</vt:lpstr>
      <vt:lpstr>Program.cs: declare()</vt:lpstr>
      <vt:lpstr>Program.cs: parse() &amp; setup()</vt:lpstr>
      <vt:lpstr>Program.cs: generate_options()</vt:lpstr>
      <vt:lpstr>Program.cs: take_action()</vt:lpstr>
      <vt:lpstr>Program.cs: Helper Methods</vt:lpstr>
      <vt:lpstr>Graphics.cs</vt:lpstr>
      <vt:lpstr>Graphics.cs</vt:lpstr>
      <vt:lpstr>Reflections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Mcdonald</dc:creator>
  <cp:lastModifiedBy>Andrew Mcdonald</cp:lastModifiedBy>
  <cp:revision>28</cp:revision>
  <dcterms:created xsi:type="dcterms:W3CDTF">2019-05-28T20:19:48Z</dcterms:created>
  <dcterms:modified xsi:type="dcterms:W3CDTF">2019-05-29T14:10:51Z</dcterms:modified>
</cp:coreProperties>
</file>