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785A77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5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9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46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4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9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4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4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9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F36EC-0BD3-4812-B67E-307019A2FA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1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2208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Andrew McDonald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Development Intern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Hyland Software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5.29.19</a:t>
            </a:r>
            <a:endParaRPr lang="en-US" sz="2000" dirty="0"/>
          </a:p>
        </p:txBody>
      </p:sp>
      <p:pic>
        <p:nvPicPr>
          <p:cNvPr id="1026" name="Picture 2" descr="Image result for monopoly logo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205" r="98695">
                        <a14:foregroundMark x1="36446" y1="67679" x2="36446" y2="67679"/>
                        <a14:foregroundMark x1="44779" y1="52143" x2="44779" y2="52143"/>
                        <a14:foregroundMark x1="45783" y1="36429" x2="45783" y2="36429"/>
                        <a14:foregroundMark x1="49498" y1="44643" x2="49498" y2="44643"/>
                        <a14:foregroundMark x1="49699" y1="59821" x2="49699" y2="59821"/>
                        <a14:foregroundMark x1="52610" y1="49821" x2="52610" y2="49821"/>
                        <a14:foregroundMark x1="47791" y1="34821" x2="47791" y2="34821"/>
                        <a14:foregroundMark x1="57932" y1="42857" x2="57932" y2="42857"/>
                        <a14:backgroundMark x1="31325" y1="33393" x2="31325" y2="33393"/>
                        <a14:backgroundMark x1="25602" y1="78750" x2="25602" y2="78750"/>
                        <a14:backgroundMark x1="75100" y1="25714" x2="75100" y2="2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080" b="25557"/>
          <a:stretch/>
        </p:blipFill>
        <p:spPr bwMode="auto">
          <a:xfrm>
            <a:off x="1080992" y="969007"/>
            <a:ext cx="9486900" cy="263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6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095" y="101288"/>
            <a:ext cx="10515600" cy="1325563"/>
          </a:xfrm>
        </p:spPr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2392" y="2783219"/>
            <a:ext cx="2846024" cy="6463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</a:rPr>
              <a:t>Program.cs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095" y="5009402"/>
            <a:ext cx="2958917" cy="369332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List&lt;Property&gt; board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5404" y="5009402"/>
            <a:ext cx="2827204" cy="369332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List&lt;Player&gt; players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5689" y="5009402"/>
            <a:ext cx="2427280" cy="369332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List&lt;Card&gt; chance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39101" y="5009402"/>
            <a:ext cx="2348947" cy="369332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List&lt;Card&gt; chest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33272" y="1628898"/>
            <a:ext cx="3554776" cy="36933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[]&gt; </a:t>
            </a:r>
            <a:r>
              <a:rPr lang="en-US" dirty="0" err="1" smtClean="0">
                <a:latin typeface="Consolas" panose="020B0609020204030204" pitchFamily="49" charset="0"/>
              </a:rPr>
              <a:t>spaces_player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3272" y="2073498"/>
            <a:ext cx="3554776" cy="36933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[]&gt; </a:t>
            </a:r>
            <a:r>
              <a:rPr lang="en-US" dirty="0" err="1" smtClean="0">
                <a:latin typeface="Consolas" panose="020B0609020204030204" pitchFamily="49" charset="0"/>
              </a:rPr>
              <a:t>spaces_houses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33273" y="2518098"/>
            <a:ext cx="3554776" cy="36933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Random dice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33272" y="1184298"/>
            <a:ext cx="3554776" cy="36933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string[] </a:t>
            </a:r>
            <a:r>
              <a:rPr lang="en-US" dirty="0" err="1" smtClean="0">
                <a:latin typeface="Consolas" panose="020B0609020204030204" pitchFamily="49" charset="0"/>
              </a:rPr>
              <a:t>board_art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33272" y="2962698"/>
            <a:ext cx="3554776" cy="36933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free_parking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33272" y="3851896"/>
            <a:ext cx="3554776" cy="36933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bank_houses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33272" y="3407298"/>
            <a:ext cx="3554776" cy="36933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bank_hotels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095" y="5454002"/>
            <a:ext cx="295891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Property.cs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095" y="5898602"/>
            <a:ext cx="295891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Property.cs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1095" y="6343202"/>
            <a:ext cx="295891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Property.cs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45404" y="5454002"/>
            <a:ext cx="282720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Player.cs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5404" y="5898602"/>
            <a:ext cx="282720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Player.cs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45404" y="6343202"/>
            <a:ext cx="282720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Player.cs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75689" y="5454002"/>
            <a:ext cx="242728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75689" y="5898602"/>
            <a:ext cx="242728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75689" y="6343202"/>
            <a:ext cx="242728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39101" y="5451113"/>
            <a:ext cx="234894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39101" y="5898602"/>
            <a:ext cx="234894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39101" y="6343202"/>
            <a:ext cx="234894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33272" y="739698"/>
            <a:ext cx="355477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Graphics.cs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6" name="Straight Arrow Connector 35"/>
          <p:cNvCxnSpPr>
            <a:stCxn id="5" idx="3"/>
          </p:cNvCxnSpPr>
          <p:nvPr/>
        </p:nvCxnSpPr>
        <p:spPr>
          <a:xfrm flipV="1">
            <a:off x="4968416" y="992540"/>
            <a:ext cx="2930323" cy="2113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</p:cNvCxnSpPr>
          <p:nvPr/>
        </p:nvCxnSpPr>
        <p:spPr>
          <a:xfrm flipV="1">
            <a:off x="4968416" y="1815903"/>
            <a:ext cx="2930323" cy="1290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</p:cNvCxnSpPr>
          <p:nvPr/>
        </p:nvCxnSpPr>
        <p:spPr>
          <a:xfrm flipV="1">
            <a:off x="4968416" y="2232808"/>
            <a:ext cx="2930323" cy="873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</p:cNvCxnSpPr>
          <p:nvPr/>
        </p:nvCxnSpPr>
        <p:spPr>
          <a:xfrm flipV="1">
            <a:off x="4968416" y="2677408"/>
            <a:ext cx="2877842" cy="428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</p:cNvCxnSpPr>
          <p:nvPr/>
        </p:nvCxnSpPr>
        <p:spPr>
          <a:xfrm flipV="1">
            <a:off x="4968416" y="1370874"/>
            <a:ext cx="2930323" cy="17355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3"/>
          </p:cNvCxnSpPr>
          <p:nvPr/>
        </p:nvCxnSpPr>
        <p:spPr>
          <a:xfrm>
            <a:off x="4968416" y="3106385"/>
            <a:ext cx="2930323" cy="22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3"/>
          </p:cNvCxnSpPr>
          <p:nvPr/>
        </p:nvCxnSpPr>
        <p:spPr>
          <a:xfrm>
            <a:off x="4968416" y="3106385"/>
            <a:ext cx="2930323" cy="4685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3"/>
          </p:cNvCxnSpPr>
          <p:nvPr/>
        </p:nvCxnSpPr>
        <p:spPr>
          <a:xfrm>
            <a:off x="4968416" y="3106385"/>
            <a:ext cx="3040847" cy="888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" idx="2"/>
            <a:endCxn id="9" idx="0"/>
          </p:cNvCxnSpPr>
          <p:nvPr/>
        </p:nvCxnSpPr>
        <p:spPr>
          <a:xfrm>
            <a:off x="3545404" y="3429550"/>
            <a:ext cx="7068171" cy="1579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" idx="2"/>
          </p:cNvCxnSpPr>
          <p:nvPr/>
        </p:nvCxnSpPr>
        <p:spPr>
          <a:xfrm>
            <a:off x="3545404" y="3429550"/>
            <a:ext cx="4133353" cy="1482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533854" y="3437841"/>
            <a:ext cx="1324585" cy="14485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" idx="2"/>
          </p:cNvCxnSpPr>
          <p:nvPr/>
        </p:nvCxnSpPr>
        <p:spPr>
          <a:xfrm flipH="1">
            <a:off x="1663547" y="3429550"/>
            <a:ext cx="1881857" cy="1482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5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Property.cs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85752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 smtClean="0"/>
              <a:t>Fully encapsulated OOP approach</a:t>
            </a:r>
          </a:p>
          <a:p>
            <a:pPr marL="0" indent="0">
              <a:buNone/>
            </a:pPr>
            <a:endParaRPr lang="en-US" sz="1900" i="1" dirty="0" smtClean="0"/>
          </a:p>
          <a:p>
            <a:pPr marL="0" indent="0">
              <a:buNone/>
            </a:pPr>
            <a:r>
              <a:rPr lang="en-US" sz="1900" i="1" dirty="0" smtClean="0"/>
              <a:t>Attributes</a:t>
            </a:r>
          </a:p>
          <a:p>
            <a:r>
              <a:rPr lang="en-US" sz="1300" dirty="0" smtClean="0">
                <a:latin typeface="Consolas" panose="020B0609020204030204" pitchFamily="49" charset="0"/>
              </a:rPr>
              <a:t>private string name</a:t>
            </a:r>
          </a:p>
          <a:p>
            <a:r>
              <a:rPr lang="en-US" sz="1300" dirty="0" smtClean="0">
                <a:latin typeface="Consolas" panose="020B0609020204030204" pitchFamily="49" charset="0"/>
              </a:rPr>
              <a:t>private string </a:t>
            </a:r>
            <a:r>
              <a:rPr lang="en-US" sz="1300" dirty="0" err="1" smtClean="0">
                <a:latin typeface="Consolas" panose="020B0609020204030204" pitchFamily="49" charset="0"/>
              </a:rPr>
              <a:t>space_type</a:t>
            </a:r>
            <a:endParaRPr lang="en-US" sz="1300" dirty="0" smtClean="0">
              <a:latin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</a:rPr>
              <a:t>private string color</a:t>
            </a:r>
          </a:p>
          <a:p>
            <a:r>
              <a:rPr lang="en-US" sz="1300" dirty="0" smtClean="0">
                <a:latin typeface="Consolas" panose="020B0609020204030204" pitchFamily="49" charset="0"/>
              </a:rPr>
              <a:t>private </a:t>
            </a:r>
            <a:r>
              <a:rPr lang="en-US" sz="1300" dirty="0" err="1" smtClean="0"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latin typeface="Consolas" panose="020B0609020204030204" pitchFamily="49" charset="0"/>
              </a:rPr>
              <a:t> position</a:t>
            </a:r>
          </a:p>
          <a:p>
            <a:r>
              <a:rPr lang="en-US" sz="1300" dirty="0" smtClean="0">
                <a:latin typeface="Consolas" panose="020B0609020204030204" pitchFamily="49" charset="0"/>
              </a:rPr>
              <a:t>private </a:t>
            </a:r>
            <a:r>
              <a:rPr lang="en-US" sz="1300" dirty="0" err="1" smtClean="0"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latin typeface="Consolas" panose="020B0609020204030204" pitchFamily="49" charset="0"/>
              </a:rPr>
              <a:t> price</a:t>
            </a:r>
          </a:p>
          <a:p>
            <a:r>
              <a:rPr lang="en-US" sz="1300" dirty="0" smtClean="0">
                <a:latin typeface="Consolas" panose="020B0609020204030204" pitchFamily="49" charset="0"/>
              </a:rPr>
              <a:t>private </a:t>
            </a:r>
            <a:r>
              <a:rPr lang="en-US" sz="1300" dirty="0" err="1" smtClean="0"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latin typeface="Consolas" panose="020B0609020204030204" pitchFamily="49" charset="0"/>
              </a:rPr>
              <a:t> </a:t>
            </a:r>
            <a:r>
              <a:rPr lang="en-US" sz="1300" dirty="0" err="1" smtClean="0">
                <a:latin typeface="Consolas" panose="020B0609020204030204" pitchFamily="49" charset="0"/>
              </a:rPr>
              <a:t>mortgage_price</a:t>
            </a:r>
            <a:endParaRPr lang="en-US" sz="1300" dirty="0" smtClean="0">
              <a:latin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</a:rPr>
              <a:t>private </a:t>
            </a:r>
            <a:r>
              <a:rPr lang="en-US" sz="1300" dirty="0" err="1" smtClean="0"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latin typeface="Consolas" panose="020B0609020204030204" pitchFamily="49" charset="0"/>
              </a:rPr>
              <a:t> </a:t>
            </a:r>
            <a:r>
              <a:rPr lang="en-US" sz="1300" dirty="0" err="1" smtClean="0">
                <a:latin typeface="Consolas" panose="020B0609020204030204" pitchFamily="49" charset="0"/>
              </a:rPr>
              <a:t>price_build</a:t>
            </a:r>
            <a:endParaRPr lang="en-US" sz="1300" dirty="0" smtClean="0">
              <a:latin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</a:rPr>
              <a:t>private </a:t>
            </a:r>
            <a:r>
              <a:rPr lang="en-US" sz="1300" dirty="0" err="1" smtClean="0"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latin typeface="Consolas" panose="020B0609020204030204" pitchFamily="49" charset="0"/>
              </a:rPr>
              <a:t>[6] rent</a:t>
            </a:r>
          </a:p>
          <a:p>
            <a:r>
              <a:rPr lang="en-US" sz="1300" dirty="0" smtClean="0">
                <a:latin typeface="Consolas" panose="020B0609020204030204" pitchFamily="49" charset="0"/>
              </a:rPr>
              <a:t>private </a:t>
            </a:r>
            <a:r>
              <a:rPr lang="en-US" sz="1300" dirty="0" err="1" smtClean="0"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latin typeface="Consolas" panose="020B0609020204030204" pitchFamily="49" charset="0"/>
              </a:rPr>
              <a:t> </a:t>
            </a:r>
            <a:r>
              <a:rPr lang="en-US" sz="1300" dirty="0" err="1" smtClean="0">
                <a:latin typeface="Consolas" panose="020B0609020204030204" pitchFamily="49" charset="0"/>
              </a:rPr>
              <a:t>num_houses</a:t>
            </a:r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</a:rPr>
              <a:t>private bool </a:t>
            </a:r>
            <a:r>
              <a:rPr lang="en-US" sz="1300" dirty="0" err="1" smtClean="0">
                <a:latin typeface="Consolas" panose="020B0609020204030204" pitchFamily="49" charset="0"/>
              </a:rPr>
              <a:t>is_owned</a:t>
            </a:r>
            <a:endParaRPr lang="en-US" sz="1300" dirty="0" smtClean="0">
              <a:latin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</a:rPr>
              <a:t>private bool </a:t>
            </a:r>
            <a:r>
              <a:rPr lang="en-US" sz="1300" dirty="0" err="1" smtClean="0">
                <a:latin typeface="Consolas" panose="020B0609020204030204" pitchFamily="49" charset="0"/>
              </a:rPr>
              <a:t>is_mortgaged</a:t>
            </a:r>
            <a:endParaRPr lang="en-US" sz="1300" dirty="0" smtClean="0">
              <a:latin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</a:rPr>
              <a:t>private Player owner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96280" y="1825625"/>
            <a:ext cx="48575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i="1" dirty="0" smtClean="0"/>
              <a:t>Methods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sets()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gets()</a:t>
            </a:r>
          </a:p>
          <a:p>
            <a:pPr marL="0" indent="0">
              <a:buNone/>
            </a:pP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2508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Player.cs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857520" cy="4839580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 smtClean="0"/>
              <a:t>Fully encapsulated OOP approach</a:t>
            </a:r>
          </a:p>
          <a:p>
            <a:pPr marL="0" indent="0">
              <a:buNone/>
            </a:pPr>
            <a:endParaRPr lang="en-US" sz="1900" i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900" i="1" dirty="0" smtClean="0"/>
              <a:t>Attributes</a:t>
            </a:r>
          </a:p>
          <a:p>
            <a:r>
              <a:rPr lang="en-US" sz="1300" dirty="0" smtClean="0">
                <a:latin typeface="Consolas" panose="020B0609020204030204" pitchFamily="49" charset="0"/>
              </a:rPr>
              <a:t>private string character</a:t>
            </a:r>
          </a:p>
          <a:p>
            <a:r>
              <a:rPr lang="en-US" sz="1300" dirty="0" smtClean="0">
                <a:latin typeface="Consolas" panose="020B0609020204030204" pitchFamily="49" charset="0"/>
              </a:rPr>
              <a:t>private string name</a:t>
            </a:r>
          </a:p>
          <a:p>
            <a:r>
              <a:rPr lang="en-US" sz="1300" dirty="0" smtClean="0">
                <a:latin typeface="Consolas" panose="020B0609020204030204" pitchFamily="49" charset="0"/>
              </a:rPr>
              <a:t>private </a:t>
            </a:r>
            <a:r>
              <a:rPr lang="en-US" sz="1300" dirty="0" err="1" smtClean="0"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latin typeface="Consolas" panose="020B0609020204030204" pitchFamily="49" charset="0"/>
              </a:rPr>
              <a:t> money</a:t>
            </a:r>
          </a:p>
          <a:p>
            <a:r>
              <a:rPr lang="en-US" sz="1300" dirty="0" smtClean="0">
                <a:latin typeface="Consolas" panose="020B0609020204030204" pitchFamily="49" charset="0"/>
              </a:rPr>
              <a:t>private </a:t>
            </a:r>
            <a:r>
              <a:rPr lang="en-US" sz="1300" dirty="0" err="1" smtClean="0"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latin typeface="Consolas" panose="020B0609020204030204" pitchFamily="49" charset="0"/>
              </a:rPr>
              <a:t> </a:t>
            </a:r>
            <a:r>
              <a:rPr lang="en-US" sz="1300" dirty="0" err="1" smtClean="0">
                <a:latin typeface="Consolas" panose="020B0609020204030204" pitchFamily="49" charset="0"/>
              </a:rPr>
              <a:t>go_value</a:t>
            </a:r>
            <a:endParaRPr lang="en-US" sz="1300" dirty="0" smtClean="0">
              <a:latin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</a:rPr>
              <a:t>private </a:t>
            </a:r>
            <a:r>
              <a:rPr lang="en-US" sz="1300" dirty="0" err="1" smtClean="0"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latin typeface="Consolas" panose="020B0609020204030204" pitchFamily="49" charset="0"/>
              </a:rPr>
              <a:t> </a:t>
            </a:r>
            <a:r>
              <a:rPr lang="en-US" sz="1300" dirty="0" err="1" smtClean="0">
                <a:latin typeface="Consolas" panose="020B0609020204030204" pitchFamily="49" charset="0"/>
              </a:rPr>
              <a:t>go_bonus</a:t>
            </a:r>
            <a:endParaRPr lang="en-US" sz="1300" dirty="0" smtClean="0">
              <a:latin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</a:rPr>
              <a:t>private </a:t>
            </a:r>
            <a:r>
              <a:rPr lang="en-US" sz="1300" dirty="0" err="1" smtClean="0"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latin typeface="Consolas" panose="020B0609020204030204" pitchFamily="49" charset="0"/>
              </a:rPr>
              <a:t> position</a:t>
            </a:r>
          </a:p>
          <a:p>
            <a:r>
              <a:rPr lang="en-US" sz="1300" dirty="0" smtClean="0">
                <a:latin typeface="Consolas" panose="020B0609020204030204" pitchFamily="49" charset="0"/>
              </a:rPr>
              <a:t>private </a:t>
            </a:r>
            <a:r>
              <a:rPr lang="en-US" sz="1300" dirty="0" err="1" smtClean="0"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latin typeface="Consolas" panose="020B0609020204030204" pitchFamily="49" charset="0"/>
              </a:rPr>
              <a:t> </a:t>
            </a:r>
            <a:r>
              <a:rPr lang="en-US" sz="1300" dirty="0" err="1" smtClean="0">
                <a:latin typeface="Consolas" panose="020B0609020204030204" pitchFamily="49" charset="0"/>
              </a:rPr>
              <a:t>start_roll</a:t>
            </a:r>
            <a:endParaRPr lang="en-US" sz="1300" dirty="0" smtClean="0">
              <a:latin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</a:rPr>
              <a:t>private </a:t>
            </a:r>
            <a:r>
              <a:rPr lang="en-US" sz="1300" dirty="0" err="1" smtClean="0"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latin typeface="Consolas" panose="020B0609020204030204" pitchFamily="49" charset="0"/>
              </a:rPr>
              <a:t> </a:t>
            </a:r>
            <a:r>
              <a:rPr lang="en-US" sz="1300" dirty="0" err="1" smtClean="0">
                <a:latin typeface="Consolas" panose="020B0609020204030204" pitchFamily="49" charset="0"/>
              </a:rPr>
              <a:t>turns_jailed</a:t>
            </a:r>
            <a:endParaRPr lang="en-US" sz="1300" dirty="0" smtClean="0">
              <a:latin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</a:rPr>
              <a:t>private </a:t>
            </a:r>
            <a:r>
              <a:rPr lang="en-US" sz="1300" dirty="0" err="1" smtClean="0">
                <a:latin typeface="Consolas" panose="020B0609020204030204" pitchFamily="49" charset="0"/>
              </a:rPr>
              <a:t>int</a:t>
            </a:r>
            <a:r>
              <a:rPr lang="en-US" sz="1300" dirty="0" smtClean="0">
                <a:latin typeface="Consolas" panose="020B0609020204030204" pitchFamily="49" charset="0"/>
              </a:rPr>
              <a:t> </a:t>
            </a:r>
            <a:r>
              <a:rPr lang="en-US" sz="1300" dirty="0" err="1" smtClean="0">
                <a:latin typeface="Consolas" panose="020B0609020204030204" pitchFamily="49" charset="0"/>
              </a:rPr>
              <a:t>double_count</a:t>
            </a:r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</a:rPr>
              <a:t>private Card </a:t>
            </a:r>
            <a:r>
              <a:rPr lang="en-US" sz="1300" dirty="0" err="1" smtClean="0">
                <a:latin typeface="Consolas" panose="020B0609020204030204" pitchFamily="49" charset="0"/>
              </a:rPr>
              <a:t>get_out_of_jail_free</a:t>
            </a:r>
            <a:endParaRPr lang="en-US" sz="1300" dirty="0" smtClean="0">
              <a:latin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</a:rPr>
              <a:t>private List&lt;Property&gt; </a:t>
            </a:r>
            <a:r>
              <a:rPr lang="en-US" sz="1300" dirty="0" err="1" smtClean="0">
                <a:latin typeface="Consolas" panose="020B0609020204030204" pitchFamily="49" charset="0"/>
              </a:rPr>
              <a:t>properties_owned</a:t>
            </a:r>
            <a:endParaRPr lang="en-US" sz="1300" dirty="0" smtClean="0">
              <a:latin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</a:rPr>
              <a:t>private List&lt;Property&gt;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 smtClean="0">
                <a:latin typeface="Consolas" panose="020B0609020204030204" pitchFamily="49" charset="0"/>
              </a:rPr>
              <a:t>properties_mortgaged</a:t>
            </a:r>
            <a:endParaRPr lang="en-US" sz="1300" dirty="0" smtClean="0">
              <a:latin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</a:rPr>
              <a:t>private List&lt;Property&gt; monopolies</a:t>
            </a:r>
          </a:p>
          <a:p>
            <a:r>
              <a:rPr lang="en-US" sz="1300" dirty="0" smtClean="0">
                <a:latin typeface="Consolas" panose="020B0609020204030204" pitchFamily="49" charset="0"/>
              </a:rPr>
              <a:t>private List&lt;Property&gt; railroads</a:t>
            </a:r>
          </a:p>
          <a:p>
            <a:r>
              <a:rPr lang="en-US" sz="1300" dirty="0" smtClean="0">
                <a:latin typeface="Consolas" panose="020B0609020204030204" pitchFamily="49" charset="0"/>
              </a:rPr>
              <a:t>private List&lt;Property&gt; utilities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96280" y="1825625"/>
            <a:ext cx="48575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i="1" dirty="0" smtClean="0"/>
              <a:t>Methods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sets()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gets()</a:t>
            </a:r>
          </a:p>
          <a:p>
            <a:pPr marL="0" indent="0">
              <a:buNone/>
            </a:pP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1877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857520" cy="4839580"/>
          </a:xfrm>
        </p:spPr>
        <p:txBody>
          <a:bodyPr>
            <a:normAutofit/>
          </a:bodyPr>
          <a:lstStyle/>
          <a:p>
            <a:r>
              <a:rPr lang="en-US" sz="1900" dirty="0" smtClean="0"/>
              <a:t>Fully encapsulated OOP approach</a:t>
            </a:r>
          </a:p>
          <a:p>
            <a:pPr marL="0" indent="0">
              <a:buNone/>
            </a:pPr>
            <a:endParaRPr lang="en-US" sz="1900" i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900" i="1" dirty="0" smtClean="0"/>
              <a:t>Attributes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private string tag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private string type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private string category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private string name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private string description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private </a:t>
            </a:r>
            <a:r>
              <a:rPr lang="en-US" sz="1200" dirty="0" err="1" smtClean="0"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</a:rPr>
              <a:t> effect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96280" y="1825625"/>
            <a:ext cx="48575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i="1" dirty="0" smtClean="0"/>
              <a:t>Methods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</a:t>
            </a:r>
            <a:r>
              <a:rPr lang="en-US" sz="1200" dirty="0" smtClean="0">
                <a:latin typeface="Consolas" panose="020B0609020204030204" pitchFamily="49" charset="0"/>
              </a:rPr>
              <a:t>ets()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</a:t>
            </a:r>
            <a:r>
              <a:rPr lang="en-US" sz="1200" dirty="0" smtClean="0">
                <a:latin typeface="Consolas" panose="020B0609020204030204" pitchFamily="49" charset="0"/>
              </a:rPr>
              <a:t>ets()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37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Program.cs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Serves as main game manager class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Declare static global level variables and constants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 smtClean="0"/>
              <a:t>Parse board </a:t>
            </a:r>
            <a:r>
              <a:rPr lang="en-US" sz="1800" dirty="0" smtClean="0">
                <a:latin typeface="Consolas" panose="020B0609020204030204" pitchFamily="49" charset="0"/>
              </a:rPr>
              <a:t>(List&lt;Property&gt; board</a:t>
            </a:r>
            <a:r>
              <a:rPr lang="en-US" sz="1800" dirty="0" smtClean="0"/>
              <a:t>), cards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(List&lt;Card&gt; chance, List&lt;Card&gt; chest)</a:t>
            </a:r>
            <a:r>
              <a:rPr lang="en-US" sz="1800" dirty="0" smtClean="0"/>
              <a:t>, graphics (string[] </a:t>
            </a:r>
            <a:r>
              <a:rPr lang="en-US" sz="1800" dirty="0" err="1" smtClean="0"/>
              <a:t>board_art</a:t>
            </a:r>
            <a:r>
              <a:rPr lang="en-US" sz="1800" dirty="0"/>
              <a:t>)</a:t>
            </a:r>
            <a:r>
              <a:rPr lang="en-US" sz="1800" dirty="0" smtClean="0"/>
              <a:t> and graphics indices </a:t>
            </a:r>
            <a:r>
              <a:rPr lang="en-US" sz="1800" dirty="0" smtClean="0">
                <a:latin typeface="Consolas" panose="020B0609020204030204" pitchFamily="49" charset="0"/>
              </a:rPr>
              <a:t>(List&lt;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[]&gt; </a:t>
            </a:r>
            <a:r>
              <a:rPr lang="en-US" sz="1800" dirty="0" err="1" smtClean="0">
                <a:latin typeface="Consolas" panose="020B0609020204030204" pitchFamily="49" charset="0"/>
              </a:rPr>
              <a:t>spaces_player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dirty="0" smtClean="0">
                <a:latin typeface="Consolas" panose="020B0609020204030204" pitchFamily="49" charset="0"/>
              </a:rPr>
              <a:t>List&lt;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[]&gt; </a:t>
            </a:r>
            <a:r>
              <a:rPr lang="en-US" sz="1800" dirty="0" err="1" smtClean="0">
                <a:latin typeface="Consolas" panose="020B0609020204030204" pitchFamily="49" charset="0"/>
              </a:rPr>
              <a:t>spaces_houses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  <a:r>
              <a:rPr lang="en-US" sz="1800" dirty="0" smtClean="0"/>
              <a:t> into memory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Configure basic game settings, create players &amp; determine starting order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Run game until one player remains</a:t>
            </a:r>
          </a:p>
          <a:p>
            <a:pPr marL="0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while (</a:t>
            </a:r>
            <a:r>
              <a:rPr lang="en-US" sz="1600" dirty="0" err="1" smtClean="0">
                <a:latin typeface="Consolas" panose="020B0609020204030204" pitchFamily="49" charset="0"/>
              </a:rPr>
              <a:t>players.Count</a:t>
            </a:r>
            <a:r>
              <a:rPr lang="en-US" sz="1600" dirty="0" smtClean="0">
                <a:latin typeface="Consolas" panose="020B0609020204030204" pitchFamily="49" charset="0"/>
              </a:rPr>
              <a:t> &gt; 1)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</a:rPr>
              <a:t>foreach</a:t>
            </a:r>
            <a:r>
              <a:rPr lang="en-US" sz="1600" dirty="0" smtClean="0">
                <a:latin typeface="Consolas" panose="020B0609020204030204" pitchFamily="49" charset="0"/>
              </a:rPr>
              <a:t> (Player p in players)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		while (!</a:t>
            </a:r>
            <a:r>
              <a:rPr lang="en-US" sz="1600" dirty="0" err="1" smtClean="0">
                <a:latin typeface="Consolas" panose="020B0609020204030204" pitchFamily="49" charset="0"/>
              </a:rPr>
              <a:t>turn_is_over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			</a:t>
            </a:r>
            <a:r>
              <a:rPr lang="en-US" sz="16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generate_options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take_action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			…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helper_methods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()</a:t>
            </a:r>
            <a:endParaRPr lang="en-US" sz="1600" dirty="0" smtClean="0">
              <a:solidFill>
                <a:srgbClr val="92D050"/>
              </a:solidFill>
            </a:endParaRPr>
          </a:p>
          <a:p>
            <a:pPr marL="342900" indent="-342900"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349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Program.cs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latin typeface="Consolas" panose="020B0609020204030204" pitchFamily="49" charset="0"/>
              </a:rPr>
              <a:t>generate_options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Given player and associated contextual attributes, determines what actions a player may take</a:t>
            </a:r>
          </a:p>
          <a:p>
            <a:r>
              <a:rPr lang="en-US" sz="1800" dirty="0" smtClean="0"/>
              <a:t>Returns potential actions as a string array of constant literals</a:t>
            </a:r>
          </a:p>
          <a:p>
            <a:r>
              <a:rPr lang="en-US" sz="1800" dirty="0" smtClean="0"/>
              <a:t>User selects action from list; then, </a:t>
            </a:r>
            <a:r>
              <a:rPr lang="en-US" sz="1800" dirty="0" err="1" smtClean="0">
                <a:latin typeface="Consolas" panose="020B0609020204030204" pitchFamily="49" charset="0"/>
              </a:rPr>
              <a:t>take_action</a:t>
            </a:r>
            <a:r>
              <a:rPr lang="en-US" sz="1800" dirty="0" smtClean="0">
                <a:latin typeface="Consolas" panose="020B0609020204030204" pitchFamily="49" charset="0"/>
              </a:rPr>
              <a:t>() </a:t>
            </a:r>
            <a:r>
              <a:rPr lang="en-US" sz="1800" dirty="0" smtClean="0"/>
              <a:t>is called</a:t>
            </a:r>
          </a:p>
          <a:p>
            <a:r>
              <a:rPr lang="en-US" sz="1800" dirty="0" smtClean="0"/>
              <a:t>Input parameters: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Player p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bool </a:t>
            </a:r>
            <a:r>
              <a:rPr lang="en-US" sz="1400" dirty="0" err="1" smtClean="0">
                <a:latin typeface="Consolas" panose="020B0609020204030204" pitchFamily="49" charset="0"/>
              </a:rPr>
              <a:t>turn_is_over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bool </a:t>
            </a:r>
            <a:r>
              <a:rPr lang="en-US" sz="1400" dirty="0" err="1" smtClean="0">
                <a:latin typeface="Consolas" panose="020B0609020204030204" pitchFamily="49" charset="0"/>
              </a:rPr>
              <a:t>has_rolled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bool </a:t>
            </a:r>
            <a:r>
              <a:rPr lang="en-US" sz="1400" dirty="0" err="1" smtClean="0">
                <a:latin typeface="Consolas" panose="020B0609020204030204" pitchFamily="49" charset="0"/>
              </a:rPr>
              <a:t>rent_paid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800" dirty="0" smtClean="0">
                <a:latin typeface="+mj-lt"/>
              </a:rPr>
              <a:t>Output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List&lt;string&gt; options</a:t>
            </a:r>
          </a:p>
        </p:txBody>
      </p:sp>
    </p:spTree>
    <p:extLst>
      <p:ext uri="{BB962C8B-B14F-4D97-AF65-F5344CB8AC3E}">
        <p14:creationId xmlns:p14="http://schemas.microsoft.com/office/powerpoint/2010/main" val="1882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Program.cs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latin typeface="Consolas" panose="020B0609020204030204" pitchFamily="49" charset="0"/>
              </a:rPr>
              <a:t>take_action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Given constant string literal action chosen from list of possibilities returned by </a:t>
            </a:r>
            <a:r>
              <a:rPr lang="en-US" sz="1800" dirty="0" err="1" smtClean="0"/>
              <a:t>generate_options</a:t>
            </a:r>
            <a:r>
              <a:rPr lang="en-US" sz="1800" dirty="0" smtClean="0"/>
              <a:t>, appropriate objects are updated to reflect the action</a:t>
            </a:r>
          </a:p>
          <a:p>
            <a:r>
              <a:rPr lang="en-US" sz="1800" dirty="0" smtClean="0"/>
              <a:t>Cases handled individually, with helper methods called where applicable</a:t>
            </a:r>
          </a:p>
          <a:p>
            <a:r>
              <a:rPr lang="en-US" sz="1800" dirty="0" smtClean="0"/>
              <a:t>Input parameters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Player p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List&lt;string&gt; options</a:t>
            </a:r>
          </a:p>
          <a:p>
            <a:pPr lvl="1"/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choice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ref bool </a:t>
            </a:r>
            <a:r>
              <a:rPr lang="en-US" sz="1400" dirty="0" err="1" smtClean="0">
                <a:latin typeface="Consolas" panose="020B0609020204030204" pitchFamily="49" charset="0"/>
              </a:rPr>
              <a:t>turn_is_over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ref bool </a:t>
            </a:r>
            <a:r>
              <a:rPr lang="en-US" sz="1400" dirty="0" err="1" smtClean="0">
                <a:latin typeface="Consolas" panose="020B0609020204030204" pitchFamily="49" charset="0"/>
              </a:rPr>
              <a:t>has_rolled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ref bool  </a:t>
            </a:r>
            <a:r>
              <a:rPr lang="en-US" sz="1400" dirty="0" err="1" smtClean="0">
                <a:latin typeface="Consolas" panose="020B0609020204030204" pitchFamily="49" charset="0"/>
              </a:rPr>
              <a:t>turn_ended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ref bool </a:t>
            </a:r>
            <a:r>
              <a:rPr lang="en-US" sz="1400" dirty="0" err="1" smtClean="0">
                <a:latin typeface="Consolas" panose="020B0609020204030204" pitchFamily="49" charset="0"/>
              </a:rPr>
              <a:t>rent_paid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ref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dice_roll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800" dirty="0" smtClean="0"/>
              <a:t>Output: void (but note reference variables and objects may change)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46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Program.cs</a:t>
            </a:r>
            <a:r>
              <a:rPr lang="en-US" dirty="0" smtClean="0">
                <a:latin typeface="Consolas" panose="020B0609020204030204" pitchFamily="49" charset="0"/>
              </a:rPr>
              <a:t>: Helper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390</Words>
  <Application>Microsoft Office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Segoe UI</vt:lpstr>
      <vt:lpstr>Office Theme</vt:lpstr>
      <vt:lpstr>PowerPoint Presentation</vt:lpstr>
      <vt:lpstr>Design Overview</vt:lpstr>
      <vt:lpstr>Property.cs</vt:lpstr>
      <vt:lpstr>Player.cs</vt:lpstr>
      <vt:lpstr>Card.cs</vt:lpstr>
      <vt:lpstr>Program.cs</vt:lpstr>
      <vt:lpstr>Program.cs: generate_options()</vt:lpstr>
      <vt:lpstr>Program.cs: take_action()</vt:lpstr>
      <vt:lpstr>Program.cs: Helper Methods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Mcdonald</dc:creator>
  <cp:lastModifiedBy>Andrew Mcdonald</cp:lastModifiedBy>
  <cp:revision>14</cp:revision>
  <dcterms:created xsi:type="dcterms:W3CDTF">2019-05-28T20:19:48Z</dcterms:created>
  <dcterms:modified xsi:type="dcterms:W3CDTF">2019-05-28T21:20:46Z</dcterms:modified>
</cp:coreProperties>
</file>