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24E"/>
    <a:srgbClr val="071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88D1-EB6A-4983-8374-A25D62D29FAC}" v="4" dt="2025-08-17T12:21:2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nyo, Felix" userId="7475056d-9fc9-4739-8ddf-19713e77aaa1" providerId="ADAL" clId="{4C0388D1-EB6A-4983-8374-A25D62D29FAC}"/>
    <pc:docChg chg="undo custSel modSld">
      <pc:chgData name="Avenyo, Felix" userId="7475056d-9fc9-4739-8ddf-19713e77aaa1" providerId="ADAL" clId="{4C0388D1-EB6A-4983-8374-A25D62D29FAC}" dt="2025-08-17T12:21:28.655" v="40" actId="20577"/>
      <pc:docMkLst>
        <pc:docMk/>
      </pc:docMkLst>
      <pc:sldChg chg="addSp delSp modSp mod">
        <pc:chgData name="Avenyo, Felix" userId="7475056d-9fc9-4739-8ddf-19713e77aaa1" providerId="ADAL" clId="{4C0388D1-EB6A-4983-8374-A25D62D29FAC}" dt="2025-08-17T10:11:09.708" v="7" actId="478"/>
        <pc:sldMkLst>
          <pc:docMk/>
          <pc:sldMk cId="505312357" sldId="259"/>
        </pc:sldMkLst>
        <pc:picChg chg="add del mod">
          <ac:chgData name="Avenyo, Felix" userId="7475056d-9fc9-4739-8ddf-19713e77aaa1" providerId="ADAL" clId="{4C0388D1-EB6A-4983-8374-A25D62D29FAC}" dt="2025-08-17T10:11:09.708" v="7" actId="478"/>
          <ac:picMkLst>
            <pc:docMk/>
            <pc:sldMk cId="505312357" sldId="259"/>
            <ac:picMk id="8" creationId="{709F6AD9-B62A-1C95-2824-0E2D1F712016}"/>
          </ac:picMkLst>
        </pc:picChg>
      </pc:sldChg>
      <pc:sldChg chg="modSp mod">
        <pc:chgData name="Avenyo, Felix" userId="7475056d-9fc9-4739-8ddf-19713e77aaa1" providerId="ADAL" clId="{4C0388D1-EB6A-4983-8374-A25D62D29FAC}" dt="2025-08-17T12:21:28.655" v="40" actId="20577"/>
        <pc:sldMkLst>
          <pc:docMk/>
          <pc:sldMk cId="1379975629" sldId="263"/>
        </pc:sldMkLst>
        <pc:spChg chg="mod">
          <ac:chgData name="Avenyo, Felix" userId="7475056d-9fc9-4739-8ddf-19713e77aaa1" providerId="ADAL" clId="{4C0388D1-EB6A-4983-8374-A25D62D29FAC}" dt="2025-08-17T12:21:28.655" v="40" actId="20577"/>
          <ac:spMkLst>
            <pc:docMk/>
            <pc:sldMk cId="1379975629" sldId="263"/>
            <ac:spMk id="10" creationId="{3FDEA6FB-8374-FE8B-96FC-48E4339860BD}"/>
          </ac:spMkLst>
        </pc:spChg>
      </pc:sldChg>
      <pc:sldChg chg="addSp modSp mod">
        <pc:chgData name="Avenyo, Felix" userId="7475056d-9fc9-4739-8ddf-19713e77aaa1" providerId="ADAL" clId="{4C0388D1-EB6A-4983-8374-A25D62D29FAC}" dt="2025-08-17T10:13:21.181" v="25" actId="20577"/>
        <pc:sldMkLst>
          <pc:docMk/>
          <pc:sldMk cId="1573109136" sldId="267"/>
        </pc:sldMkLst>
        <pc:spChg chg="add mod">
          <ac:chgData name="Avenyo, Felix" userId="7475056d-9fc9-4739-8ddf-19713e77aaa1" providerId="ADAL" clId="{4C0388D1-EB6A-4983-8374-A25D62D29FAC}" dt="2025-08-17T10:11:57.556" v="12" actId="14100"/>
          <ac:spMkLst>
            <pc:docMk/>
            <pc:sldMk cId="1573109136" sldId="267"/>
            <ac:spMk id="9" creationId="{EFE1AE8B-0D7A-B102-E757-42F09459B332}"/>
          </ac:spMkLst>
        </pc:spChg>
        <pc:spChg chg="mod">
          <ac:chgData name="Avenyo, Felix" userId="7475056d-9fc9-4739-8ddf-19713e77aaa1" providerId="ADAL" clId="{4C0388D1-EB6A-4983-8374-A25D62D29FAC}" dt="2025-08-17T10:13:06.258" v="22" actId="207"/>
          <ac:spMkLst>
            <pc:docMk/>
            <pc:sldMk cId="1573109136" sldId="267"/>
            <ac:spMk id="12" creationId="{01B8E25E-AC49-29B5-0C62-C4EAF8D42A2A}"/>
          </ac:spMkLst>
        </pc:spChg>
        <pc:spChg chg="add mod">
          <ac:chgData name="Avenyo, Felix" userId="7475056d-9fc9-4739-8ddf-19713e77aaa1" providerId="ADAL" clId="{4C0388D1-EB6A-4983-8374-A25D62D29FAC}" dt="2025-08-17T10:13:21.181" v="25" actId="20577"/>
          <ac:spMkLst>
            <pc:docMk/>
            <pc:sldMk cId="1573109136" sldId="267"/>
            <ac:spMk id="13" creationId="{767AF1DF-14E4-B111-A405-44ABADD99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5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0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6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84539-04E6-44B3-8FB1-E69DD49DCCF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DC7504-D839-4A35-BFA7-090FB6080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7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mphellix" TargetMode="External"/><Relationship Id="rId4" Type="http://schemas.openxmlformats.org/officeDocument/2006/relationships/hyperlink" Target="https://app.powerbi.com/links/taf8W32yDU?ctid=f66fae02-5d36-495b-bfe0-78a6ff9f8e6e&amp;pbi_source=linkSha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3FC2C54-7B45-404D-A519-1BF7DD18D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75017EA-9B66-4D89-A855-823DFCDE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41A41A-D714-4F7E-A8AF-D83C6CF0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CBE46D-48EF-44FC-B9DA-C9F3FD4F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77A09955-BCD5-E71F-285B-3D8F5A0A7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7" r="3" b="8778"/>
          <a:stretch>
            <a:fillRect/>
          </a:stretch>
        </p:blipFill>
        <p:spPr>
          <a:xfrm>
            <a:off x="8132064" y="1"/>
            <a:ext cx="4067496" cy="2258568"/>
          </a:xfrm>
          <a:prstGeom prst="rect">
            <a:avLst/>
          </a:prstGeom>
        </p:spPr>
      </p:pic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F657378B-89CB-D60C-DEE4-A49436853C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7" r="3" b="8778"/>
          <a:stretch>
            <a:fillRect/>
          </a:stretch>
        </p:blipFill>
        <p:spPr>
          <a:xfrm>
            <a:off x="8132064" y="2299716"/>
            <a:ext cx="4067496" cy="2258568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BF4034C9-6677-CF4F-9D04-ED12A5601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7" r="3" b="8778"/>
          <a:stretch>
            <a:fillRect/>
          </a:stretch>
        </p:blipFill>
        <p:spPr>
          <a:xfrm>
            <a:off x="8124504" y="4599432"/>
            <a:ext cx="4067496" cy="225856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92C7469F-DDA1-9461-675C-52676B733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3" r="13418" b="-1"/>
          <a:stretch>
            <a:fillRect/>
          </a:stretch>
        </p:blipFill>
        <p:spPr>
          <a:xfrm>
            <a:off x="1" y="10"/>
            <a:ext cx="8127681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8BBC6BB-2040-4E07-BDD7-479ECCE6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753"/>
            <a:ext cx="6285648" cy="557281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E02D28-FFEC-494C-94EE-174736E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4785529" cy="0"/>
          </a:xfrm>
          <a:prstGeom prst="line">
            <a:avLst/>
          </a:prstGeom>
          <a:ln w="31750">
            <a:solidFill>
              <a:srgbClr val="FF441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36E565-1001-C2BE-3F31-BD328E5A0459}"/>
              </a:ext>
            </a:extLst>
          </p:cNvPr>
          <p:cNvSpPr txBox="1"/>
          <p:nvPr/>
        </p:nvSpPr>
        <p:spPr>
          <a:xfrm>
            <a:off x="1304017" y="2015733"/>
            <a:ext cx="4788203" cy="40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rgbClr val="FF441A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FC94C5-01D5-4402-878B-79FC1C4DC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3" y="-680"/>
            <a:ext cx="0" cy="6858003"/>
          </a:xfrm>
          <a:prstGeom prst="line">
            <a:avLst/>
          </a:prstGeom>
          <a:ln w="101600">
            <a:solidFill>
              <a:srgbClr val="00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EC20DD-747D-4832-B7A5-C3A46B93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7680" y="2272143"/>
            <a:ext cx="4064320" cy="0"/>
          </a:xfrm>
          <a:prstGeom prst="line">
            <a:avLst/>
          </a:prstGeom>
          <a:ln w="101600">
            <a:solidFill>
              <a:srgbClr val="00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C9E3-DF9B-45FA-9E22-FD156F87D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7680" y="4575075"/>
            <a:ext cx="4064320" cy="0"/>
          </a:xfrm>
          <a:prstGeom prst="line">
            <a:avLst/>
          </a:prstGeom>
          <a:ln w="101600">
            <a:solidFill>
              <a:srgbClr val="00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B5AEB-F759-95A7-817A-E40BD7D4319C}"/>
              </a:ext>
            </a:extLst>
          </p:cNvPr>
          <p:cNvSpPr txBox="1"/>
          <p:nvPr/>
        </p:nvSpPr>
        <p:spPr>
          <a:xfrm>
            <a:off x="96609" y="1980981"/>
            <a:ext cx="616104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Unilever Desire" pitchFamily="50" charset="0"/>
              </a:rPr>
              <a:t>FACEBOOK AD CAMPAIGN PERFORMANCE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Unilever Desire" pitchFamily="50" charset="0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Unilever Desire" pitchFamily="50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Unilever Desire" pitchFamily="50" charset="0"/>
              </a:rPr>
              <a:t>By: Avenyo Felix Mawulolo</a:t>
            </a:r>
          </a:p>
        </p:txBody>
      </p:sp>
    </p:spTree>
    <p:extLst>
      <p:ext uri="{BB962C8B-B14F-4D97-AF65-F5344CB8AC3E}">
        <p14:creationId xmlns:p14="http://schemas.microsoft.com/office/powerpoint/2010/main" val="27483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D6F41-E804-8162-1DAC-D33CAF95D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4922A00-9BE2-BDF4-EE02-827624C3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C10D48-C815-6C3F-E83D-18DD0C299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0186F-561D-0F46-9219-6A13C754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75E710-2E86-B260-DEBA-BFEF4E8C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768E062-10F4-2F8C-CD82-34E91E4D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B41EDA-D544-E733-D1BD-779FCAAEF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217885-B8D7-D932-5247-36C954878483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DC92E5-9778-B76D-B66A-C30D88EA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061BA-A711-78C8-1DC4-69AEF25A5336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7C2D70-9ADC-791E-EA40-992FC7457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785CCF-CF91-C62B-49BA-E66B48E3D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3EB7F8-7586-9B97-1614-0591DAB94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DB83A2A3-6344-2874-4F58-FF0672422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061D4440-AB65-79DF-9871-B48E2A2DA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E55A678E-EDF6-FC20-9E4D-0AF9DA2F7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8EA5993C-1265-DAA3-2B94-8EEBA4AC6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D0AC66-374E-B814-850B-F8964730C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4D6892-16B9-9544-8A3E-0FF2B202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3DF8FA-CA00-19EF-C217-3558C7313FE6}"/>
              </a:ext>
            </a:extLst>
          </p:cNvPr>
          <p:cNvSpPr txBox="1"/>
          <p:nvPr/>
        </p:nvSpPr>
        <p:spPr>
          <a:xfrm>
            <a:off x="1668237" y="1138112"/>
            <a:ext cx="6101442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71683"/>
                </a:solidFill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LIMITATIONS</a:t>
            </a:r>
            <a:endParaRPr lang="en-US" sz="20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71257-1A6F-97B6-A414-24C73EB01545}"/>
              </a:ext>
            </a:extLst>
          </p:cNvPr>
          <p:cNvSpPr txBox="1"/>
          <p:nvPr/>
        </p:nvSpPr>
        <p:spPr>
          <a:xfrm>
            <a:off x="189508" y="1924186"/>
            <a:ext cx="4959437" cy="341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lever Desire" pitchFamily="50" charset="0"/>
              </a:rPr>
              <a:t>The dataset did not include a revenue field, making it </a:t>
            </a:r>
            <a:r>
              <a:rPr lang="en-US" b="1" dirty="0">
                <a:latin typeface="Unilever Desire" pitchFamily="50" charset="0"/>
              </a:rPr>
              <a:t>impossible to calculate Return on Investment (ROI)</a:t>
            </a:r>
            <a:r>
              <a:rPr lang="en-US" dirty="0">
                <a:latin typeface="Unilever Desire" pitchFamily="50" charset="0"/>
              </a:rPr>
              <a:t> and assess financial impact.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lever Desire" pitchFamily="50" charset="0"/>
              </a:rPr>
              <a:t>Some rows lacked </a:t>
            </a:r>
            <a:r>
              <a:rPr lang="en-US" b="1" dirty="0">
                <a:latin typeface="Unilever Desire" pitchFamily="50" charset="0"/>
              </a:rPr>
              <a:t>Facebook Campaign IDs</a:t>
            </a:r>
            <a:r>
              <a:rPr lang="en-US" dirty="0">
                <a:latin typeface="Unilever Desire" pitchFamily="50" charset="0"/>
              </a:rPr>
              <a:t>, making it difficult to </a:t>
            </a:r>
            <a:r>
              <a:rPr lang="en-US" b="1" dirty="0">
                <a:latin typeface="Unilever Desire" pitchFamily="50" charset="0"/>
              </a:rPr>
              <a:t>track ad performance</a:t>
            </a:r>
            <a:r>
              <a:rPr lang="en-US" dirty="0">
                <a:latin typeface="Unilever Desire" pitchFamily="50" charset="0"/>
              </a:rPr>
              <a:t> accurately and link results to specific campaigns.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lever Desire" pitchFamily="50" charset="0"/>
              </a:rPr>
              <a:t>No data descriptions were provided, and the data seemed to be more skewed to male visibility.</a:t>
            </a:r>
          </a:p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93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63972-A580-FF64-7007-B57C22177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9DEA007-E45C-B03F-FFE7-D1401092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78CCE6F-42E4-302D-85FD-5C30FFAA1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4CF765-1441-AF8A-C072-E69A3B718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553866-F603-B303-8A8F-1FE54B83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26AAFE-4734-0D43-5DBB-A5FB0008A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F558BF-7C06-5670-441E-C800655E6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21398-7B10-7F1C-A347-8DAF931D4DCC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CDDB53-80C0-D8A7-704B-DB0269F6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2E807-39EA-278D-E524-83C8EED3C58A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5F3531-CD49-17E1-C9A8-FBC1601E3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6EE2C6-7F96-C4A6-F54D-36B814B1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E1C88C-CC46-2140-EF15-AA255B793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B44BB93D-9FCD-E298-50BC-4D0051971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3D47360A-02DC-2990-AB36-156ED15C0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DC084966-3F6F-ACF3-2039-0AC2773BF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50E9BF94-0AD3-B0AF-3F05-07A9E3FF8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C847A2F-2C7E-9C1E-CCEF-654D79BE9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447B56-2027-D9A1-2479-0981BABFA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F6F92B-DEC7-AD8F-2431-9F76777547FD}"/>
              </a:ext>
            </a:extLst>
          </p:cNvPr>
          <p:cNvSpPr txBox="1"/>
          <p:nvPr/>
        </p:nvSpPr>
        <p:spPr>
          <a:xfrm>
            <a:off x="1668237" y="1138112"/>
            <a:ext cx="6101442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71683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7A47-37FC-73A3-EA7F-9D52B4AEADD3}"/>
              </a:ext>
            </a:extLst>
          </p:cNvPr>
          <p:cNvSpPr txBox="1"/>
          <p:nvPr/>
        </p:nvSpPr>
        <p:spPr>
          <a:xfrm>
            <a:off x="117123" y="2694683"/>
            <a:ext cx="5143822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BC658E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https://app.powerbi.com/links/taf8W32yDU?ctid=f66fae02-5d36-495b-bfe0-78a6ff9f8e6e&amp;pbi_source=linkShare</a:t>
            </a:r>
            <a:endParaRPr lang="en-US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8E25E-AC49-29B5-0C62-C4EAF8D42A2A}"/>
              </a:ext>
            </a:extLst>
          </p:cNvPr>
          <p:cNvSpPr txBox="1"/>
          <p:nvPr/>
        </p:nvSpPr>
        <p:spPr>
          <a:xfrm>
            <a:off x="435429" y="2318657"/>
            <a:ext cx="37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1683"/>
                </a:solidFill>
              </a:rPr>
              <a:t>DASHBOARD LINK: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1AE8B-0D7A-B102-E757-42F09459B332}"/>
              </a:ext>
            </a:extLst>
          </p:cNvPr>
          <p:cNvSpPr txBox="1"/>
          <p:nvPr/>
        </p:nvSpPr>
        <p:spPr>
          <a:xfrm>
            <a:off x="73580" y="4725492"/>
            <a:ext cx="3529591" cy="379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  <a:latin typeface="-apple-system"/>
                <a:hlinkClick r:id="rId5" tooltip="https://github.com/amphellix"/>
              </a:rPr>
              <a:t>https://github.com/amphellix</a:t>
            </a:r>
            <a:endParaRPr lang="en-US" dirty="0"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AF1DF-14E4-B111-A405-44ABADD99B0D}"/>
              </a:ext>
            </a:extLst>
          </p:cNvPr>
          <p:cNvSpPr txBox="1"/>
          <p:nvPr/>
        </p:nvSpPr>
        <p:spPr>
          <a:xfrm>
            <a:off x="359229" y="43869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57310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BEA79-C48A-FFCE-54E6-AD7EAD95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3FC2C54-7B45-404D-A519-1BF7DD18D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5017EA-9B66-4D89-A855-823DFCDE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41A41A-D714-4F7E-A8AF-D83C6CF0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CBE46D-48EF-44FC-B9DA-C9F3FD4F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8394E52-1609-430B-A7A5-BFF43EB9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C4616F-FBF8-4855-A506-67D86C06B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14FF2-DB43-A7D7-8B07-ED249E4F796D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rgbClr val="071683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97D93-D148-4A98-A3A4-98AA7C2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0A91-0D82-4A71-2039-0AEBFE64A1DB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A </a:t>
            </a:r>
            <a:r>
              <a:rPr lang="en-US" sz="1600" b="1" dirty="0">
                <a:latin typeface="Unilever Desire" pitchFamily="50" charset="0"/>
              </a:rPr>
              <a:t>Facebook ad campaign</a:t>
            </a:r>
            <a:r>
              <a:rPr lang="en-US" sz="1600" dirty="0">
                <a:latin typeface="Unilever Desire" pitchFamily="50" charset="0"/>
              </a:rPr>
              <a:t> is a structured marketing effort run through Meta’s advertising platform to promote products, services, or content to targeted audiences.</a:t>
            </a:r>
          </a:p>
          <a:p>
            <a:r>
              <a:rPr lang="en-US" dirty="0">
                <a:latin typeface="Unilever Desire" pitchFamily="50" charset="0"/>
              </a:rPr>
              <a:t>This report presents a detailed analysis of an advertising campaign’s performance across various metrics, demographics, and time periods. It aims to evaluate the </a:t>
            </a:r>
            <a:r>
              <a:rPr lang="en-US" b="1" dirty="0">
                <a:latin typeface="Unilever Desire" pitchFamily="50" charset="0"/>
              </a:rPr>
              <a:t>efficiency</a:t>
            </a:r>
            <a:r>
              <a:rPr lang="en-US" dirty="0">
                <a:latin typeface="Unilever Desire" pitchFamily="50" charset="0"/>
              </a:rPr>
              <a:t>, </a:t>
            </a:r>
            <a:r>
              <a:rPr lang="en-US" b="1" dirty="0">
                <a:latin typeface="Unilever Desire" pitchFamily="50" charset="0"/>
              </a:rPr>
              <a:t>engagement</a:t>
            </a:r>
            <a:r>
              <a:rPr lang="en-US" dirty="0">
                <a:latin typeface="Unilever Desire" pitchFamily="50" charset="0"/>
              </a:rPr>
              <a:t>, and </a:t>
            </a:r>
            <a:r>
              <a:rPr lang="en-US" b="1" dirty="0">
                <a:latin typeface="Unilever Desire" pitchFamily="50" charset="0"/>
              </a:rPr>
              <a:t>cost-effectiveness</a:t>
            </a:r>
            <a:r>
              <a:rPr lang="en-US" dirty="0">
                <a:latin typeface="Unilever Desire" pitchFamily="50" charset="0"/>
              </a:rPr>
              <a:t> of the campaign to guide future strategic decisions.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354BC6-2994-4F4D-AF23-2386109F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8D8A8A-377B-4E5C-BEFB-15AD256EB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589EFFC-BCBD-45AD-9D67-24B6C7C56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A8CF5A55-ED0F-A40E-3D9D-A2FFC0E8B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1F115A1C-C168-001E-76C6-EEDC1571B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E4B9B445-6332-1A8C-4468-E91FFBF3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7BE9B00A-5C6A-B542-0244-EE4B6A269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190D68A-CD84-4965-890D-4829B6C1E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88CF8F-1D58-4649-9E47-A418EB85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9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7C6B7-EE57-5B18-8A50-A6509449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7874755-154E-4E5E-7317-99599C74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E56AA3-A6DF-3501-EECE-073FF5139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AED81-583D-3FC6-C37B-5E29EAF7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098C63-F9E3-FDBA-6159-CD0D77F25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501772-C701-4CAD-36E3-431673B2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B1041-641B-7220-C891-C1AB862B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645D424-BA83-EBF5-217D-16D35FC0A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87CBB-E9BB-A509-1E18-3DA0ABB8E470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F6DA74-55D5-7902-2DAA-F8CE8073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70967C-D5B8-59AD-66D2-2ECFFEB1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EA35FF-5B8C-A459-6046-D8E2F820A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EF41CD36-4685-DF96-1319-9469FB5D2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4D42C22E-9774-03AD-9E7E-D49D871C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1EBA1B4C-EBF6-868A-DB79-0E4AC86EA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64FE1156-BA37-E6A4-16FC-DC29B2738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78442FB-21A7-0338-DFDC-A3F3213C5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30B512-71CD-0292-D5EF-F5329EE3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B834A-416F-FF52-7312-36CA3DC85E1E}"/>
              </a:ext>
            </a:extLst>
          </p:cNvPr>
          <p:cNvSpPr txBox="1"/>
          <p:nvPr/>
        </p:nvSpPr>
        <p:spPr>
          <a:xfrm>
            <a:off x="195944" y="2004302"/>
            <a:ext cx="5257752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Maximize brand visibility through high impressions across targeted audiences.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Drive user engagement, measured by interaction rates and engagement efficiency.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Generate traffic via ad clicks, aiming to convert viewers into active users.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Analyze demographic responsiveness, focusing on age and gender performance.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Evaluate ad spend effectiveness using cost-per-click and spend efficiency metrics.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24242"/>
                </a:solidFill>
                <a:effectLst/>
                <a:latin typeface="Unilever Desire" pitchFamily="50" charset="0"/>
              </a:rPr>
              <a:t>Support future campaign optimization by identifying high-performing segments and refining targeting strategies.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F4698-6E8C-00AB-6BD7-59FE491392C8}"/>
              </a:ext>
            </a:extLst>
          </p:cNvPr>
          <p:cNvSpPr txBox="1"/>
          <p:nvPr/>
        </p:nvSpPr>
        <p:spPr>
          <a:xfrm>
            <a:off x="1531191" y="1212193"/>
            <a:ext cx="349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71683"/>
                </a:solidFill>
              </a:rPr>
              <a:t>CAMPAIGN OBJECTIVES</a:t>
            </a:r>
          </a:p>
        </p:txBody>
      </p:sp>
    </p:spTree>
    <p:extLst>
      <p:ext uri="{BB962C8B-B14F-4D97-AF65-F5344CB8AC3E}">
        <p14:creationId xmlns:p14="http://schemas.microsoft.com/office/powerpoint/2010/main" val="50531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1CC7A-A80C-C086-1A74-99323DE7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FF46440-E01F-030F-3BDC-31712B07F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BF36EA8-37F6-477A-E00F-79CF8C8E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37FF23-5715-2B04-D639-99DF3F22A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5CEECA-F1F9-E780-2751-3584313C0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89324C-95FE-DE42-CFA5-240AAB059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612B71-F584-CF4C-A9F5-74D0AF5D5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18B6A2-8785-E91C-5D15-8CC00FA5B469}"/>
              </a:ext>
            </a:extLst>
          </p:cNvPr>
          <p:cNvSpPr txBox="1"/>
          <p:nvPr/>
        </p:nvSpPr>
        <p:spPr>
          <a:xfrm>
            <a:off x="1383636" y="786424"/>
            <a:ext cx="3765309" cy="735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082433-7F11-902C-7BF9-AECCDCF1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47618-790B-573F-82A7-D1811300BC55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513C74-2170-F318-9373-E91D23C2F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25906CC-C38E-DA1F-AABF-F964E2073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4D5B8-2B44-AEDD-18CE-81CC2F44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DA50C09D-8A1E-075D-2561-5B85D5336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0777" y="1116346"/>
            <a:ext cx="2332303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DBC389F8-E7C6-244D-1B07-30A55AA4F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3E4797DF-C536-B0C6-46EA-350E98555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AF4CF24A-EBF0-5EDD-7795-5E3848D7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EB7C81A-913D-7959-E605-BD53C94CD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9F0AED-DC4E-E36F-81EF-58251182F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9380F2-B869-F866-BC62-C028A70EEDF6}"/>
              </a:ext>
            </a:extLst>
          </p:cNvPr>
          <p:cNvSpPr txBox="1"/>
          <p:nvPr/>
        </p:nvSpPr>
        <p:spPr>
          <a:xfrm>
            <a:off x="1" y="1732467"/>
            <a:ext cx="5467770" cy="431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b="1" kern="100" dirty="0">
              <a:effectLst/>
              <a:latin typeface="Unilever Desire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Spend Efficiency (6.60%)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is low, meaning that only a small portion of the budget is translating into meaningful engagement.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Engagement Efficiency (34.09%)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is relatively high, showing that once users interact, they are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actively engaging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with the content.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Click-Through Rate (CTR) at 0.02%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is extremely low, confirming that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very few users are clicking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on the ads despite high visibility.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Total Spend of $39K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is substantial, and the low CTR raises concerns about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return on investment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These metrics collectively show that while the campaign is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visible and engaging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it is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not converting well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the </a:t>
            </a:r>
            <a:r>
              <a:rPr lang="en-US" sz="14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budget is not being used efficiently</a:t>
            </a:r>
            <a:r>
              <a:rPr lang="en-US" sz="14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9BF05-DAEC-C16F-E0C1-522C16D9C1BA}"/>
              </a:ext>
            </a:extLst>
          </p:cNvPr>
          <p:cNvSpPr txBox="1"/>
          <p:nvPr/>
        </p:nvSpPr>
        <p:spPr>
          <a:xfrm>
            <a:off x="1453896" y="983178"/>
            <a:ext cx="6101442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71683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KEY METRICS OVERVIEW</a:t>
            </a:r>
            <a:endParaRPr lang="en-US" sz="20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C4194-CC98-6D1D-E32E-682EA7D0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37410-AA28-67B3-B87A-F2F5EF410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95177BA-AB5B-7ACF-BCB9-ED5DB6B8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008A30-A9DD-C660-CF04-FBDDE0133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47334C-1793-54E3-0847-17A7DB05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1E5C734-4A58-92F0-867C-AF4D0E3B7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ECC2EE-0D7D-A590-8470-F2190A80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303FCF-AF64-5757-DB83-35118555E40A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9040F6-17B5-4EFE-1372-0081ABFBB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A4422-0F19-CF88-8C6B-651F1133B9FB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CD7A3-56C6-EE61-A0E3-2B137E30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B7D32F-95E4-781B-B2F3-DD8515B61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4BE313-50C5-7865-36A0-98D22F5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27EA74E0-65C5-3B66-0392-CFFB92A31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58E21967-1829-1DCE-A5A2-CA62095F5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F30B2F98-61BE-EA9C-2D49-B766F5E8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94359C07-01D5-45E8-113E-EECEF59A9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E8D355-FF31-76C0-D2ED-449266A7D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78EC52-4725-4295-57C3-87B1F6AA6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736DA4-B60C-7042-4F92-F09ABE3F3796}"/>
              </a:ext>
            </a:extLst>
          </p:cNvPr>
          <p:cNvSpPr txBox="1"/>
          <p:nvPr/>
        </p:nvSpPr>
        <p:spPr>
          <a:xfrm>
            <a:off x="0" y="1847088"/>
            <a:ext cx="5467770" cy="4290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Gender Distribution of Clicks:</a:t>
            </a:r>
            <a:endParaRPr lang="en-US" sz="1300" kern="100" dirty="0">
              <a:effectLst/>
              <a:latin typeface="Unilever Desire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Male:</a:t>
            </a: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77.38%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Female:</a:t>
            </a: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22.62%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Age Group Performance:</a:t>
            </a:r>
            <a:endParaRPr lang="en-US" sz="1300" kern="100" dirty="0">
              <a:effectLst/>
              <a:latin typeface="Unilever Desire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Highest clicks from </a:t>
            </a: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30–34</a:t>
            </a: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age group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Followed by </a:t>
            </a: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35–39</a:t>
            </a: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 </a:t>
            </a: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40–44</a:t>
            </a:r>
            <a:r>
              <a:rPr lang="en-US" sz="13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 </a:t>
            </a:r>
            <a:r>
              <a:rPr lang="en-US" sz="13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45–49</a:t>
            </a:r>
          </a:p>
          <a:p>
            <a:r>
              <a:rPr lang="en-US" sz="1300" b="1" dirty="0">
                <a:latin typeface="Unilever Desire" pitchFamily="50" charset="0"/>
              </a:rPr>
              <a:t> The age group 30–34,</a:t>
            </a:r>
            <a:r>
              <a:rPr lang="en-US" sz="1300" dirty="0">
                <a:latin typeface="Unilever Desire" pitchFamily="50" charset="0"/>
              </a:rPr>
              <a:t> generated the </a:t>
            </a:r>
            <a:r>
              <a:rPr lang="en-US" sz="1300" b="1" dirty="0">
                <a:latin typeface="Unilever Desire" pitchFamily="50" charset="0"/>
              </a:rPr>
              <a:t>highest number of clicks</a:t>
            </a:r>
            <a:r>
              <a:rPr lang="en-US" sz="1300" dirty="0">
                <a:latin typeface="Unilever Desire" pitchFamily="50" charset="0"/>
              </a:rPr>
              <a:t>, followed by 35–39, 40–44, and 45–49.</a:t>
            </a:r>
          </a:p>
          <a:p>
            <a:pPr lvl="0"/>
            <a:r>
              <a:rPr lang="en-US" sz="1300" dirty="0">
                <a:latin typeface="Unilever Desire" pitchFamily="50" charset="0"/>
              </a:rPr>
              <a:t>The </a:t>
            </a:r>
            <a:r>
              <a:rPr lang="en-US" sz="1300" b="1" dirty="0">
                <a:latin typeface="Unilever Desire" pitchFamily="50" charset="0"/>
              </a:rPr>
              <a:t>dominance of younger age groups</a:t>
            </a:r>
            <a:r>
              <a:rPr lang="en-US" sz="1300" dirty="0">
                <a:latin typeface="Unilever Desire" pitchFamily="50" charset="0"/>
              </a:rPr>
              <a:t> confirms that the campaign resonates more with a </a:t>
            </a:r>
            <a:r>
              <a:rPr lang="en-US" sz="1300" b="1" dirty="0">
                <a:latin typeface="Unilever Desire" pitchFamily="50" charset="0"/>
              </a:rPr>
              <a:t>digitally active, younger audience</a:t>
            </a:r>
            <a:r>
              <a:rPr lang="en-US" sz="1300" dirty="0">
                <a:latin typeface="Unilever Desire" pitchFamily="50" charset="0"/>
              </a:rPr>
              <a:t>.</a:t>
            </a:r>
          </a:p>
          <a:p>
            <a:pPr lvl="0"/>
            <a:r>
              <a:rPr lang="en-US" sz="1300" dirty="0">
                <a:latin typeface="Unilever Desire" pitchFamily="50" charset="0"/>
              </a:rPr>
              <a:t>The </a:t>
            </a:r>
            <a:r>
              <a:rPr lang="en-US" sz="1300" b="1" dirty="0">
                <a:latin typeface="Unilever Desire" pitchFamily="50" charset="0"/>
              </a:rPr>
              <a:t>drop-off in clicks</a:t>
            </a:r>
            <a:r>
              <a:rPr lang="en-US" sz="1300" dirty="0">
                <a:latin typeface="Unilever Desire" pitchFamily="50" charset="0"/>
              </a:rPr>
              <a:t> as age increases suggests that older users are either </a:t>
            </a:r>
            <a:r>
              <a:rPr lang="en-US" sz="1300" b="1" dirty="0">
                <a:latin typeface="Unilever Desire" pitchFamily="50" charset="0"/>
              </a:rPr>
              <a:t>less interested</a:t>
            </a:r>
            <a:r>
              <a:rPr lang="en-US" sz="1300" dirty="0">
                <a:latin typeface="Unilever Desire" pitchFamily="50" charset="0"/>
              </a:rPr>
              <a:t> or </a:t>
            </a:r>
            <a:r>
              <a:rPr lang="en-US" sz="1300" b="1" dirty="0">
                <a:latin typeface="Unilever Desire" pitchFamily="50" charset="0"/>
              </a:rPr>
              <a:t>less targeted</a:t>
            </a:r>
            <a:r>
              <a:rPr lang="en-US" sz="1300" dirty="0">
                <a:latin typeface="Unilever Desire" pitchFamily="50" charset="0"/>
              </a:rPr>
              <a:t> by the campaign.</a:t>
            </a:r>
          </a:p>
          <a:p>
            <a:pPr lvl="0"/>
            <a:r>
              <a:rPr lang="en-US" sz="1300" dirty="0">
                <a:latin typeface="Unilever Desire" pitchFamily="50" charset="0"/>
              </a:rPr>
              <a:t>This age-based performance provides a </a:t>
            </a:r>
            <a:r>
              <a:rPr lang="en-US" sz="1300" b="1" dirty="0">
                <a:latin typeface="Unilever Desire" pitchFamily="50" charset="0"/>
              </a:rPr>
              <a:t>clear direction for future targeting </a:t>
            </a:r>
            <a:r>
              <a:rPr lang="en-US" sz="1300" dirty="0">
                <a:latin typeface="Unilever Desire" pitchFamily="50" charset="0"/>
              </a:rPr>
              <a:t>indicating need to prioritize the 30–39 age bracket for better engagement.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6DF31-351C-7A93-2E70-739603143CE9}"/>
              </a:ext>
            </a:extLst>
          </p:cNvPr>
          <p:cNvSpPr txBox="1"/>
          <p:nvPr/>
        </p:nvSpPr>
        <p:spPr>
          <a:xfrm>
            <a:off x="1668237" y="1138112"/>
            <a:ext cx="6101442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71683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DEMOGRAPHIC INSIGHTS</a:t>
            </a:r>
            <a:endParaRPr lang="en-US" sz="20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591C0-3E83-4442-D5F7-7E0114A3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3E5EF50-5694-0C13-71A2-C05975D43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2853A65-0443-F2F7-278A-C94FEF775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5D192-932E-B4C9-3470-2E58659B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89A352-52B3-E7CC-1179-EA51FAC25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AE6564-59C5-E4FD-B12C-98A99FFD7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890111-2B6D-FC8D-007B-5AF315C73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51EBD-B6A5-0D57-EFF1-C6D112689D44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469D0C-57A8-5300-72CB-D18F11E4E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0BE8B-966A-AF5B-478C-20D8DE71627A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B9C81D-5475-E333-FE8F-3E2425E8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70115F-3FF3-65B9-E2B1-1DF607FE9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8AF761-EAE6-9C1A-53C0-1B6B31B75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A0D652DE-99E2-A858-385B-0F2173784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87D2CCE9-D57D-0FB0-7098-4A1B8AC8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2A0AC8D4-3639-1DCA-134A-297B46FD4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93003E49-6134-F390-2881-356B0DC25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63FFC5-5738-A072-C649-2C4A7881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20AEF4-2DD2-459E-C566-0A7C00B7D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D86B46-0953-A226-4DDF-D97BB3D4894B}"/>
              </a:ext>
            </a:extLst>
          </p:cNvPr>
          <p:cNvSpPr txBox="1"/>
          <p:nvPr/>
        </p:nvSpPr>
        <p:spPr>
          <a:xfrm>
            <a:off x="0" y="1925647"/>
            <a:ext cx="5467770" cy="361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ilever Desire" pitchFamily="50" charset="0"/>
              </a:rPr>
              <a:t>There is also a </a:t>
            </a:r>
            <a:r>
              <a:rPr lang="en-US" b="1" dirty="0">
                <a:latin typeface="Unilever Desire" pitchFamily="50" charset="0"/>
              </a:rPr>
              <a:t>strong male bias</a:t>
            </a:r>
            <a:r>
              <a:rPr lang="en-US" dirty="0">
                <a:latin typeface="Unilever Desire" pitchFamily="50" charset="0"/>
              </a:rPr>
              <a:t> in engagement: </a:t>
            </a:r>
            <a:r>
              <a:rPr lang="en-US" b="1" dirty="0">
                <a:latin typeface="Unilever Desire" pitchFamily="50" charset="0"/>
              </a:rPr>
              <a:t>77.38% male</a:t>
            </a:r>
            <a:r>
              <a:rPr lang="en-US" dirty="0">
                <a:latin typeface="Unilever Desire" pitchFamily="50" charset="0"/>
              </a:rPr>
              <a:t> vs. </a:t>
            </a:r>
            <a:r>
              <a:rPr lang="en-US" b="1" dirty="0">
                <a:latin typeface="Unilever Desire" pitchFamily="50" charset="0"/>
              </a:rPr>
              <a:t>22.62% female</a:t>
            </a:r>
            <a:r>
              <a:rPr lang="en-US" dirty="0">
                <a:latin typeface="Unilever Desire" pitchFamily="50" charset="0"/>
              </a:rPr>
              <a:t>.</a:t>
            </a:r>
          </a:p>
          <a:p>
            <a:pPr lvl="0"/>
            <a:r>
              <a:rPr lang="en-US" dirty="0">
                <a:latin typeface="Unilever Desire" pitchFamily="50" charset="0"/>
              </a:rPr>
              <a:t>This confirms that the campaign is </a:t>
            </a:r>
            <a:r>
              <a:rPr lang="en-US" b="1" dirty="0">
                <a:latin typeface="Unilever Desire" pitchFamily="50" charset="0"/>
              </a:rPr>
              <a:t>heavily skewed toward male users</a:t>
            </a:r>
            <a:r>
              <a:rPr lang="en-US" dirty="0">
                <a:latin typeface="Unilever Desire" pitchFamily="50" charset="0"/>
              </a:rPr>
              <a:t>, either by design or by unintended targeting.</a:t>
            </a:r>
          </a:p>
          <a:p>
            <a:pPr lvl="0"/>
            <a:r>
              <a:rPr lang="en-US" dirty="0">
                <a:latin typeface="Unilever Desire" pitchFamily="50" charset="0"/>
              </a:rPr>
              <a:t>The </a:t>
            </a:r>
            <a:r>
              <a:rPr lang="en-US" b="1" dirty="0">
                <a:latin typeface="Unilever Desire" pitchFamily="50" charset="0"/>
              </a:rPr>
              <a:t>low female engagement</a:t>
            </a:r>
            <a:r>
              <a:rPr lang="en-US" dirty="0">
                <a:latin typeface="Unilever Desire" pitchFamily="50" charset="0"/>
              </a:rPr>
              <a:t> suggests that the ad content, visuals, or messaging may not be appealing to women.</a:t>
            </a:r>
          </a:p>
          <a:p>
            <a:pPr lvl="0"/>
            <a:r>
              <a:rPr lang="en-US" dirty="0">
                <a:latin typeface="Unilever Desire" pitchFamily="50" charset="0"/>
              </a:rPr>
              <a:t>This gender imbalance is a </a:t>
            </a:r>
            <a:r>
              <a:rPr lang="en-US" b="1" dirty="0">
                <a:latin typeface="Unilever Desire" pitchFamily="50" charset="0"/>
              </a:rPr>
              <a:t>critical insight</a:t>
            </a:r>
            <a:r>
              <a:rPr lang="en-US" dirty="0">
                <a:latin typeface="Unilever Desire" pitchFamily="50" charset="0"/>
              </a:rPr>
              <a:t> for refining future campaigns to either </a:t>
            </a:r>
            <a:r>
              <a:rPr lang="en-US" b="1" dirty="0">
                <a:latin typeface="Unilever Desire" pitchFamily="50" charset="0"/>
              </a:rPr>
              <a:t>balance the audience</a:t>
            </a:r>
            <a:r>
              <a:rPr lang="en-US" dirty="0">
                <a:latin typeface="Unilever Desire" pitchFamily="50" charset="0"/>
              </a:rPr>
              <a:t> or </a:t>
            </a:r>
            <a:r>
              <a:rPr lang="en-US" b="1" dirty="0">
                <a:latin typeface="Unilever Desire" pitchFamily="50" charset="0"/>
              </a:rPr>
              <a:t>double down on male-focused strategies</a:t>
            </a:r>
            <a:r>
              <a:rPr lang="en-US" dirty="0">
                <a:latin typeface="Unilever Desire" pitchFamily="50" charset="0"/>
              </a:rPr>
              <a:t>, depending on the product or service.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b="1" kern="100" dirty="0">
              <a:effectLst/>
              <a:latin typeface="Unilever Desire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8649-5C1C-D3B3-B411-58FC30111B2A}"/>
              </a:ext>
            </a:extLst>
          </p:cNvPr>
          <p:cNvSpPr txBox="1"/>
          <p:nvPr/>
        </p:nvSpPr>
        <p:spPr>
          <a:xfrm>
            <a:off x="1668237" y="1138112"/>
            <a:ext cx="6101442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71683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DEMOGRAPHIC INSIGHTS</a:t>
            </a:r>
            <a:endParaRPr lang="en-US" sz="20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2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81617-1CB3-FE9B-EA3E-ABC1787D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86CAA61-754E-113A-2DB0-8A553F73A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A83237F-95D2-F316-BF44-0EEB3485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F34D7E-8C19-AED7-868E-9EF651702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D9F3C5-7588-582A-83DD-5C5E808AE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1A63903-05D9-61D3-37ED-045BC1074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19552-3CDB-501E-A271-33CF67098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C8CF65-5378-F88B-0898-90217EEFFE2B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F308E-69BD-549A-387E-E1708A1E8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F796F-8931-4A05-552D-A6A7D346BB4A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B59549-0575-E1A2-5A27-AA8BE5479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A25FB4-D23E-09A0-71E7-B8B3EC65C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45534D-C464-3DB9-08D7-6E2E8C3A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7CA1D4A1-4930-2E07-67B8-10665343D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321A25B4-0515-ECD1-639F-B455199BE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1E9B08A0-4052-0686-A7DA-1C630971E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CB6CE315-4338-098F-DC36-DC16A3521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0B7673D-456D-10E5-653C-B3C0FBE98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A28170-2ABC-2E6E-4146-51DDC70BA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45CFBD-1AFF-AA63-BEA0-9D488799EF83}"/>
              </a:ext>
            </a:extLst>
          </p:cNvPr>
          <p:cNvSpPr txBox="1"/>
          <p:nvPr/>
        </p:nvSpPr>
        <p:spPr>
          <a:xfrm>
            <a:off x="1623458" y="995351"/>
            <a:ext cx="6091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  <a:endParaRPr lang="en-US" sz="2400" b="1" dirty="0">
              <a:solidFill>
                <a:srgbClr val="071683"/>
              </a:solidFill>
            </a:endParaRPr>
          </a:p>
          <a:p>
            <a:r>
              <a:rPr lang="en-US" sz="2400" b="1" dirty="0">
                <a:solidFill>
                  <a:srgbClr val="071683"/>
                </a:solidFill>
              </a:rPr>
              <a:t>AD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EA6FB-8374-FE8B-96FC-48E4339860BD}"/>
              </a:ext>
            </a:extLst>
          </p:cNvPr>
          <p:cNvSpPr txBox="1"/>
          <p:nvPr/>
        </p:nvSpPr>
        <p:spPr>
          <a:xfrm>
            <a:off x="-301" y="1937180"/>
            <a:ext cx="5314490" cy="357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 Performance shows that Ads with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low cost per conversion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and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 engagement efficiency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are clearly the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most effective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Ads with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 spend but low conversion rates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are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wasting budget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and need to be paused or reworked.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conversion rate column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reveals which ads are driving results, making it a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 decision-making tool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for budget allocation.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There is a</a:t>
            </a:r>
            <a:r>
              <a:rPr lang="en-US" dirty="0"/>
              <a:t> </a:t>
            </a:r>
            <a:r>
              <a:rPr lang="en-US" b="1" dirty="0"/>
              <a:t>positive trend</a:t>
            </a:r>
            <a:r>
              <a:rPr lang="en-US" dirty="0"/>
              <a:t> in engagement as people move from first to third interest</a:t>
            </a:r>
            <a:endParaRPr lang="en-US" sz="1600" kern="100" dirty="0">
              <a:effectLst/>
              <a:latin typeface="Unilever Desire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7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2628B-ADD5-44DF-D750-1C479A7F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CF2BC7-6AD2-11F9-819C-763FC56C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BF4D7B0-306B-8015-B6E8-65F8AFA7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536B1-6BA9-493C-71CF-2F9BB52C2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14C30-3D6C-B0F4-DA82-9F8AA24F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718659A-9B72-D9DC-309F-51AC2FD8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068DE6-C184-27B9-85E3-2730779F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F3DAA7-D648-9B02-602B-A80D5AEFBBCB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9B4016-CFF1-3636-06BA-7B2B4F50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3471D-4EB1-7231-6C5E-D692AB8B01BF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29B6D7-0BAE-347D-71C9-225370B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215E29-C561-5F99-B36F-CE12B3D77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8E20C9-BE15-7C09-D126-3F00CCC55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A4C0A498-EBEF-C42C-2761-E458E283C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0DF8B012-6467-EAB8-4C05-3CEBB45A7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BFEFB9BB-59CD-C729-81D1-1FF96DC4F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A5A9AFBB-4A09-DCBC-D13A-9FB92BDF7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DD580CE-E8FF-335C-DC32-917FFB40B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8F826D-D6BA-8587-5A73-8DED750C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54873E-04F1-6600-8F70-EBEE3CE3A0EA}"/>
              </a:ext>
            </a:extLst>
          </p:cNvPr>
          <p:cNvSpPr txBox="1"/>
          <p:nvPr/>
        </p:nvSpPr>
        <p:spPr>
          <a:xfrm>
            <a:off x="1668237" y="1138112"/>
            <a:ext cx="610144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1683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DEMOGRAPHIC INSIGHTS</a:t>
            </a:r>
            <a:endParaRPr lang="en-US" sz="18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FDACE-EC6B-AD08-4546-1045A5B41FA6}"/>
              </a:ext>
            </a:extLst>
          </p:cNvPr>
          <p:cNvSpPr txBox="1"/>
          <p:nvPr/>
        </p:nvSpPr>
        <p:spPr>
          <a:xfrm>
            <a:off x="189508" y="1924186"/>
            <a:ext cx="4959437" cy="3037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campaign is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highly visible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but </a:t>
            </a: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struggles to convert impressions into clicks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Younger males (30–34)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are the most responsive audience segment.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 targeting and content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need refinement to improve CTR and gender balance.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Budget optimization</a:t>
            </a: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is necessary to improve spending efficiency and ROI.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9461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C3F0-BCE6-BBC7-DF17-CE29173EB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0DA975-8083-140A-7659-2D1446807C9F}"/>
              </a:ext>
            </a:extLst>
          </p:cNvPr>
          <p:cNvSpPr txBox="1"/>
          <p:nvPr/>
        </p:nvSpPr>
        <p:spPr>
          <a:xfrm>
            <a:off x="1383636" y="786423"/>
            <a:ext cx="37653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solidFill>
                <a:srgbClr val="07168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90BAE-7978-98F1-EAA9-A19E4E837A6B}"/>
              </a:ext>
            </a:extLst>
          </p:cNvPr>
          <p:cNvSpPr txBox="1"/>
          <p:nvPr/>
        </p:nvSpPr>
        <p:spPr>
          <a:xfrm>
            <a:off x="195943" y="2015732"/>
            <a:ext cx="5257753" cy="361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dirty="0"/>
          </a:p>
        </p:txBody>
      </p:sp>
      <p:pic>
        <p:nvPicPr>
          <p:cNvPr id="6" name="Picture 5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CB33AA40-A3DA-BB03-8ED9-671C4C11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10971" b="3"/>
          <a:stretch>
            <a:fillRect/>
          </a:stretch>
        </p:blipFill>
        <p:spPr>
          <a:xfrm>
            <a:off x="6094411" y="1116346"/>
            <a:ext cx="2328669" cy="1850258"/>
          </a:xfrm>
          <a:prstGeom prst="rect">
            <a:avLst/>
          </a:prstGeom>
        </p:spPr>
      </p:pic>
      <p:pic>
        <p:nvPicPr>
          <p:cNvPr id="7" name="Picture 6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FC852507-5318-A982-2B07-E40CD9981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r="10781"/>
          <a:stretch>
            <a:fillRect/>
          </a:stretch>
        </p:blipFill>
        <p:spPr>
          <a:xfrm>
            <a:off x="8586806" y="1124571"/>
            <a:ext cx="2328670" cy="1842033"/>
          </a:xfrm>
          <a:prstGeom prst="rect">
            <a:avLst/>
          </a:prstGeom>
        </p:spPr>
      </p:pic>
      <p:pic>
        <p:nvPicPr>
          <p:cNvPr id="4" name="Picture 3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6F21AC34-4505-F30D-0162-BA9B425F1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6090777" y="3131195"/>
            <a:ext cx="2332303" cy="1851321"/>
          </a:xfrm>
          <a:prstGeom prst="rect">
            <a:avLst/>
          </a:prstGeom>
        </p:spPr>
      </p:pic>
      <p:pic>
        <p:nvPicPr>
          <p:cNvPr id="5" name="Picture 4" descr="A blue square with white letters and red and blue circles around it&#10;&#10;AI-generated content may be incorrect.">
            <a:extLst>
              <a:ext uri="{FF2B5EF4-FFF2-40B4-BE49-F238E27FC236}">
                <a16:creationId xmlns:a16="http://schemas.microsoft.com/office/drawing/2014/main" id="{386ED3E0-530A-446A-FF6C-7653A39BB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10930" b="3"/>
          <a:stretch>
            <a:fillRect/>
          </a:stretch>
        </p:blipFill>
        <p:spPr>
          <a:xfrm>
            <a:off x="8583174" y="3131196"/>
            <a:ext cx="2332303" cy="1851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4B7D3A-DF4D-5F6D-ACFE-A999387A622F}"/>
              </a:ext>
            </a:extLst>
          </p:cNvPr>
          <p:cNvSpPr txBox="1"/>
          <p:nvPr/>
        </p:nvSpPr>
        <p:spPr>
          <a:xfrm>
            <a:off x="1668237" y="1138112"/>
            <a:ext cx="610144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solidFill>
                  <a:srgbClr val="071683"/>
                </a:solidFill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RECOMMENDATIONS</a:t>
            </a:r>
            <a:endParaRPr lang="en-US" sz="1800" kern="100" dirty="0">
              <a:solidFill>
                <a:srgbClr val="071683"/>
              </a:solidFill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8FD7A-7C24-FB5A-AFF1-CA0A55BD2C17}"/>
              </a:ext>
            </a:extLst>
          </p:cNvPr>
          <p:cNvSpPr txBox="1"/>
          <p:nvPr/>
        </p:nvSpPr>
        <p:spPr>
          <a:xfrm>
            <a:off x="189508" y="1924186"/>
            <a:ext cx="5579921" cy="307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Improve headlines and visuals to boost click-through rate (CTR).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Focus on males aged </a:t>
            </a:r>
            <a:r>
              <a:rPr lang="en-US" sz="1600" b="1" dirty="0">
                <a:latin typeface="Unilever Desire" pitchFamily="50" charset="0"/>
              </a:rPr>
              <a:t>30–34</a:t>
            </a:r>
            <a:r>
              <a:rPr lang="en-US" sz="1600" dirty="0">
                <a:latin typeface="Unilever Desire" pitchFamily="50" charset="0"/>
              </a:rPr>
              <a:t>, the most engaged group.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 Adjust messaging and targeting to attract more female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Invest more in ads with low cost per conversion and high engagement efficiency.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 Re-engage users who interacted but didn’t convert.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Unilever Desire" pitchFamily="50" charset="0"/>
              </a:rPr>
              <a:t>Ad targeting and content need refinement to improve CTR and gender balance.</a:t>
            </a:r>
          </a:p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Unilever Desire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350077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89db4e91-bad5-4fd0-9ca4-c06485916e3a}" enabled="1" method="Standard" siteId="{f66fae02-5d36-495b-bfe0-78a6ff9f8e6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786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Arial</vt:lpstr>
      <vt:lpstr>Gill Sans MT</vt:lpstr>
      <vt:lpstr>Symbol</vt:lpstr>
      <vt:lpstr>Unilever Desire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Unilever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Avenyo, Felix</dc:creator>
  <cp:lastModifiedBy>Avenyo, Felix</cp:lastModifiedBy>
  <cp:revision>1</cp:revision>
  <dcterms:created xsi:type="dcterms:W3CDTF">2025-08-17T08:09:58Z</dcterms:created>
  <dcterms:modified xsi:type="dcterms:W3CDTF">2025-08-17T12:21:33Z</dcterms:modified>
</cp:coreProperties>
</file>