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92" r:id="rId10"/>
    <p:sldId id="269" r:id="rId11"/>
    <p:sldId id="293" r:id="rId12"/>
    <p:sldId id="270" r:id="rId13"/>
    <p:sldId id="271" r:id="rId14"/>
    <p:sldId id="272" r:id="rId15"/>
    <p:sldId id="294" r:id="rId16"/>
    <p:sldId id="288" r:id="rId17"/>
    <p:sldId id="295" r:id="rId18"/>
    <p:sldId id="289" r:id="rId19"/>
    <p:sldId id="273" r:id="rId20"/>
    <p:sldId id="296" r:id="rId21"/>
    <p:sldId id="274" r:id="rId22"/>
    <p:sldId id="257" r:id="rId23"/>
    <p:sldId id="277" r:id="rId24"/>
    <p:sldId id="297" r:id="rId25"/>
    <p:sldId id="300" r:id="rId26"/>
    <p:sldId id="258" r:id="rId27"/>
    <p:sldId id="298" r:id="rId28"/>
    <p:sldId id="301" r:id="rId29"/>
    <p:sldId id="259" r:id="rId30"/>
    <p:sldId id="299" r:id="rId31"/>
    <p:sldId id="260" r:id="rId32"/>
    <p:sldId id="261" r:id="rId33"/>
    <p:sldId id="281" r:id="rId34"/>
    <p:sldId id="278" r:id="rId35"/>
    <p:sldId id="280" r:id="rId36"/>
    <p:sldId id="282" r:id="rId37"/>
    <p:sldId id="283" r:id="rId38"/>
    <p:sldId id="284" r:id="rId39"/>
    <p:sldId id="285" r:id="rId40"/>
    <p:sldId id="286" r:id="rId41"/>
    <p:sldId id="28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124" d="100"/>
          <a:sy n="124"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F9EB-BECD-AF5E-EC26-62A143240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9D0E8-50A9-9795-C287-F003ED909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28B6D-67F0-C474-7D77-775ABD974F16}"/>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5" name="Footer Placeholder 4">
            <a:extLst>
              <a:ext uri="{FF2B5EF4-FFF2-40B4-BE49-F238E27FC236}">
                <a16:creationId xmlns:a16="http://schemas.microsoft.com/office/drawing/2014/main" id="{5E827E64-DA04-1CB7-25A7-B1A8CA80F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B31D7-B076-37F2-4B07-E4D25FCA220F}"/>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30106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D39F-7F18-F783-73F8-60AEEF4D9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F8DEED-952B-3F2B-D330-B526257F4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C55FC-4212-0519-B639-16FCB663C18F}"/>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5" name="Footer Placeholder 4">
            <a:extLst>
              <a:ext uri="{FF2B5EF4-FFF2-40B4-BE49-F238E27FC236}">
                <a16:creationId xmlns:a16="http://schemas.microsoft.com/office/drawing/2014/main" id="{46A505EC-A33A-030A-ED3B-97306C80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8E6CF-979C-1319-873E-9057EFF909E6}"/>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9402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7FE2-CBE9-0B72-F9CB-4BD8F7A3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F645F-A7EB-0EBE-0A1F-E95821B0D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3D61-831E-86EB-C743-8F9863575074}"/>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5" name="Footer Placeholder 4">
            <a:extLst>
              <a:ext uri="{FF2B5EF4-FFF2-40B4-BE49-F238E27FC236}">
                <a16:creationId xmlns:a16="http://schemas.microsoft.com/office/drawing/2014/main" id="{135870A5-F500-6347-8D6F-078203FE5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E3BFE-B14B-04A0-9AF5-D769366F372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78833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9B4A-5450-E73D-111B-3D970AAC2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77895-5098-3F3A-F328-C980D96C4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EAB78-1638-7554-71E9-3DBBEF344BBC}"/>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5" name="Footer Placeholder 4">
            <a:extLst>
              <a:ext uri="{FF2B5EF4-FFF2-40B4-BE49-F238E27FC236}">
                <a16:creationId xmlns:a16="http://schemas.microsoft.com/office/drawing/2014/main" id="{B243C2BA-E640-F391-7CE1-CD9E7C346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B88D6-F467-7750-34CC-07522CA4207E}"/>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2956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1EEB-94AB-39AD-381F-08AF74085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DDE46-3ACE-9ECA-23DC-34D1CC0C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81DCB-FE17-E1C0-BF30-115892969B6E}"/>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5" name="Footer Placeholder 4">
            <a:extLst>
              <a:ext uri="{FF2B5EF4-FFF2-40B4-BE49-F238E27FC236}">
                <a16:creationId xmlns:a16="http://schemas.microsoft.com/office/drawing/2014/main" id="{878E6091-1FD0-33D9-66CC-6EC60BEA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BE74B-3F64-BCBC-EA6F-F3130FAC748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18011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80D9-867B-DCE7-E8A1-664D53C36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4977C-A402-197A-3251-3A070E8E2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14D97-5392-0384-E905-9E3ADC194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734415-0938-E0EA-A496-F31CCC6A94C8}"/>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6" name="Footer Placeholder 5">
            <a:extLst>
              <a:ext uri="{FF2B5EF4-FFF2-40B4-BE49-F238E27FC236}">
                <a16:creationId xmlns:a16="http://schemas.microsoft.com/office/drawing/2014/main" id="{AFC9EC2E-10CB-375B-9585-385E6FDF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3D74-591F-8ACE-8260-55580911443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703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325-75FB-A410-E94F-0E6CA1464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719BB-7259-C2E2-B321-7D81FB997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1A102-5AB8-DDE7-CC6C-AAFC44335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372FF-B685-7C9A-5DBB-980D46E3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B545F-2ED2-9958-0F38-4ECBF1FB6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E7512-1A6F-B246-FC54-3894A27B1B83}"/>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8" name="Footer Placeholder 7">
            <a:extLst>
              <a:ext uri="{FF2B5EF4-FFF2-40B4-BE49-F238E27FC236}">
                <a16:creationId xmlns:a16="http://schemas.microsoft.com/office/drawing/2014/main" id="{9B469A78-048F-D520-8BB5-5AC3CA5EF3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4041C-136F-4A12-737B-56E74ED9221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06175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4B7-9372-4256-199D-CAB33E3FE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24940-39A0-3902-775F-086A7037D5F6}"/>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4" name="Footer Placeholder 3">
            <a:extLst>
              <a:ext uri="{FF2B5EF4-FFF2-40B4-BE49-F238E27FC236}">
                <a16:creationId xmlns:a16="http://schemas.microsoft.com/office/drawing/2014/main" id="{09FC0552-60FB-A712-5A96-19139BC50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84E7A-D49A-3D1C-F5CE-97598FFE8A7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415885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AEC2D-8ABA-7750-E307-DF581009B49A}"/>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3" name="Footer Placeholder 2">
            <a:extLst>
              <a:ext uri="{FF2B5EF4-FFF2-40B4-BE49-F238E27FC236}">
                <a16:creationId xmlns:a16="http://schemas.microsoft.com/office/drawing/2014/main" id="{5D0EEB71-D92D-16C3-4CB0-D887C11C3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8A79A-23CD-3412-DD66-0E90459349D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6582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A4-B9E2-2BC1-BACD-9D38C31A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A9523-FF79-24EF-BAB5-BA329AD97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625BB-53A8-F1E0-4397-5F90814EA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88A0-70BD-0FB7-1C46-CAEC8AD4C0BD}"/>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6" name="Footer Placeholder 5">
            <a:extLst>
              <a:ext uri="{FF2B5EF4-FFF2-40B4-BE49-F238E27FC236}">
                <a16:creationId xmlns:a16="http://schemas.microsoft.com/office/drawing/2014/main" id="{C3397ADA-1543-9A6A-74B8-EF2F2A155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95E1A-A674-B89D-5A48-65FC1ABDFBA9}"/>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76203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676D-B3B6-6EC5-0F15-B0FDCF2C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50106-F974-4FC8-D04F-B7FD38AC2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8D847-745D-C7DF-1D2E-C8543551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7E58-0240-A385-72AB-4954A425E46D}"/>
              </a:ext>
            </a:extLst>
          </p:cNvPr>
          <p:cNvSpPr>
            <a:spLocks noGrp="1"/>
          </p:cNvSpPr>
          <p:nvPr>
            <p:ph type="dt" sz="half" idx="10"/>
          </p:nvPr>
        </p:nvSpPr>
        <p:spPr/>
        <p:txBody>
          <a:bodyPr/>
          <a:lstStyle/>
          <a:p>
            <a:fld id="{A09DAD73-6C51-45AB-A1E3-AD938ED06CDF}" type="datetimeFigureOut">
              <a:rPr lang="en-US" smtClean="0"/>
              <a:t>4/20/2023</a:t>
            </a:fld>
            <a:endParaRPr lang="en-US"/>
          </a:p>
        </p:txBody>
      </p:sp>
      <p:sp>
        <p:nvSpPr>
          <p:cNvPr id="6" name="Footer Placeholder 5">
            <a:extLst>
              <a:ext uri="{FF2B5EF4-FFF2-40B4-BE49-F238E27FC236}">
                <a16:creationId xmlns:a16="http://schemas.microsoft.com/office/drawing/2014/main" id="{F3CD94C7-BDCF-032B-7C41-37FCBC520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07D21-7786-01DE-730C-0C9E9411045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334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81C06-BFF0-B535-EAAB-CE9CDC24F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C0AEC-697A-4F1A-9CE6-BA0CF1526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F16F6-3F1F-1367-D1B1-1D6F93F9A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AD73-6C51-45AB-A1E3-AD938ED06CDF}" type="datetimeFigureOut">
              <a:rPr lang="en-US" smtClean="0"/>
              <a:t>4/20/2023</a:t>
            </a:fld>
            <a:endParaRPr lang="en-US"/>
          </a:p>
        </p:txBody>
      </p:sp>
      <p:sp>
        <p:nvSpPr>
          <p:cNvPr id="5" name="Footer Placeholder 4">
            <a:extLst>
              <a:ext uri="{FF2B5EF4-FFF2-40B4-BE49-F238E27FC236}">
                <a16:creationId xmlns:a16="http://schemas.microsoft.com/office/drawing/2014/main" id="{D67BEEBB-D5BB-03B2-3A47-FF0CC833C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6FCCB-3D00-EB55-C47A-0204B93EC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91BD-234B-42F0-8633-EEF3B237E1A1}" type="slidenum">
              <a:rPr lang="en-US" smtClean="0"/>
              <a:t>‹#›</a:t>
            </a:fld>
            <a:endParaRPr lang="en-US"/>
          </a:p>
        </p:txBody>
      </p:sp>
    </p:spTree>
    <p:extLst>
      <p:ext uri="{BB962C8B-B14F-4D97-AF65-F5344CB8AC3E}">
        <p14:creationId xmlns:p14="http://schemas.microsoft.com/office/powerpoint/2010/main" val="296709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F9C9-23D5-1C29-0C65-F6B6477B30FD}"/>
              </a:ext>
            </a:extLst>
          </p:cNvPr>
          <p:cNvSpPr>
            <a:spLocks noGrp="1"/>
          </p:cNvSpPr>
          <p:nvPr>
            <p:ph type="ctrTitle"/>
          </p:nvPr>
        </p:nvSpPr>
        <p:spPr/>
        <p:txBody>
          <a:bodyPr/>
          <a:lstStyle/>
          <a:p>
            <a:r>
              <a:rPr lang="en-US" dirty="0"/>
              <a:t>Salamander exposures</a:t>
            </a:r>
            <a:br>
              <a:rPr lang="en-US" dirty="0"/>
            </a:br>
            <a:r>
              <a:rPr lang="en-US" dirty="0"/>
              <a:t>chlorpyrifos, 24d</a:t>
            </a:r>
          </a:p>
        </p:txBody>
      </p:sp>
      <p:sp>
        <p:nvSpPr>
          <p:cNvPr id="3" name="Subtitle 2">
            <a:extLst>
              <a:ext uri="{FF2B5EF4-FFF2-40B4-BE49-F238E27FC236}">
                <a16:creationId xmlns:a16="http://schemas.microsoft.com/office/drawing/2014/main" id="{33CE973E-4C25-0575-01CD-D7CD6DC7D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888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4545D-837A-4604-A077-A23D02F30DFC}"/>
              </a:ext>
            </a:extLst>
          </p:cNvPr>
          <p:cNvPicPr>
            <a:picLocks noChangeAspect="1"/>
          </p:cNvPicPr>
          <p:nvPr/>
        </p:nvPicPr>
        <p:blipFill>
          <a:blip r:embed="rId2"/>
          <a:stretch>
            <a:fillRect/>
          </a:stretch>
        </p:blipFill>
        <p:spPr>
          <a:xfrm>
            <a:off x="231250" y="1229965"/>
            <a:ext cx="12049095" cy="1416863"/>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860837"/>
            <a:ext cx="9155875" cy="369332"/>
          </a:xfrm>
          <a:prstGeom prst="rect">
            <a:avLst/>
          </a:prstGeom>
          <a:noFill/>
        </p:spPr>
        <p:txBody>
          <a:bodyPr wrap="square" rtlCol="0">
            <a:spAutoFit/>
          </a:bodyPr>
          <a:lstStyle/>
          <a:p>
            <a:r>
              <a:rPr lang="en-US" dirty="0"/>
              <a:t>Identify outliers for averaged </a:t>
            </a:r>
            <a:r>
              <a:rPr lang="en-US" dirty="0" err="1"/>
              <a:t>gsh</a:t>
            </a:r>
            <a:r>
              <a:rPr lang="en-US" dirty="0"/>
              <a:t>, the high CONS3 value is identified as an outlier.</a:t>
            </a:r>
          </a:p>
        </p:txBody>
      </p:sp>
      <p:sp>
        <p:nvSpPr>
          <p:cNvPr id="7" name="TextBox 6">
            <a:extLst>
              <a:ext uri="{FF2B5EF4-FFF2-40B4-BE49-F238E27FC236}">
                <a16:creationId xmlns:a16="http://schemas.microsoft.com/office/drawing/2014/main" id="{E9143364-4761-44F6-B525-8663832274D6}"/>
              </a:ext>
            </a:extLst>
          </p:cNvPr>
          <p:cNvSpPr txBox="1"/>
          <p:nvPr/>
        </p:nvSpPr>
        <p:spPr>
          <a:xfrm>
            <a:off x="1573690" y="1263117"/>
            <a:ext cx="1107366" cy="1313568"/>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364A158-DC2E-4DA5-84A1-470A3F6D7DCD}"/>
              </a:ext>
            </a:extLst>
          </p:cNvPr>
          <p:cNvSpPr txBox="1"/>
          <p:nvPr/>
        </p:nvSpPr>
        <p:spPr>
          <a:xfrm>
            <a:off x="1361615" y="5676538"/>
            <a:ext cx="9155875" cy="369332"/>
          </a:xfrm>
          <a:prstGeom prst="rect">
            <a:avLst/>
          </a:prstGeom>
          <a:noFill/>
        </p:spPr>
        <p:txBody>
          <a:bodyPr wrap="square" rtlCol="0">
            <a:spAutoFit/>
          </a:bodyPr>
          <a:lstStyle/>
          <a:p>
            <a:r>
              <a:rPr lang="en-US" dirty="0"/>
              <a:t>Identify outliers for ache, the two high concentrations (DS4 and DS7) are identified as outliers.</a:t>
            </a:r>
          </a:p>
        </p:txBody>
      </p:sp>
      <p:pic>
        <p:nvPicPr>
          <p:cNvPr id="10" name="Picture 9">
            <a:extLst>
              <a:ext uri="{FF2B5EF4-FFF2-40B4-BE49-F238E27FC236}">
                <a16:creationId xmlns:a16="http://schemas.microsoft.com/office/drawing/2014/main" id="{21FAF632-EF94-4710-8FEE-15B8D6FCD3C6}"/>
              </a:ext>
            </a:extLst>
          </p:cNvPr>
          <p:cNvPicPr>
            <a:picLocks noChangeAspect="1"/>
          </p:cNvPicPr>
          <p:nvPr/>
        </p:nvPicPr>
        <p:blipFill>
          <a:blip r:embed="rId3"/>
          <a:stretch>
            <a:fillRect/>
          </a:stretch>
        </p:blipFill>
        <p:spPr>
          <a:xfrm>
            <a:off x="472274" y="3686591"/>
            <a:ext cx="8743950" cy="1533525"/>
          </a:xfrm>
          <a:prstGeom prst="rect">
            <a:avLst/>
          </a:prstGeom>
        </p:spPr>
      </p:pic>
      <p:sp>
        <p:nvSpPr>
          <p:cNvPr id="11" name="TextBox 10">
            <a:extLst>
              <a:ext uri="{FF2B5EF4-FFF2-40B4-BE49-F238E27FC236}">
                <a16:creationId xmlns:a16="http://schemas.microsoft.com/office/drawing/2014/main" id="{60AAB6B9-84C3-4699-A18E-D61A2851628D}"/>
              </a:ext>
            </a:extLst>
          </p:cNvPr>
          <p:cNvSpPr txBox="1"/>
          <p:nvPr/>
        </p:nvSpPr>
        <p:spPr>
          <a:xfrm>
            <a:off x="1361615" y="3906548"/>
            <a:ext cx="1107366" cy="1313568"/>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40EE38D2-2BAF-BC28-2BEF-87C34B765468}"/>
              </a:ext>
            </a:extLst>
          </p:cNvPr>
          <p:cNvSpPr txBox="1"/>
          <p:nvPr/>
        </p:nvSpPr>
        <p:spPr>
          <a:xfrm>
            <a:off x="1736591" y="230521"/>
            <a:ext cx="8573048" cy="369332"/>
          </a:xfrm>
          <a:prstGeom prst="rect">
            <a:avLst/>
          </a:prstGeom>
          <a:noFill/>
        </p:spPr>
        <p:txBody>
          <a:bodyPr wrap="square" rtlCol="0">
            <a:spAutoFit/>
          </a:bodyPr>
          <a:lstStyle/>
          <a:p>
            <a:r>
              <a:rPr lang="en-US" dirty="0"/>
              <a:t>Identifying outliers for glutathione and acetylcholinesterase—liver data</a:t>
            </a:r>
          </a:p>
        </p:txBody>
      </p:sp>
    </p:spTree>
    <p:extLst>
      <p:ext uri="{BB962C8B-B14F-4D97-AF65-F5344CB8AC3E}">
        <p14:creationId xmlns:p14="http://schemas.microsoft.com/office/powerpoint/2010/main" val="161558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7C281C3-B52F-E3CA-4F46-4188E4F8C28E}"/>
              </a:ext>
            </a:extLst>
          </p:cNvPr>
          <p:cNvPicPr>
            <a:picLocks noChangeAspect="1"/>
          </p:cNvPicPr>
          <p:nvPr/>
        </p:nvPicPr>
        <p:blipFill>
          <a:blip r:embed="rId2"/>
          <a:stretch>
            <a:fillRect/>
          </a:stretch>
        </p:blipFill>
        <p:spPr>
          <a:xfrm>
            <a:off x="2488386" y="2359745"/>
            <a:ext cx="6105525" cy="1685925"/>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653608" y="4459118"/>
            <a:ext cx="9155875" cy="369332"/>
          </a:xfrm>
          <a:prstGeom prst="rect">
            <a:avLst/>
          </a:prstGeom>
          <a:noFill/>
        </p:spPr>
        <p:txBody>
          <a:bodyPr wrap="square" rtlCol="0">
            <a:spAutoFit/>
          </a:bodyPr>
          <a:lstStyle/>
          <a:p>
            <a:r>
              <a:rPr lang="en-US" dirty="0"/>
              <a:t>Identify outliers for </a:t>
            </a:r>
            <a:r>
              <a:rPr lang="en-US" dirty="0" err="1"/>
              <a:t>gsh</a:t>
            </a:r>
            <a:r>
              <a:rPr lang="en-US" dirty="0"/>
              <a:t> swab data, 4 points identified.</a:t>
            </a:r>
          </a:p>
        </p:txBody>
      </p:sp>
      <p:sp>
        <p:nvSpPr>
          <p:cNvPr id="7" name="TextBox 6">
            <a:extLst>
              <a:ext uri="{FF2B5EF4-FFF2-40B4-BE49-F238E27FC236}">
                <a16:creationId xmlns:a16="http://schemas.microsoft.com/office/drawing/2014/main" id="{E9143364-4761-44F6-B525-8663832274D6}"/>
              </a:ext>
            </a:extLst>
          </p:cNvPr>
          <p:cNvSpPr txBox="1"/>
          <p:nvPr/>
        </p:nvSpPr>
        <p:spPr>
          <a:xfrm>
            <a:off x="3335662" y="2684657"/>
            <a:ext cx="774618" cy="1313568"/>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572958AA-9C8C-C8F8-7968-A8BE63712C70}"/>
              </a:ext>
            </a:extLst>
          </p:cNvPr>
          <p:cNvSpPr txBox="1"/>
          <p:nvPr/>
        </p:nvSpPr>
        <p:spPr>
          <a:xfrm>
            <a:off x="1809476" y="553250"/>
            <a:ext cx="8573048" cy="369332"/>
          </a:xfrm>
          <a:prstGeom prst="rect">
            <a:avLst/>
          </a:prstGeom>
          <a:noFill/>
        </p:spPr>
        <p:txBody>
          <a:bodyPr wrap="square" rtlCol="0">
            <a:spAutoFit/>
          </a:bodyPr>
          <a:lstStyle/>
          <a:p>
            <a:r>
              <a:rPr lang="en-US" dirty="0"/>
              <a:t>Identifying outliers for glutathione—swab data</a:t>
            </a:r>
          </a:p>
        </p:txBody>
      </p:sp>
    </p:spTree>
    <p:extLst>
      <p:ext uri="{BB962C8B-B14F-4D97-AF65-F5344CB8AC3E}">
        <p14:creationId xmlns:p14="http://schemas.microsoft.com/office/powerpoint/2010/main" val="186476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856D6-D891-4E90-A043-86F610FCF429}"/>
              </a:ext>
            </a:extLst>
          </p:cNvPr>
          <p:cNvSpPr txBox="1"/>
          <p:nvPr/>
        </p:nvSpPr>
        <p:spPr>
          <a:xfrm>
            <a:off x="76866" y="1959345"/>
            <a:ext cx="3675625" cy="3139321"/>
          </a:xfrm>
          <a:prstGeom prst="rect">
            <a:avLst/>
          </a:prstGeom>
          <a:noFill/>
        </p:spPr>
        <p:txBody>
          <a:bodyPr wrap="square" rtlCol="0">
            <a:spAutoFit/>
          </a:bodyPr>
          <a:lstStyle/>
          <a:p>
            <a:r>
              <a:rPr lang="en-US" dirty="0"/>
              <a:t>Normality tests for </a:t>
            </a:r>
            <a:r>
              <a:rPr lang="en-US" dirty="0" err="1"/>
              <a:t>gsh</a:t>
            </a:r>
            <a:r>
              <a:rPr lang="en-US" dirty="0"/>
              <a:t> and ache cleared up after dropping outliers, although ache for chlorpyrifos is still on the edge of rejection (only 24D samples were dropped) due to overdispersion in both directions. GSH swab data also fails to reject normality after dropping outliers.  Also looked at logging for acetylcholinesterase but this did not improve the normality fits overall.</a:t>
            </a:r>
          </a:p>
        </p:txBody>
      </p:sp>
      <p:pic>
        <p:nvPicPr>
          <p:cNvPr id="3" name="Picture 2">
            <a:extLst>
              <a:ext uri="{FF2B5EF4-FFF2-40B4-BE49-F238E27FC236}">
                <a16:creationId xmlns:a16="http://schemas.microsoft.com/office/drawing/2014/main" id="{2B9FBE8D-BD70-4868-89CB-BCB97894EE52}"/>
              </a:ext>
            </a:extLst>
          </p:cNvPr>
          <p:cNvPicPr>
            <a:picLocks noChangeAspect="1"/>
          </p:cNvPicPr>
          <p:nvPr/>
        </p:nvPicPr>
        <p:blipFill>
          <a:blip r:embed="rId2"/>
          <a:stretch>
            <a:fillRect/>
          </a:stretch>
        </p:blipFill>
        <p:spPr>
          <a:xfrm>
            <a:off x="4505411" y="237706"/>
            <a:ext cx="7789927" cy="2141091"/>
          </a:xfrm>
          <a:prstGeom prst="rect">
            <a:avLst/>
          </a:prstGeom>
        </p:spPr>
      </p:pic>
      <p:pic>
        <p:nvPicPr>
          <p:cNvPr id="8" name="Picture 7">
            <a:extLst>
              <a:ext uri="{FF2B5EF4-FFF2-40B4-BE49-F238E27FC236}">
                <a16:creationId xmlns:a16="http://schemas.microsoft.com/office/drawing/2014/main" id="{4A145BB0-3C0F-482A-B45A-078479CDE0D3}"/>
              </a:ext>
            </a:extLst>
          </p:cNvPr>
          <p:cNvPicPr>
            <a:picLocks noChangeAspect="1"/>
          </p:cNvPicPr>
          <p:nvPr/>
        </p:nvPicPr>
        <p:blipFill>
          <a:blip r:embed="rId3"/>
          <a:stretch>
            <a:fillRect/>
          </a:stretch>
        </p:blipFill>
        <p:spPr>
          <a:xfrm>
            <a:off x="4402073" y="2518987"/>
            <a:ext cx="7789927" cy="1950384"/>
          </a:xfrm>
          <a:prstGeom prst="rect">
            <a:avLst/>
          </a:prstGeom>
        </p:spPr>
      </p:pic>
      <p:sp>
        <p:nvSpPr>
          <p:cNvPr id="7" name="TextBox 6">
            <a:extLst>
              <a:ext uri="{FF2B5EF4-FFF2-40B4-BE49-F238E27FC236}">
                <a16:creationId xmlns:a16="http://schemas.microsoft.com/office/drawing/2014/main" id="{A76DF30E-A658-4E2B-816C-39CA95EE8083}"/>
              </a:ext>
            </a:extLst>
          </p:cNvPr>
          <p:cNvSpPr txBox="1"/>
          <p:nvPr/>
        </p:nvSpPr>
        <p:spPr>
          <a:xfrm>
            <a:off x="7995429" y="4201750"/>
            <a:ext cx="1484282" cy="283703"/>
          </a:xfrm>
          <a:prstGeom prst="rect">
            <a:avLst/>
          </a:prstGeom>
          <a:noFill/>
          <a:ln w="38100">
            <a:solidFill>
              <a:srgbClr val="FFC000"/>
            </a:solidFill>
          </a:ln>
        </p:spPr>
        <p:txBody>
          <a:bodyPr wrap="square" rtlCol="0">
            <a:spAutoFit/>
          </a:bodyPr>
          <a:lstStyle/>
          <a:p>
            <a:endParaRPr lang="en-US" dirty="0"/>
          </a:p>
        </p:txBody>
      </p:sp>
      <p:pic>
        <p:nvPicPr>
          <p:cNvPr id="4" name="Picture 3">
            <a:extLst>
              <a:ext uri="{FF2B5EF4-FFF2-40B4-BE49-F238E27FC236}">
                <a16:creationId xmlns:a16="http://schemas.microsoft.com/office/drawing/2014/main" id="{D4345B10-0F34-6915-1D6D-B9347E9F6B1E}"/>
              </a:ext>
            </a:extLst>
          </p:cNvPr>
          <p:cNvPicPr>
            <a:picLocks noChangeAspect="1"/>
          </p:cNvPicPr>
          <p:nvPr/>
        </p:nvPicPr>
        <p:blipFill>
          <a:blip r:embed="rId4"/>
          <a:stretch>
            <a:fillRect/>
          </a:stretch>
        </p:blipFill>
        <p:spPr>
          <a:xfrm>
            <a:off x="5033016" y="4485454"/>
            <a:ext cx="7082118" cy="2372546"/>
          </a:xfrm>
          <a:prstGeom prst="rect">
            <a:avLst/>
          </a:prstGeom>
        </p:spPr>
      </p:pic>
      <p:sp>
        <p:nvSpPr>
          <p:cNvPr id="2" name="TextBox 1">
            <a:extLst>
              <a:ext uri="{FF2B5EF4-FFF2-40B4-BE49-F238E27FC236}">
                <a16:creationId xmlns:a16="http://schemas.microsoft.com/office/drawing/2014/main" id="{69FDF81A-03BB-036C-7B5D-A7D480599871}"/>
              </a:ext>
            </a:extLst>
          </p:cNvPr>
          <p:cNvSpPr txBox="1"/>
          <p:nvPr/>
        </p:nvSpPr>
        <p:spPr>
          <a:xfrm>
            <a:off x="218887" y="228808"/>
            <a:ext cx="4183186" cy="923330"/>
          </a:xfrm>
          <a:prstGeom prst="rect">
            <a:avLst/>
          </a:prstGeom>
          <a:noFill/>
        </p:spPr>
        <p:txBody>
          <a:bodyPr wrap="square" rtlCol="0">
            <a:spAutoFit/>
          </a:bodyPr>
          <a:lstStyle/>
          <a:p>
            <a:r>
              <a:rPr lang="en-US" dirty="0"/>
              <a:t>Normality tests for glutathione and acetylcholinesterase after dropping outliers—liver and swab data</a:t>
            </a:r>
          </a:p>
        </p:txBody>
      </p:sp>
    </p:spTree>
    <p:extLst>
      <p:ext uri="{BB962C8B-B14F-4D97-AF65-F5344CB8AC3E}">
        <p14:creationId xmlns:p14="http://schemas.microsoft.com/office/powerpoint/2010/main" val="191935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6D720-22F5-4960-A103-497EBA4B54EA}"/>
              </a:ext>
            </a:extLst>
          </p:cNvPr>
          <p:cNvPicPr>
            <a:picLocks noChangeAspect="1"/>
          </p:cNvPicPr>
          <p:nvPr/>
        </p:nvPicPr>
        <p:blipFill>
          <a:blip r:embed="rId2"/>
          <a:stretch>
            <a:fillRect/>
          </a:stretch>
        </p:blipFill>
        <p:spPr>
          <a:xfrm>
            <a:off x="1885092" y="3672165"/>
            <a:ext cx="10281793" cy="2357133"/>
          </a:xfrm>
          <a:prstGeom prst="rect">
            <a:avLst/>
          </a:prstGeom>
        </p:spPr>
      </p:pic>
      <p:pic>
        <p:nvPicPr>
          <p:cNvPr id="3" name="Picture 2">
            <a:extLst>
              <a:ext uri="{FF2B5EF4-FFF2-40B4-BE49-F238E27FC236}">
                <a16:creationId xmlns:a16="http://schemas.microsoft.com/office/drawing/2014/main" id="{A100F959-275A-4848-A4DF-012B30ECB23C}"/>
              </a:ext>
            </a:extLst>
          </p:cNvPr>
          <p:cNvPicPr>
            <a:picLocks noChangeAspect="1"/>
          </p:cNvPicPr>
          <p:nvPr/>
        </p:nvPicPr>
        <p:blipFill>
          <a:blip r:embed="rId3"/>
          <a:stretch>
            <a:fillRect/>
          </a:stretch>
        </p:blipFill>
        <p:spPr>
          <a:xfrm>
            <a:off x="53493" y="1329952"/>
            <a:ext cx="10105674" cy="2282258"/>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459092" y="1517827"/>
            <a:ext cx="1489753" cy="923330"/>
          </a:xfrm>
          <a:prstGeom prst="rect">
            <a:avLst/>
          </a:prstGeom>
          <a:noFill/>
        </p:spPr>
        <p:txBody>
          <a:bodyPr wrap="square" rtlCol="0">
            <a:spAutoFit/>
          </a:bodyPr>
          <a:lstStyle/>
          <a:p>
            <a:r>
              <a:rPr lang="en-US" dirty="0" err="1"/>
              <a:t>gsh</a:t>
            </a:r>
            <a:endParaRPr lang="en-US" dirty="0"/>
          </a:p>
          <a:p>
            <a:r>
              <a:rPr lang="en-US" dirty="0"/>
              <a:t>24d</a:t>
            </a:r>
          </a:p>
          <a:p>
            <a:r>
              <a:rPr lang="en-US" dirty="0"/>
              <a:t>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222800" y="4239991"/>
            <a:ext cx="1662292" cy="923330"/>
          </a:xfrm>
          <a:prstGeom prst="rect">
            <a:avLst/>
          </a:prstGeom>
          <a:noFill/>
        </p:spPr>
        <p:txBody>
          <a:bodyPr wrap="square" rtlCol="0">
            <a:spAutoFit/>
          </a:bodyPr>
          <a:lstStyle/>
          <a:p>
            <a:r>
              <a:rPr lang="en-US" dirty="0" err="1"/>
              <a:t>gsh</a:t>
            </a:r>
            <a:endParaRPr lang="en-US" dirty="0"/>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4891613" y="4701656"/>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158777" y="2395341"/>
            <a:ext cx="1156369" cy="224814"/>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0A8E5955-4D45-2605-5CAC-308954676C1F}"/>
              </a:ext>
            </a:extLst>
          </p:cNvPr>
          <p:cNvSpPr txBox="1"/>
          <p:nvPr/>
        </p:nvSpPr>
        <p:spPr>
          <a:xfrm>
            <a:off x="1809476" y="553250"/>
            <a:ext cx="8573048" cy="369332"/>
          </a:xfrm>
          <a:prstGeom prst="rect">
            <a:avLst/>
          </a:prstGeom>
          <a:noFill/>
        </p:spPr>
        <p:txBody>
          <a:bodyPr wrap="square" rtlCol="0">
            <a:spAutoFit/>
          </a:bodyPr>
          <a:lstStyle/>
          <a:p>
            <a:r>
              <a:rPr lang="en-US" dirty="0"/>
              <a:t>t-tests (after dropping outliers)—liver data; glutathione</a:t>
            </a:r>
          </a:p>
        </p:txBody>
      </p:sp>
    </p:spTree>
    <p:extLst>
      <p:ext uri="{BB962C8B-B14F-4D97-AF65-F5344CB8AC3E}">
        <p14:creationId xmlns:p14="http://schemas.microsoft.com/office/powerpoint/2010/main" val="144439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2E929-A894-4C7E-BDBD-944207D9526B}"/>
              </a:ext>
            </a:extLst>
          </p:cNvPr>
          <p:cNvPicPr>
            <a:picLocks noChangeAspect="1"/>
          </p:cNvPicPr>
          <p:nvPr/>
        </p:nvPicPr>
        <p:blipFill>
          <a:blip r:embed="rId2"/>
          <a:stretch>
            <a:fillRect/>
          </a:stretch>
        </p:blipFill>
        <p:spPr>
          <a:xfrm>
            <a:off x="2338601" y="3929015"/>
            <a:ext cx="9610725" cy="2695575"/>
          </a:xfrm>
          <a:prstGeom prst="rect">
            <a:avLst/>
          </a:prstGeom>
        </p:spPr>
      </p:pic>
      <p:pic>
        <p:nvPicPr>
          <p:cNvPr id="5" name="Picture 4">
            <a:extLst>
              <a:ext uri="{FF2B5EF4-FFF2-40B4-BE49-F238E27FC236}">
                <a16:creationId xmlns:a16="http://schemas.microsoft.com/office/drawing/2014/main" id="{CF85D053-C854-49C4-84E5-DC5D4C3266D5}"/>
              </a:ext>
            </a:extLst>
          </p:cNvPr>
          <p:cNvPicPr>
            <a:picLocks noChangeAspect="1"/>
          </p:cNvPicPr>
          <p:nvPr/>
        </p:nvPicPr>
        <p:blipFill>
          <a:blip r:embed="rId3"/>
          <a:stretch>
            <a:fillRect/>
          </a:stretch>
        </p:blipFill>
        <p:spPr>
          <a:xfrm>
            <a:off x="143221" y="1399231"/>
            <a:ext cx="9696450" cy="23050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960569" y="1417762"/>
            <a:ext cx="1980160" cy="923330"/>
          </a:xfrm>
          <a:prstGeom prst="rect">
            <a:avLst/>
          </a:prstGeom>
          <a:noFill/>
        </p:spPr>
        <p:txBody>
          <a:bodyPr wrap="square" rtlCol="0">
            <a:spAutoFit/>
          </a:bodyPr>
          <a:lstStyle/>
          <a:p>
            <a:r>
              <a:rPr lang="en-US" dirty="0"/>
              <a:t>ache</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368469" y="4754579"/>
            <a:ext cx="1799378" cy="923330"/>
          </a:xfrm>
          <a:prstGeom prst="rect">
            <a:avLst/>
          </a:prstGeom>
          <a:noFill/>
        </p:spPr>
        <p:txBody>
          <a:bodyPr wrap="square" rtlCol="0">
            <a:spAutoFit/>
          </a:bodyPr>
          <a:lstStyle/>
          <a:p>
            <a:r>
              <a:rPr lang="en-US" dirty="0"/>
              <a:t>ache</a:t>
            </a:r>
          </a:p>
          <a:p>
            <a:r>
              <a:rPr lang="en-US" dirty="0"/>
              <a:t>Chlorpyrifos</a:t>
            </a:r>
          </a:p>
          <a:p>
            <a:r>
              <a:rPr lang="en-US" dirty="0"/>
              <a:t>Not significant</a:t>
            </a:r>
          </a:p>
        </p:txBody>
      </p:sp>
      <p:sp>
        <p:nvSpPr>
          <p:cNvPr id="15" name="TextBox 14">
            <a:extLst>
              <a:ext uri="{FF2B5EF4-FFF2-40B4-BE49-F238E27FC236}">
                <a16:creationId xmlns:a16="http://schemas.microsoft.com/office/drawing/2014/main" id="{1E05821F-7C52-4BD8-B766-EBE0DCA992D6}"/>
              </a:ext>
            </a:extLst>
          </p:cNvPr>
          <p:cNvSpPr txBox="1"/>
          <p:nvPr/>
        </p:nvSpPr>
        <p:spPr>
          <a:xfrm>
            <a:off x="5196410" y="5467190"/>
            <a:ext cx="111192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644322" y="2511426"/>
            <a:ext cx="1077082" cy="246187"/>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7FE246A4-0540-8CDF-1289-95E2FFC56006}"/>
              </a:ext>
            </a:extLst>
          </p:cNvPr>
          <p:cNvSpPr txBox="1"/>
          <p:nvPr/>
        </p:nvSpPr>
        <p:spPr>
          <a:xfrm>
            <a:off x="1809476" y="553250"/>
            <a:ext cx="8573048" cy="369332"/>
          </a:xfrm>
          <a:prstGeom prst="rect">
            <a:avLst/>
          </a:prstGeom>
          <a:noFill/>
        </p:spPr>
        <p:txBody>
          <a:bodyPr wrap="square" rtlCol="0">
            <a:spAutoFit/>
          </a:bodyPr>
          <a:lstStyle/>
          <a:p>
            <a:r>
              <a:rPr lang="en-US" dirty="0"/>
              <a:t>t-tests (after dropping outliers)—liver data; acetylcholinesterase</a:t>
            </a:r>
          </a:p>
        </p:txBody>
      </p:sp>
    </p:spTree>
    <p:extLst>
      <p:ext uri="{BB962C8B-B14F-4D97-AF65-F5344CB8AC3E}">
        <p14:creationId xmlns:p14="http://schemas.microsoft.com/office/powerpoint/2010/main" val="105605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96D84D-FAA8-A2FA-5F87-D036992D3C08}"/>
              </a:ext>
            </a:extLst>
          </p:cNvPr>
          <p:cNvPicPr>
            <a:picLocks noChangeAspect="1"/>
          </p:cNvPicPr>
          <p:nvPr/>
        </p:nvPicPr>
        <p:blipFill>
          <a:blip r:embed="rId2"/>
          <a:stretch>
            <a:fillRect/>
          </a:stretch>
        </p:blipFill>
        <p:spPr>
          <a:xfrm>
            <a:off x="1809476" y="4010564"/>
            <a:ext cx="9658350" cy="2438400"/>
          </a:xfrm>
          <a:prstGeom prst="rect">
            <a:avLst/>
          </a:prstGeom>
        </p:spPr>
      </p:pic>
      <p:pic>
        <p:nvPicPr>
          <p:cNvPr id="4" name="Picture 3">
            <a:extLst>
              <a:ext uri="{FF2B5EF4-FFF2-40B4-BE49-F238E27FC236}">
                <a16:creationId xmlns:a16="http://schemas.microsoft.com/office/drawing/2014/main" id="{56C0D759-EF4C-8A02-389E-00066439A2C4}"/>
              </a:ext>
            </a:extLst>
          </p:cNvPr>
          <p:cNvPicPr>
            <a:picLocks noChangeAspect="1"/>
          </p:cNvPicPr>
          <p:nvPr/>
        </p:nvPicPr>
        <p:blipFill>
          <a:blip r:embed="rId3"/>
          <a:stretch>
            <a:fillRect/>
          </a:stretch>
        </p:blipFill>
        <p:spPr>
          <a:xfrm>
            <a:off x="971070" y="1404500"/>
            <a:ext cx="9220200" cy="23812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265870" y="1717611"/>
            <a:ext cx="1682976" cy="923330"/>
          </a:xfrm>
          <a:prstGeom prst="rect">
            <a:avLst/>
          </a:prstGeom>
          <a:noFill/>
        </p:spPr>
        <p:txBody>
          <a:bodyPr wrap="square" rtlCol="0">
            <a:spAutoFit/>
          </a:bodyPr>
          <a:lstStyle/>
          <a:p>
            <a:r>
              <a:rPr lang="en-US" dirty="0" err="1"/>
              <a:t>Gsh</a:t>
            </a:r>
            <a:r>
              <a:rPr lang="en-US" dirty="0"/>
              <a:t>-swabs</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222800" y="4439775"/>
            <a:ext cx="1662292" cy="923330"/>
          </a:xfrm>
          <a:prstGeom prst="rect">
            <a:avLst/>
          </a:prstGeom>
          <a:noFill/>
        </p:spPr>
        <p:txBody>
          <a:bodyPr wrap="square" rtlCol="0">
            <a:spAutoFit/>
          </a:bodyPr>
          <a:lstStyle/>
          <a:p>
            <a:r>
              <a:rPr lang="en-US" dirty="0" err="1"/>
              <a:t>Gsh</a:t>
            </a:r>
            <a:r>
              <a:rPr lang="en-US" dirty="0"/>
              <a:t>-swabs</a:t>
            </a:r>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3795912" y="5146694"/>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081297" y="2595125"/>
            <a:ext cx="1429231" cy="224814"/>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32FD3F72-5FEC-2733-839C-71706122FAB7}"/>
              </a:ext>
            </a:extLst>
          </p:cNvPr>
          <p:cNvSpPr txBox="1"/>
          <p:nvPr/>
        </p:nvSpPr>
        <p:spPr>
          <a:xfrm>
            <a:off x="1809476" y="553250"/>
            <a:ext cx="8573048" cy="369332"/>
          </a:xfrm>
          <a:prstGeom prst="rect">
            <a:avLst/>
          </a:prstGeom>
          <a:noFill/>
        </p:spPr>
        <p:txBody>
          <a:bodyPr wrap="square" rtlCol="0">
            <a:spAutoFit/>
          </a:bodyPr>
          <a:lstStyle/>
          <a:p>
            <a:r>
              <a:rPr lang="en-US" dirty="0"/>
              <a:t>t-tests (after dropping outliers)—swab data; glutathione</a:t>
            </a:r>
          </a:p>
        </p:txBody>
      </p:sp>
    </p:spTree>
    <p:extLst>
      <p:ext uri="{BB962C8B-B14F-4D97-AF65-F5344CB8AC3E}">
        <p14:creationId xmlns:p14="http://schemas.microsoft.com/office/powerpoint/2010/main" val="176066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8024-95DC-E966-0D62-4AFBCA16DAE4}"/>
              </a:ext>
            </a:extLst>
          </p:cNvPr>
          <p:cNvSpPr>
            <a:spLocks noGrp="1"/>
          </p:cNvSpPr>
          <p:nvPr>
            <p:ph type="title"/>
          </p:nvPr>
        </p:nvSpPr>
        <p:spPr>
          <a:xfrm>
            <a:off x="284949" y="549541"/>
            <a:ext cx="10515600" cy="1325563"/>
          </a:xfrm>
        </p:spPr>
        <p:txBody>
          <a:bodyPr/>
          <a:lstStyle/>
          <a:p>
            <a:endParaRPr lang="en-US" dirty="0"/>
          </a:p>
        </p:txBody>
      </p:sp>
      <p:sp>
        <p:nvSpPr>
          <p:cNvPr id="3" name="Content Placeholder 2">
            <a:extLst>
              <a:ext uri="{FF2B5EF4-FFF2-40B4-BE49-F238E27FC236}">
                <a16:creationId xmlns:a16="http://schemas.microsoft.com/office/drawing/2014/main" id="{19555F0E-E6FC-AB18-0895-7FEF311B8215}"/>
              </a:ext>
            </a:extLst>
          </p:cNvPr>
          <p:cNvSpPr>
            <a:spLocks noGrp="1"/>
          </p:cNvSpPr>
          <p:nvPr>
            <p:ph idx="1"/>
          </p:nvPr>
        </p:nvSpPr>
        <p:spPr>
          <a:xfrm>
            <a:off x="177373" y="2060255"/>
            <a:ext cx="10515600" cy="4351338"/>
          </a:xfrm>
        </p:spPr>
        <p:txBody>
          <a:bodyPr/>
          <a:lstStyle/>
          <a:p>
            <a:r>
              <a:rPr lang="en-US" dirty="0"/>
              <a:t>Metabolite correlations</a:t>
            </a:r>
          </a:p>
          <a:p>
            <a:r>
              <a:rPr lang="en-US" dirty="0"/>
              <a:t>Across all treatments</a:t>
            </a:r>
          </a:p>
        </p:txBody>
      </p:sp>
      <p:pic>
        <p:nvPicPr>
          <p:cNvPr id="5" name="Picture 4">
            <a:extLst>
              <a:ext uri="{FF2B5EF4-FFF2-40B4-BE49-F238E27FC236}">
                <a16:creationId xmlns:a16="http://schemas.microsoft.com/office/drawing/2014/main" id="{BC5F2F71-6EA6-25BF-CF74-0FB0D1394413}"/>
              </a:ext>
            </a:extLst>
          </p:cNvPr>
          <p:cNvPicPr>
            <a:picLocks noChangeAspect="1"/>
          </p:cNvPicPr>
          <p:nvPr/>
        </p:nvPicPr>
        <p:blipFill>
          <a:blip r:embed="rId2"/>
          <a:stretch>
            <a:fillRect/>
          </a:stretch>
        </p:blipFill>
        <p:spPr>
          <a:xfrm>
            <a:off x="3929971" y="-76840"/>
            <a:ext cx="7666929" cy="6858000"/>
          </a:xfrm>
          <a:prstGeom prst="rect">
            <a:avLst/>
          </a:prstGeom>
        </p:spPr>
      </p:pic>
    </p:spTree>
    <p:extLst>
      <p:ext uri="{BB962C8B-B14F-4D97-AF65-F5344CB8AC3E}">
        <p14:creationId xmlns:p14="http://schemas.microsoft.com/office/powerpoint/2010/main" val="190453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050E-6113-38FA-C8D8-7073FFAAD710}"/>
              </a:ext>
            </a:extLst>
          </p:cNvPr>
          <p:cNvSpPr>
            <a:spLocks noGrp="1"/>
          </p:cNvSpPr>
          <p:nvPr>
            <p:ph type="title"/>
          </p:nvPr>
        </p:nvSpPr>
        <p:spPr>
          <a:xfrm>
            <a:off x="838200" y="165341"/>
            <a:ext cx="10515600" cy="733692"/>
          </a:xfrm>
        </p:spPr>
        <p:txBody>
          <a:bodyPr/>
          <a:lstStyle/>
          <a:p>
            <a:r>
              <a:rPr lang="en-US" dirty="0"/>
              <a:t>Metabolic pathway networks</a:t>
            </a:r>
          </a:p>
        </p:txBody>
      </p:sp>
      <p:sp>
        <p:nvSpPr>
          <p:cNvPr id="3" name="Content Placeholder 2">
            <a:extLst>
              <a:ext uri="{FF2B5EF4-FFF2-40B4-BE49-F238E27FC236}">
                <a16:creationId xmlns:a16="http://schemas.microsoft.com/office/drawing/2014/main" id="{C49A335B-0963-4966-60A7-F4067DC4D338}"/>
              </a:ext>
            </a:extLst>
          </p:cNvPr>
          <p:cNvSpPr>
            <a:spLocks noGrp="1"/>
          </p:cNvSpPr>
          <p:nvPr>
            <p:ph idx="1"/>
          </p:nvPr>
        </p:nvSpPr>
        <p:spPr>
          <a:xfrm>
            <a:off x="838200" y="1172482"/>
            <a:ext cx="10515600" cy="4351338"/>
          </a:xfrm>
        </p:spPr>
        <p:txBody>
          <a:bodyPr>
            <a:normAutofit lnSpcReduction="10000"/>
          </a:bodyPr>
          <a:lstStyle/>
          <a:p>
            <a:r>
              <a:rPr lang="en-US" dirty="0"/>
              <a:t>None of the network diagrams are satisfactory</a:t>
            </a:r>
          </a:p>
          <a:p>
            <a:r>
              <a:rPr lang="en-US" dirty="0"/>
              <a:t>Methods work for some pathways if all the treatments are lumped together, but that is not helpful for the manuscript</a:t>
            </a:r>
          </a:p>
          <a:p>
            <a:r>
              <a:rPr lang="en-US" dirty="0"/>
              <a:t>To do specific treatments, need to be more careful about the tuning parameter, optimize it not on results but on number of retained metabolites, essentially it quickly flips from having too many metabolites (not enough degrees of freedom to calculate the partial correlations) to aggressively dropping all the metabolites and not having an interesting network to look at</a:t>
            </a:r>
          </a:p>
          <a:p>
            <a:r>
              <a:rPr lang="en-US" dirty="0"/>
              <a:t>Kernel density plots are useful for visualizing the overall differences in (z score transformed) metabolite concentrations between treatments</a:t>
            </a:r>
          </a:p>
        </p:txBody>
      </p:sp>
    </p:spTree>
    <p:extLst>
      <p:ext uri="{BB962C8B-B14F-4D97-AF65-F5344CB8AC3E}">
        <p14:creationId xmlns:p14="http://schemas.microsoft.com/office/powerpoint/2010/main" val="211315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562A-E104-A744-0A64-BA49A33CD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7E626-24AE-2579-A8F0-0AF9B05032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5D9412-564C-42FF-D0C2-BA95F6F50B0A}"/>
              </a:ext>
            </a:extLst>
          </p:cNvPr>
          <p:cNvPicPr>
            <a:picLocks noChangeAspect="1"/>
          </p:cNvPicPr>
          <p:nvPr/>
        </p:nvPicPr>
        <p:blipFill>
          <a:blip r:embed="rId2"/>
          <a:stretch>
            <a:fillRect/>
          </a:stretch>
        </p:blipFill>
        <p:spPr>
          <a:xfrm>
            <a:off x="2031003" y="0"/>
            <a:ext cx="8129994" cy="6858000"/>
          </a:xfrm>
          <a:prstGeom prst="rect">
            <a:avLst/>
          </a:prstGeom>
        </p:spPr>
      </p:pic>
    </p:spTree>
    <p:extLst>
      <p:ext uri="{BB962C8B-B14F-4D97-AF65-F5344CB8AC3E}">
        <p14:creationId xmlns:p14="http://schemas.microsoft.com/office/powerpoint/2010/main" val="198920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39AF9-8FA2-1E27-DED7-6C98DEAC6352}"/>
              </a:ext>
            </a:extLst>
          </p:cNvPr>
          <p:cNvPicPr>
            <a:picLocks noChangeAspect="1"/>
          </p:cNvPicPr>
          <p:nvPr/>
        </p:nvPicPr>
        <p:blipFill>
          <a:blip r:embed="rId2"/>
          <a:stretch>
            <a:fillRect/>
          </a:stretch>
        </p:blipFill>
        <p:spPr>
          <a:xfrm>
            <a:off x="397163" y="55996"/>
            <a:ext cx="9401781" cy="6734892"/>
          </a:xfrm>
          <a:prstGeom prst="rect">
            <a:avLst/>
          </a:prstGeom>
        </p:spPr>
      </p:pic>
      <p:sp>
        <p:nvSpPr>
          <p:cNvPr id="2" name="Title 1">
            <a:extLst>
              <a:ext uri="{FF2B5EF4-FFF2-40B4-BE49-F238E27FC236}">
                <a16:creationId xmlns:a16="http://schemas.microsoft.com/office/drawing/2014/main" id="{68AC0A0C-1C5A-64F6-8F4A-EF0556EAC1DD}"/>
              </a:ext>
            </a:extLst>
          </p:cNvPr>
          <p:cNvSpPr>
            <a:spLocks noGrp="1"/>
          </p:cNvSpPr>
          <p:nvPr>
            <p:ph type="title"/>
          </p:nvPr>
        </p:nvSpPr>
        <p:spPr>
          <a:xfrm>
            <a:off x="5834165" y="5465325"/>
            <a:ext cx="6356927" cy="1325563"/>
          </a:xfrm>
        </p:spPr>
        <p:txBody>
          <a:bodyPr/>
          <a:lstStyle/>
          <a:p>
            <a:r>
              <a:rPr lang="en-US" dirty="0" err="1"/>
              <a:t>Chlorpyrfos</a:t>
            </a:r>
            <a:r>
              <a:rPr lang="en-US" dirty="0"/>
              <a:t>, log2 v control</a:t>
            </a:r>
          </a:p>
        </p:txBody>
      </p:sp>
    </p:spTree>
    <p:extLst>
      <p:ext uri="{BB962C8B-B14F-4D97-AF65-F5344CB8AC3E}">
        <p14:creationId xmlns:p14="http://schemas.microsoft.com/office/powerpoint/2010/main" val="24957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AA3E-A148-4B3A-A924-C13B8911BF5D}"/>
              </a:ext>
            </a:extLst>
          </p:cNvPr>
          <p:cNvPicPr>
            <a:picLocks noChangeAspect="1"/>
          </p:cNvPicPr>
          <p:nvPr/>
        </p:nvPicPr>
        <p:blipFill>
          <a:blip r:embed="rId2"/>
          <a:stretch>
            <a:fillRect/>
          </a:stretch>
        </p:blipFill>
        <p:spPr>
          <a:xfrm>
            <a:off x="1014003" y="0"/>
            <a:ext cx="10307832" cy="6858000"/>
          </a:xfrm>
          <a:prstGeom prst="rect">
            <a:avLst/>
          </a:prstGeom>
        </p:spPr>
      </p:pic>
      <p:sp>
        <p:nvSpPr>
          <p:cNvPr id="5" name="TextBox 4">
            <a:extLst>
              <a:ext uri="{FF2B5EF4-FFF2-40B4-BE49-F238E27FC236}">
                <a16:creationId xmlns:a16="http://schemas.microsoft.com/office/drawing/2014/main" id="{6AA3BDDA-EA4B-43A2-B31C-A1669A190A5E}"/>
              </a:ext>
            </a:extLst>
          </p:cNvPr>
          <p:cNvSpPr txBox="1"/>
          <p:nvPr/>
        </p:nvSpPr>
        <p:spPr>
          <a:xfrm>
            <a:off x="9667782" y="621437"/>
            <a:ext cx="727969" cy="235199"/>
          </a:xfrm>
          <a:prstGeom prst="rect">
            <a:avLst/>
          </a:prstGeom>
          <a:noFill/>
          <a:ln w="381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CE3282B-0C4E-4635-B9C9-7109560ECE09}"/>
              </a:ext>
            </a:extLst>
          </p:cNvPr>
          <p:cNvSpPr txBox="1"/>
          <p:nvPr/>
        </p:nvSpPr>
        <p:spPr>
          <a:xfrm>
            <a:off x="7389179" y="3650202"/>
            <a:ext cx="727969" cy="235199"/>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F4CC66EE-7BDB-4900-A627-F6C443D0FC1D}"/>
              </a:ext>
            </a:extLst>
          </p:cNvPr>
          <p:cNvSpPr txBox="1"/>
          <p:nvPr/>
        </p:nvSpPr>
        <p:spPr>
          <a:xfrm>
            <a:off x="7389180" y="3039123"/>
            <a:ext cx="727969" cy="235199"/>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8823FB8-5D91-4B94-82CA-CCEE9193ED00}"/>
              </a:ext>
            </a:extLst>
          </p:cNvPr>
          <p:cNvSpPr txBox="1"/>
          <p:nvPr/>
        </p:nvSpPr>
        <p:spPr>
          <a:xfrm>
            <a:off x="7045907" y="0"/>
            <a:ext cx="1228081" cy="6858000"/>
          </a:xfrm>
          <a:prstGeom prst="rect">
            <a:avLst/>
          </a:prstGeom>
          <a:noFill/>
          <a:ln w="38100">
            <a:solidFill>
              <a:srgbClr val="FFC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B50659C-B40B-4A62-AA17-2DDFEF06437C}"/>
              </a:ext>
            </a:extLst>
          </p:cNvPr>
          <p:cNvSpPr txBox="1"/>
          <p:nvPr/>
        </p:nvSpPr>
        <p:spPr>
          <a:xfrm>
            <a:off x="1182208" y="0"/>
            <a:ext cx="1725379" cy="6858000"/>
          </a:xfrm>
          <a:prstGeom prst="rect">
            <a:avLst/>
          </a:prstGeom>
          <a:noFill/>
          <a:ln w="38100">
            <a:solidFill>
              <a:srgbClr val="FFC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0336D86-6D57-436E-9D60-39D5C8BE863D}"/>
              </a:ext>
            </a:extLst>
          </p:cNvPr>
          <p:cNvSpPr txBox="1"/>
          <p:nvPr/>
        </p:nvSpPr>
        <p:spPr>
          <a:xfrm>
            <a:off x="9417725" y="0"/>
            <a:ext cx="1228081" cy="6858000"/>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28813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C12E-F71B-7881-B93B-8EF329A1AC88}"/>
              </a:ext>
            </a:extLst>
          </p:cNvPr>
          <p:cNvSpPr>
            <a:spLocks noGrp="1"/>
          </p:cNvSpPr>
          <p:nvPr>
            <p:ph type="title"/>
          </p:nvPr>
        </p:nvSpPr>
        <p:spPr/>
        <p:txBody>
          <a:bodyPr/>
          <a:lstStyle/>
          <a:p>
            <a:r>
              <a:rPr lang="en-US" dirty="0"/>
              <a:t>Urea cycle</a:t>
            </a:r>
          </a:p>
        </p:txBody>
      </p:sp>
      <p:sp>
        <p:nvSpPr>
          <p:cNvPr id="3" name="Content Placeholder 2">
            <a:extLst>
              <a:ext uri="{FF2B5EF4-FFF2-40B4-BE49-F238E27FC236}">
                <a16:creationId xmlns:a16="http://schemas.microsoft.com/office/drawing/2014/main" id="{E6E6A899-67B6-266F-E825-3EC76F5B83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007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0A6F-35B7-989C-777F-70CD6CFA5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2277D-F638-1BA5-1B71-8FEB35A6779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2057CBC-5322-EDAD-66BB-1A40670032E7}"/>
              </a:ext>
            </a:extLst>
          </p:cNvPr>
          <p:cNvPicPr>
            <a:picLocks noChangeAspect="1"/>
          </p:cNvPicPr>
          <p:nvPr/>
        </p:nvPicPr>
        <p:blipFill>
          <a:blip r:embed="rId2"/>
          <a:stretch>
            <a:fillRect/>
          </a:stretch>
        </p:blipFill>
        <p:spPr>
          <a:xfrm>
            <a:off x="73455" y="0"/>
            <a:ext cx="12045089" cy="6858000"/>
          </a:xfrm>
          <a:prstGeom prst="rect">
            <a:avLst/>
          </a:prstGeom>
        </p:spPr>
      </p:pic>
    </p:spTree>
    <p:extLst>
      <p:ext uri="{BB962C8B-B14F-4D97-AF65-F5344CB8AC3E}">
        <p14:creationId xmlns:p14="http://schemas.microsoft.com/office/powerpoint/2010/main" val="1250932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7FB0C-7DA8-1619-E405-A41462CF60FA}"/>
              </a:ext>
            </a:extLst>
          </p:cNvPr>
          <p:cNvPicPr>
            <a:picLocks noChangeAspect="1"/>
          </p:cNvPicPr>
          <p:nvPr/>
        </p:nvPicPr>
        <p:blipFill>
          <a:blip r:embed="rId2"/>
          <a:stretch>
            <a:fillRect/>
          </a:stretch>
        </p:blipFill>
        <p:spPr>
          <a:xfrm>
            <a:off x="1" y="2049863"/>
            <a:ext cx="5067130" cy="4617219"/>
          </a:xfrm>
          <a:prstGeom prst="rect">
            <a:avLst/>
          </a:prstGeom>
        </p:spPr>
      </p:pic>
      <p:pic>
        <p:nvPicPr>
          <p:cNvPr id="7" name="Picture 6">
            <a:extLst>
              <a:ext uri="{FF2B5EF4-FFF2-40B4-BE49-F238E27FC236}">
                <a16:creationId xmlns:a16="http://schemas.microsoft.com/office/drawing/2014/main" id="{275500CE-9CB0-025C-266E-89D70CDC4B1C}"/>
              </a:ext>
            </a:extLst>
          </p:cNvPr>
          <p:cNvPicPr>
            <a:picLocks noChangeAspect="1"/>
          </p:cNvPicPr>
          <p:nvPr/>
        </p:nvPicPr>
        <p:blipFill>
          <a:blip r:embed="rId3"/>
          <a:stretch>
            <a:fillRect/>
          </a:stretch>
        </p:blipFill>
        <p:spPr>
          <a:xfrm>
            <a:off x="5067131" y="681037"/>
            <a:ext cx="7098843" cy="6127739"/>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9761135" y="186976"/>
            <a:ext cx="2095919" cy="1325563"/>
          </a:xfrm>
        </p:spPr>
        <p:txBody>
          <a:bodyPr/>
          <a:lstStyle/>
          <a:p>
            <a:r>
              <a:rPr lang="en-US" dirty="0"/>
              <a:t>Urea</a:t>
            </a:r>
          </a:p>
        </p:txBody>
      </p:sp>
    </p:spTree>
    <p:extLst>
      <p:ext uri="{BB962C8B-B14F-4D97-AF65-F5344CB8AC3E}">
        <p14:creationId xmlns:p14="http://schemas.microsoft.com/office/powerpoint/2010/main" val="11173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8C3E8D-0CFB-CCC2-08EC-135F390EF581}"/>
              </a:ext>
            </a:extLst>
          </p:cNvPr>
          <p:cNvSpPr txBox="1"/>
          <p:nvPr/>
        </p:nvSpPr>
        <p:spPr>
          <a:xfrm>
            <a:off x="663191" y="241160"/>
            <a:ext cx="6712299" cy="369332"/>
          </a:xfrm>
          <a:prstGeom prst="rect">
            <a:avLst/>
          </a:prstGeom>
          <a:noFill/>
        </p:spPr>
        <p:txBody>
          <a:bodyPr wrap="square" rtlCol="0">
            <a:spAutoFit/>
          </a:bodyPr>
          <a:lstStyle/>
          <a:p>
            <a:r>
              <a:rPr lang="en-US" dirty="0" err="1"/>
              <a:t>xla</a:t>
            </a:r>
            <a:r>
              <a:rPr lang="en-US" dirty="0"/>
              <a:t>; Chlorpyrifos—Arginine biosynthesis (Urea cycle); </a:t>
            </a:r>
            <a:r>
              <a:rPr lang="en-US" dirty="0" err="1"/>
              <a:t>xla</a:t>
            </a:r>
            <a:r>
              <a:rPr lang="en-US" dirty="0"/>
              <a:t>=</a:t>
            </a:r>
            <a:r>
              <a:rPr lang="en-US" dirty="0" err="1"/>
              <a:t>hsa</a:t>
            </a:r>
            <a:endParaRPr lang="en-US" dirty="0"/>
          </a:p>
        </p:txBody>
      </p:sp>
      <p:pic>
        <p:nvPicPr>
          <p:cNvPr id="3" name="Picture 2">
            <a:extLst>
              <a:ext uri="{FF2B5EF4-FFF2-40B4-BE49-F238E27FC236}">
                <a16:creationId xmlns:a16="http://schemas.microsoft.com/office/drawing/2014/main" id="{D53015E3-C80E-79A2-D262-31BEA26E9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14" y="610492"/>
            <a:ext cx="11809572" cy="4963886"/>
          </a:xfrm>
          <a:prstGeom prst="rect">
            <a:avLst/>
          </a:prstGeom>
        </p:spPr>
      </p:pic>
      <p:pic>
        <p:nvPicPr>
          <p:cNvPr id="6" name="Picture 5">
            <a:extLst>
              <a:ext uri="{FF2B5EF4-FFF2-40B4-BE49-F238E27FC236}">
                <a16:creationId xmlns:a16="http://schemas.microsoft.com/office/drawing/2014/main" id="{D3A83DB5-9EF9-7B06-C850-A3AA80E0C457}"/>
              </a:ext>
            </a:extLst>
          </p:cNvPr>
          <p:cNvPicPr>
            <a:picLocks noChangeAspect="1"/>
          </p:cNvPicPr>
          <p:nvPr/>
        </p:nvPicPr>
        <p:blipFill>
          <a:blip r:embed="rId3"/>
          <a:stretch>
            <a:fillRect/>
          </a:stretch>
        </p:blipFill>
        <p:spPr>
          <a:xfrm>
            <a:off x="1990613" y="5377181"/>
            <a:ext cx="10120705" cy="1480819"/>
          </a:xfrm>
          <a:prstGeom prst="rect">
            <a:avLst/>
          </a:prstGeom>
        </p:spPr>
      </p:pic>
    </p:spTree>
    <p:extLst>
      <p:ext uri="{BB962C8B-B14F-4D97-AF65-F5344CB8AC3E}">
        <p14:creationId xmlns:p14="http://schemas.microsoft.com/office/powerpoint/2010/main" val="369113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C12E-F71B-7881-B93B-8EF329A1AC88}"/>
              </a:ext>
            </a:extLst>
          </p:cNvPr>
          <p:cNvSpPr>
            <a:spLocks noGrp="1"/>
          </p:cNvSpPr>
          <p:nvPr>
            <p:ph type="title"/>
          </p:nvPr>
        </p:nvSpPr>
        <p:spPr/>
        <p:txBody>
          <a:bodyPr/>
          <a:lstStyle/>
          <a:p>
            <a:r>
              <a:rPr lang="en-US" dirty="0"/>
              <a:t>Gly ser metabolism</a:t>
            </a:r>
          </a:p>
        </p:txBody>
      </p:sp>
      <p:sp>
        <p:nvSpPr>
          <p:cNvPr id="3" name="Content Placeholder 2">
            <a:extLst>
              <a:ext uri="{FF2B5EF4-FFF2-40B4-BE49-F238E27FC236}">
                <a16:creationId xmlns:a16="http://schemas.microsoft.com/office/drawing/2014/main" id="{E6E6A899-67B6-266F-E825-3EC76F5B83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19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DA5B-8091-AE66-FB05-A3181A9F0F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DF5E98-9F75-8BE1-4305-E5C1A7BD263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8D7449-A2E0-1A08-3148-D44C803FBE88}"/>
              </a:ext>
            </a:extLst>
          </p:cNvPr>
          <p:cNvPicPr>
            <a:picLocks noChangeAspect="1"/>
          </p:cNvPicPr>
          <p:nvPr/>
        </p:nvPicPr>
        <p:blipFill>
          <a:blip r:embed="rId2"/>
          <a:stretch>
            <a:fillRect/>
          </a:stretch>
        </p:blipFill>
        <p:spPr>
          <a:xfrm>
            <a:off x="85292" y="0"/>
            <a:ext cx="12021415" cy="6858000"/>
          </a:xfrm>
          <a:prstGeom prst="rect">
            <a:avLst/>
          </a:prstGeom>
        </p:spPr>
      </p:pic>
    </p:spTree>
    <p:extLst>
      <p:ext uri="{BB962C8B-B14F-4D97-AF65-F5344CB8AC3E}">
        <p14:creationId xmlns:p14="http://schemas.microsoft.com/office/powerpoint/2010/main" val="207999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20F6E2-847E-92EF-CFF4-EBA27A87D7FD}"/>
              </a:ext>
            </a:extLst>
          </p:cNvPr>
          <p:cNvPicPr>
            <a:picLocks noChangeAspect="1"/>
          </p:cNvPicPr>
          <p:nvPr/>
        </p:nvPicPr>
        <p:blipFill>
          <a:blip r:embed="rId2"/>
          <a:stretch>
            <a:fillRect/>
          </a:stretch>
        </p:blipFill>
        <p:spPr>
          <a:xfrm>
            <a:off x="4457103" y="0"/>
            <a:ext cx="7734897" cy="6858000"/>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4280598" y="80387"/>
            <a:ext cx="5627077" cy="827908"/>
          </a:xfrm>
        </p:spPr>
        <p:txBody>
          <a:bodyPr>
            <a:normAutofit/>
          </a:bodyPr>
          <a:lstStyle/>
          <a:p>
            <a:r>
              <a:rPr lang="en-US" dirty="0"/>
              <a:t>Gly Ser Metabolism</a:t>
            </a:r>
          </a:p>
        </p:txBody>
      </p:sp>
      <p:pic>
        <p:nvPicPr>
          <p:cNvPr id="3" name="Picture 2">
            <a:extLst>
              <a:ext uri="{FF2B5EF4-FFF2-40B4-BE49-F238E27FC236}">
                <a16:creationId xmlns:a16="http://schemas.microsoft.com/office/drawing/2014/main" id="{3CCD611F-24A8-177E-E074-F2E7A61949E2}"/>
              </a:ext>
            </a:extLst>
          </p:cNvPr>
          <p:cNvPicPr>
            <a:picLocks noChangeAspect="1"/>
          </p:cNvPicPr>
          <p:nvPr/>
        </p:nvPicPr>
        <p:blipFill>
          <a:blip r:embed="rId3"/>
          <a:stretch>
            <a:fillRect/>
          </a:stretch>
        </p:blipFill>
        <p:spPr>
          <a:xfrm>
            <a:off x="0" y="2592474"/>
            <a:ext cx="4682125" cy="4185139"/>
          </a:xfrm>
          <a:prstGeom prst="rect">
            <a:avLst/>
          </a:prstGeom>
        </p:spPr>
      </p:pic>
      <p:pic>
        <p:nvPicPr>
          <p:cNvPr id="1026" name="Picture 2">
            <a:extLst>
              <a:ext uri="{FF2B5EF4-FFF2-40B4-BE49-F238E27FC236}">
                <a16:creationId xmlns:a16="http://schemas.microsoft.com/office/drawing/2014/main" id="{2EB94BEA-9B71-2CCD-AAA5-014BEB080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4" y="80387"/>
            <a:ext cx="3705000" cy="239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59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F652-13DF-A803-B009-7D80633B8F5C}"/>
              </a:ext>
            </a:extLst>
          </p:cNvPr>
          <p:cNvSpPr>
            <a:spLocks noGrp="1"/>
          </p:cNvSpPr>
          <p:nvPr>
            <p:ph type="title"/>
          </p:nvPr>
        </p:nvSpPr>
        <p:spPr/>
        <p:txBody>
          <a:bodyPr/>
          <a:lstStyle/>
          <a:p>
            <a:r>
              <a:rPr lang="en-US" dirty="0"/>
              <a:t>Glu metabolism</a:t>
            </a:r>
          </a:p>
        </p:txBody>
      </p:sp>
      <p:sp>
        <p:nvSpPr>
          <p:cNvPr id="3" name="Content Placeholder 2">
            <a:extLst>
              <a:ext uri="{FF2B5EF4-FFF2-40B4-BE49-F238E27FC236}">
                <a16:creationId xmlns:a16="http://schemas.microsoft.com/office/drawing/2014/main" id="{A66CA847-9B96-1DE1-AA71-E14DD4072C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3005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C188-E4D0-7918-28C9-636BB27C30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0CE8FE-8E73-E981-E13B-1B58446225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9833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347435" y="0"/>
            <a:ext cx="4883498" cy="1325563"/>
          </a:xfrm>
        </p:spPr>
        <p:txBody>
          <a:bodyPr>
            <a:normAutofit/>
          </a:bodyPr>
          <a:lstStyle/>
          <a:p>
            <a:r>
              <a:rPr lang="en-US" dirty="0"/>
              <a:t>Glu metabolism</a:t>
            </a:r>
          </a:p>
        </p:txBody>
      </p:sp>
      <p:pic>
        <p:nvPicPr>
          <p:cNvPr id="4" name="Picture 3">
            <a:extLst>
              <a:ext uri="{FF2B5EF4-FFF2-40B4-BE49-F238E27FC236}">
                <a16:creationId xmlns:a16="http://schemas.microsoft.com/office/drawing/2014/main" id="{2EC6305B-307E-8F19-1FD8-AC208FA7BC1D}"/>
              </a:ext>
            </a:extLst>
          </p:cNvPr>
          <p:cNvPicPr>
            <a:picLocks noChangeAspect="1"/>
          </p:cNvPicPr>
          <p:nvPr/>
        </p:nvPicPr>
        <p:blipFill>
          <a:blip r:embed="rId2"/>
          <a:stretch>
            <a:fillRect/>
          </a:stretch>
        </p:blipFill>
        <p:spPr>
          <a:xfrm>
            <a:off x="80387" y="2150346"/>
            <a:ext cx="5016149" cy="4577025"/>
          </a:xfrm>
          <a:prstGeom prst="rect">
            <a:avLst/>
          </a:prstGeom>
        </p:spPr>
      </p:pic>
      <p:pic>
        <p:nvPicPr>
          <p:cNvPr id="6" name="Picture 5">
            <a:extLst>
              <a:ext uri="{FF2B5EF4-FFF2-40B4-BE49-F238E27FC236}">
                <a16:creationId xmlns:a16="http://schemas.microsoft.com/office/drawing/2014/main" id="{128E1FEB-74CA-0A13-CE7F-1F51F09DEED0}"/>
              </a:ext>
            </a:extLst>
          </p:cNvPr>
          <p:cNvPicPr>
            <a:picLocks noChangeAspect="1"/>
          </p:cNvPicPr>
          <p:nvPr/>
        </p:nvPicPr>
        <p:blipFill>
          <a:blip r:embed="rId3"/>
          <a:stretch>
            <a:fillRect/>
          </a:stretch>
        </p:blipFill>
        <p:spPr>
          <a:xfrm>
            <a:off x="5230933" y="874207"/>
            <a:ext cx="6521344" cy="5983793"/>
          </a:xfrm>
          <a:prstGeom prst="rect">
            <a:avLst/>
          </a:prstGeom>
        </p:spPr>
      </p:pic>
    </p:spTree>
    <p:extLst>
      <p:ext uri="{BB962C8B-B14F-4D97-AF65-F5344CB8AC3E}">
        <p14:creationId xmlns:p14="http://schemas.microsoft.com/office/powerpoint/2010/main" val="100390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635BB-139D-4362-AD08-66325DED4A4F}"/>
              </a:ext>
            </a:extLst>
          </p:cNvPr>
          <p:cNvSpPr txBox="1"/>
          <p:nvPr/>
        </p:nvSpPr>
        <p:spPr>
          <a:xfrm>
            <a:off x="1176817" y="5481312"/>
            <a:ext cx="9155875" cy="923330"/>
          </a:xfrm>
          <a:prstGeom prst="rect">
            <a:avLst/>
          </a:prstGeom>
          <a:noFill/>
        </p:spPr>
        <p:txBody>
          <a:bodyPr wrap="square" rtlCol="0">
            <a:spAutoFit/>
          </a:bodyPr>
          <a:lstStyle/>
          <a:p>
            <a:r>
              <a:rPr lang="en-US" dirty="0"/>
              <a:t>Summary stats for glutathione and acetylcholinesterase before investigating outliers (and the swab data for glutathione. Note that this summary for ache only reported to one significant digit, but the data and tests go deeper.</a:t>
            </a:r>
          </a:p>
        </p:txBody>
      </p:sp>
      <p:pic>
        <p:nvPicPr>
          <p:cNvPr id="3" name="Picture 2">
            <a:extLst>
              <a:ext uri="{FF2B5EF4-FFF2-40B4-BE49-F238E27FC236}">
                <a16:creationId xmlns:a16="http://schemas.microsoft.com/office/drawing/2014/main" id="{8DB9903D-0E21-4EF0-BB6E-DA313919FD39}"/>
              </a:ext>
            </a:extLst>
          </p:cNvPr>
          <p:cNvPicPr>
            <a:picLocks noChangeAspect="1"/>
          </p:cNvPicPr>
          <p:nvPr/>
        </p:nvPicPr>
        <p:blipFill>
          <a:blip r:embed="rId2"/>
          <a:stretch>
            <a:fillRect/>
          </a:stretch>
        </p:blipFill>
        <p:spPr>
          <a:xfrm>
            <a:off x="2681519" y="930250"/>
            <a:ext cx="7073314" cy="1209563"/>
          </a:xfrm>
          <a:prstGeom prst="rect">
            <a:avLst/>
          </a:prstGeom>
        </p:spPr>
      </p:pic>
      <p:pic>
        <p:nvPicPr>
          <p:cNvPr id="7" name="Picture 6">
            <a:extLst>
              <a:ext uri="{FF2B5EF4-FFF2-40B4-BE49-F238E27FC236}">
                <a16:creationId xmlns:a16="http://schemas.microsoft.com/office/drawing/2014/main" id="{CEAB3DAF-EC8B-433D-A9E6-C8993587224A}"/>
              </a:ext>
            </a:extLst>
          </p:cNvPr>
          <p:cNvPicPr>
            <a:picLocks noChangeAspect="1"/>
          </p:cNvPicPr>
          <p:nvPr/>
        </p:nvPicPr>
        <p:blipFill>
          <a:blip r:embed="rId3"/>
          <a:stretch>
            <a:fillRect/>
          </a:stretch>
        </p:blipFill>
        <p:spPr>
          <a:xfrm>
            <a:off x="2681519" y="2430364"/>
            <a:ext cx="7301028" cy="1280882"/>
          </a:xfrm>
          <a:prstGeom prst="rect">
            <a:avLst/>
          </a:prstGeom>
        </p:spPr>
      </p:pic>
      <p:pic>
        <p:nvPicPr>
          <p:cNvPr id="4" name="Picture 3">
            <a:extLst>
              <a:ext uri="{FF2B5EF4-FFF2-40B4-BE49-F238E27FC236}">
                <a16:creationId xmlns:a16="http://schemas.microsoft.com/office/drawing/2014/main" id="{1F1B737C-F0C1-149F-E065-5A1A10885306}"/>
              </a:ext>
            </a:extLst>
          </p:cNvPr>
          <p:cNvPicPr>
            <a:picLocks noChangeAspect="1"/>
          </p:cNvPicPr>
          <p:nvPr/>
        </p:nvPicPr>
        <p:blipFill>
          <a:blip r:embed="rId4"/>
          <a:stretch>
            <a:fillRect/>
          </a:stretch>
        </p:blipFill>
        <p:spPr>
          <a:xfrm>
            <a:off x="2777795" y="4001797"/>
            <a:ext cx="7323290" cy="1049798"/>
          </a:xfrm>
          <a:prstGeom prst="rect">
            <a:avLst/>
          </a:prstGeom>
        </p:spPr>
      </p:pic>
      <p:sp>
        <p:nvSpPr>
          <p:cNvPr id="2" name="TextBox 1">
            <a:extLst>
              <a:ext uri="{FF2B5EF4-FFF2-40B4-BE49-F238E27FC236}">
                <a16:creationId xmlns:a16="http://schemas.microsoft.com/office/drawing/2014/main" id="{5EDD49BC-554A-F4D4-5C9D-F9AB960FAC88}"/>
              </a:ext>
            </a:extLst>
          </p:cNvPr>
          <p:cNvSpPr txBox="1"/>
          <p:nvPr/>
        </p:nvSpPr>
        <p:spPr>
          <a:xfrm>
            <a:off x="1759644" y="230521"/>
            <a:ext cx="8573048" cy="369332"/>
          </a:xfrm>
          <a:prstGeom prst="rect">
            <a:avLst/>
          </a:prstGeom>
          <a:noFill/>
        </p:spPr>
        <p:txBody>
          <a:bodyPr wrap="square" rtlCol="0">
            <a:spAutoFit/>
          </a:bodyPr>
          <a:lstStyle/>
          <a:p>
            <a:r>
              <a:rPr lang="en-US" dirty="0"/>
              <a:t>Summary stats for glutathione and acetylcholinesterase (all data)</a:t>
            </a:r>
          </a:p>
        </p:txBody>
      </p:sp>
    </p:spTree>
    <p:extLst>
      <p:ext uri="{BB962C8B-B14F-4D97-AF65-F5344CB8AC3E}">
        <p14:creationId xmlns:p14="http://schemas.microsoft.com/office/powerpoint/2010/main" val="3714036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3105-3E4B-AAF9-0B6D-466A59E81272}"/>
              </a:ext>
            </a:extLst>
          </p:cNvPr>
          <p:cNvSpPr>
            <a:spLocks noGrp="1"/>
          </p:cNvSpPr>
          <p:nvPr>
            <p:ph type="title"/>
          </p:nvPr>
        </p:nvSpPr>
        <p:spPr/>
        <p:txBody>
          <a:bodyPr/>
          <a:lstStyle/>
          <a:p>
            <a:r>
              <a:rPr lang="en-US" dirty="0"/>
              <a:t>Gluconeogenesis</a:t>
            </a:r>
          </a:p>
        </p:txBody>
      </p:sp>
      <p:sp>
        <p:nvSpPr>
          <p:cNvPr id="3" name="Content Placeholder 2">
            <a:extLst>
              <a:ext uri="{FF2B5EF4-FFF2-40B4-BE49-F238E27FC236}">
                <a16:creationId xmlns:a16="http://schemas.microsoft.com/office/drawing/2014/main" id="{ACEA394A-B01C-13E7-AE28-580FC3FACE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9468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261258" y="86493"/>
            <a:ext cx="4360984" cy="1325563"/>
          </a:xfrm>
        </p:spPr>
        <p:txBody>
          <a:bodyPr>
            <a:normAutofit/>
          </a:bodyPr>
          <a:lstStyle/>
          <a:p>
            <a:r>
              <a:rPr lang="en-US" dirty="0"/>
              <a:t>Gluconeogenesis</a:t>
            </a:r>
          </a:p>
        </p:txBody>
      </p:sp>
      <p:pic>
        <p:nvPicPr>
          <p:cNvPr id="4" name="Picture 3">
            <a:extLst>
              <a:ext uri="{FF2B5EF4-FFF2-40B4-BE49-F238E27FC236}">
                <a16:creationId xmlns:a16="http://schemas.microsoft.com/office/drawing/2014/main" id="{E581B02E-B3EF-0FCD-B498-D6682A34A968}"/>
              </a:ext>
            </a:extLst>
          </p:cNvPr>
          <p:cNvPicPr>
            <a:picLocks noChangeAspect="1"/>
          </p:cNvPicPr>
          <p:nvPr/>
        </p:nvPicPr>
        <p:blipFill>
          <a:blip r:embed="rId2"/>
          <a:stretch>
            <a:fillRect/>
          </a:stretch>
        </p:blipFill>
        <p:spPr>
          <a:xfrm>
            <a:off x="0" y="1989574"/>
            <a:ext cx="5260385" cy="4597119"/>
          </a:xfrm>
          <a:prstGeom prst="rect">
            <a:avLst/>
          </a:prstGeom>
        </p:spPr>
      </p:pic>
      <p:pic>
        <p:nvPicPr>
          <p:cNvPr id="6" name="Picture 5">
            <a:extLst>
              <a:ext uri="{FF2B5EF4-FFF2-40B4-BE49-F238E27FC236}">
                <a16:creationId xmlns:a16="http://schemas.microsoft.com/office/drawing/2014/main" id="{61807715-DE3A-15A8-3FA7-1C8B15F80413}"/>
              </a:ext>
            </a:extLst>
          </p:cNvPr>
          <p:cNvPicPr>
            <a:picLocks noChangeAspect="1"/>
          </p:cNvPicPr>
          <p:nvPr/>
        </p:nvPicPr>
        <p:blipFill>
          <a:blip r:embed="rId3"/>
          <a:stretch>
            <a:fillRect/>
          </a:stretch>
        </p:blipFill>
        <p:spPr>
          <a:xfrm>
            <a:off x="5064369" y="429436"/>
            <a:ext cx="7015441" cy="6291742"/>
          </a:xfrm>
          <a:prstGeom prst="rect">
            <a:avLst/>
          </a:prstGeom>
        </p:spPr>
      </p:pic>
    </p:spTree>
    <p:extLst>
      <p:ext uri="{BB962C8B-B14F-4D97-AF65-F5344CB8AC3E}">
        <p14:creationId xmlns:p14="http://schemas.microsoft.com/office/powerpoint/2010/main" val="164740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1475925" y="601914"/>
            <a:ext cx="3265713" cy="998729"/>
          </a:xfrm>
        </p:spPr>
        <p:txBody>
          <a:bodyPr/>
          <a:lstStyle/>
          <a:p>
            <a:r>
              <a:rPr lang="en-US" dirty="0"/>
              <a:t>Glu Ala Cycle</a:t>
            </a:r>
          </a:p>
        </p:txBody>
      </p:sp>
    </p:spTree>
    <p:extLst>
      <p:ext uri="{BB962C8B-B14F-4D97-AF65-F5344CB8AC3E}">
        <p14:creationId xmlns:p14="http://schemas.microsoft.com/office/powerpoint/2010/main" val="2827528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A7F5E34B-0BDA-F5BF-245A-CE566D6B2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2193" y="-32348"/>
            <a:ext cx="4973934" cy="7120506"/>
          </a:xfrm>
        </p:spPr>
      </p:pic>
    </p:spTree>
    <p:extLst>
      <p:ext uri="{BB962C8B-B14F-4D97-AF65-F5344CB8AC3E}">
        <p14:creationId xmlns:p14="http://schemas.microsoft.com/office/powerpoint/2010/main" val="2555528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C57BF-9037-B742-C389-A6B8FC662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299" y="0"/>
            <a:ext cx="9646417" cy="5621905"/>
          </a:xfrm>
        </p:spPr>
      </p:pic>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127122" y="75414"/>
            <a:ext cx="10515600" cy="1291162"/>
          </a:xfrm>
        </p:spPr>
        <p:txBody>
          <a:bodyPr>
            <a:normAutofit fontScale="90000"/>
          </a:bodyPr>
          <a:lstStyle/>
          <a:p>
            <a:r>
              <a:rPr lang="en-US" sz="1800" dirty="0" err="1"/>
              <a:t>xla</a:t>
            </a:r>
            <a:r>
              <a:rPr lang="en-US" sz="1800" dirty="0"/>
              <a:t>; Chlorpyrifos—</a:t>
            </a:r>
            <a:br>
              <a:rPr lang="en-US" sz="1800" dirty="0"/>
            </a:br>
            <a:r>
              <a:rPr lang="en-US" sz="1800" dirty="0" err="1"/>
              <a:t>Proponoate</a:t>
            </a:r>
            <a:r>
              <a:rPr lang="en-US" sz="1800" dirty="0"/>
              <a:t> metabolism</a:t>
            </a:r>
            <a:br>
              <a:rPr lang="en-US" sz="1800" dirty="0"/>
            </a:br>
            <a:r>
              <a:rPr lang="en-US" sz="1800" dirty="0"/>
              <a:t>(Gluconeogenesis); </a:t>
            </a:r>
            <a:br>
              <a:rPr lang="en-US" sz="1800" dirty="0"/>
            </a:br>
            <a:r>
              <a:rPr lang="en-US" sz="1800" dirty="0" err="1"/>
              <a:t>xla</a:t>
            </a:r>
            <a:r>
              <a:rPr lang="en-US" sz="1800" dirty="0"/>
              <a:t>=</a:t>
            </a:r>
            <a:r>
              <a:rPr lang="en-US" sz="1800" dirty="0" err="1"/>
              <a:t>hsa</a:t>
            </a:r>
            <a:br>
              <a:rPr lang="en-US" sz="1800" dirty="0"/>
            </a:br>
            <a:endParaRPr lang="en-US" sz="1800" dirty="0"/>
          </a:p>
        </p:txBody>
      </p:sp>
      <p:pic>
        <p:nvPicPr>
          <p:cNvPr id="7" name="Picture 6">
            <a:extLst>
              <a:ext uri="{FF2B5EF4-FFF2-40B4-BE49-F238E27FC236}">
                <a16:creationId xmlns:a16="http://schemas.microsoft.com/office/drawing/2014/main" id="{B681C31C-3675-816B-7694-6E40D9D0B2BC}"/>
              </a:ext>
            </a:extLst>
          </p:cNvPr>
          <p:cNvPicPr>
            <a:picLocks noChangeAspect="1"/>
          </p:cNvPicPr>
          <p:nvPr/>
        </p:nvPicPr>
        <p:blipFill>
          <a:blip r:embed="rId3"/>
          <a:stretch>
            <a:fillRect/>
          </a:stretch>
        </p:blipFill>
        <p:spPr>
          <a:xfrm>
            <a:off x="127122" y="5331211"/>
            <a:ext cx="8303445" cy="1526789"/>
          </a:xfrm>
          <a:prstGeom prst="rect">
            <a:avLst/>
          </a:prstGeom>
        </p:spPr>
      </p:pic>
    </p:spTree>
    <p:extLst>
      <p:ext uri="{BB962C8B-B14F-4D97-AF65-F5344CB8AC3E}">
        <p14:creationId xmlns:p14="http://schemas.microsoft.com/office/powerpoint/2010/main" val="2968135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93785" y="105559"/>
            <a:ext cx="10515600" cy="458840"/>
          </a:xfrm>
        </p:spPr>
        <p:txBody>
          <a:bodyPr>
            <a:normAutofit fontScale="90000"/>
          </a:bodyPr>
          <a:lstStyle/>
          <a:p>
            <a:r>
              <a:rPr lang="en-US" sz="1800" dirty="0" err="1"/>
              <a:t>xla</a:t>
            </a:r>
            <a:r>
              <a:rPr lang="en-US" sz="1800" dirty="0"/>
              <a:t>; Chlorpyrifos—Glycine, serine, and threonine </a:t>
            </a:r>
            <a:br>
              <a:rPr lang="en-US" sz="1800" dirty="0"/>
            </a:br>
            <a:r>
              <a:rPr lang="en-US" sz="1800" dirty="0"/>
              <a:t>metabolism; </a:t>
            </a:r>
            <a:r>
              <a:rPr lang="en-US" sz="1800" dirty="0" err="1"/>
              <a:t>xla</a:t>
            </a:r>
            <a:r>
              <a:rPr lang="en-US" sz="1800" dirty="0"/>
              <a:t>=</a:t>
            </a:r>
            <a:r>
              <a:rPr lang="en-US" sz="1800" dirty="0" err="1"/>
              <a:t>hsa</a:t>
            </a:r>
            <a:br>
              <a:rPr lang="en-US" sz="1800" dirty="0"/>
            </a:br>
            <a:endParaRPr lang="en-US" sz="1800" dirty="0"/>
          </a:p>
        </p:txBody>
      </p:sp>
      <p:pic>
        <p:nvPicPr>
          <p:cNvPr id="8" name="Picture 7">
            <a:extLst>
              <a:ext uri="{FF2B5EF4-FFF2-40B4-BE49-F238E27FC236}">
                <a16:creationId xmlns:a16="http://schemas.microsoft.com/office/drawing/2014/main" id="{A544669F-7781-0BF5-794E-100057A1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21" y="-123378"/>
            <a:ext cx="7721694" cy="7104755"/>
          </a:xfrm>
          <a:prstGeom prst="rect">
            <a:avLst/>
          </a:prstGeom>
        </p:spPr>
      </p:pic>
    </p:spTree>
    <p:extLst>
      <p:ext uri="{BB962C8B-B14F-4D97-AF65-F5344CB8AC3E}">
        <p14:creationId xmlns:p14="http://schemas.microsoft.com/office/powerpoint/2010/main" val="1646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Chlorpyrifos—Glucose alanine cycle;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F47F66D7-16CA-9DE2-6523-04A3029BE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95" y="286812"/>
            <a:ext cx="7596553" cy="6794252"/>
          </a:xfrm>
        </p:spPr>
      </p:pic>
    </p:spTree>
    <p:extLst>
      <p:ext uri="{BB962C8B-B14F-4D97-AF65-F5344CB8AC3E}">
        <p14:creationId xmlns:p14="http://schemas.microsoft.com/office/powerpoint/2010/main" val="3269587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99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03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387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66" y="644979"/>
            <a:ext cx="8075397" cy="4614512"/>
          </a:xfrm>
          <a:prstGeom prst="rect">
            <a:avLst/>
          </a:prstGeom>
        </p:spPr>
      </p:pic>
      <p:sp>
        <p:nvSpPr>
          <p:cNvPr id="2" name="TextBox 1">
            <a:extLst>
              <a:ext uri="{FF2B5EF4-FFF2-40B4-BE49-F238E27FC236}">
                <a16:creationId xmlns:a16="http://schemas.microsoft.com/office/drawing/2014/main" id="{40B4B219-3583-0CF2-EBEA-03504DC9AFD9}"/>
              </a:ext>
            </a:extLst>
          </p:cNvPr>
          <p:cNvSpPr txBox="1"/>
          <p:nvPr/>
        </p:nvSpPr>
        <p:spPr>
          <a:xfrm>
            <a:off x="2189949" y="121181"/>
            <a:ext cx="5447980" cy="369332"/>
          </a:xfrm>
          <a:prstGeom prst="rect">
            <a:avLst/>
          </a:prstGeom>
          <a:noFill/>
        </p:spPr>
        <p:txBody>
          <a:bodyPr wrap="square" rtlCol="0">
            <a:spAutoFit/>
          </a:bodyPr>
          <a:lstStyle/>
          <a:p>
            <a:r>
              <a:rPr lang="en-US" dirty="0"/>
              <a:t>Amphibian body weights and SVLs</a:t>
            </a:r>
          </a:p>
        </p:txBody>
      </p:sp>
    </p:spTree>
    <p:extLst>
      <p:ext uri="{BB962C8B-B14F-4D97-AF65-F5344CB8AC3E}">
        <p14:creationId xmlns:p14="http://schemas.microsoft.com/office/powerpoint/2010/main" val="145575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064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721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817999"/>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651061"/>
            <a:ext cx="9155875" cy="646331"/>
          </a:xfrm>
          <a:prstGeom prst="rect">
            <a:avLst/>
          </a:prstGeom>
          <a:noFill/>
        </p:spPr>
        <p:txBody>
          <a:bodyPr wrap="square" rtlCol="0">
            <a:spAutoFit/>
          </a:bodyPr>
          <a:lstStyle/>
          <a:p>
            <a:r>
              <a:rPr lang="en-US" dirty="0"/>
              <a:t>Snout-vent-length and body weight significantly related (as expected), but not a big deal for treatment</a:t>
            </a:r>
          </a:p>
        </p:txBody>
      </p:sp>
      <p:sp>
        <p:nvSpPr>
          <p:cNvPr id="2" name="TextBox 1">
            <a:extLst>
              <a:ext uri="{FF2B5EF4-FFF2-40B4-BE49-F238E27FC236}">
                <a16:creationId xmlns:a16="http://schemas.microsoft.com/office/drawing/2014/main" id="{A3184FB3-8349-D8E5-863E-3E29DA6203F0}"/>
              </a:ext>
            </a:extLst>
          </p:cNvPr>
          <p:cNvSpPr txBox="1"/>
          <p:nvPr/>
        </p:nvSpPr>
        <p:spPr>
          <a:xfrm>
            <a:off x="1759644" y="230521"/>
            <a:ext cx="8573048" cy="369332"/>
          </a:xfrm>
          <a:prstGeom prst="rect">
            <a:avLst/>
          </a:prstGeom>
          <a:noFill/>
        </p:spPr>
        <p:txBody>
          <a:bodyPr wrap="square" rtlCol="0">
            <a:spAutoFit/>
          </a:bodyPr>
          <a:lstStyle/>
          <a:p>
            <a:r>
              <a:rPr lang="en-US" dirty="0"/>
              <a:t>Relationship between body weight and SVL</a:t>
            </a:r>
          </a:p>
        </p:txBody>
      </p:sp>
    </p:spTree>
    <p:extLst>
      <p:ext uri="{BB962C8B-B14F-4D97-AF65-F5344CB8AC3E}">
        <p14:creationId xmlns:p14="http://schemas.microsoft.com/office/powerpoint/2010/main" val="114703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919249" y="5326807"/>
            <a:ext cx="9908234" cy="1477328"/>
          </a:xfrm>
          <a:prstGeom prst="rect">
            <a:avLst/>
          </a:prstGeom>
          <a:noFill/>
        </p:spPr>
        <p:txBody>
          <a:bodyPr wrap="square" rtlCol="0">
            <a:spAutoFit/>
          </a:bodyPr>
          <a:lstStyle/>
          <a:p>
            <a:r>
              <a:rPr lang="en-US" dirty="0"/>
              <a:t>Glutathione variants. Glutathione used 1:5 and 1:8 dilutions, we are using the averaged concentration for the manuscript.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We do not plan to use this plot for the manuscript, it is simply </a:t>
            </a:r>
            <a:r>
              <a:rPr lang="en-US" dirty="0" err="1"/>
              <a:t>fyi</a:t>
            </a:r>
            <a:r>
              <a:rPr lang="en-US" dirty="0"/>
              <a:t>.</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835040"/>
            <a:ext cx="7968165" cy="4553237"/>
          </a:xfrm>
          <a:prstGeom prst="rect">
            <a:avLst/>
          </a:prstGeom>
        </p:spPr>
      </p:pic>
      <p:sp>
        <p:nvSpPr>
          <p:cNvPr id="2" name="TextBox 1">
            <a:extLst>
              <a:ext uri="{FF2B5EF4-FFF2-40B4-BE49-F238E27FC236}">
                <a16:creationId xmlns:a16="http://schemas.microsoft.com/office/drawing/2014/main" id="{177A3172-3CC6-5326-81EA-DBF19996CDB9}"/>
              </a:ext>
            </a:extLst>
          </p:cNvPr>
          <p:cNvSpPr txBox="1"/>
          <p:nvPr/>
        </p:nvSpPr>
        <p:spPr>
          <a:xfrm>
            <a:off x="1544669" y="796622"/>
            <a:ext cx="2328084" cy="4553237"/>
          </a:xfrm>
          <a:prstGeom prst="rect">
            <a:avLst/>
          </a:prstGeom>
          <a:noFill/>
          <a:ln w="38100">
            <a:solidFill>
              <a:srgbClr val="FF0000"/>
            </a:solidFill>
          </a:ln>
        </p:spPr>
        <p:txBody>
          <a:bodyPr wrap="square" rtlCol="0">
            <a:spAutoFit/>
          </a:bodyPr>
          <a:lstStyle/>
          <a:p>
            <a:endParaRPr lang="en-US" dirty="0"/>
          </a:p>
        </p:txBody>
      </p:sp>
      <p:sp>
        <p:nvSpPr>
          <p:cNvPr id="3" name="TextBox 2">
            <a:extLst>
              <a:ext uri="{FF2B5EF4-FFF2-40B4-BE49-F238E27FC236}">
                <a16:creationId xmlns:a16="http://schemas.microsoft.com/office/drawing/2014/main" id="{6A8A1C22-2F71-308A-BD7F-C8F30F940724}"/>
              </a:ext>
            </a:extLst>
          </p:cNvPr>
          <p:cNvSpPr txBox="1"/>
          <p:nvPr/>
        </p:nvSpPr>
        <p:spPr>
          <a:xfrm>
            <a:off x="1759644" y="230521"/>
            <a:ext cx="8573048" cy="369332"/>
          </a:xfrm>
          <a:prstGeom prst="rect">
            <a:avLst/>
          </a:prstGeom>
          <a:noFill/>
        </p:spPr>
        <p:txBody>
          <a:bodyPr wrap="square" rtlCol="0">
            <a:spAutoFit/>
          </a:bodyPr>
          <a:lstStyle/>
          <a:p>
            <a:r>
              <a:rPr lang="en-US" dirty="0"/>
              <a:t>Glutathione concentration variants (different dilutions)</a:t>
            </a:r>
          </a:p>
        </p:txBody>
      </p:sp>
    </p:spTree>
    <p:extLst>
      <p:ext uri="{BB962C8B-B14F-4D97-AF65-F5344CB8AC3E}">
        <p14:creationId xmlns:p14="http://schemas.microsoft.com/office/powerpoint/2010/main" val="8949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631EF1-1A3F-4887-B619-207BB3800C74}"/>
              </a:ext>
            </a:extLst>
          </p:cNvPr>
          <p:cNvSpPr txBox="1"/>
          <p:nvPr/>
        </p:nvSpPr>
        <p:spPr>
          <a:xfrm>
            <a:off x="668511" y="4396369"/>
            <a:ext cx="10404181" cy="2308324"/>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the treatments. The high control for glutathione, the low 24D glutathione, and 2 high acetylcholinesterase points were all dropped for the statistical comparisons. For the glutathione swab data (we don’t have acetylcholinesterase swab data), multiple outliers were also dropped. The points plot appears to be doubling outliers, but that is a combination of both the boxplot showing that as an outlier and the points plot--these are now differentiated with the colors of black (part of the boxplot) and purple (the jittered sample point). The only significant results is the glutathione data for 24D (with the high glutathione and the low 24D value dropped for normality reasons).</a:t>
            </a:r>
          </a:p>
        </p:txBody>
      </p:sp>
      <p:pic>
        <p:nvPicPr>
          <p:cNvPr id="3" name="Picture 2" descr="Chart, box and whisker chart&#10;&#10;Description automatically generated">
            <a:extLst>
              <a:ext uri="{FF2B5EF4-FFF2-40B4-BE49-F238E27FC236}">
                <a16:creationId xmlns:a16="http://schemas.microsoft.com/office/drawing/2014/main" id="{C08274FE-BE74-1EDD-6D5D-0A9F6C64C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081" y="809832"/>
            <a:ext cx="8321040" cy="3657600"/>
          </a:xfrm>
          <a:prstGeom prst="rect">
            <a:avLst/>
          </a:prstGeom>
        </p:spPr>
      </p:pic>
      <p:sp>
        <p:nvSpPr>
          <p:cNvPr id="2" name="TextBox 1">
            <a:extLst>
              <a:ext uri="{FF2B5EF4-FFF2-40B4-BE49-F238E27FC236}">
                <a16:creationId xmlns:a16="http://schemas.microsoft.com/office/drawing/2014/main" id="{D975B401-F01F-316D-FE40-980CC0A8037C}"/>
              </a:ext>
            </a:extLst>
          </p:cNvPr>
          <p:cNvSpPr txBox="1"/>
          <p:nvPr/>
        </p:nvSpPr>
        <p:spPr>
          <a:xfrm>
            <a:off x="1759644" y="230521"/>
            <a:ext cx="8573048" cy="369332"/>
          </a:xfrm>
          <a:prstGeom prst="rect">
            <a:avLst/>
          </a:prstGeom>
          <a:noFill/>
        </p:spPr>
        <p:txBody>
          <a:bodyPr wrap="square" rtlCol="0">
            <a:spAutoFit/>
          </a:bodyPr>
          <a:lstStyle/>
          <a:p>
            <a:r>
              <a:rPr lang="en-US" dirty="0"/>
              <a:t>Manuscript figure—boxplots for glutathione and acetylcholinesterase (all data)</a:t>
            </a:r>
          </a:p>
        </p:txBody>
      </p:sp>
    </p:spTree>
    <p:extLst>
      <p:ext uri="{BB962C8B-B14F-4D97-AF65-F5344CB8AC3E}">
        <p14:creationId xmlns:p14="http://schemas.microsoft.com/office/powerpoint/2010/main" val="307783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503667-C364-45F2-9A79-C19664D3154D}"/>
              </a:ext>
            </a:extLst>
          </p:cNvPr>
          <p:cNvPicPr>
            <a:picLocks noChangeAspect="1"/>
          </p:cNvPicPr>
          <p:nvPr/>
        </p:nvPicPr>
        <p:blipFill>
          <a:blip r:embed="rId2"/>
          <a:stretch>
            <a:fillRect/>
          </a:stretch>
        </p:blipFill>
        <p:spPr>
          <a:xfrm>
            <a:off x="1854555" y="3328525"/>
            <a:ext cx="7281816" cy="1728621"/>
          </a:xfrm>
          <a:prstGeom prst="rect">
            <a:avLst/>
          </a:prstGeom>
        </p:spPr>
      </p:pic>
      <p:pic>
        <p:nvPicPr>
          <p:cNvPr id="8" name="Picture 7">
            <a:extLst>
              <a:ext uri="{FF2B5EF4-FFF2-40B4-BE49-F238E27FC236}">
                <a16:creationId xmlns:a16="http://schemas.microsoft.com/office/drawing/2014/main" id="{F5016373-44F6-4931-8814-9DE0DEC776A8}"/>
              </a:ext>
            </a:extLst>
          </p:cNvPr>
          <p:cNvPicPr>
            <a:picLocks noChangeAspect="1"/>
          </p:cNvPicPr>
          <p:nvPr/>
        </p:nvPicPr>
        <p:blipFill>
          <a:blip r:embed="rId3"/>
          <a:stretch>
            <a:fillRect/>
          </a:stretch>
        </p:blipFill>
        <p:spPr>
          <a:xfrm>
            <a:off x="1854555" y="1272573"/>
            <a:ext cx="8008537" cy="1883682"/>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5450576"/>
            <a:ext cx="9155875" cy="646331"/>
          </a:xfrm>
          <a:prstGeom prst="rect">
            <a:avLst/>
          </a:prstGeom>
          <a:noFill/>
        </p:spPr>
        <p:txBody>
          <a:bodyPr wrap="square" rtlCol="0">
            <a:spAutoFit/>
          </a:bodyPr>
          <a:lstStyle/>
          <a:p>
            <a:r>
              <a:rPr lang="en-US" dirty="0"/>
              <a:t>Normality tests for </a:t>
            </a:r>
            <a:r>
              <a:rPr lang="en-US" dirty="0" err="1"/>
              <a:t>gsh</a:t>
            </a:r>
            <a:r>
              <a:rPr lang="en-US" dirty="0"/>
              <a:t> and ache. We run Shapiro tests to test for normality. Red boxes include those sets with data that reject a normality assumption (orange nearly reject).</a:t>
            </a:r>
          </a:p>
        </p:txBody>
      </p:sp>
      <p:sp>
        <p:nvSpPr>
          <p:cNvPr id="9" name="TextBox 8">
            <a:extLst>
              <a:ext uri="{FF2B5EF4-FFF2-40B4-BE49-F238E27FC236}">
                <a16:creationId xmlns:a16="http://schemas.microsoft.com/office/drawing/2014/main" id="{AB7830FD-54A8-4634-9DAE-AED1379742F9}"/>
              </a:ext>
            </a:extLst>
          </p:cNvPr>
          <p:cNvSpPr txBox="1"/>
          <p:nvPr/>
        </p:nvSpPr>
        <p:spPr>
          <a:xfrm>
            <a:off x="4434914" y="2615105"/>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973719" y="4806399"/>
            <a:ext cx="1823844" cy="235199"/>
          </a:xfrm>
          <a:prstGeom prst="rect">
            <a:avLst/>
          </a:prstGeom>
          <a:noFill/>
          <a:ln w="38100">
            <a:solidFill>
              <a:srgbClr val="FFC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13BFE71-E1A3-4EA6-A780-F6DDD03020D1}"/>
              </a:ext>
            </a:extLst>
          </p:cNvPr>
          <p:cNvSpPr txBox="1"/>
          <p:nvPr/>
        </p:nvSpPr>
        <p:spPr>
          <a:xfrm>
            <a:off x="4946901" y="4415988"/>
            <a:ext cx="1823844" cy="235199"/>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E61BB692-0652-440F-BCBA-9F0227AEC359}"/>
              </a:ext>
            </a:extLst>
          </p:cNvPr>
          <p:cNvSpPr txBox="1"/>
          <p:nvPr/>
        </p:nvSpPr>
        <p:spPr>
          <a:xfrm>
            <a:off x="1736591" y="230521"/>
            <a:ext cx="8573048" cy="369332"/>
          </a:xfrm>
          <a:prstGeom prst="rect">
            <a:avLst/>
          </a:prstGeom>
          <a:noFill/>
        </p:spPr>
        <p:txBody>
          <a:bodyPr wrap="square" rtlCol="0">
            <a:spAutoFit/>
          </a:bodyPr>
          <a:lstStyle/>
          <a:p>
            <a:r>
              <a:rPr lang="en-US" dirty="0"/>
              <a:t>Normality tests for glutathione and acetylcholinesterase—liver data</a:t>
            </a:r>
          </a:p>
        </p:txBody>
      </p:sp>
    </p:spTree>
    <p:extLst>
      <p:ext uri="{BB962C8B-B14F-4D97-AF65-F5344CB8AC3E}">
        <p14:creationId xmlns:p14="http://schemas.microsoft.com/office/powerpoint/2010/main" val="30403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93A10-F3FA-D3B0-BB64-3D1BBA3647D9}"/>
              </a:ext>
            </a:extLst>
          </p:cNvPr>
          <p:cNvPicPr>
            <a:picLocks noChangeAspect="1"/>
          </p:cNvPicPr>
          <p:nvPr/>
        </p:nvPicPr>
        <p:blipFill>
          <a:blip r:embed="rId2"/>
          <a:stretch>
            <a:fillRect/>
          </a:stretch>
        </p:blipFill>
        <p:spPr>
          <a:xfrm>
            <a:off x="1118239" y="1253966"/>
            <a:ext cx="9955521" cy="2762050"/>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923330"/>
          </a:xfrm>
          <a:prstGeom prst="rect">
            <a:avLst/>
          </a:prstGeom>
          <a:noFill/>
        </p:spPr>
        <p:txBody>
          <a:bodyPr wrap="square" rtlCol="0">
            <a:spAutoFit/>
          </a:bodyPr>
          <a:lstStyle/>
          <a:p>
            <a:r>
              <a:rPr lang="en-US" dirty="0"/>
              <a:t>Normality tests for </a:t>
            </a:r>
            <a:r>
              <a:rPr lang="en-US" dirty="0" err="1"/>
              <a:t>gsh</a:t>
            </a:r>
            <a:r>
              <a:rPr lang="en-US" dirty="0"/>
              <a:t> swab data. We run Shapiro tests to test for normality. Red boxes include those sets with data that reject a normality assumption (orange nearly reject). Swab data is not normally distributed.</a:t>
            </a:r>
          </a:p>
        </p:txBody>
      </p:sp>
      <p:sp>
        <p:nvSpPr>
          <p:cNvPr id="9" name="TextBox 8">
            <a:extLst>
              <a:ext uri="{FF2B5EF4-FFF2-40B4-BE49-F238E27FC236}">
                <a16:creationId xmlns:a16="http://schemas.microsoft.com/office/drawing/2014/main" id="{AB7830FD-54A8-4634-9DAE-AED1379742F9}"/>
              </a:ext>
            </a:extLst>
          </p:cNvPr>
          <p:cNvSpPr txBox="1"/>
          <p:nvPr/>
        </p:nvSpPr>
        <p:spPr>
          <a:xfrm>
            <a:off x="4236942" y="3217697"/>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246670" y="3463912"/>
            <a:ext cx="1823844" cy="235199"/>
          </a:xfrm>
          <a:prstGeom prst="rect">
            <a:avLst/>
          </a:prstGeom>
          <a:noFill/>
          <a:ln w="38100">
            <a:solidFill>
              <a:srgbClr val="FFC000"/>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B05F1B26-CF77-00A0-E8EE-50F47E904672}"/>
              </a:ext>
            </a:extLst>
          </p:cNvPr>
          <p:cNvSpPr txBox="1"/>
          <p:nvPr/>
        </p:nvSpPr>
        <p:spPr>
          <a:xfrm>
            <a:off x="4253158" y="3732181"/>
            <a:ext cx="1823844" cy="235199"/>
          </a:xfrm>
          <a:prstGeom prst="rect">
            <a:avLst/>
          </a:prstGeom>
          <a:noFill/>
          <a:ln w="3810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23DE216A-3718-EF14-F8AC-675EB413B268}"/>
              </a:ext>
            </a:extLst>
          </p:cNvPr>
          <p:cNvSpPr txBox="1"/>
          <p:nvPr/>
        </p:nvSpPr>
        <p:spPr>
          <a:xfrm>
            <a:off x="1736591" y="230521"/>
            <a:ext cx="8573048" cy="369332"/>
          </a:xfrm>
          <a:prstGeom prst="rect">
            <a:avLst/>
          </a:prstGeom>
          <a:noFill/>
        </p:spPr>
        <p:txBody>
          <a:bodyPr wrap="square" rtlCol="0">
            <a:spAutoFit/>
          </a:bodyPr>
          <a:lstStyle/>
          <a:p>
            <a:r>
              <a:rPr lang="en-US" dirty="0"/>
              <a:t>Normality tests for glutathione—swab data</a:t>
            </a:r>
          </a:p>
        </p:txBody>
      </p:sp>
    </p:spTree>
    <p:extLst>
      <p:ext uri="{BB962C8B-B14F-4D97-AF65-F5344CB8AC3E}">
        <p14:creationId xmlns:p14="http://schemas.microsoft.com/office/powerpoint/2010/main" val="261610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5096</TotalTime>
  <Words>962</Words>
  <Application>Microsoft Office PowerPoint</Application>
  <PresentationFormat>Widescreen</PresentationFormat>
  <Paragraphs>70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Salamander exposures chlorpyrifos, 24d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Metabolic pathway networks</vt:lpstr>
      <vt:lpstr>PowerPoint Presentation</vt:lpstr>
      <vt:lpstr>Chlorpyrfos, log2 v control</vt:lpstr>
      <vt:lpstr>Urea cycle</vt:lpstr>
      <vt:lpstr>PowerPoint Presentation</vt:lpstr>
      <vt:lpstr>Urea</vt:lpstr>
      <vt:lpstr>PowerPoint Presentation</vt:lpstr>
      <vt:lpstr>Gly ser metabolism</vt:lpstr>
      <vt:lpstr>PowerPoint Presentation</vt:lpstr>
      <vt:lpstr>Gly Ser Metabolism</vt:lpstr>
      <vt:lpstr>Glu metabolism</vt:lpstr>
      <vt:lpstr>PowerPoint Presentation</vt:lpstr>
      <vt:lpstr>Glu metabolism</vt:lpstr>
      <vt:lpstr>Gluconeogenesis</vt:lpstr>
      <vt:lpstr>Gluconeogenesis</vt:lpstr>
      <vt:lpstr>Glu Ala Cycle</vt:lpstr>
      <vt:lpstr>xla; Chlorpyrifos—; xla=hsa </vt:lpstr>
      <vt:lpstr>xla; Chlorpyrifos— Proponoate metabolism (Gluconeogenesis);  xla=hsa </vt:lpstr>
      <vt:lpstr>xla; Chlorpyrifos—Glycine, serine, and threonine  metabolism; xla=hsa </vt:lpstr>
      <vt:lpstr>xla; Chlorpyrifos—Glucose alanine cycle; xla=hsa </vt:lpstr>
      <vt:lpstr>xla; 24D—; xla=hsa </vt:lpstr>
      <vt:lpstr>xla; 24D—; xla=hsa </vt:lpstr>
      <vt:lpstr>xla; 24D—; xla=hsa </vt:lpstr>
      <vt:lpstr>xla; 24D—; xla=hsa </vt:lpstr>
      <vt:lpstr>xla; 24D—; xla=hsa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13</cp:revision>
  <dcterms:created xsi:type="dcterms:W3CDTF">2023-01-27T18:29:48Z</dcterms:created>
  <dcterms:modified xsi:type="dcterms:W3CDTF">2023-04-20T21:52:25Z</dcterms:modified>
</cp:coreProperties>
</file>