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88" r:id="rId14"/>
    <p:sldId id="289" r:id="rId15"/>
    <p:sldId id="273" r:id="rId16"/>
    <p:sldId id="274" r:id="rId17"/>
    <p:sldId id="257" r:id="rId18"/>
    <p:sldId id="258" r:id="rId19"/>
    <p:sldId id="259" r:id="rId20"/>
    <p:sldId id="260" r:id="rId21"/>
    <p:sldId id="261" r:id="rId22"/>
    <p:sldId id="277" r:id="rId23"/>
    <p:sldId id="281" r:id="rId24"/>
    <p:sldId id="278" r:id="rId25"/>
    <p:sldId id="280"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6" autoAdjust="0"/>
    <p:restoredTop sz="94660"/>
  </p:normalViewPr>
  <p:slideViewPr>
    <p:cSldViewPr snapToGrid="0">
      <p:cViewPr varScale="1">
        <p:scale>
          <a:sx n="92" d="100"/>
          <a:sy n="92" d="100"/>
        </p:scale>
        <p:origin x="96"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F9EB-BECD-AF5E-EC26-62A143240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9D0E8-50A9-9795-C287-F003ED9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28B6D-67F0-C474-7D77-775ABD974F16}"/>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5E827E64-DA04-1CB7-25A7-B1A8CA80F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B31D7-B076-37F2-4B07-E4D25FCA220F}"/>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30106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1D39F-7F18-F783-73F8-60AEEF4D92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F8DEED-952B-3F2B-D330-B526257F4C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C55FC-4212-0519-B639-16FCB663C18F}"/>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46A505EC-A33A-030A-ED3B-97306C805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8E6CF-979C-1319-873E-9057EFF909E6}"/>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9402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F7FE2-CBE9-0B72-F9CB-4BD8F7A303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9F645F-A7EB-0EBE-0A1F-E95821B0D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3D61-831E-86EB-C743-8F9863575074}"/>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135870A5-F500-6347-8D6F-078203FE5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E3BFE-B14B-04A0-9AF5-D769366F372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78833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19B4A-5450-E73D-111B-3D970AAC2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D77895-5098-3F3A-F328-C980D96C4D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EAB78-1638-7554-71E9-3DBBEF344BBC}"/>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B243C2BA-E640-F391-7CE1-CD9E7C346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B88D6-F467-7750-34CC-07522CA4207E}"/>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29560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EEB-94AB-39AD-381F-08AF740851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3DDE46-3ACE-9ECA-23DC-34D1CC0C10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81DCB-FE17-E1C0-BF30-115892969B6E}"/>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878E6091-1FD0-33D9-66CC-6EC60BEA6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BE74B-3F64-BCBC-EA6F-F3130FAC748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180114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80D9-867B-DCE7-E8A1-664D53C36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34977C-A402-197A-3251-3A070E8E2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814D97-5392-0384-E905-9E3ADC1942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734415-0938-E0EA-A496-F31CCC6A94C8}"/>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6" name="Footer Placeholder 5">
            <a:extLst>
              <a:ext uri="{FF2B5EF4-FFF2-40B4-BE49-F238E27FC236}">
                <a16:creationId xmlns:a16="http://schemas.microsoft.com/office/drawing/2014/main" id="{AFC9EC2E-10CB-375B-9585-385E6FDFC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93D74-591F-8ACE-8260-555809114432}"/>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70350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325-75FB-A410-E94F-0E6CA1464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C719BB-7259-C2E2-B321-7D81FB997E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21A102-5AB8-DDE7-CC6C-AAFC443354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5372FF-B685-7C9A-5DBB-980D46E38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3B545F-2ED2-9958-0F38-4ECBF1FB6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7E7512-1A6F-B246-FC54-3894A27B1B83}"/>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8" name="Footer Placeholder 7">
            <a:extLst>
              <a:ext uri="{FF2B5EF4-FFF2-40B4-BE49-F238E27FC236}">
                <a16:creationId xmlns:a16="http://schemas.microsoft.com/office/drawing/2014/main" id="{9B469A78-048F-D520-8BB5-5AC3CA5EF3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4041C-136F-4A12-737B-56E74ED9221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06175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E4B7-9372-4256-199D-CAB33E3FEC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B24940-39A0-3902-775F-086A7037D5F6}"/>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4" name="Footer Placeholder 3">
            <a:extLst>
              <a:ext uri="{FF2B5EF4-FFF2-40B4-BE49-F238E27FC236}">
                <a16:creationId xmlns:a16="http://schemas.microsoft.com/office/drawing/2014/main" id="{09FC0552-60FB-A712-5A96-19139BC50E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C84E7A-D49A-3D1C-F5CE-97598FFE8A7C}"/>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4158858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AEC2D-8ABA-7750-E307-DF581009B49A}"/>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3" name="Footer Placeholder 2">
            <a:extLst>
              <a:ext uri="{FF2B5EF4-FFF2-40B4-BE49-F238E27FC236}">
                <a16:creationId xmlns:a16="http://schemas.microsoft.com/office/drawing/2014/main" id="{5D0EEB71-D92D-16C3-4CB0-D887C11C3B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8A79A-23CD-3412-DD66-0E90459349D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6582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35CA4-B9E2-2BC1-BACD-9D38C31A0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9A9523-FF79-24EF-BAB5-BA329AD97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9625BB-53A8-F1E0-4397-5F90814EA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88A0-70BD-0FB7-1C46-CAEC8AD4C0BD}"/>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6" name="Footer Placeholder 5">
            <a:extLst>
              <a:ext uri="{FF2B5EF4-FFF2-40B4-BE49-F238E27FC236}">
                <a16:creationId xmlns:a16="http://schemas.microsoft.com/office/drawing/2014/main" id="{C3397ADA-1543-9A6A-74B8-EF2F2A155B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95E1A-A674-B89D-5A48-65FC1ABDFBA9}"/>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376203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676D-B3B6-6EC5-0F15-B0FDCF2C13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50106-F974-4FC8-D04F-B7FD38AC2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A8D847-745D-C7DF-1D2E-C85435515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7E58-0240-A385-72AB-4954A425E46D}"/>
              </a:ext>
            </a:extLst>
          </p:cNvPr>
          <p:cNvSpPr>
            <a:spLocks noGrp="1"/>
          </p:cNvSpPr>
          <p:nvPr>
            <p:ph type="dt" sz="half" idx="10"/>
          </p:nvPr>
        </p:nvSpPr>
        <p:spPr/>
        <p:txBody>
          <a:bodyPr/>
          <a:lstStyle/>
          <a:p>
            <a:fld id="{A09DAD73-6C51-45AB-A1E3-AD938ED06CDF}" type="datetimeFigureOut">
              <a:rPr lang="en-US" smtClean="0"/>
              <a:t>3/16/2023</a:t>
            </a:fld>
            <a:endParaRPr lang="en-US"/>
          </a:p>
        </p:txBody>
      </p:sp>
      <p:sp>
        <p:nvSpPr>
          <p:cNvPr id="6" name="Footer Placeholder 5">
            <a:extLst>
              <a:ext uri="{FF2B5EF4-FFF2-40B4-BE49-F238E27FC236}">
                <a16:creationId xmlns:a16="http://schemas.microsoft.com/office/drawing/2014/main" id="{F3CD94C7-BDCF-032B-7C41-37FCBC5200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07D21-7786-01DE-730C-0C9E94110455}"/>
              </a:ext>
            </a:extLst>
          </p:cNvPr>
          <p:cNvSpPr>
            <a:spLocks noGrp="1"/>
          </p:cNvSpPr>
          <p:nvPr>
            <p:ph type="sldNum" sz="quarter" idx="12"/>
          </p:nvPr>
        </p:nvSpPr>
        <p:spPr/>
        <p:txBody>
          <a:bodyPr/>
          <a:lstStyle/>
          <a:p>
            <a:fld id="{470291BD-234B-42F0-8633-EEF3B237E1A1}" type="slidenum">
              <a:rPr lang="en-US" smtClean="0"/>
              <a:t>‹#›</a:t>
            </a:fld>
            <a:endParaRPr lang="en-US"/>
          </a:p>
        </p:txBody>
      </p:sp>
    </p:spTree>
    <p:extLst>
      <p:ext uri="{BB962C8B-B14F-4D97-AF65-F5344CB8AC3E}">
        <p14:creationId xmlns:p14="http://schemas.microsoft.com/office/powerpoint/2010/main" val="28334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81C06-BFF0-B535-EAAB-CE9CDC24F3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C0AEC-697A-4F1A-9CE6-BA0CF15263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0F16F6-3F1F-1367-D1B1-1D6F93F9A5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DAD73-6C51-45AB-A1E3-AD938ED06CDF}" type="datetimeFigureOut">
              <a:rPr lang="en-US" smtClean="0"/>
              <a:t>3/16/2023</a:t>
            </a:fld>
            <a:endParaRPr lang="en-US"/>
          </a:p>
        </p:txBody>
      </p:sp>
      <p:sp>
        <p:nvSpPr>
          <p:cNvPr id="5" name="Footer Placeholder 4">
            <a:extLst>
              <a:ext uri="{FF2B5EF4-FFF2-40B4-BE49-F238E27FC236}">
                <a16:creationId xmlns:a16="http://schemas.microsoft.com/office/drawing/2014/main" id="{D67BEEBB-D5BB-03B2-3A47-FF0CC833CA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06FCCB-3D00-EB55-C47A-0204B93EC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291BD-234B-42F0-8633-EEF3B237E1A1}" type="slidenum">
              <a:rPr lang="en-US" smtClean="0"/>
              <a:t>‹#›</a:t>
            </a:fld>
            <a:endParaRPr lang="en-US"/>
          </a:p>
        </p:txBody>
      </p:sp>
    </p:spTree>
    <p:extLst>
      <p:ext uri="{BB962C8B-B14F-4D97-AF65-F5344CB8AC3E}">
        <p14:creationId xmlns:p14="http://schemas.microsoft.com/office/powerpoint/2010/main" val="2967095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9C9-23D5-1C29-0C65-F6B6477B30FD}"/>
              </a:ext>
            </a:extLst>
          </p:cNvPr>
          <p:cNvSpPr>
            <a:spLocks noGrp="1"/>
          </p:cNvSpPr>
          <p:nvPr>
            <p:ph type="ctrTitle"/>
          </p:nvPr>
        </p:nvSpPr>
        <p:spPr/>
        <p:txBody>
          <a:bodyPr/>
          <a:lstStyle/>
          <a:p>
            <a:r>
              <a:rPr lang="en-US" dirty="0"/>
              <a:t>Salamander exposures</a:t>
            </a:r>
            <a:br>
              <a:rPr lang="en-US" dirty="0"/>
            </a:br>
            <a:r>
              <a:rPr lang="en-US" dirty="0"/>
              <a:t>chlorpyrifos, 24d</a:t>
            </a:r>
          </a:p>
        </p:txBody>
      </p:sp>
      <p:sp>
        <p:nvSpPr>
          <p:cNvPr id="3" name="Subtitle 2">
            <a:extLst>
              <a:ext uri="{FF2B5EF4-FFF2-40B4-BE49-F238E27FC236}">
                <a16:creationId xmlns:a16="http://schemas.microsoft.com/office/drawing/2014/main" id="{33CE973E-4C25-0575-01CD-D7CD6DC7D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888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4856D6-D891-4E90-A043-86F610FCF429}"/>
              </a:ext>
            </a:extLst>
          </p:cNvPr>
          <p:cNvSpPr txBox="1"/>
          <p:nvPr/>
        </p:nvSpPr>
        <p:spPr>
          <a:xfrm>
            <a:off x="1077530" y="4797436"/>
            <a:ext cx="9155875" cy="1200329"/>
          </a:xfrm>
          <a:prstGeom prst="rect">
            <a:avLst/>
          </a:prstGeom>
          <a:noFill/>
        </p:spPr>
        <p:txBody>
          <a:bodyPr wrap="square" rtlCol="0">
            <a:spAutoFit/>
          </a:bodyPr>
          <a:lstStyle/>
          <a:p>
            <a:r>
              <a:rPr lang="en-US" dirty="0"/>
              <a:t>Normality tests for </a:t>
            </a:r>
            <a:r>
              <a:rPr lang="en-US" dirty="0" err="1"/>
              <a:t>gsh</a:t>
            </a:r>
            <a:r>
              <a:rPr lang="en-US" dirty="0"/>
              <a:t> and ache cleared up after dropping outliers, although ache for chlorpyrifos is still on the edge of rejection (only 24D samples were dropped) due to overdispersion in both directions. Also looked at logging but this did not improve the normality fits overall.</a:t>
            </a:r>
          </a:p>
        </p:txBody>
      </p:sp>
      <p:pic>
        <p:nvPicPr>
          <p:cNvPr id="3" name="Picture 2">
            <a:extLst>
              <a:ext uri="{FF2B5EF4-FFF2-40B4-BE49-F238E27FC236}">
                <a16:creationId xmlns:a16="http://schemas.microsoft.com/office/drawing/2014/main" id="{2B9FBE8D-BD70-4868-89CB-BCB97894EE52}"/>
              </a:ext>
            </a:extLst>
          </p:cNvPr>
          <p:cNvPicPr>
            <a:picLocks noChangeAspect="1"/>
          </p:cNvPicPr>
          <p:nvPr/>
        </p:nvPicPr>
        <p:blipFill>
          <a:blip r:embed="rId2"/>
          <a:stretch>
            <a:fillRect/>
          </a:stretch>
        </p:blipFill>
        <p:spPr>
          <a:xfrm>
            <a:off x="1529298" y="324705"/>
            <a:ext cx="7789927" cy="2141091"/>
          </a:xfrm>
          <a:prstGeom prst="rect">
            <a:avLst/>
          </a:prstGeom>
        </p:spPr>
      </p:pic>
      <p:pic>
        <p:nvPicPr>
          <p:cNvPr id="8" name="Picture 7">
            <a:extLst>
              <a:ext uri="{FF2B5EF4-FFF2-40B4-BE49-F238E27FC236}">
                <a16:creationId xmlns:a16="http://schemas.microsoft.com/office/drawing/2014/main" id="{4A145BB0-3C0F-482A-B45A-078479CDE0D3}"/>
              </a:ext>
            </a:extLst>
          </p:cNvPr>
          <p:cNvPicPr>
            <a:picLocks noChangeAspect="1"/>
          </p:cNvPicPr>
          <p:nvPr/>
        </p:nvPicPr>
        <p:blipFill>
          <a:blip r:embed="rId3"/>
          <a:stretch>
            <a:fillRect/>
          </a:stretch>
        </p:blipFill>
        <p:spPr>
          <a:xfrm>
            <a:off x="1529298" y="2792005"/>
            <a:ext cx="7789927" cy="1950384"/>
          </a:xfrm>
          <a:prstGeom prst="rect">
            <a:avLst/>
          </a:prstGeom>
        </p:spPr>
      </p:pic>
      <p:sp>
        <p:nvSpPr>
          <p:cNvPr id="7" name="TextBox 6">
            <a:extLst>
              <a:ext uri="{FF2B5EF4-FFF2-40B4-BE49-F238E27FC236}">
                <a16:creationId xmlns:a16="http://schemas.microsoft.com/office/drawing/2014/main" id="{A76DF30E-A658-4E2B-816C-39CA95EE8083}"/>
              </a:ext>
            </a:extLst>
          </p:cNvPr>
          <p:cNvSpPr txBox="1"/>
          <p:nvPr/>
        </p:nvSpPr>
        <p:spPr>
          <a:xfrm>
            <a:off x="5101454" y="4458686"/>
            <a:ext cx="1484282" cy="283703"/>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9193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6D720-22F5-4960-A103-497EBA4B54EA}"/>
              </a:ext>
            </a:extLst>
          </p:cNvPr>
          <p:cNvPicPr>
            <a:picLocks noChangeAspect="1"/>
          </p:cNvPicPr>
          <p:nvPr/>
        </p:nvPicPr>
        <p:blipFill>
          <a:blip r:embed="rId2"/>
          <a:stretch>
            <a:fillRect/>
          </a:stretch>
        </p:blipFill>
        <p:spPr>
          <a:xfrm>
            <a:off x="1885092" y="3694346"/>
            <a:ext cx="10281793" cy="2357133"/>
          </a:xfrm>
          <a:prstGeom prst="rect">
            <a:avLst/>
          </a:prstGeom>
        </p:spPr>
      </p:pic>
      <p:pic>
        <p:nvPicPr>
          <p:cNvPr id="3" name="Picture 2">
            <a:extLst>
              <a:ext uri="{FF2B5EF4-FFF2-40B4-BE49-F238E27FC236}">
                <a16:creationId xmlns:a16="http://schemas.microsoft.com/office/drawing/2014/main" id="{A100F959-275A-4848-A4DF-012B30ECB23C}"/>
              </a:ext>
            </a:extLst>
          </p:cNvPr>
          <p:cNvPicPr>
            <a:picLocks noChangeAspect="1"/>
          </p:cNvPicPr>
          <p:nvPr/>
        </p:nvPicPr>
        <p:blipFill>
          <a:blip r:embed="rId3"/>
          <a:stretch>
            <a:fillRect/>
          </a:stretch>
        </p:blipFill>
        <p:spPr>
          <a:xfrm>
            <a:off x="53493" y="23672"/>
            <a:ext cx="10105674" cy="2282258"/>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10459092" y="211547"/>
            <a:ext cx="1489753" cy="923330"/>
          </a:xfrm>
          <a:prstGeom prst="rect">
            <a:avLst/>
          </a:prstGeom>
          <a:noFill/>
        </p:spPr>
        <p:txBody>
          <a:bodyPr wrap="square" rtlCol="0">
            <a:spAutoFit/>
          </a:bodyPr>
          <a:lstStyle/>
          <a:p>
            <a:r>
              <a:rPr lang="en-US" dirty="0" err="1"/>
              <a:t>gsh</a:t>
            </a:r>
            <a:endParaRPr lang="en-US" dirty="0"/>
          </a:p>
          <a:p>
            <a:r>
              <a:rPr lang="en-US" dirty="0"/>
              <a:t>24d</a:t>
            </a:r>
          </a:p>
          <a:p>
            <a:r>
              <a:rPr lang="en-US" dirty="0"/>
              <a:t>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53494" y="4484878"/>
            <a:ext cx="1662292" cy="923330"/>
          </a:xfrm>
          <a:prstGeom prst="rect">
            <a:avLst/>
          </a:prstGeom>
          <a:noFill/>
        </p:spPr>
        <p:txBody>
          <a:bodyPr wrap="square" rtlCol="0">
            <a:spAutoFit/>
          </a:bodyPr>
          <a:lstStyle/>
          <a:p>
            <a:r>
              <a:rPr lang="en-US" dirty="0" err="1"/>
              <a:t>gsh</a:t>
            </a:r>
            <a:endParaRPr lang="en-US" dirty="0"/>
          </a:p>
          <a:p>
            <a:r>
              <a:rPr lang="en-US" dirty="0"/>
              <a:t>Chlorpyrifos</a:t>
            </a:r>
          </a:p>
          <a:p>
            <a:r>
              <a:rPr lang="en-US" dirty="0"/>
              <a:t>Not significant</a:t>
            </a:r>
          </a:p>
        </p:txBody>
      </p:sp>
      <p:sp>
        <p:nvSpPr>
          <p:cNvPr id="16" name="TextBox 15">
            <a:extLst>
              <a:ext uri="{FF2B5EF4-FFF2-40B4-BE49-F238E27FC236}">
                <a16:creationId xmlns:a16="http://schemas.microsoft.com/office/drawing/2014/main" id="{EBAE140D-EBD1-4737-8B46-7F65C5547E5C}"/>
              </a:ext>
            </a:extLst>
          </p:cNvPr>
          <p:cNvSpPr txBox="1"/>
          <p:nvPr/>
        </p:nvSpPr>
        <p:spPr>
          <a:xfrm>
            <a:off x="4891613" y="4723837"/>
            <a:ext cx="194755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3158777" y="1089061"/>
            <a:ext cx="1156369" cy="2248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4443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72E929-A894-4C7E-BDBD-944207D9526B}"/>
              </a:ext>
            </a:extLst>
          </p:cNvPr>
          <p:cNvPicPr>
            <a:picLocks noChangeAspect="1"/>
          </p:cNvPicPr>
          <p:nvPr/>
        </p:nvPicPr>
        <p:blipFill>
          <a:blip r:embed="rId2"/>
          <a:stretch>
            <a:fillRect/>
          </a:stretch>
        </p:blipFill>
        <p:spPr>
          <a:xfrm>
            <a:off x="2338601" y="3483343"/>
            <a:ext cx="9610725" cy="2695575"/>
          </a:xfrm>
          <a:prstGeom prst="rect">
            <a:avLst/>
          </a:prstGeom>
        </p:spPr>
      </p:pic>
      <p:pic>
        <p:nvPicPr>
          <p:cNvPr id="5" name="Picture 4">
            <a:extLst>
              <a:ext uri="{FF2B5EF4-FFF2-40B4-BE49-F238E27FC236}">
                <a16:creationId xmlns:a16="http://schemas.microsoft.com/office/drawing/2014/main" id="{CF85D053-C854-49C4-84E5-DC5D4C3266D5}"/>
              </a:ext>
            </a:extLst>
          </p:cNvPr>
          <p:cNvPicPr>
            <a:picLocks noChangeAspect="1"/>
          </p:cNvPicPr>
          <p:nvPr/>
        </p:nvPicPr>
        <p:blipFill>
          <a:blip r:embed="rId3"/>
          <a:stretch>
            <a:fillRect/>
          </a:stretch>
        </p:blipFill>
        <p:spPr>
          <a:xfrm>
            <a:off x="-2775" y="131371"/>
            <a:ext cx="9696450" cy="2305050"/>
          </a:xfrm>
          <a:prstGeom prst="rect">
            <a:avLst/>
          </a:prstGeom>
        </p:spPr>
      </p:pic>
      <p:sp>
        <p:nvSpPr>
          <p:cNvPr id="9" name="TextBox 8">
            <a:extLst>
              <a:ext uri="{FF2B5EF4-FFF2-40B4-BE49-F238E27FC236}">
                <a16:creationId xmlns:a16="http://schemas.microsoft.com/office/drawing/2014/main" id="{BC07244D-294C-4D5B-8815-71CD060CA95A}"/>
              </a:ext>
            </a:extLst>
          </p:cNvPr>
          <p:cNvSpPr txBox="1"/>
          <p:nvPr/>
        </p:nvSpPr>
        <p:spPr>
          <a:xfrm>
            <a:off x="9814573" y="149902"/>
            <a:ext cx="1980160" cy="923330"/>
          </a:xfrm>
          <a:prstGeom prst="rect">
            <a:avLst/>
          </a:prstGeom>
          <a:noFill/>
        </p:spPr>
        <p:txBody>
          <a:bodyPr wrap="square" rtlCol="0">
            <a:spAutoFit/>
          </a:bodyPr>
          <a:lstStyle/>
          <a:p>
            <a:r>
              <a:rPr lang="en-US" dirty="0"/>
              <a:t>ache</a:t>
            </a:r>
          </a:p>
          <a:p>
            <a:r>
              <a:rPr lang="en-US" dirty="0"/>
              <a:t>24d</a:t>
            </a:r>
          </a:p>
          <a:p>
            <a:r>
              <a:rPr lang="en-US" dirty="0"/>
              <a:t>Not significant</a:t>
            </a:r>
          </a:p>
        </p:txBody>
      </p:sp>
      <p:sp>
        <p:nvSpPr>
          <p:cNvPr id="10" name="TextBox 9">
            <a:extLst>
              <a:ext uri="{FF2B5EF4-FFF2-40B4-BE49-F238E27FC236}">
                <a16:creationId xmlns:a16="http://schemas.microsoft.com/office/drawing/2014/main" id="{1871EB22-F10A-4181-8810-3A258E8063BC}"/>
              </a:ext>
            </a:extLst>
          </p:cNvPr>
          <p:cNvSpPr txBox="1"/>
          <p:nvPr/>
        </p:nvSpPr>
        <p:spPr>
          <a:xfrm>
            <a:off x="368469" y="4308907"/>
            <a:ext cx="1799378" cy="923330"/>
          </a:xfrm>
          <a:prstGeom prst="rect">
            <a:avLst/>
          </a:prstGeom>
          <a:noFill/>
        </p:spPr>
        <p:txBody>
          <a:bodyPr wrap="square" rtlCol="0">
            <a:spAutoFit/>
          </a:bodyPr>
          <a:lstStyle/>
          <a:p>
            <a:r>
              <a:rPr lang="en-US" dirty="0"/>
              <a:t>ache</a:t>
            </a:r>
          </a:p>
          <a:p>
            <a:r>
              <a:rPr lang="en-US" dirty="0"/>
              <a:t>Chlorpyrifos</a:t>
            </a:r>
          </a:p>
          <a:p>
            <a:r>
              <a:rPr lang="en-US" dirty="0"/>
              <a:t>Not significant</a:t>
            </a:r>
          </a:p>
        </p:txBody>
      </p:sp>
      <p:sp>
        <p:nvSpPr>
          <p:cNvPr id="15" name="TextBox 14">
            <a:extLst>
              <a:ext uri="{FF2B5EF4-FFF2-40B4-BE49-F238E27FC236}">
                <a16:creationId xmlns:a16="http://schemas.microsoft.com/office/drawing/2014/main" id="{1E05821F-7C52-4BD8-B766-EBE0DCA992D6}"/>
              </a:ext>
            </a:extLst>
          </p:cNvPr>
          <p:cNvSpPr txBox="1"/>
          <p:nvPr/>
        </p:nvSpPr>
        <p:spPr>
          <a:xfrm>
            <a:off x="5196410" y="5021518"/>
            <a:ext cx="1111923" cy="298149"/>
          </a:xfrm>
          <a:prstGeom prst="rect">
            <a:avLst/>
          </a:prstGeom>
          <a:noFill/>
          <a:ln w="38100">
            <a:solidFill>
              <a:srgbClr val="FF0000"/>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E8AE9FBD-946E-4CFE-9BB3-DF300E8A1803}"/>
              </a:ext>
            </a:extLst>
          </p:cNvPr>
          <p:cNvSpPr txBox="1"/>
          <p:nvPr/>
        </p:nvSpPr>
        <p:spPr>
          <a:xfrm>
            <a:off x="2498326" y="1243566"/>
            <a:ext cx="1077082" cy="246187"/>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56058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A8024-95DC-E966-0D62-4AFBCA16D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555F0E-E6FC-AB18-0895-7FEF311B82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5F2F71-6EA6-25BF-CF74-0FB0D1394413}"/>
              </a:ext>
            </a:extLst>
          </p:cNvPr>
          <p:cNvPicPr>
            <a:picLocks noChangeAspect="1"/>
          </p:cNvPicPr>
          <p:nvPr/>
        </p:nvPicPr>
        <p:blipFill>
          <a:blip r:embed="rId2"/>
          <a:stretch>
            <a:fillRect/>
          </a:stretch>
        </p:blipFill>
        <p:spPr>
          <a:xfrm>
            <a:off x="2262535" y="0"/>
            <a:ext cx="7666929" cy="6858000"/>
          </a:xfrm>
          <a:prstGeom prst="rect">
            <a:avLst/>
          </a:prstGeom>
        </p:spPr>
      </p:pic>
    </p:spTree>
    <p:extLst>
      <p:ext uri="{BB962C8B-B14F-4D97-AF65-F5344CB8AC3E}">
        <p14:creationId xmlns:p14="http://schemas.microsoft.com/office/powerpoint/2010/main" val="190453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562A-E104-A744-0A64-BA49A33CD5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77E626-24AE-2579-A8F0-0AF9B05032C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5D9412-564C-42FF-D0C2-BA95F6F50B0A}"/>
              </a:ext>
            </a:extLst>
          </p:cNvPr>
          <p:cNvPicPr>
            <a:picLocks noChangeAspect="1"/>
          </p:cNvPicPr>
          <p:nvPr/>
        </p:nvPicPr>
        <p:blipFill>
          <a:blip r:embed="rId2"/>
          <a:stretch>
            <a:fillRect/>
          </a:stretch>
        </p:blipFill>
        <p:spPr>
          <a:xfrm>
            <a:off x="2031003" y="0"/>
            <a:ext cx="8129994" cy="6858000"/>
          </a:xfrm>
          <a:prstGeom prst="rect">
            <a:avLst/>
          </a:prstGeom>
        </p:spPr>
      </p:pic>
    </p:spTree>
    <p:extLst>
      <p:ext uri="{BB962C8B-B14F-4D97-AF65-F5344CB8AC3E}">
        <p14:creationId xmlns:p14="http://schemas.microsoft.com/office/powerpoint/2010/main" val="198920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F39AF9-8FA2-1E27-DED7-6C98DEAC6352}"/>
              </a:ext>
            </a:extLst>
          </p:cNvPr>
          <p:cNvPicPr>
            <a:picLocks noChangeAspect="1"/>
          </p:cNvPicPr>
          <p:nvPr/>
        </p:nvPicPr>
        <p:blipFill>
          <a:blip r:embed="rId2"/>
          <a:stretch>
            <a:fillRect/>
          </a:stretch>
        </p:blipFill>
        <p:spPr>
          <a:xfrm>
            <a:off x="397163" y="55996"/>
            <a:ext cx="9401781" cy="6734892"/>
          </a:xfrm>
          <a:prstGeom prst="rect">
            <a:avLst/>
          </a:prstGeom>
        </p:spPr>
      </p:pic>
      <p:sp>
        <p:nvSpPr>
          <p:cNvPr id="2" name="Title 1">
            <a:extLst>
              <a:ext uri="{FF2B5EF4-FFF2-40B4-BE49-F238E27FC236}">
                <a16:creationId xmlns:a16="http://schemas.microsoft.com/office/drawing/2014/main" id="{68AC0A0C-1C5A-64F6-8F4A-EF0556EAC1DD}"/>
              </a:ext>
            </a:extLst>
          </p:cNvPr>
          <p:cNvSpPr>
            <a:spLocks noGrp="1"/>
          </p:cNvSpPr>
          <p:nvPr>
            <p:ph type="title"/>
          </p:nvPr>
        </p:nvSpPr>
        <p:spPr>
          <a:xfrm>
            <a:off x="5834165" y="5465325"/>
            <a:ext cx="6356927" cy="1325563"/>
          </a:xfrm>
        </p:spPr>
        <p:txBody>
          <a:bodyPr/>
          <a:lstStyle/>
          <a:p>
            <a:r>
              <a:rPr lang="en-US" dirty="0" err="1"/>
              <a:t>Chlorpyrfos</a:t>
            </a:r>
            <a:r>
              <a:rPr lang="en-US" dirty="0"/>
              <a:t>, log2 v control</a:t>
            </a:r>
          </a:p>
        </p:txBody>
      </p:sp>
    </p:spTree>
    <p:extLst>
      <p:ext uri="{BB962C8B-B14F-4D97-AF65-F5344CB8AC3E}">
        <p14:creationId xmlns:p14="http://schemas.microsoft.com/office/powerpoint/2010/main" val="249576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0A6F-35B7-989C-777F-70CD6CFA5D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2277D-F638-1BA5-1B71-8FEB35A677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5093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57FB0C-7DA8-1619-E405-A41462CF60FA}"/>
              </a:ext>
            </a:extLst>
          </p:cNvPr>
          <p:cNvPicPr>
            <a:picLocks noChangeAspect="1"/>
          </p:cNvPicPr>
          <p:nvPr/>
        </p:nvPicPr>
        <p:blipFill>
          <a:blip r:embed="rId2"/>
          <a:stretch>
            <a:fillRect/>
          </a:stretch>
        </p:blipFill>
        <p:spPr>
          <a:xfrm>
            <a:off x="1" y="2049863"/>
            <a:ext cx="5067130" cy="4617219"/>
          </a:xfrm>
          <a:prstGeom prst="rect">
            <a:avLst/>
          </a:prstGeom>
        </p:spPr>
      </p:pic>
      <p:pic>
        <p:nvPicPr>
          <p:cNvPr id="7" name="Picture 6">
            <a:extLst>
              <a:ext uri="{FF2B5EF4-FFF2-40B4-BE49-F238E27FC236}">
                <a16:creationId xmlns:a16="http://schemas.microsoft.com/office/drawing/2014/main" id="{275500CE-9CB0-025C-266E-89D70CDC4B1C}"/>
              </a:ext>
            </a:extLst>
          </p:cNvPr>
          <p:cNvPicPr>
            <a:picLocks noChangeAspect="1"/>
          </p:cNvPicPr>
          <p:nvPr/>
        </p:nvPicPr>
        <p:blipFill>
          <a:blip r:embed="rId3"/>
          <a:stretch>
            <a:fillRect/>
          </a:stretch>
        </p:blipFill>
        <p:spPr>
          <a:xfrm>
            <a:off x="5067131" y="681037"/>
            <a:ext cx="7098843" cy="6127739"/>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9761135" y="186976"/>
            <a:ext cx="2095919" cy="1325563"/>
          </a:xfrm>
        </p:spPr>
        <p:txBody>
          <a:bodyPr/>
          <a:lstStyle/>
          <a:p>
            <a:r>
              <a:rPr lang="en-US" dirty="0"/>
              <a:t>Urea</a:t>
            </a:r>
          </a:p>
        </p:txBody>
      </p:sp>
    </p:spTree>
    <p:extLst>
      <p:ext uri="{BB962C8B-B14F-4D97-AF65-F5344CB8AC3E}">
        <p14:creationId xmlns:p14="http://schemas.microsoft.com/office/powerpoint/2010/main" val="111734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20F6E2-847E-92EF-CFF4-EBA27A87D7FD}"/>
              </a:ext>
            </a:extLst>
          </p:cNvPr>
          <p:cNvPicPr>
            <a:picLocks noChangeAspect="1"/>
          </p:cNvPicPr>
          <p:nvPr/>
        </p:nvPicPr>
        <p:blipFill>
          <a:blip r:embed="rId2"/>
          <a:stretch>
            <a:fillRect/>
          </a:stretch>
        </p:blipFill>
        <p:spPr>
          <a:xfrm>
            <a:off x="4457103" y="0"/>
            <a:ext cx="7734897" cy="6858000"/>
          </a:xfrm>
          <a:prstGeom prst="rect">
            <a:avLst/>
          </a:prstGeom>
        </p:spPr>
      </p:pic>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622998" y="186977"/>
            <a:ext cx="5627077" cy="827908"/>
          </a:xfrm>
        </p:spPr>
        <p:txBody>
          <a:bodyPr>
            <a:normAutofit/>
          </a:bodyPr>
          <a:lstStyle/>
          <a:p>
            <a:r>
              <a:rPr lang="en-US" dirty="0"/>
              <a:t>Gly Ser Metabolism</a:t>
            </a:r>
          </a:p>
        </p:txBody>
      </p:sp>
      <p:pic>
        <p:nvPicPr>
          <p:cNvPr id="3" name="Picture 2">
            <a:extLst>
              <a:ext uri="{FF2B5EF4-FFF2-40B4-BE49-F238E27FC236}">
                <a16:creationId xmlns:a16="http://schemas.microsoft.com/office/drawing/2014/main" id="{3CCD611F-24A8-177E-E074-F2E7A61949E2}"/>
              </a:ext>
            </a:extLst>
          </p:cNvPr>
          <p:cNvPicPr>
            <a:picLocks noChangeAspect="1"/>
          </p:cNvPicPr>
          <p:nvPr/>
        </p:nvPicPr>
        <p:blipFill>
          <a:blip r:embed="rId3"/>
          <a:stretch>
            <a:fillRect/>
          </a:stretch>
        </p:blipFill>
        <p:spPr>
          <a:xfrm>
            <a:off x="0" y="2592474"/>
            <a:ext cx="4682125" cy="4185139"/>
          </a:xfrm>
          <a:prstGeom prst="rect">
            <a:avLst/>
          </a:prstGeom>
        </p:spPr>
      </p:pic>
      <p:pic>
        <p:nvPicPr>
          <p:cNvPr id="1026" name="Picture 2">
            <a:extLst>
              <a:ext uri="{FF2B5EF4-FFF2-40B4-BE49-F238E27FC236}">
                <a16:creationId xmlns:a16="http://schemas.microsoft.com/office/drawing/2014/main" id="{2EB94BEA-9B71-2CCD-AAA5-014BEB080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51" y="186977"/>
            <a:ext cx="3705000" cy="2392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15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347435" y="0"/>
            <a:ext cx="4883498" cy="1325563"/>
          </a:xfrm>
        </p:spPr>
        <p:txBody>
          <a:bodyPr>
            <a:normAutofit/>
          </a:bodyPr>
          <a:lstStyle/>
          <a:p>
            <a:r>
              <a:rPr lang="en-US" dirty="0"/>
              <a:t>Glu metabolism</a:t>
            </a:r>
          </a:p>
        </p:txBody>
      </p:sp>
      <p:pic>
        <p:nvPicPr>
          <p:cNvPr id="4" name="Picture 3">
            <a:extLst>
              <a:ext uri="{FF2B5EF4-FFF2-40B4-BE49-F238E27FC236}">
                <a16:creationId xmlns:a16="http://schemas.microsoft.com/office/drawing/2014/main" id="{2EC6305B-307E-8F19-1FD8-AC208FA7BC1D}"/>
              </a:ext>
            </a:extLst>
          </p:cNvPr>
          <p:cNvPicPr>
            <a:picLocks noChangeAspect="1"/>
          </p:cNvPicPr>
          <p:nvPr/>
        </p:nvPicPr>
        <p:blipFill>
          <a:blip r:embed="rId2"/>
          <a:stretch>
            <a:fillRect/>
          </a:stretch>
        </p:blipFill>
        <p:spPr>
          <a:xfrm>
            <a:off x="80387" y="2150346"/>
            <a:ext cx="5016149" cy="4577025"/>
          </a:xfrm>
          <a:prstGeom prst="rect">
            <a:avLst/>
          </a:prstGeom>
        </p:spPr>
      </p:pic>
      <p:pic>
        <p:nvPicPr>
          <p:cNvPr id="6" name="Picture 5">
            <a:extLst>
              <a:ext uri="{FF2B5EF4-FFF2-40B4-BE49-F238E27FC236}">
                <a16:creationId xmlns:a16="http://schemas.microsoft.com/office/drawing/2014/main" id="{128E1FEB-74CA-0A13-CE7F-1F51F09DEED0}"/>
              </a:ext>
            </a:extLst>
          </p:cNvPr>
          <p:cNvPicPr>
            <a:picLocks noChangeAspect="1"/>
          </p:cNvPicPr>
          <p:nvPr/>
        </p:nvPicPr>
        <p:blipFill>
          <a:blip r:embed="rId3"/>
          <a:stretch>
            <a:fillRect/>
          </a:stretch>
        </p:blipFill>
        <p:spPr>
          <a:xfrm>
            <a:off x="5230933" y="874207"/>
            <a:ext cx="6521344" cy="5983793"/>
          </a:xfrm>
          <a:prstGeom prst="rect">
            <a:avLst/>
          </a:prstGeom>
        </p:spPr>
      </p:pic>
    </p:spTree>
    <p:extLst>
      <p:ext uri="{BB962C8B-B14F-4D97-AF65-F5344CB8AC3E}">
        <p14:creationId xmlns:p14="http://schemas.microsoft.com/office/powerpoint/2010/main" val="100390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16AA3E-A148-4B3A-A924-C13B8911BF5D}"/>
              </a:ext>
            </a:extLst>
          </p:cNvPr>
          <p:cNvPicPr>
            <a:picLocks noChangeAspect="1"/>
          </p:cNvPicPr>
          <p:nvPr/>
        </p:nvPicPr>
        <p:blipFill>
          <a:blip r:embed="rId2"/>
          <a:stretch>
            <a:fillRect/>
          </a:stretch>
        </p:blipFill>
        <p:spPr>
          <a:xfrm>
            <a:off x="1014003" y="0"/>
            <a:ext cx="10307832" cy="6858000"/>
          </a:xfrm>
          <a:prstGeom prst="rect">
            <a:avLst/>
          </a:prstGeom>
        </p:spPr>
      </p:pic>
      <p:sp>
        <p:nvSpPr>
          <p:cNvPr id="5" name="TextBox 4">
            <a:extLst>
              <a:ext uri="{FF2B5EF4-FFF2-40B4-BE49-F238E27FC236}">
                <a16:creationId xmlns:a16="http://schemas.microsoft.com/office/drawing/2014/main" id="{6AA3BDDA-EA4B-43A2-B31C-A1669A190A5E}"/>
              </a:ext>
            </a:extLst>
          </p:cNvPr>
          <p:cNvSpPr txBox="1"/>
          <p:nvPr/>
        </p:nvSpPr>
        <p:spPr>
          <a:xfrm>
            <a:off x="9667782" y="621437"/>
            <a:ext cx="727969" cy="235199"/>
          </a:xfrm>
          <a:prstGeom prst="rect">
            <a:avLst/>
          </a:prstGeom>
          <a:noFill/>
          <a:ln w="38100">
            <a:solidFill>
              <a:srgbClr val="FF0000"/>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1CE3282B-0C4E-4635-B9C9-7109560ECE09}"/>
              </a:ext>
            </a:extLst>
          </p:cNvPr>
          <p:cNvSpPr txBox="1"/>
          <p:nvPr/>
        </p:nvSpPr>
        <p:spPr>
          <a:xfrm>
            <a:off x="7389179" y="3650202"/>
            <a:ext cx="727969" cy="235199"/>
          </a:xfrm>
          <a:prstGeom prst="rect">
            <a:avLst/>
          </a:prstGeom>
          <a:noFill/>
          <a:ln w="38100">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F4CC66EE-7BDB-4900-A627-F6C443D0FC1D}"/>
              </a:ext>
            </a:extLst>
          </p:cNvPr>
          <p:cNvSpPr txBox="1"/>
          <p:nvPr/>
        </p:nvSpPr>
        <p:spPr>
          <a:xfrm>
            <a:off x="7389180" y="3039123"/>
            <a:ext cx="727969" cy="235199"/>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8823FB8-5D91-4B94-82CA-CCEE9193ED00}"/>
              </a:ext>
            </a:extLst>
          </p:cNvPr>
          <p:cNvSpPr txBox="1"/>
          <p:nvPr/>
        </p:nvSpPr>
        <p:spPr>
          <a:xfrm>
            <a:off x="7045907" y="0"/>
            <a:ext cx="1228081" cy="6858000"/>
          </a:xfrm>
          <a:prstGeom prst="rect">
            <a:avLst/>
          </a:prstGeom>
          <a:noFill/>
          <a:ln w="38100">
            <a:solidFill>
              <a:srgbClr val="FFC000"/>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5B50659C-B40B-4A62-AA17-2DDFEF06437C}"/>
              </a:ext>
            </a:extLst>
          </p:cNvPr>
          <p:cNvSpPr txBox="1"/>
          <p:nvPr/>
        </p:nvSpPr>
        <p:spPr>
          <a:xfrm>
            <a:off x="1182208" y="0"/>
            <a:ext cx="1725379" cy="6858000"/>
          </a:xfrm>
          <a:prstGeom prst="rect">
            <a:avLst/>
          </a:prstGeom>
          <a:noFill/>
          <a:ln w="38100">
            <a:solidFill>
              <a:srgbClr val="FFC000"/>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10336D86-6D57-436E-9D60-39D5C8BE863D}"/>
              </a:ext>
            </a:extLst>
          </p:cNvPr>
          <p:cNvSpPr txBox="1"/>
          <p:nvPr/>
        </p:nvSpPr>
        <p:spPr>
          <a:xfrm>
            <a:off x="9417725" y="0"/>
            <a:ext cx="1228081" cy="6858000"/>
          </a:xfrm>
          <a:prstGeom prst="rect">
            <a:avLst/>
          </a:prstGeom>
          <a:noFill/>
          <a:ln w="38100">
            <a:solidFill>
              <a:srgbClr val="FFC000"/>
            </a:solidFill>
          </a:ln>
        </p:spPr>
        <p:txBody>
          <a:bodyPr wrap="square" rtlCol="0">
            <a:spAutoFit/>
          </a:bodyPr>
          <a:lstStyle/>
          <a:p>
            <a:endParaRPr lang="en-US" dirty="0"/>
          </a:p>
        </p:txBody>
      </p:sp>
    </p:spTree>
    <p:extLst>
      <p:ext uri="{BB962C8B-B14F-4D97-AF65-F5344CB8AC3E}">
        <p14:creationId xmlns:p14="http://schemas.microsoft.com/office/powerpoint/2010/main" val="128813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261258" y="86493"/>
            <a:ext cx="4360984" cy="1325563"/>
          </a:xfrm>
        </p:spPr>
        <p:txBody>
          <a:bodyPr>
            <a:normAutofit/>
          </a:bodyPr>
          <a:lstStyle/>
          <a:p>
            <a:r>
              <a:rPr lang="en-US" dirty="0"/>
              <a:t>Gluconeogenesis</a:t>
            </a:r>
          </a:p>
        </p:txBody>
      </p:sp>
      <p:pic>
        <p:nvPicPr>
          <p:cNvPr id="4" name="Picture 3">
            <a:extLst>
              <a:ext uri="{FF2B5EF4-FFF2-40B4-BE49-F238E27FC236}">
                <a16:creationId xmlns:a16="http://schemas.microsoft.com/office/drawing/2014/main" id="{E581B02E-B3EF-0FCD-B498-D6682A34A968}"/>
              </a:ext>
            </a:extLst>
          </p:cNvPr>
          <p:cNvPicPr>
            <a:picLocks noChangeAspect="1"/>
          </p:cNvPicPr>
          <p:nvPr/>
        </p:nvPicPr>
        <p:blipFill>
          <a:blip r:embed="rId2"/>
          <a:stretch>
            <a:fillRect/>
          </a:stretch>
        </p:blipFill>
        <p:spPr>
          <a:xfrm>
            <a:off x="0" y="1989574"/>
            <a:ext cx="5260385" cy="4597119"/>
          </a:xfrm>
          <a:prstGeom prst="rect">
            <a:avLst/>
          </a:prstGeom>
        </p:spPr>
      </p:pic>
      <p:pic>
        <p:nvPicPr>
          <p:cNvPr id="6" name="Picture 5">
            <a:extLst>
              <a:ext uri="{FF2B5EF4-FFF2-40B4-BE49-F238E27FC236}">
                <a16:creationId xmlns:a16="http://schemas.microsoft.com/office/drawing/2014/main" id="{61807715-DE3A-15A8-3FA7-1C8B15F80413}"/>
              </a:ext>
            </a:extLst>
          </p:cNvPr>
          <p:cNvPicPr>
            <a:picLocks noChangeAspect="1"/>
          </p:cNvPicPr>
          <p:nvPr/>
        </p:nvPicPr>
        <p:blipFill>
          <a:blip r:embed="rId3"/>
          <a:stretch>
            <a:fillRect/>
          </a:stretch>
        </p:blipFill>
        <p:spPr>
          <a:xfrm>
            <a:off x="5064369" y="429436"/>
            <a:ext cx="7015441" cy="6291742"/>
          </a:xfrm>
          <a:prstGeom prst="rect">
            <a:avLst/>
          </a:prstGeom>
        </p:spPr>
      </p:pic>
    </p:spTree>
    <p:extLst>
      <p:ext uri="{BB962C8B-B14F-4D97-AF65-F5344CB8AC3E}">
        <p14:creationId xmlns:p14="http://schemas.microsoft.com/office/powerpoint/2010/main" val="164740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2844-C348-ED8E-D093-9ABAE1B2BF35}"/>
              </a:ext>
            </a:extLst>
          </p:cNvPr>
          <p:cNvSpPr>
            <a:spLocks noGrp="1"/>
          </p:cNvSpPr>
          <p:nvPr>
            <p:ph type="title"/>
          </p:nvPr>
        </p:nvSpPr>
        <p:spPr>
          <a:xfrm>
            <a:off x="8591341" y="186976"/>
            <a:ext cx="3265713" cy="998729"/>
          </a:xfrm>
        </p:spPr>
        <p:txBody>
          <a:bodyPr/>
          <a:lstStyle/>
          <a:p>
            <a:r>
              <a:rPr lang="en-US" dirty="0"/>
              <a:t>Glu Ala Cycle</a:t>
            </a:r>
          </a:p>
        </p:txBody>
      </p:sp>
    </p:spTree>
    <p:extLst>
      <p:ext uri="{BB962C8B-B14F-4D97-AF65-F5344CB8AC3E}">
        <p14:creationId xmlns:p14="http://schemas.microsoft.com/office/powerpoint/2010/main" val="282752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C8C3E8D-0CFB-CCC2-08EC-135F390EF581}"/>
              </a:ext>
            </a:extLst>
          </p:cNvPr>
          <p:cNvSpPr txBox="1"/>
          <p:nvPr/>
        </p:nvSpPr>
        <p:spPr>
          <a:xfrm>
            <a:off x="663191" y="241160"/>
            <a:ext cx="6712299" cy="369332"/>
          </a:xfrm>
          <a:prstGeom prst="rect">
            <a:avLst/>
          </a:prstGeom>
          <a:noFill/>
        </p:spPr>
        <p:txBody>
          <a:bodyPr wrap="square" rtlCol="0">
            <a:spAutoFit/>
          </a:bodyPr>
          <a:lstStyle/>
          <a:p>
            <a:r>
              <a:rPr lang="en-US" dirty="0" err="1"/>
              <a:t>xla</a:t>
            </a:r>
            <a:r>
              <a:rPr lang="en-US" dirty="0"/>
              <a:t>; Chlorpyrifos—Arginine biosynthesis (Urea cycle); </a:t>
            </a:r>
            <a:r>
              <a:rPr lang="en-US" dirty="0" err="1"/>
              <a:t>xla</a:t>
            </a:r>
            <a:r>
              <a:rPr lang="en-US" dirty="0"/>
              <a:t>=</a:t>
            </a:r>
            <a:r>
              <a:rPr lang="en-US" dirty="0" err="1"/>
              <a:t>hsa</a:t>
            </a:r>
            <a:endParaRPr lang="en-US" dirty="0"/>
          </a:p>
        </p:txBody>
      </p:sp>
      <p:pic>
        <p:nvPicPr>
          <p:cNvPr id="3" name="Picture 2">
            <a:extLst>
              <a:ext uri="{FF2B5EF4-FFF2-40B4-BE49-F238E27FC236}">
                <a16:creationId xmlns:a16="http://schemas.microsoft.com/office/drawing/2014/main" id="{D53015E3-C80E-79A2-D262-31BEA26E9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14" y="610492"/>
            <a:ext cx="11809572" cy="4963886"/>
          </a:xfrm>
          <a:prstGeom prst="rect">
            <a:avLst/>
          </a:prstGeom>
        </p:spPr>
      </p:pic>
      <p:pic>
        <p:nvPicPr>
          <p:cNvPr id="6" name="Picture 5">
            <a:extLst>
              <a:ext uri="{FF2B5EF4-FFF2-40B4-BE49-F238E27FC236}">
                <a16:creationId xmlns:a16="http://schemas.microsoft.com/office/drawing/2014/main" id="{D3A83DB5-9EF9-7B06-C850-A3AA80E0C457}"/>
              </a:ext>
            </a:extLst>
          </p:cNvPr>
          <p:cNvPicPr>
            <a:picLocks noChangeAspect="1"/>
          </p:cNvPicPr>
          <p:nvPr/>
        </p:nvPicPr>
        <p:blipFill>
          <a:blip r:embed="rId3"/>
          <a:stretch>
            <a:fillRect/>
          </a:stretch>
        </p:blipFill>
        <p:spPr>
          <a:xfrm>
            <a:off x="1990613" y="5377181"/>
            <a:ext cx="10120705" cy="1480819"/>
          </a:xfrm>
          <a:prstGeom prst="rect">
            <a:avLst/>
          </a:prstGeom>
        </p:spPr>
      </p:pic>
    </p:spTree>
    <p:extLst>
      <p:ext uri="{BB962C8B-B14F-4D97-AF65-F5344CB8AC3E}">
        <p14:creationId xmlns:p14="http://schemas.microsoft.com/office/powerpoint/2010/main" val="369113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A7F5E34B-0BDA-F5BF-245A-CE566D6B23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2193" y="-32348"/>
            <a:ext cx="4973934" cy="7120506"/>
          </a:xfrm>
        </p:spPr>
      </p:pic>
    </p:spTree>
    <p:extLst>
      <p:ext uri="{BB962C8B-B14F-4D97-AF65-F5344CB8AC3E}">
        <p14:creationId xmlns:p14="http://schemas.microsoft.com/office/powerpoint/2010/main" val="255552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AC57BF-9037-B742-C389-A6B8FC6627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299" y="0"/>
            <a:ext cx="9646417" cy="5621905"/>
          </a:xfrm>
        </p:spPr>
      </p:pic>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127122" y="75414"/>
            <a:ext cx="10515600" cy="1291162"/>
          </a:xfrm>
        </p:spPr>
        <p:txBody>
          <a:bodyPr>
            <a:normAutofit fontScale="90000"/>
          </a:bodyPr>
          <a:lstStyle/>
          <a:p>
            <a:r>
              <a:rPr lang="en-US" sz="1800" dirty="0" err="1"/>
              <a:t>xla</a:t>
            </a:r>
            <a:r>
              <a:rPr lang="en-US" sz="1800" dirty="0"/>
              <a:t>; Chlorpyrifos—</a:t>
            </a:r>
            <a:br>
              <a:rPr lang="en-US" sz="1800" dirty="0"/>
            </a:br>
            <a:r>
              <a:rPr lang="en-US" sz="1800" dirty="0" err="1"/>
              <a:t>Proponoate</a:t>
            </a:r>
            <a:r>
              <a:rPr lang="en-US" sz="1800" dirty="0"/>
              <a:t> metabolism</a:t>
            </a:r>
            <a:br>
              <a:rPr lang="en-US" sz="1800" dirty="0"/>
            </a:br>
            <a:r>
              <a:rPr lang="en-US" sz="1800" dirty="0"/>
              <a:t>(Gluconeogenesis); </a:t>
            </a:r>
            <a:br>
              <a:rPr lang="en-US" sz="1800" dirty="0"/>
            </a:br>
            <a:r>
              <a:rPr lang="en-US" sz="1800" dirty="0" err="1"/>
              <a:t>xla</a:t>
            </a:r>
            <a:r>
              <a:rPr lang="en-US" sz="1800" dirty="0"/>
              <a:t>=</a:t>
            </a:r>
            <a:r>
              <a:rPr lang="en-US" sz="1800" dirty="0" err="1"/>
              <a:t>hsa</a:t>
            </a:r>
            <a:br>
              <a:rPr lang="en-US" sz="1800" dirty="0"/>
            </a:br>
            <a:endParaRPr lang="en-US" sz="1800" dirty="0"/>
          </a:p>
        </p:txBody>
      </p:sp>
      <p:pic>
        <p:nvPicPr>
          <p:cNvPr id="7" name="Picture 6">
            <a:extLst>
              <a:ext uri="{FF2B5EF4-FFF2-40B4-BE49-F238E27FC236}">
                <a16:creationId xmlns:a16="http://schemas.microsoft.com/office/drawing/2014/main" id="{B681C31C-3675-816B-7694-6E40D9D0B2BC}"/>
              </a:ext>
            </a:extLst>
          </p:cNvPr>
          <p:cNvPicPr>
            <a:picLocks noChangeAspect="1"/>
          </p:cNvPicPr>
          <p:nvPr/>
        </p:nvPicPr>
        <p:blipFill>
          <a:blip r:embed="rId3"/>
          <a:stretch>
            <a:fillRect/>
          </a:stretch>
        </p:blipFill>
        <p:spPr>
          <a:xfrm>
            <a:off x="127122" y="5331211"/>
            <a:ext cx="8303445" cy="1526789"/>
          </a:xfrm>
          <a:prstGeom prst="rect">
            <a:avLst/>
          </a:prstGeom>
        </p:spPr>
      </p:pic>
    </p:spTree>
    <p:extLst>
      <p:ext uri="{BB962C8B-B14F-4D97-AF65-F5344CB8AC3E}">
        <p14:creationId xmlns:p14="http://schemas.microsoft.com/office/powerpoint/2010/main" val="296813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93785" y="105559"/>
            <a:ext cx="10515600" cy="458840"/>
          </a:xfrm>
        </p:spPr>
        <p:txBody>
          <a:bodyPr>
            <a:normAutofit fontScale="90000"/>
          </a:bodyPr>
          <a:lstStyle/>
          <a:p>
            <a:r>
              <a:rPr lang="en-US" sz="1800" dirty="0" err="1"/>
              <a:t>xla</a:t>
            </a:r>
            <a:r>
              <a:rPr lang="en-US" sz="1800" dirty="0"/>
              <a:t>; Chlorpyrifos—Glycine, serine, and threonine </a:t>
            </a:r>
            <a:br>
              <a:rPr lang="en-US" sz="1800" dirty="0"/>
            </a:br>
            <a:r>
              <a:rPr lang="en-US" sz="1800" dirty="0"/>
              <a:t>metabolism; </a:t>
            </a:r>
            <a:r>
              <a:rPr lang="en-US" sz="1800" dirty="0" err="1"/>
              <a:t>xla</a:t>
            </a:r>
            <a:r>
              <a:rPr lang="en-US" sz="1800" dirty="0"/>
              <a:t>=</a:t>
            </a:r>
            <a:r>
              <a:rPr lang="en-US" sz="1800" dirty="0" err="1"/>
              <a:t>hsa</a:t>
            </a:r>
            <a:br>
              <a:rPr lang="en-US" sz="1800" dirty="0"/>
            </a:br>
            <a:endParaRPr lang="en-US" sz="1800" dirty="0"/>
          </a:p>
        </p:txBody>
      </p:sp>
      <p:pic>
        <p:nvPicPr>
          <p:cNvPr id="8" name="Picture 7">
            <a:extLst>
              <a:ext uri="{FF2B5EF4-FFF2-40B4-BE49-F238E27FC236}">
                <a16:creationId xmlns:a16="http://schemas.microsoft.com/office/drawing/2014/main" id="{A544669F-7781-0BF5-794E-100057A13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521" y="-123378"/>
            <a:ext cx="7721694" cy="7104755"/>
          </a:xfrm>
          <a:prstGeom prst="rect">
            <a:avLst/>
          </a:prstGeom>
        </p:spPr>
      </p:pic>
    </p:spTree>
    <p:extLst>
      <p:ext uri="{BB962C8B-B14F-4D97-AF65-F5344CB8AC3E}">
        <p14:creationId xmlns:p14="http://schemas.microsoft.com/office/powerpoint/2010/main" val="16467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Chlorpyrifos—Glucose alanine cycle; </a:t>
            </a:r>
            <a:r>
              <a:rPr lang="en-US" sz="1800" dirty="0" err="1"/>
              <a:t>xla</a:t>
            </a:r>
            <a:r>
              <a:rPr lang="en-US" sz="1800" dirty="0"/>
              <a:t>=</a:t>
            </a:r>
            <a:r>
              <a:rPr lang="en-US" sz="1800" dirty="0" err="1"/>
              <a:t>hsa</a:t>
            </a:r>
            <a:br>
              <a:rPr lang="en-US" sz="1800" dirty="0"/>
            </a:br>
            <a:endParaRPr lang="en-US" sz="1800" dirty="0"/>
          </a:p>
        </p:txBody>
      </p:sp>
      <p:pic>
        <p:nvPicPr>
          <p:cNvPr id="5" name="Content Placeholder 4">
            <a:extLst>
              <a:ext uri="{FF2B5EF4-FFF2-40B4-BE49-F238E27FC236}">
                <a16:creationId xmlns:a16="http://schemas.microsoft.com/office/drawing/2014/main" id="{F47F66D7-16CA-9DE2-6523-04A3029BE9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895" y="286812"/>
            <a:ext cx="7596553" cy="6794252"/>
          </a:xfrm>
        </p:spPr>
      </p:pic>
    </p:spTree>
    <p:extLst>
      <p:ext uri="{BB962C8B-B14F-4D97-AF65-F5344CB8AC3E}">
        <p14:creationId xmlns:p14="http://schemas.microsoft.com/office/powerpoint/2010/main" val="326958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99991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039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3878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635BB-139D-4362-AD08-66325DED4A4F}"/>
              </a:ext>
            </a:extLst>
          </p:cNvPr>
          <p:cNvSpPr txBox="1"/>
          <p:nvPr/>
        </p:nvSpPr>
        <p:spPr>
          <a:xfrm>
            <a:off x="1176817" y="4797436"/>
            <a:ext cx="9155875" cy="646331"/>
          </a:xfrm>
          <a:prstGeom prst="rect">
            <a:avLst/>
          </a:prstGeom>
          <a:noFill/>
        </p:spPr>
        <p:txBody>
          <a:bodyPr wrap="square" rtlCol="0">
            <a:spAutoFit/>
          </a:bodyPr>
          <a:lstStyle/>
          <a:p>
            <a:r>
              <a:rPr lang="en-US" dirty="0"/>
              <a:t>Summary stats for glutathione and acetylcholinesterase before investigating outliers. Note that this summary for ache only reported to one significant digit, but the data and tests go deeper.</a:t>
            </a:r>
          </a:p>
        </p:txBody>
      </p:sp>
      <p:pic>
        <p:nvPicPr>
          <p:cNvPr id="3" name="Picture 2">
            <a:extLst>
              <a:ext uri="{FF2B5EF4-FFF2-40B4-BE49-F238E27FC236}">
                <a16:creationId xmlns:a16="http://schemas.microsoft.com/office/drawing/2014/main" id="{8DB9903D-0E21-4EF0-BB6E-DA313919FD39}"/>
              </a:ext>
            </a:extLst>
          </p:cNvPr>
          <p:cNvPicPr>
            <a:picLocks noChangeAspect="1"/>
          </p:cNvPicPr>
          <p:nvPr/>
        </p:nvPicPr>
        <p:blipFill>
          <a:blip r:embed="rId2"/>
          <a:stretch>
            <a:fillRect/>
          </a:stretch>
        </p:blipFill>
        <p:spPr>
          <a:xfrm>
            <a:off x="2681519" y="246374"/>
            <a:ext cx="7073314" cy="1209563"/>
          </a:xfrm>
          <a:prstGeom prst="rect">
            <a:avLst/>
          </a:prstGeom>
        </p:spPr>
      </p:pic>
      <p:pic>
        <p:nvPicPr>
          <p:cNvPr id="7" name="Picture 6">
            <a:extLst>
              <a:ext uri="{FF2B5EF4-FFF2-40B4-BE49-F238E27FC236}">
                <a16:creationId xmlns:a16="http://schemas.microsoft.com/office/drawing/2014/main" id="{CEAB3DAF-EC8B-433D-A9E6-C8993587224A}"/>
              </a:ext>
            </a:extLst>
          </p:cNvPr>
          <p:cNvPicPr>
            <a:picLocks noChangeAspect="1"/>
          </p:cNvPicPr>
          <p:nvPr/>
        </p:nvPicPr>
        <p:blipFill>
          <a:blip r:embed="rId3"/>
          <a:stretch>
            <a:fillRect/>
          </a:stretch>
        </p:blipFill>
        <p:spPr>
          <a:xfrm>
            <a:off x="2681519" y="2358963"/>
            <a:ext cx="7301028" cy="1280882"/>
          </a:xfrm>
          <a:prstGeom prst="rect">
            <a:avLst/>
          </a:prstGeom>
        </p:spPr>
      </p:pic>
    </p:spTree>
    <p:extLst>
      <p:ext uri="{BB962C8B-B14F-4D97-AF65-F5344CB8AC3E}">
        <p14:creationId xmlns:p14="http://schemas.microsoft.com/office/powerpoint/2010/main" val="371403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78064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9EB6-E5A0-73BE-2C20-F78514A6052F}"/>
              </a:ext>
            </a:extLst>
          </p:cNvPr>
          <p:cNvSpPr>
            <a:spLocks noGrp="1"/>
          </p:cNvSpPr>
          <p:nvPr>
            <p:ph type="title"/>
          </p:nvPr>
        </p:nvSpPr>
        <p:spPr>
          <a:xfrm>
            <a:off x="656493" y="75414"/>
            <a:ext cx="10515600" cy="458840"/>
          </a:xfrm>
        </p:spPr>
        <p:txBody>
          <a:bodyPr>
            <a:normAutofit fontScale="90000"/>
          </a:bodyPr>
          <a:lstStyle/>
          <a:p>
            <a:r>
              <a:rPr lang="en-US" sz="1800" dirty="0" err="1"/>
              <a:t>xla</a:t>
            </a:r>
            <a:r>
              <a:rPr lang="en-US" sz="1800" dirty="0"/>
              <a:t>; 24D—; </a:t>
            </a:r>
            <a:r>
              <a:rPr lang="en-US" sz="1800" dirty="0" err="1"/>
              <a:t>xla</a:t>
            </a:r>
            <a:r>
              <a:rPr lang="en-US" sz="1800" dirty="0"/>
              <a:t>=</a:t>
            </a:r>
            <a:r>
              <a:rPr lang="en-US" sz="1800" dirty="0" err="1"/>
              <a:t>hsa</a:t>
            </a:r>
            <a:br>
              <a:rPr lang="en-US" sz="1800" dirty="0"/>
            </a:br>
            <a:endParaRPr lang="en-US" sz="1800" dirty="0"/>
          </a:p>
        </p:txBody>
      </p:sp>
      <p:sp>
        <p:nvSpPr>
          <p:cNvPr id="4" name="Content Placeholder 3">
            <a:extLst>
              <a:ext uri="{FF2B5EF4-FFF2-40B4-BE49-F238E27FC236}">
                <a16:creationId xmlns:a16="http://schemas.microsoft.com/office/drawing/2014/main" id="{36394FF9-9274-D0E9-D3CD-A32446AEAA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721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39949" y="5259491"/>
            <a:ext cx="9471785" cy="1477328"/>
          </a:xfrm>
          <a:prstGeom prst="rect">
            <a:avLst/>
          </a:prstGeom>
          <a:noFill/>
        </p:spPr>
        <p:txBody>
          <a:bodyPr wrap="square" rtlCol="0">
            <a:spAutoFit/>
          </a:bodyPr>
          <a:lstStyle/>
          <a:p>
            <a:r>
              <a:rPr lang="en-US" dirty="0"/>
              <a:t>Body weight and SVL plot. Chlorpyrifos treatment ended up using slightly smaller salamanders, but this ended up not being an issue for the analysis (the points plot appears to be doubling the outlier, but that is a combination of the boxplot showing the outlier (black) and the jittered point plot (purple). This figure is not necessarily for the manuscripts main text, if used at all. The higher body weight outlier 24D salamander is the low concentration outlier on the next plot.</a:t>
            </a:r>
          </a:p>
        </p:txBody>
      </p:sp>
      <p:pic>
        <p:nvPicPr>
          <p:cNvPr id="3" name="Picture 2" descr="Chart, box and whisker chart&#10;&#10;Description automatically generated">
            <a:extLst>
              <a:ext uri="{FF2B5EF4-FFF2-40B4-BE49-F238E27FC236}">
                <a16:creationId xmlns:a16="http://schemas.microsoft.com/office/drawing/2014/main" id="{C8C6B5F2-CE61-4258-ABC0-56E06DF57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556" y="0"/>
            <a:ext cx="9204110" cy="5259491"/>
          </a:xfrm>
          <a:prstGeom prst="rect">
            <a:avLst/>
          </a:prstGeom>
        </p:spPr>
      </p:pic>
    </p:spTree>
    <p:extLst>
      <p:ext uri="{BB962C8B-B14F-4D97-AF65-F5344CB8AC3E}">
        <p14:creationId xmlns:p14="http://schemas.microsoft.com/office/powerpoint/2010/main" val="14557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B6841A-DBD4-47D5-819C-4DCF81BD4581}"/>
              </a:ext>
            </a:extLst>
          </p:cNvPr>
          <p:cNvPicPr>
            <a:picLocks noChangeAspect="1"/>
          </p:cNvPicPr>
          <p:nvPr/>
        </p:nvPicPr>
        <p:blipFill>
          <a:blip r:embed="rId2"/>
          <a:stretch>
            <a:fillRect/>
          </a:stretch>
        </p:blipFill>
        <p:spPr>
          <a:xfrm>
            <a:off x="3041591" y="380011"/>
            <a:ext cx="5637229" cy="4616594"/>
          </a:xfrm>
          <a:prstGeom prst="rect">
            <a:avLst/>
          </a:prstGeom>
        </p:spPr>
      </p:pic>
      <p:sp>
        <p:nvSpPr>
          <p:cNvPr id="5" name="TextBox 4">
            <a:extLst>
              <a:ext uri="{FF2B5EF4-FFF2-40B4-BE49-F238E27FC236}">
                <a16:creationId xmlns:a16="http://schemas.microsoft.com/office/drawing/2014/main" id="{B90F1ADB-570E-4C0F-991E-BAA872E96CA6}"/>
              </a:ext>
            </a:extLst>
          </p:cNvPr>
          <p:cNvSpPr txBox="1"/>
          <p:nvPr/>
        </p:nvSpPr>
        <p:spPr>
          <a:xfrm>
            <a:off x="1053779" y="5213073"/>
            <a:ext cx="9155875" cy="646331"/>
          </a:xfrm>
          <a:prstGeom prst="rect">
            <a:avLst/>
          </a:prstGeom>
          <a:noFill/>
        </p:spPr>
        <p:txBody>
          <a:bodyPr wrap="square" rtlCol="0">
            <a:spAutoFit/>
          </a:bodyPr>
          <a:lstStyle/>
          <a:p>
            <a:r>
              <a:rPr lang="en-US" dirty="0"/>
              <a:t>Snout-vent-length and body weight significantly related (as expected), but not a big deal for treatment</a:t>
            </a:r>
          </a:p>
        </p:txBody>
      </p:sp>
    </p:spTree>
    <p:extLst>
      <p:ext uri="{BB962C8B-B14F-4D97-AF65-F5344CB8AC3E}">
        <p14:creationId xmlns:p14="http://schemas.microsoft.com/office/powerpoint/2010/main" val="1147033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4E6D35-57B4-4EB8-BB1C-36884EEE3B30}"/>
              </a:ext>
            </a:extLst>
          </p:cNvPr>
          <p:cNvSpPr txBox="1"/>
          <p:nvPr/>
        </p:nvSpPr>
        <p:spPr>
          <a:xfrm>
            <a:off x="1046188" y="5142390"/>
            <a:ext cx="9802325" cy="1754326"/>
          </a:xfrm>
          <a:prstGeom prst="rect">
            <a:avLst/>
          </a:prstGeom>
          <a:noFill/>
        </p:spPr>
        <p:txBody>
          <a:bodyPr wrap="square" rtlCol="0">
            <a:spAutoFit/>
          </a:bodyPr>
          <a:lstStyle/>
          <a:p>
            <a:r>
              <a:rPr lang="en-US" dirty="0"/>
              <a:t>Glutathione variants. Glutathione used 1:5 and 1:8 dilutions, we are using the averaged concentration for the manuscript. The high control was dropped for the statistical comparisons. The points plot appears to be doubling that outlier, but that is a combination of both the boxplot showing that as an outlier and the points plot--these are now differentiated with the colors of black (part of the boxplot) and purple (the jittered sample point). We do not plan to use this plot is not used for the manuscript, it is </a:t>
            </a:r>
            <a:r>
              <a:rPr lang="en-US" dirty="0" err="1"/>
              <a:t>fyi</a:t>
            </a:r>
            <a:r>
              <a:rPr lang="en-US" dirty="0"/>
              <a:t>.</a:t>
            </a:r>
          </a:p>
        </p:txBody>
      </p:sp>
      <p:pic>
        <p:nvPicPr>
          <p:cNvPr id="4" name="Picture 3" descr="Chart, box and whisker chart&#10;&#10;Description automatically generated">
            <a:extLst>
              <a:ext uri="{FF2B5EF4-FFF2-40B4-BE49-F238E27FC236}">
                <a16:creationId xmlns:a16="http://schemas.microsoft.com/office/drawing/2014/main" id="{2D6E6CCE-F498-4825-A774-BFA932587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669" y="195308"/>
            <a:ext cx="8657394" cy="4947082"/>
          </a:xfrm>
          <a:prstGeom prst="rect">
            <a:avLst/>
          </a:prstGeom>
        </p:spPr>
      </p:pic>
    </p:spTree>
    <p:extLst>
      <p:ext uri="{BB962C8B-B14F-4D97-AF65-F5344CB8AC3E}">
        <p14:creationId xmlns:p14="http://schemas.microsoft.com/office/powerpoint/2010/main" val="8949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631EF1-1A3F-4887-B619-207BB3800C74}"/>
              </a:ext>
            </a:extLst>
          </p:cNvPr>
          <p:cNvSpPr txBox="1"/>
          <p:nvPr/>
        </p:nvSpPr>
        <p:spPr>
          <a:xfrm>
            <a:off x="1025640" y="4982966"/>
            <a:ext cx="9155875" cy="1754326"/>
          </a:xfrm>
          <a:prstGeom prst="rect">
            <a:avLst/>
          </a:prstGeom>
          <a:noFill/>
        </p:spPr>
        <p:txBody>
          <a:bodyPr wrap="square" rtlCol="0">
            <a:spAutoFit/>
          </a:bodyPr>
          <a:lstStyle/>
          <a:p>
            <a:r>
              <a:rPr lang="en-US" dirty="0"/>
              <a:t>This is the descriptive concentration figure for the manuscript with acetylcholinesterase and the averaged glutathione concentrations versus the treatments. The high control for glutathione, the low 24D glutathione, and 2 high acetylcholinesterase points were all dropped for the statistical comparisons. The points plot appears to be doubling outliers, but that is a combination of both the boxplot showing that as an outlier and the points plot--these are now differentiated with the colors of black (part of the boxplot) and purple (the jittered sample point).</a:t>
            </a:r>
          </a:p>
        </p:txBody>
      </p:sp>
      <p:pic>
        <p:nvPicPr>
          <p:cNvPr id="10" name="Picture 9" descr="Chart, box and whisker chart&#10;&#10;Description automatically generated">
            <a:extLst>
              <a:ext uri="{FF2B5EF4-FFF2-40B4-BE49-F238E27FC236}">
                <a16:creationId xmlns:a16="http://schemas.microsoft.com/office/drawing/2014/main" id="{80CE7136-E2AA-4895-BD7B-B154A2B88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027" y="228587"/>
            <a:ext cx="8239256" cy="4708146"/>
          </a:xfrm>
          <a:prstGeom prst="rect">
            <a:avLst/>
          </a:prstGeom>
        </p:spPr>
      </p:pic>
    </p:spTree>
    <p:extLst>
      <p:ext uri="{BB962C8B-B14F-4D97-AF65-F5344CB8AC3E}">
        <p14:creationId xmlns:p14="http://schemas.microsoft.com/office/powerpoint/2010/main" val="307783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503667-C364-45F2-9A79-C19664D3154D}"/>
              </a:ext>
            </a:extLst>
          </p:cNvPr>
          <p:cNvPicPr>
            <a:picLocks noChangeAspect="1"/>
          </p:cNvPicPr>
          <p:nvPr/>
        </p:nvPicPr>
        <p:blipFill>
          <a:blip r:embed="rId2"/>
          <a:stretch>
            <a:fillRect/>
          </a:stretch>
        </p:blipFill>
        <p:spPr>
          <a:xfrm>
            <a:off x="1854555" y="2675385"/>
            <a:ext cx="7281816" cy="1728621"/>
          </a:xfrm>
          <a:prstGeom prst="rect">
            <a:avLst/>
          </a:prstGeom>
        </p:spPr>
      </p:pic>
      <p:pic>
        <p:nvPicPr>
          <p:cNvPr id="8" name="Picture 7">
            <a:extLst>
              <a:ext uri="{FF2B5EF4-FFF2-40B4-BE49-F238E27FC236}">
                <a16:creationId xmlns:a16="http://schemas.microsoft.com/office/drawing/2014/main" id="{F5016373-44F6-4931-8814-9DE0DEC776A8}"/>
              </a:ext>
            </a:extLst>
          </p:cNvPr>
          <p:cNvPicPr>
            <a:picLocks noChangeAspect="1"/>
          </p:cNvPicPr>
          <p:nvPr/>
        </p:nvPicPr>
        <p:blipFill>
          <a:blip r:embed="rId3"/>
          <a:stretch>
            <a:fillRect/>
          </a:stretch>
        </p:blipFill>
        <p:spPr>
          <a:xfrm>
            <a:off x="1854555" y="619433"/>
            <a:ext cx="8008537" cy="1883682"/>
          </a:xfrm>
          <a:prstGeom prst="rect">
            <a:avLst/>
          </a:prstGeom>
        </p:spPr>
      </p:pic>
      <p:sp>
        <p:nvSpPr>
          <p:cNvPr id="5" name="TextBox 4">
            <a:extLst>
              <a:ext uri="{FF2B5EF4-FFF2-40B4-BE49-F238E27FC236}">
                <a16:creationId xmlns:a16="http://schemas.microsoft.com/office/drawing/2014/main" id="{CB8C9757-AC18-4F55-ABD7-E7FDC8B82537}"/>
              </a:ext>
            </a:extLst>
          </p:cNvPr>
          <p:cNvSpPr txBox="1"/>
          <p:nvPr/>
        </p:nvSpPr>
        <p:spPr>
          <a:xfrm>
            <a:off x="1077530" y="4797436"/>
            <a:ext cx="9155875" cy="646331"/>
          </a:xfrm>
          <a:prstGeom prst="rect">
            <a:avLst/>
          </a:prstGeom>
          <a:noFill/>
        </p:spPr>
        <p:txBody>
          <a:bodyPr wrap="square" rtlCol="0">
            <a:spAutoFit/>
          </a:bodyPr>
          <a:lstStyle/>
          <a:p>
            <a:r>
              <a:rPr lang="en-US" dirty="0"/>
              <a:t>Normality tests for </a:t>
            </a:r>
            <a:r>
              <a:rPr lang="en-US" dirty="0" err="1"/>
              <a:t>gsh</a:t>
            </a:r>
            <a:r>
              <a:rPr lang="en-US" dirty="0"/>
              <a:t> and ache. We run Shapiro tests to test for normality. Red boxes include those sets with data that reject a normality assumption (orange nearly reject).</a:t>
            </a:r>
          </a:p>
        </p:txBody>
      </p:sp>
      <p:sp>
        <p:nvSpPr>
          <p:cNvPr id="9" name="TextBox 8">
            <a:extLst>
              <a:ext uri="{FF2B5EF4-FFF2-40B4-BE49-F238E27FC236}">
                <a16:creationId xmlns:a16="http://schemas.microsoft.com/office/drawing/2014/main" id="{AB7830FD-54A8-4634-9DAE-AED1379742F9}"/>
              </a:ext>
            </a:extLst>
          </p:cNvPr>
          <p:cNvSpPr txBox="1"/>
          <p:nvPr/>
        </p:nvSpPr>
        <p:spPr>
          <a:xfrm>
            <a:off x="4434914" y="1961965"/>
            <a:ext cx="1823844" cy="235199"/>
          </a:xfrm>
          <a:prstGeom prst="rect">
            <a:avLst/>
          </a:prstGeom>
          <a:noFill/>
          <a:ln w="38100">
            <a:solidFill>
              <a:srgbClr val="FF0000"/>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7C816C55-B4B4-4E3A-9FF8-13D7E0D3A85C}"/>
              </a:ext>
            </a:extLst>
          </p:cNvPr>
          <p:cNvSpPr txBox="1"/>
          <p:nvPr/>
        </p:nvSpPr>
        <p:spPr>
          <a:xfrm>
            <a:off x="4973719" y="4153259"/>
            <a:ext cx="1823844" cy="235199"/>
          </a:xfrm>
          <a:prstGeom prst="rect">
            <a:avLst/>
          </a:prstGeom>
          <a:noFill/>
          <a:ln w="38100">
            <a:solidFill>
              <a:srgbClr val="FFC000"/>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13BFE71-E1A3-4EA6-A780-F6DDD03020D1}"/>
              </a:ext>
            </a:extLst>
          </p:cNvPr>
          <p:cNvSpPr txBox="1"/>
          <p:nvPr/>
        </p:nvSpPr>
        <p:spPr>
          <a:xfrm>
            <a:off x="4946901" y="3762848"/>
            <a:ext cx="1823844" cy="235199"/>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0403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94545D-837A-4604-A077-A23D02F30DFC}"/>
              </a:ext>
            </a:extLst>
          </p:cNvPr>
          <p:cNvPicPr>
            <a:picLocks noChangeAspect="1"/>
          </p:cNvPicPr>
          <p:nvPr/>
        </p:nvPicPr>
        <p:blipFill>
          <a:blip r:embed="rId2"/>
          <a:stretch>
            <a:fillRect/>
          </a:stretch>
        </p:blipFill>
        <p:spPr>
          <a:xfrm>
            <a:off x="231250" y="615245"/>
            <a:ext cx="12049095" cy="1416863"/>
          </a:xfrm>
          <a:prstGeom prst="rect">
            <a:avLst/>
          </a:prstGeom>
        </p:spPr>
      </p:pic>
      <p:sp>
        <p:nvSpPr>
          <p:cNvPr id="5" name="TextBox 4">
            <a:extLst>
              <a:ext uri="{FF2B5EF4-FFF2-40B4-BE49-F238E27FC236}">
                <a16:creationId xmlns:a16="http://schemas.microsoft.com/office/drawing/2014/main" id="{86AF5802-0FF4-4A0D-A3F8-A006C6B62EFC}"/>
              </a:ext>
            </a:extLst>
          </p:cNvPr>
          <p:cNvSpPr txBox="1"/>
          <p:nvPr/>
        </p:nvSpPr>
        <p:spPr>
          <a:xfrm>
            <a:off x="1361615" y="2246117"/>
            <a:ext cx="9155875" cy="369332"/>
          </a:xfrm>
          <a:prstGeom prst="rect">
            <a:avLst/>
          </a:prstGeom>
          <a:noFill/>
        </p:spPr>
        <p:txBody>
          <a:bodyPr wrap="square" rtlCol="0">
            <a:spAutoFit/>
          </a:bodyPr>
          <a:lstStyle/>
          <a:p>
            <a:r>
              <a:rPr lang="en-US" dirty="0"/>
              <a:t>Identify outliers for averaged </a:t>
            </a:r>
            <a:r>
              <a:rPr lang="en-US" dirty="0" err="1"/>
              <a:t>gsh</a:t>
            </a:r>
            <a:r>
              <a:rPr lang="en-US" dirty="0"/>
              <a:t>, the high CONS3 value is identified as an outlier.</a:t>
            </a:r>
          </a:p>
        </p:txBody>
      </p:sp>
      <p:sp>
        <p:nvSpPr>
          <p:cNvPr id="7" name="TextBox 6">
            <a:extLst>
              <a:ext uri="{FF2B5EF4-FFF2-40B4-BE49-F238E27FC236}">
                <a16:creationId xmlns:a16="http://schemas.microsoft.com/office/drawing/2014/main" id="{E9143364-4761-44F6-B525-8663832274D6}"/>
              </a:ext>
            </a:extLst>
          </p:cNvPr>
          <p:cNvSpPr txBox="1"/>
          <p:nvPr/>
        </p:nvSpPr>
        <p:spPr>
          <a:xfrm>
            <a:off x="1573690" y="648397"/>
            <a:ext cx="1107366" cy="1313568"/>
          </a:xfrm>
          <a:prstGeom prst="rect">
            <a:avLst/>
          </a:prstGeom>
          <a:noFill/>
          <a:ln w="38100">
            <a:solidFill>
              <a:srgbClr val="FF00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D364A158-DC2E-4DA5-84A1-470A3F6D7DCD}"/>
              </a:ext>
            </a:extLst>
          </p:cNvPr>
          <p:cNvSpPr txBox="1"/>
          <p:nvPr/>
        </p:nvSpPr>
        <p:spPr>
          <a:xfrm>
            <a:off x="1361615" y="5061818"/>
            <a:ext cx="9155875" cy="369332"/>
          </a:xfrm>
          <a:prstGeom prst="rect">
            <a:avLst/>
          </a:prstGeom>
          <a:noFill/>
        </p:spPr>
        <p:txBody>
          <a:bodyPr wrap="square" rtlCol="0">
            <a:spAutoFit/>
          </a:bodyPr>
          <a:lstStyle/>
          <a:p>
            <a:r>
              <a:rPr lang="en-US" dirty="0"/>
              <a:t>Identify outliers for ache, the two high concentrations (DS4 and DS7) are identified as outliers.</a:t>
            </a:r>
          </a:p>
        </p:txBody>
      </p:sp>
      <p:pic>
        <p:nvPicPr>
          <p:cNvPr id="10" name="Picture 9">
            <a:extLst>
              <a:ext uri="{FF2B5EF4-FFF2-40B4-BE49-F238E27FC236}">
                <a16:creationId xmlns:a16="http://schemas.microsoft.com/office/drawing/2014/main" id="{21FAF632-EF94-4710-8FEE-15B8D6FCD3C6}"/>
              </a:ext>
            </a:extLst>
          </p:cNvPr>
          <p:cNvPicPr>
            <a:picLocks noChangeAspect="1"/>
          </p:cNvPicPr>
          <p:nvPr/>
        </p:nvPicPr>
        <p:blipFill>
          <a:blip r:embed="rId3"/>
          <a:stretch>
            <a:fillRect/>
          </a:stretch>
        </p:blipFill>
        <p:spPr>
          <a:xfrm>
            <a:off x="472274" y="3071871"/>
            <a:ext cx="8743950" cy="1533525"/>
          </a:xfrm>
          <a:prstGeom prst="rect">
            <a:avLst/>
          </a:prstGeom>
        </p:spPr>
      </p:pic>
      <p:sp>
        <p:nvSpPr>
          <p:cNvPr id="11" name="TextBox 10">
            <a:extLst>
              <a:ext uri="{FF2B5EF4-FFF2-40B4-BE49-F238E27FC236}">
                <a16:creationId xmlns:a16="http://schemas.microsoft.com/office/drawing/2014/main" id="{60AAB6B9-84C3-4699-A18E-D61A2851628D}"/>
              </a:ext>
            </a:extLst>
          </p:cNvPr>
          <p:cNvSpPr txBox="1"/>
          <p:nvPr/>
        </p:nvSpPr>
        <p:spPr>
          <a:xfrm>
            <a:off x="1361615" y="3291828"/>
            <a:ext cx="1107366" cy="1313568"/>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15585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4791</TotalTime>
  <Words>597</Words>
  <Application>Microsoft Office PowerPoint</Application>
  <PresentationFormat>Widescreen</PresentationFormat>
  <Paragraphs>38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Salamander exposures chlorpyrifos, 24d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Chlorpyrfos, log2 v control</vt:lpstr>
      <vt:lpstr>PowerPoint Presentation</vt:lpstr>
      <vt:lpstr>Urea</vt:lpstr>
      <vt:lpstr>Gly Ser Metabolism</vt:lpstr>
      <vt:lpstr>Glu metabolism</vt:lpstr>
      <vt:lpstr>Gluconeogenesis</vt:lpstr>
      <vt:lpstr>Glu Ala Cycle</vt:lpstr>
      <vt:lpstr>PowerPoint Presentation</vt:lpstr>
      <vt:lpstr>xla; Chlorpyrifos—; xla=hsa </vt:lpstr>
      <vt:lpstr>xla; Chlorpyrifos— Proponoate metabolism (Gluconeogenesis);  xla=hsa </vt:lpstr>
      <vt:lpstr>xla; Chlorpyrifos—Glycine, serine, and threonine  metabolism; xla=hsa </vt:lpstr>
      <vt:lpstr>xla; Chlorpyrifos—Glucose alanine cycle; xla=hsa </vt:lpstr>
      <vt:lpstr>xla; 24D—; xla=hsa </vt:lpstr>
      <vt:lpstr>xla; 24D—; xla=hsa </vt:lpstr>
      <vt:lpstr>xla; 24D—; xla=hsa </vt:lpstr>
      <vt:lpstr>xla; 24D—; xla=hsa </vt:lpstr>
      <vt:lpstr>xla; 24D—; xla=hsa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Purucker, Tom</dc:creator>
  <cp:lastModifiedBy>Purucker, Tom</cp:lastModifiedBy>
  <cp:revision>4</cp:revision>
  <dcterms:created xsi:type="dcterms:W3CDTF">2023-01-27T18:29:48Z</dcterms:created>
  <dcterms:modified xsi:type="dcterms:W3CDTF">2023-03-16T22:04:17Z</dcterms:modified>
</cp:coreProperties>
</file>