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5EF3-E5AF-44AD-926F-758290709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3E6F61-2084-4AF4-BF31-694648F56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DB8833-4501-4290-8D45-BFF5D4357245}"/>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5" name="Footer Placeholder 4">
            <a:extLst>
              <a:ext uri="{FF2B5EF4-FFF2-40B4-BE49-F238E27FC236}">
                <a16:creationId xmlns:a16="http://schemas.microsoft.com/office/drawing/2014/main" id="{85A8338D-D962-4611-AC20-797A2F7C3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DA7F-D140-4487-BA89-47EC1942B09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9741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45D6-D9F5-4153-A109-BE38224E87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2EDEB6-B459-4854-8E01-592424AD9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F6F20-9058-4CAB-8EE1-3B0B8220C261}"/>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5" name="Footer Placeholder 4">
            <a:extLst>
              <a:ext uri="{FF2B5EF4-FFF2-40B4-BE49-F238E27FC236}">
                <a16:creationId xmlns:a16="http://schemas.microsoft.com/office/drawing/2014/main" id="{CEA93720-0268-4A73-88CF-C424E2928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EF084-0EC6-49B6-A934-9DF61A5A4F3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99480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2F2FC-1F5B-459F-8B53-C9FD812ED9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D9950-E570-4F40-BC99-68800AD528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81095-D40D-4F8D-8EBF-AD06F29B721E}"/>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5" name="Footer Placeholder 4">
            <a:extLst>
              <a:ext uri="{FF2B5EF4-FFF2-40B4-BE49-F238E27FC236}">
                <a16:creationId xmlns:a16="http://schemas.microsoft.com/office/drawing/2014/main" id="{238FAE9E-2756-464D-935F-9FC04E38F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4B1A-CF4E-4E48-9F5D-8AC5192E0873}"/>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42923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FB-D4AC-41DD-80EF-1AE4D5894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F7558-1EB0-4C09-99E3-B6B56CC9D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C8D23-75A9-4E9E-8A0C-757DE07D3DBE}"/>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5" name="Footer Placeholder 4">
            <a:extLst>
              <a:ext uri="{FF2B5EF4-FFF2-40B4-BE49-F238E27FC236}">
                <a16:creationId xmlns:a16="http://schemas.microsoft.com/office/drawing/2014/main" id="{972D231B-C155-4F55-96D4-D8EA54A98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5090A-DD61-4C8E-9CCB-24F2A525DEFE}"/>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90292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F7AF-4C20-4E73-B253-E4CFFD408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457D7-38DF-45CF-8A7E-0FC1577075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1ECC4-8919-42B9-86BE-8ABD799560CE}"/>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5" name="Footer Placeholder 4">
            <a:extLst>
              <a:ext uri="{FF2B5EF4-FFF2-40B4-BE49-F238E27FC236}">
                <a16:creationId xmlns:a16="http://schemas.microsoft.com/office/drawing/2014/main" id="{0154D46F-16BC-4C72-A5F4-E661242F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12CC-ADB8-4D4C-81C9-7D3929DC177C}"/>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79584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85BE-D2C7-48C6-A419-2550E81B5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80512-5917-4B56-B113-12E68C98F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54953-CAD7-418B-9301-7E68A83C0B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B54D8-84DD-4790-B3B4-73EBCB6A7BC4}"/>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6" name="Footer Placeholder 5">
            <a:extLst>
              <a:ext uri="{FF2B5EF4-FFF2-40B4-BE49-F238E27FC236}">
                <a16:creationId xmlns:a16="http://schemas.microsoft.com/office/drawing/2014/main" id="{85EDB3FD-C247-4BE8-B4C2-687487460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EEDAE-24DC-4B70-B83F-B166FA6A9D25}"/>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94061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E2B5-AC9E-4A90-9C41-E873C88961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2AB22C-194A-40D7-8DC1-CA1C94540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7A33A1-22CD-4CFD-B02D-07E618F12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D82EBE-3122-40DB-998E-B13AA6502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C52FA-9CEB-4B0B-8084-05F1D6E16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538617-8FD8-44AB-91CA-3594ECD1FF25}"/>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8" name="Footer Placeholder 7">
            <a:extLst>
              <a:ext uri="{FF2B5EF4-FFF2-40B4-BE49-F238E27FC236}">
                <a16:creationId xmlns:a16="http://schemas.microsoft.com/office/drawing/2014/main" id="{90ED2E80-E7EB-4CC8-ADDE-81CB59736A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172E7B-BD52-4909-B844-12EFE177EAF3}"/>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30762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D1AF-6512-499A-A3B2-1F55DC01B8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EF46EC-42DC-4704-80A0-587D72A841DD}"/>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4" name="Footer Placeholder 3">
            <a:extLst>
              <a:ext uri="{FF2B5EF4-FFF2-40B4-BE49-F238E27FC236}">
                <a16:creationId xmlns:a16="http://schemas.microsoft.com/office/drawing/2014/main" id="{37AC792C-A590-481B-A14C-0581F92B2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585969-F275-4EF3-8018-5D624AE693A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17828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4F410-9A3B-451A-A541-6CAE470AE39D}"/>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3" name="Footer Placeholder 2">
            <a:extLst>
              <a:ext uri="{FF2B5EF4-FFF2-40B4-BE49-F238E27FC236}">
                <a16:creationId xmlns:a16="http://schemas.microsoft.com/office/drawing/2014/main" id="{2784CD25-BA35-4FEE-8AFC-0C974924A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24D19-6619-4D39-9270-2BA9E76895B2}"/>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29977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D601-AB08-46CE-A192-D80A0BE53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E9CA39-A4CB-4CBD-B204-D6787BD79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B422D2-F121-4B7A-B64D-02582323A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CC1DB8-61C7-45B7-84DC-AAA7415E58A1}"/>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6" name="Footer Placeholder 5">
            <a:extLst>
              <a:ext uri="{FF2B5EF4-FFF2-40B4-BE49-F238E27FC236}">
                <a16:creationId xmlns:a16="http://schemas.microsoft.com/office/drawing/2014/main" id="{D0587E9D-77C8-4C1F-BDFE-002A92385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183D8-F8E5-4846-BA88-4EFDD79910C9}"/>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9988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E719-CCF3-418C-920D-5AD8A5532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5D2D4-B604-4487-89A6-17FC5B1C0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A888A-4D47-4264-BDFB-7C49EF08C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5B56B-9C85-433C-A38D-D6B3356F053D}"/>
              </a:ext>
            </a:extLst>
          </p:cNvPr>
          <p:cNvSpPr>
            <a:spLocks noGrp="1"/>
          </p:cNvSpPr>
          <p:nvPr>
            <p:ph type="dt" sz="half" idx="10"/>
          </p:nvPr>
        </p:nvSpPr>
        <p:spPr/>
        <p:txBody>
          <a:bodyPr/>
          <a:lstStyle/>
          <a:p>
            <a:fld id="{625A6AA8-F020-423B-A49D-E590DC0EE0D9}" type="datetimeFigureOut">
              <a:rPr lang="en-US" smtClean="0"/>
              <a:t>4/30/2021</a:t>
            </a:fld>
            <a:endParaRPr lang="en-US"/>
          </a:p>
        </p:txBody>
      </p:sp>
      <p:sp>
        <p:nvSpPr>
          <p:cNvPr id="6" name="Footer Placeholder 5">
            <a:extLst>
              <a:ext uri="{FF2B5EF4-FFF2-40B4-BE49-F238E27FC236}">
                <a16:creationId xmlns:a16="http://schemas.microsoft.com/office/drawing/2014/main" id="{0737BBAD-5C53-4DB6-AD9C-5ABAA8D84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92E6A-429C-42DE-83ED-7FC1D8A1984B}"/>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38410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5E147-C991-47F9-8374-DF4715E47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390D70-686C-41F6-8336-7252845DD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1E0F1-83C8-4D14-9CAB-EC76993E0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A6AA8-F020-423B-A49D-E590DC0EE0D9}" type="datetimeFigureOut">
              <a:rPr lang="en-US" smtClean="0"/>
              <a:t>4/30/2021</a:t>
            </a:fld>
            <a:endParaRPr lang="en-US"/>
          </a:p>
        </p:txBody>
      </p:sp>
      <p:sp>
        <p:nvSpPr>
          <p:cNvPr id="5" name="Footer Placeholder 4">
            <a:extLst>
              <a:ext uri="{FF2B5EF4-FFF2-40B4-BE49-F238E27FC236}">
                <a16:creationId xmlns:a16="http://schemas.microsoft.com/office/drawing/2014/main" id="{44740E76-E4A4-49D0-9B7B-23A0DFDFD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663A4-FC65-4FEF-92E3-B5F0A6310D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DC650-2202-4C41-A46D-11BBBF5DC7DA}" type="slidenum">
              <a:rPr lang="en-US" smtClean="0"/>
              <a:t>‹#›</a:t>
            </a:fld>
            <a:endParaRPr lang="en-US"/>
          </a:p>
        </p:txBody>
      </p:sp>
    </p:spTree>
    <p:extLst>
      <p:ext uri="{BB962C8B-B14F-4D97-AF65-F5344CB8AC3E}">
        <p14:creationId xmlns:p14="http://schemas.microsoft.com/office/powerpoint/2010/main" val="92244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C3C251-65D8-42A8-9222-495696251160}"/>
              </a:ext>
            </a:extLst>
          </p:cNvPr>
          <p:cNvPicPr>
            <a:picLocks noChangeAspect="1"/>
          </p:cNvPicPr>
          <p:nvPr/>
        </p:nvPicPr>
        <p:blipFill>
          <a:blip r:embed="rId2"/>
          <a:stretch>
            <a:fillRect/>
          </a:stretch>
        </p:blipFill>
        <p:spPr>
          <a:xfrm>
            <a:off x="3167584" y="0"/>
            <a:ext cx="5856832" cy="6858000"/>
          </a:xfrm>
          <a:prstGeom prst="rect">
            <a:avLst/>
          </a:prstGeom>
        </p:spPr>
      </p:pic>
    </p:spTree>
    <p:extLst>
      <p:ext uri="{BB962C8B-B14F-4D97-AF65-F5344CB8AC3E}">
        <p14:creationId xmlns:p14="http://schemas.microsoft.com/office/powerpoint/2010/main" val="128813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6FE74F-2E99-4965-B64D-5EB00AFE9214}"/>
              </a:ext>
            </a:extLst>
          </p:cNvPr>
          <p:cNvPicPr>
            <a:picLocks noChangeAspect="1"/>
          </p:cNvPicPr>
          <p:nvPr/>
        </p:nvPicPr>
        <p:blipFill>
          <a:blip r:embed="rId2"/>
          <a:stretch>
            <a:fillRect/>
          </a:stretch>
        </p:blipFill>
        <p:spPr>
          <a:xfrm>
            <a:off x="0" y="-342"/>
            <a:ext cx="9256008" cy="3733429"/>
          </a:xfrm>
          <a:prstGeom prst="rect">
            <a:avLst/>
          </a:prstGeom>
        </p:spPr>
      </p:pic>
      <p:pic>
        <p:nvPicPr>
          <p:cNvPr id="3" name="Picture 2">
            <a:extLst>
              <a:ext uri="{FF2B5EF4-FFF2-40B4-BE49-F238E27FC236}">
                <a16:creationId xmlns:a16="http://schemas.microsoft.com/office/drawing/2014/main" id="{4DFB893D-972E-4DE1-B699-1956257397CC}"/>
              </a:ext>
            </a:extLst>
          </p:cNvPr>
          <p:cNvPicPr>
            <a:picLocks noChangeAspect="1"/>
          </p:cNvPicPr>
          <p:nvPr/>
        </p:nvPicPr>
        <p:blipFill>
          <a:blip r:embed="rId3"/>
          <a:stretch>
            <a:fillRect/>
          </a:stretch>
        </p:blipFill>
        <p:spPr>
          <a:xfrm>
            <a:off x="2598329" y="3233614"/>
            <a:ext cx="9593671" cy="3631503"/>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514487" cy="646331"/>
          </a:xfrm>
          <a:prstGeom prst="rect">
            <a:avLst/>
          </a:prstGeom>
          <a:noFill/>
        </p:spPr>
        <p:txBody>
          <a:bodyPr wrap="square" rtlCol="0">
            <a:spAutoFit/>
          </a:bodyPr>
          <a:lstStyle/>
          <a:p>
            <a:r>
              <a:rPr lang="en-US" dirty="0"/>
              <a:t>1:5</a:t>
            </a:r>
          </a:p>
          <a:p>
            <a:r>
              <a:rPr lang="en-US" dirty="0"/>
              <a:t>chlorpyrifos</a:t>
            </a:r>
          </a:p>
        </p:txBody>
      </p:sp>
      <p:sp>
        <p:nvSpPr>
          <p:cNvPr id="10" name="TextBox 9">
            <a:extLst>
              <a:ext uri="{FF2B5EF4-FFF2-40B4-BE49-F238E27FC236}">
                <a16:creationId xmlns:a16="http://schemas.microsoft.com/office/drawing/2014/main" id="{1871EB22-F10A-4181-8810-3A258E8063BC}"/>
              </a:ext>
            </a:extLst>
          </p:cNvPr>
          <p:cNvSpPr txBox="1"/>
          <p:nvPr/>
        </p:nvSpPr>
        <p:spPr>
          <a:xfrm>
            <a:off x="1092531" y="5978124"/>
            <a:ext cx="1505798" cy="646331"/>
          </a:xfrm>
          <a:prstGeom prst="rect">
            <a:avLst/>
          </a:prstGeom>
          <a:noFill/>
        </p:spPr>
        <p:txBody>
          <a:bodyPr wrap="square" rtlCol="0">
            <a:spAutoFit/>
          </a:bodyPr>
          <a:lstStyle/>
          <a:p>
            <a:r>
              <a:rPr lang="en-US" dirty="0"/>
              <a:t>1:8</a:t>
            </a:r>
          </a:p>
          <a:p>
            <a:r>
              <a:rPr lang="en-US" dirty="0"/>
              <a:t>chlorpyrifos</a:t>
            </a:r>
          </a:p>
        </p:txBody>
      </p:sp>
      <p:sp>
        <p:nvSpPr>
          <p:cNvPr id="11" name="TextBox 10">
            <a:extLst>
              <a:ext uri="{FF2B5EF4-FFF2-40B4-BE49-F238E27FC236}">
                <a16:creationId xmlns:a16="http://schemas.microsoft.com/office/drawing/2014/main" id="{963B7C31-AB2D-48FA-BB75-287961F1FBCB}"/>
              </a:ext>
            </a:extLst>
          </p:cNvPr>
          <p:cNvSpPr txBox="1"/>
          <p:nvPr/>
        </p:nvSpPr>
        <p:spPr>
          <a:xfrm>
            <a:off x="0" y="1717297"/>
            <a:ext cx="1947553" cy="29814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544525F6-A5AE-477F-A613-D1CF6CD08E88}"/>
              </a:ext>
            </a:extLst>
          </p:cNvPr>
          <p:cNvSpPr txBox="1"/>
          <p:nvPr/>
        </p:nvSpPr>
        <p:spPr>
          <a:xfrm>
            <a:off x="2620377" y="6553912"/>
            <a:ext cx="1947553" cy="298149"/>
          </a:xfrm>
          <a:prstGeom prst="rect">
            <a:avLst/>
          </a:prstGeom>
          <a:noFill/>
          <a:ln w="38100">
            <a:solidFill>
              <a:srgbClr val="FF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C25BD4F0-EF30-4B5C-9689-F58B5C3F6822}"/>
              </a:ext>
            </a:extLst>
          </p:cNvPr>
          <p:cNvSpPr txBox="1"/>
          <p:nvPr/>
        </p:nvSpPr>
        <p:spPr>
          <a:xfrm>
            <a:off x="2656003" y="4815885"/>
            <a:ext cx="1947553" cy="298149"/>
          </a:xfrm>
          <a:prstGeom prst="rect">
            <a:avLst/>
          </a:prstGeom>
          <a:noFill/>
          <a:ln w="3810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2E10BCBE-9D39-4E31-B7A6-748D3F9848F3}"/>
              </a:ext>
            </a:extLst>
          </p:cNvPr>
          <p:cNvSpPr txBox="1"/>
          <p:nvPr/>
        </p:nvSpPr>
        <p:spPr>
          <a:xfrm>
            <a:off x="0" y="3382115"/>
            <a:ext cx="1947553" cy="298149"/>
          </a:xfrm>
          <a:prstGeom prst="rect">
            <a:avLst/>
          </a:prstGeom>
          <a:noFill/>
          <a:ln w="38100">
            <a:solidFill>
              <a:srgbClr val="FF0000"/>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1E05821F-7C52-4BD8-B766-EBE0DCA992D6}"/>
              </a:ext>
            </a:extLst>
          </p:cNvPr>
          <p:cNvSpPr txBox="1"/>
          <p:nvPr/>
        </p:nvSpPr>
        <p:spPr>
          <a:xfrm>
            <a:off x="4845450" y="5610745"/>
            <a:ext cx="1947553" cy="298149"/>
          </a:xfrm>
          <a:prstGeom prst="rect">
            <a:avLst/>
          </a:prstGeom>
          <a:noFill/>
          <a:ln w="3810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EBAE140D-EBD1-4737-8B46-7F65C5547E5C}"/>
              </a:ext>
            </a:extLst>
          </p:cNvPr>
          <p:cNvSpPr txBox="1"/>
          <p:nvPr/>
        </p:nvSpPr>
        <p:spPr>
          <a:xfrm>
            <a:off x="4845451" y="3857171"/>
            <a:ext cx="1947553" cy="298149"/>
          </a:xfrm>
          <a:prstGeom prst="rect">
            <a:avLst/>
          </a:prstGeom>
          <a:noFill/>
          <a:ln w="3810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195405B6-3963-4589-BA90-2EB76593C921}"/>
              </a:ext>
            </a:extLst>
          </p:cNvPr>
          <p:cNvSpPr txBox="1"/>
          <p:nvPr/>
        </p:nvSpPr>
        <p:spPr>
          <a:xfrm>
            <a:off x="2252353" y="2436421"/>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252353" y="798063"/>
            <a:ext cx="1947553" cy="298149"/>
          </a:xfrm>
          <a:prstGeom prst="rect">
            <a:avLst/>
          </a:prstGeom>
          <a:noFill/>
          <a:ln w="38100">
            <a:solidFill>
              <a:srgbClr val="FF000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68BD1286-4EAD-4046-886C-B3242A7ECCC5}"/>
              </a:ext>
            </a:extLst>
          </p:cNvPr>
          <p:cNvSpPr txBox="1"/>
          <p:nvPr/>
        </p:nvSpPr>
        <p:spPr>
          <a:xfrm>
            <a:off x="53493" y="4079955"/>
            <a:ext cx="2749191" cy="923330"/>
          </a:xfrm>
          <a:prstGeom prst="rect">
            <a:avLst/>
          </a:prstGeom>
          <a:noFill/>
        </p:spPr>
        <p:txBody>
          <a:bodyPr wrap="square" rtlCol="0">
            <a:spAutoFit/>
          </a:bodyPr>
          <a:lstStyle/>
          <a:p>
            <a:r>
              <a:rPr lang="en-US" dirty="0"/>
              <a:t>chlorpyrifos exposure results in insignificant </a:t>
            </a:r>
            <a:r>
              <a:rPr lang="en-US" dirty="0" err="1"/>
              <a:t>gsh</a:t>
            </a:r>
            <a:r>
              <a:rPr lang="en-US" dirty="0"/>
              <a:t> suppression</a:t>
            </a:r>
          </a:p>
        </p:txBody>
      </p:sp>
    </p:spTree>
    <p:extLst>
      <p:ext uri="{BB962C8B-B14F-4D97-AF65-F5344CB8AC3E}">
        <p14:creationId xmlns:p14="http://schemas.microsoft.com/office/powerpoint/2010/main" val="105605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B97396F4-F72E-47B7-94F2-6E8BC7CC2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38" y="103908"/>
            <a:ext cx="9689523" cy="5536870"/>
          </a:xfrm>
          <a:prstGeom prst="rect">
            <a:avLst/>
          </a:prstGeom>
        </p:spPr>
      </p:pic>
      <p:sp>
        <p:nvSpPr>
          <p:cNvPr id="8" name="TextBox 7">
            <a:extLst>
              <a:ext uri="{FF2B5EF4-FFF2-40B4-BE49-F238E27FC236}">
                <a16:creationId xmlns:a16="http://schemas.microsoft.com/office/drawing/2014/main" id="{9F4E6D35-57B4-4EB8-BB1C-36884EEE3B30}"/>
              </a:ext>
            </a:extLst>
          </p:cNvPr>
          <p:cNvSpPr txBox="1"/>
          <p:nvPr/>
        </p:nvSpPr>
        <p:spPr>
          <a:xfrm>
            <a:off x="2327564" y="5997039"/>
            <a:ext cx="7695210" cy="646331"/>
          </a:xfrm>
          <a:prstGeom prst="rect">
            <a:avLst/>
          </a:prstGeom>
          <a:noFill/>
        </p:spPr>
        <p:txBody>
          <a:bodyPr wrap="square" rtlCol="0">
            <a:spAutoFit/>
          </a:bodyPr>
          <a:lstStyle/>
          <a:p>
            <a:r>
              <a:rPr lang="en-US" dirty="0"/>
              <a:t>Chlorpyrifos treatment ended up using slightly smaller salamanders, but this ended up not being an issue for the analysis</a:t>
            </a:r>
          </a:p>
        </p:txBody>
      </p:sp>
    </p:spTree>
    <p:extLst>
      <p:ext uri="{BB962C8B-B14F-4D97-AF65-F5344CB8AC3E}">
        <p14:creationId xmlns:p14="http://schemas.microsoft.com/office/powerpoint/2010/main" val="14557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46188" y="5771213"/>
            <a:ext cx="9155875" cy="923330"/>
          </a:xfrm>
          <a:prstGeom prst="rect">
            <a:avLst/>
          </a:prstGeom>
          <a:noFill/>
        </p:spPr>
        <p:txBody>
          <a:bodyPr wrap="square" rtlCol="0">
            <a:spAutoFit/>
          </a:bodyPr>
          <a:lstStyle/>
          <a:p>
            <a:r>
              <a:rPr lang="en-US" dirty="0"/>
              <a:t>Chlorpyrifos treatment ended up using slightly smaller salamanders, but this ended up not being an issue for the analysis (the points plot is appears to be doubling the outlier, but that is a combination of the boxplot showing the outlier and the point plot)</a:t>
            </a:r>
          </a:p>
        </p:txBody>
      </p:sp>
      <p:pic>
        <p:nvPicPr>
          <p:cNvPr id="3" name="Picture 2" descr="Chart, box and whisker chart&#10;&#10;Description automatically generated">
            <a:extLst>
              <a:ext uri="{FF2B5EF4-FFF2-40B4-BE49-F238E27FC236}">
                <a16:creationId xmlns:a16="http://schemas.microsoft.com/office/drawing/2014/main" id="{E8DA716F-E60D-4500-BD3D-B8F18AD8D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188" y="0"/>
            <a:ext cx="10099623" cy="5771213"/>
          </a:xfrm>
          <a:prstGeom prst="rect">
            <a:avLst/>
          </a:prstGeom>
        </p:spPr>
      </p:pic>
    </p:spTree>
    <p:extLst>
      <p:ext uri="{BB962C8B-B14F-4D97-AF65-F5344CB8AC3E}">
        <p14:creationId xmlns:p14="http://schemas.microsoft.com/office/powerpoint/2010/main" val="89496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E64A4-7DEA-4FE5-BA43-13581EC692C9}"/>
              </a:ext>
            </a:extLst>
          </p:cNvPr>
          <p:cNvPicPr>
            <a:picLocks noChangeAspect="1"/>
          </p:cNvPicPr>
          <p:nvPr/>
        </p:nvPicPr>
        <p:blipFill>
          <a:blip r:embed="rId2"/>
          <a:stretch>
            <a:fillRect/>
          </a:stretch>
        </p:blipFill>
        <p:spPr>
          <a:xfrm>
            <a:off x="967418" y="481476"/>
            <a:ext cx="10690443" cy="3294877"/>
          </a:xfrm>
          <a:prstGeom prst="rect">
            <a:avLst/>
          </a:prstGeom>
        </p:spPr>
      </p:pic>
      <p:sp>
        <p:nvSpPr>
          <p:cNvPr id="5" name="TextBox 4">
            <a:extLst>
              <a:ext uri="{FF2B5EF4-FFF2-40B4-BE49-F238E27FC236}">
                <a16:creationId xmlns:a16="http://schemas.microsoft.com/office/drawing/2014/main" id="{22A635BB-139D-4362-AD08-66325DED4A4F}"/>
              </a:ext>
            </a:extLst>
          </p:cNvPr>
          <p:cNvSpPr txBox="1"/>
          <p:nvPr/>
        </p:nvSpPr>
        <p:spPr>
          <a:xfrm>
            <a:off x="1176817" y="4797436"/>
            <a:ext cx="9155875" cy="369332"/>
          </a:xfrm>
          <a:prstGeom prst="rect">
            <a:avLst/>
          </a:prstGeom>
          <a:noFill/>
        </p:spPr>
        <p:txBody>
          <a:bodyPr wrap="square" rtlCol="0">
            <a:spAutoFit/>
          </a:bodyPr>
          <a:lstStyle/>
          <a:p>
            <a:r>
              <a:rPr lang="en-US" dirty="0"/>
              <a:t>Summary stats before investigating outliers</a:t>
            </a:r>
          </a:p>
        </p:txBody>
      </p:sp>
    </p:spTree>
    <p:extLst>
      <p:ext uri="{BB962C8B-B14F-4D97-AF65-F5344CB8AC3E}">
        <p14:creationId xmlns:p14="http://schemas.microsoft.com/office/powerpoint/2010/main" val="371403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A72DDC-34F0-4D19-B886-AD2C87EABBAD}"/>
              </a:ext>
            </a:extLst>
          </p:cNvPr>
          <p:cNvPicPr>
            <a:picLocks noChangeAspect="1"/>
          </p:cNvPicPr>
          <p:nvPr/>
        </p:nvPicPr>
        <p:blipFill>
          <a:blip r:embed="rId2"/>
          <a:stretch>
            <a:fillRect/>
          </a:stretch>
        </p:blipFill>
        <p:spPr>
          <a:xfrm>
            <a:off x="1420418" y="534390"/>
            <a:ext cx="8812987" cy="3443844"/>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369332"/>
          </a:xfrm>
          <a:prstGeom prst="rect">
            <a:avLst/>
          </a:prstGeom>
          <a:noFill/>
        </p:spPr>
        <p:txBody>
          <a:bodyPr wrap="square" rtlCol="0">
            <a:spAutoFit/>
          </a:bodyPr>
          <a:lstStyle/>
          <a:p>
            <a:r>
              <a:rPr lang="en-US" dirty="0"/>
              <a:t>Shapiro tests show some normality rejections</a:t>
            </a:r>
          </a:p>
        </p:txBody>
      </p:sp>
      <p:sp>
        <p:nvSpPr>
          <p:cNvPr id="7" name="TextBox 6">
            <a:extLst>
              <a:ext uri="{FF2B5EF4-FFF2-40B4-BE49-F238E27FC236}">
                <a16:creationId xmlns:a16="http://schemas.microsoft.com/office/drawing/2014/main" id="{4078E5BC-6F73-4B98-8F1F-32D180E65BE4}"/>
              </a:ext>
            </a:extLst>
          </p:cNvPr>
          <p:cNvSpPr txBox="1"/>
          <p:nvPr/>
        </p:nvSpPr>
        <p:spPr>
          <a:xfrm>
            <a:off x="7018317" y="3325091"/>
            <a:ext cx="1710047" cy="380010"/>
          </a:xfrm>
          <a:prstGeom prst="rect">
            <a:avLst/>
          </a:prstGeom>
          <a:noFill/>
          <a:ln w="38100">
            <a:solidFill>
              <a:srgbClr val="FF0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AB7830FD-54A8-4634-9DAE-AED1379742F9}"/>
              </a:ext>
            </a:extLst>
          </p:cNvPr>
          <p:cNvSpPr txBox="1"/>
          <p:nvPr/>
        </p:nvSpPr>
        <p:spPr>
          <a:xfrm>
            <a:off x="7018316" y="1691231"/>
            <a:ext cx="1828801" cy="576955"/>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0403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603D98-5838-4E52-AE7E-9DBB0638FCE5}"/>
              </a:ext>
            </a:extLst>
          </p:cNvPr>
          <p:cNvPicPr>
            <a:picLocks noChangeAspect="1"/>
          </p:cNvPicPr>
          <p:nvPr/>
        </p:nvPicPr>
        <p:blipFill>
          <a:blip r:embed="rId2"/>
          <a:stretch>
            <a:fillRect/>
          </a:stretch>
        </p:blipFill>
        <p:spPr>
          <a:xfrm>
            <a:off x="289090" y="375619"/>
            <a:ext cx="11184904" cy="3614490"/>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077530" y="4797436"/>
            <a:ext cx="9155875" cy="369332"/>
          </a:xfrm>
          <a:prstGeom prst="rect">
            <a:avLst/>
          </a:prstGeom>
          <a:noFill/>
        </p:spPr>
        <p:txBody>
          <a:bodyPr wrap="square" rtlCol="0">
            <a:spAutoFit/>
          </a:bodyPr>
          <a:lstStyle/>
          <a:p>
            <a:r>
              <a:rPr lang="en-US" dirty="0"/>
              <a:t>Identify outliers, 4 outliers seen across the 2 response variables, none extreme</a:t>
            </a:r>
          </a:p>
        </p:txBody>
      </p:sp>
      <p:sp>
        <p:nvSpPr>
          <p:cNvPr id="6" name="TextBox 5">
            <a:extLst>
              <a:ext uri="{FF2B5EF4-FFF2-40B4-BE49-F238E27FC236}">
                <a16:creationId xmlns:a16="http://schemas.microsoft.com/office/drawing/2014/main" id="{067193CE-22F0-4CAF-8E97-82D85195E8D8}"/>
              </a:ext>
            </a:extLst>
          </p:cNvPr>
          <p:cNvSpPr txBox="1"/>
          <p:nvPr/>
        </p:nvSpPr>
        <p:spPr>
          <a:xfrm>
            <a:off x="9143999" y="1107338"/>
            <a:ext cx="1089406" cy="2657140"/>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9143364-4761-44F6-B525-8663832274D6}"/>
              </a:ext>
            </a:extLst>
          </p:cNvPr>
          <p:cNvSpPr txBox="1"/>
          <p:nvPr/>
        </p:nvSpPr>
        <p:spPr>
          <a:xfrm>
            <a:off x="1413892" y="1107338"/>
            <a:ext cx="1089406" cy="2657140"/>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1558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313618-686E-4270-BCCA-4D0B7F78B44C}"/>
              </a:ext>
            </a:extLst>
          </p:cNvPr>
          <p:cNvPicPr>
            <a:picLocks noChangeAspect="1"/>
          </p:cNvPicPr>
          <p:nvPr/>
        </p:nvPicPr>
        <p:blipFill>
          <a:blip r:embed="rId2"/>
          <a:stretch>
            <a:fillRect/>
          </a:stretch>
        </p:blipFill>
        <p:spPr>
          <a:xfrm>
            <a:off x="1449526" y="272638"/>
            <a:ext cx="9292948" cy="4406240"/>
          </a:xfrm>
          <a:prstGeom prst="rect">
            <a:avLst/>
          </a:prstGeom>
        </p:spPr>
      </p:pic>
      <p:sp>
        <p:nvSpPr>
          <p:cNvPr id="6" name="TextBox 5">
            <a:extLst>
              <a:ext uri="{FF2B5EF4-FFF2-40B4-BE49-F238E27FC236}">
                <a16:creationId xmlns:a16="http://schemas.microsoft.com/office/drawing/2014/main" id="{394856D6-D891-4E90-A043-86F610FCF429}"/>
              </a:ext>
            </a:extLst>
          </p:cNvPr>
          <p:cNvSpPr txBox="1"/>
          <p:nvPr/>
        </p:nvSpPr>
        <p:spPr>
          <a:xfrm>
            <a:off x="1077530" y="4797436"/>
            <a:ext cx="9155875" cy="369332"/>
          </a:xfrm>
          <a:prstGeom prst="rect">
            <a:avLst/>
          </a:prstGeom>
          <a:noFill/>
        </p:spPr>
        <p:txBody>
          <a:bodyPr wrap="square" rtlCol="0">
            <a:spAutoFit/>
          </a:bodyPr>
          <a:lstStyle/>
          <a:p>
            <a:r>
              <a:rPr lang="en-US" dirty="0"/>
              <a:t>Normality tests mostly cleared up</a:t>
            </a:r>
          </a:p>
        </p:txBody>
      </p:sp>
      <p:sp>
        <p:nvSpPr>
          <p:cNvPr id="7" name="TextBox 6">
            <a:extLst>
              <a:ext uri="{FF2B5EF4-FFF2-40B4-BE49-F238E27FC236}">
                <a16:creationId xmlns:a16="http://schemas.microsoft.com/office/drawing/2014/main" id="{A76DF30E-A658-4E2B-816C-39CA95EE8083}"/>
              </a:ext>
            </a:extLst>
          </p:cNvPr>
          <p:cNvSpPr txBox="1"/>
          <p:nvPr/>
        </p:nvSpPr>
        <p:spPr>
          <a:xfrm>
            <a:off x="6365174" y="2695698"/>
            <a:ext cx="1710047" cy="380010"/>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91935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6841A-DBD4-47D5-819C-4DCF81BD4581}"/>
              </a:ext>
            </a:extLst>
          </p:cNvPr>
          <p:cNvPicPr>
            <a:picLocks noChangeAspect="1"/>
          </p:cNvPicPr>
          <p:nvPr/>
        </p:nvPicPr>
        <p:blipFill>
          <a:blip r:embed="rId2"/>
          <a:stretch>
            <a:fillRect/>
          </a:stretch>
        </p:blipFill>
        <p:spPr>
          <a:xfrm>
            <a:off x="3041591" y="380011"/>
            <a:ext cx="5637229" cy="4616594"/>
          </a:xfrm>
          <a:prstGeom prst="rect">
            <a:avLst/>
          </a:prstGeom>
        </p:spPr>
      </p:pic>
      <p:sp>
        <p:nvSpPr>
          <p:cNvPr id="5" name="TextBox 4">
            <a:extLst>
              <a:ext uri="{FF2B5EF4-FFF2-40B4-BE49-F238E27FC236}">
                <a16:creationId xmlns:a16="http://schemas.microsoft.com/office/drawing/2014/main" id="{B90F1ADB-570E-4C0F-991E-BAA872E96CA6}"/>
              </a:ext>
            </a:extLst>
          </p:cNvPr>
          <p:cNvSpPr txBox="1"/>
          <p:nvPr/>
        </p:nvSpPr>
        <p:spPr>
          <a:xfrm>
            <a:off x="1053779" y="5213073"/>
            <a:ext cx="9155875" cy="369332"/>
          </a:xfrm>
          <a:prstGeom prst="rect">
            <a:avLst/>
          </a:prstGeom>
          <a:noFill/>
        </p:spPr>
        <p:txBody>
          <a:bodyPr wrap="square" rtlCol="0">
            <a:spAutoFit/>
          </a:bodyPr>
          <a:lstStyle/>
          <a:p>
            <a:r>
              <a:rPr lang="en-US" dirty="0"/>
              <a:t>Snout-vent-length and body weight significantly related as, but not a big deal for treatment</a:t>
            </a:r>
          </a:p>
        </p:txBody>
      </p:sp>
    </p:spTree>
    <p:extLst>
      <p:ext uri="{BB962C8B-B14F-4D97-AF65-F5344CB8AC3E}">
        <p14:creationId xmlns:p14="http://schemas.microsoft.com/office/powerpoint/2010/main" val="114703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D14FDF-BB33-479C-872C-4AEC126E0EB1}"/>
              </a:ext>
            </a:extLst>
          </p:cNvPr>
          <p:cNvPicPr>
            <a:picLocks noChangeAspect="1"/>
          </p:cNvPicPr>
          <p:nvPr/>
        </p:nvPicPr>
        <p:blipFill>
          <a:blip r:embed="rId2"/>
          <a:stretch>
            <a:fillRect/>
          </a:stretch>
        </p:blipFill>
        <p:spPr>
          <a:xfrm>
            <a:off x="0" y="0"/>
            <a:ext cx="9814574" cy="3702570"/>
          </a:xfrm>
          <a:prstGeom prst="rect">
            <a:avLst/>
          </a:prstGeom>
        </p:spPr>
      </p:pic>
      <p:pic>
        <p:nvPicPr>
          <p:cNvPr id="8" name="Picture 7">
            <a:extLst>
              <a:ext uri="{FF2B5EF4-FFF2-40B4-BE49-F238E27FC236}">
                <a16:creationId xmlns:a16="http://schemas.microsoft.com/office/drawing/2014/main" id="{C09A266D-1154-43AA-8598-5C968F37CC76}"/>
              </a:ext>
            </a:extLst>
          </p:cNvPr>
          <p:cNvPicPr>
            <a:picLocks noChangeAspect="1"/>
          </p:cNvPicPr>
          <p:nvPr/>
        </p:nvPicPr>
        <p:blipFill>
          <a:blip r:embed="rId3"/>
          <a:stretch>
            <a:fillRect/>
          </a:stretch>
        </p:blipFill>
        <p:spPr>
          <a:xfrm>
            <a:off x="2749191" y="3278786"/>
            <a:ext cx="9442809" cy="3579214"/>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128247" cy="646331"/>
          </a:xfrm>
          <a:prstGeom prst="rect">
            <a:avLst/>
          </a:prstGeom>
          <a:noFill/>
        </p:spPr>
        <p:txBody>
          <a:bodyPr wrap="square" rtlCol="0">
            <a:spAutoFit/>
          </a:bodyPr>
          <a:lstStyle/>
          <a:p>
            <a:r>
              <a:rPr lang="en-US" dirty="0"/>
              <a:t>1:5</a:t>
            </a:r>
          </a:p>
          <a:p>
            <a:r>
              <a:rPr lang="en-US" dirty="0"/>
              <a:t>24d</a:t>
            </a:r>
          </a:p>
        </p:txBody>
      </p:sp>
      <p:sp>
        <p:nvSpPr>
          <p:cNvPr id="10" name="TextBox 9">
            <a:extLst>
              <a:ext uri="{FF2B5EF4-FFF2-40B4-BE49-F238E27FC236}">
                <a16:creationId xmlns:a16="http://schemas.microsoft.com/office/drawing/2014/main" id="{1871EB22-F10A-4181-8810-3A258E8063BC}"/>
              </a:ext>
            </a:extLst>
          </p:cNvPr>
          <p:cNvSpPr txBox="1"/>
          <p:nvPr/>
        </p:nvSpPr>
        <p:spPr>
          <a:xfrm>
            <a:off x="1470081" y="5978124"/>
            <a:ext cx="1128247" cy="646331"/>
          </a:xfrm>
          <a:prstGeom prst="rect">
            <a:avLst/>
          </a:prstGeom>
          <a:noFill/>
        </p:spPr>
        <p:txBody>
          <a:bodyPr wrap="square" rtlCol="0">
            <a:spAutoFit/>
          </a:bodyPr>
          <a:lstStyle/>
          <a:p>
            <a:r>
              <a:rPr lang="en-US" dirty="0"/>
              <a:t>1:8</a:t>
            </a:r>
          </a:p>
          <a:p>
            <a:r>
              <a:rPr lang="en-US" dirty="0"/>
              <a:t>24d</a:t>
            </a:r>
          </a:p>
        </p:txBody>
      </p:sp>
      <p:sp>
        <p:nvSpPr>
          <p:cNvPr id="11" name="TextBox 10">
            <a:extLst>
              <a:ext uri="{FF2B5EF4-FFF2-40B4-BE49-F238E27FC236}">
                <a16:creationId xmlns:a16="http://schemas.microsoft.com/office/drawing/2014/main" id="{963B7C31-AB2D-48FA-BB75-287961F1FBCB}"/>
              </a:ext>
            </a:extLst>
          </p:cNvPr>
          <p:cNvSpPr txBox="1"/>
          <p:nvPr/>
        </p:nvSpPr>
        <p:spPr>
          <a:xfrm>
            <a:off x="0" y="1815659"/>
            <a:ext cx="1947553" cy="29814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544525F6-A5AE-477F-A613-D1CF6CD08E88}"/>
              </a:ext>
            </a:extLst>
          </p:cNvPr>
          <p:cNvSpPr txBox="1"/>
          <p:nvPr/>
        </p:nvSpPr>
        <p:spPr>
          <a:xfrm>
            <a:off x="2751002" y="6553912"/>
            <a:ext cx="1947553" cy="298149"/>
          </a:xfrm>
          <a:prstGeom prst="rect">
            <a:avLst/>
          </a:prstGeom>
          <a:noFill/>
          <a:ln w="38100">
            <a:solidFill>
              <a:srgbClr val="FF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C25BD4F0-EF30-4B5C-9689-F58B5C3F6822}"/>
              </a:ext>
            </a:extLst>
          </p:cNvPr>
          <p:cNvSpPr txBox="1"/>
          <p:nvPr/>
        </p:nvSpPr>
        <p:spPr>
          <a:xfrm>
            <a:off x="2774753" y="4982135"/>
            <a:ext cx="1947553" cy="298149"/>
          </a:xfrm>
          <a:prstGeom prst="rect">
            <a:avLst/>
          </a:prstGeom>
          <a:noFill/>
          <a:ln w="3810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2E10BCBE-9D39-4E31-B7A6-748D3F9848F3}"/>
              </a:ext>
            </a:extLst>
          </p:cNvPr>
          <p:cNvSpPr txBox="1"/>
          <p:nvPr/>
        </p:nvSpPr>
        <p:spPr>
          <a:xfrm>
            <a:off x="0" y="3434938"/>
            <a:ext cx="1947553" cy="298149"/>
          </a:xfrm>
          <a:prstGeom prst="rect">
            <a:avLst/>
          </a:prstGeom>
          <a:noFill/>
          <a:ln w="38100">
            <a:solidFill>
              <a:srgbClr val="FF0000"/>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1E05821F-7C52-4BD8-B766-EBE0DCA992D6}"/>
              </a:ext>
            </a:extLst>
          </p:cNvPr>
          <p:cNvSpPr txBox="1"/>
          <p:nvPr/>
        </p:nvSpPr>
        <p:spPr>
          <a:xfrm>
            <a:off x="4845450" y="5586995"/>
            <a:ext cx="1947553" cy="298149"/>
          </a:xfrm>
          <a:prstGeom prst="rect">
            <a:avLst/>
          </a:prstGeom>
          <a:noFill/>
          <a:ln w="3810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EBAE140D-EBD1-4737-8B46-7F65C5547E5C}"/>
              </a:ext>
            </a:extLst>
          </p:cNvPr>
          <p:cNvSpPr txBox="1"/>
          <p:nvPr/>
        </p:nvSpPr>
        <p:spPr>
          <a:xfrm>
            <a:off x="4845451" y="4047171"/>
            <a:ext cx="1947553" cy="298149"/>
          </a:xfrm>
          <a:prstGeom prst="rect">
            <a:avLst/>
          </a:prstGeom>
          <a:noFill/>
          <a:ln w="3810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195405B6-3963-4589-BA90-2EB76593C921}"/>
              </a:ext>
            </a:extLst>
          </p:cNvPr>
          <p:cNvSpPr txBox="1"/>
          <p:nvPr/>
        </p:nvSpPr>
        <p:spPr>
          <a:xfrm>
            <a:off x="2252353" y="2436421"/>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252353" y="798063"/>
            <a:ext cx="1947553" cy="298149"/>
          </a:xfrm>
          <a:prstGeom prst="rect">
            <a:avLst/>
          </a:prstGeom>
          <a:noFill/>
          <a:ln w="38100">
            <a:solidFill>
              <a:srgbClr val="FF000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68BD1286-4EAD-4046-886C-B3242A7ECCC5}"/>
              </a:ext>
            </a:extLst>
          </p:cNvPr>
          <p:cNvSpPr txBox="1"/>
          <p:nvPr/>
        </p:nvSpPr>
        <p:spPr>
          <a:xfrm>
            <a:off x="53493" y="4079955"/>
            <a:ext cx="2749191" cy="1200329"/>
          </a:xfrm>
          <a:prstGeom prst="rect">
            <a:avLst/>
          </a:prstGeom>
          <a:noFill/>
        </p:spPr>
        <p:txBody>
          <a:bodyPr wrap="square" rtlCol="0">
            <a:spAutoFit/>
          </a:bodyPr>
          <a:lstStyle/>
          <a:p>
            <a:r>
              <a:rPr lang="en-US" dirty="0"/>
              <a:t>24d exposure results in significant </a:t>
            </a:r>
            <a:r>
              <a:rPr lang="en-US" dirty="0" err="1"/>
              <a:t>gsh</a:t>
            </a:r>
            <a:r>
              <a:rPr lang="en-US" dirty="0"/>
              <a:t> elevation (when outliers are dropped)</a:t>
            </a:r>
          </a:p>
        </p:txBody>
      </p:sp>
    </p:spTree>
    <p:extLst>
      <p:ext uri="{BB962C8B-B14F-4D97-AF65-F5344CB8AC3E}">
        <p14:creationId xmlns:p14="http://schemas.microsoft.com/office/powerpoint/2010/main" val="1444396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141</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7</cp:revision>
  <dcterms:created xsi:type="dcterms:W3CDTF">2021-04-30T12:35:05Z</dcterms:created>
  <dcterms:modified xsi:type="dcterms:W3CDTF">2021-04-30T14:44:15Z</dcterms:modified>
</cp:coreProperties>
</file>