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97" r:id="rId8"/>
    <p:sldId id="262" r:id="rId9"/>
    <p:sldId id="291" r:id="rId10"/>
    <p:sldId id="293" r:id="rId11"/>
    <p:sldId id="298" r:id="rId12"/>
    <p:sldId id="299" r:id="rId13"/>
    <p:sldId id="304" r:id="rId14"/>
    <p:sldId id="294" r:id="rId15"/>
    <p:sldId id="300" r:id="rId16"/>
    <p:sldId id="295" r:id="rId17"/>
    <p:sldId id="301" r:id="rId18"/>
    <p:sldId id="263" r:id="rId19"/>
    <p:sldId id="302" r:id="rId20"/>
    <p:sldId id="303" r:id="rId21"/>
    <p:sldId id="305" r:id="rId22"/>
    <p:sldId id="278" r:id="rId23"/>
    <p:sldId id="306" r:id="rId24"/>
    <p:sldId id="307" r:id="rId25"/>
    <p:sldId id="281" r:id="rId26"/>
    <p:sldId id="282" r:id="rId27"/>
    <p:sldId id="283" r:id="rId28"/>
  </p:sldIdLst>
  <p:sldSz cx="9144000" cy="5143500" type="screen16x9"/>
  <p:notesSz cx="6858000" cy="9144000"/>
  <p:embeddedFontLst>
    <p:embeddedFont>
      <p:font typeface="Barlow" panose="00000500000000000000" pitchFamily="2" charset="0"/>
      <p:regular r:id="rId30"/>
      <p:bold r:id="rId31"/>
      <p:italic r:id="rId32"/>
      <p:boldItalic r:id="rId33"/>
    </p:embeddedFont>
    <p:embeddedFont>
      <p:font typeface="Barlow ExtraBold" panose="00000900000000000000" pitchFamily="2" charset="0"/>
      <p:bold r:id="rId34"/>
      <p:boldItalic r:id="rId35"/>
    </p:embeddedFon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Yr6Cqwet7PTXzSqU1U2JxJnwk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B2"/>
    <a:srgbClr val="6C539E"/>
    <a:srgbClr val="B4A7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5226" autoAdjust="0"/>
  </p:normalViewPr>
  <p:slideViewPr>
    <p:cSldViewPr snapToGrid="0">
      <p:cViewPr varScale="1">
        <p:scale>
          <a:sx n="152" d="100"/>
          <a:sy n="152" d="100"/>
        </p:scale>
        <p:origin x="48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4020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3256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491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516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7734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78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881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722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0" i="0" u="none">
              <a:solidFill>
                <a:srgbClr val="1C1D1F"/>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536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0782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5291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0565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436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0">
              <a:latin typeface="Arial"/>
              <a:ea typeface="Arial"/>
              <a:cs typeface="Arial"/>
              <a:sym typeface="Arial"/>
            </a:endParaRPr>
          </a:p>
        </p:txBody>
      </p:sp>
    </p:spTree>
    <p:extLst>
      <p:ext uri="{BB962C8B-B14F-4D97-AF65-F5344CB8AC3E}">
        <p14:creationId xmlns:p14="http://schemas.microsoft.com/office/powerpoint/2010/main" val="167806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60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4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800"/>
              <a:buFont typeface="Barlow"/>
              <a:buNone/>
              <a:defRPr sz="3800" b="1">
                <a:latin typeface="Barlow"/>
                <a:ea typeface="Barlow"/>
                <a:cs typeface="Barlow"/>
                <a:sym typeface="Barlow"/>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4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Font typeface="Barlow"/>
              <a:buNone/>
              <a:defRPr sz="2100">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4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rgbClr val="6959A6"/>
              </a:buClr>
              <a:buSzPts val="1800"/>
              <a:buFont typeface="Barlow"/>
              <a:buChar char="●"/>
              <a:defRPr>
                <a:solidFill>
                  <a:schemeClr val="dk1"/>
                </a:solidFill>
                <a:latin typeface="Barlow"/>
                <a:ea typeface="Barlow"/>
                <a:cs typeface="Barlow"/>
                <a:sym typeface="Barlow"/>
              </a:defRPr>
            </a:lvl1pPr>
            <a:lvl2pPr marL="914400" lvl="1"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2pPr>
            <a:lvl3pPr marL="1371600" lvl="2"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3pPr>
            <a:lvl4pPr marL="1828800" lvl="3"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4pPr>
            <a:lvl5pPr marL="2286000" lvl="4"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5pPr>
            <a:lvl6pPr marL="2743200" lvl="5"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6pPr>
            <a:lvl7pPr marL="3200400" lvl="6"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7pPr>
            <a:lvl8pPr marL="3657600" lvl="7"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8pPr>
            <a:lvl9pPr marL="4114800" lvl="8"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9pPr>
          </a:lstStyle>
          <a:p>
            <a:endParaRPr/>
          </a:p>
        </p:txBody>
      </p:sp>
      <p:pic>
        <p:nvPicPr>
          <p:cNvPr id="46" name="Google Shape;46;p40"/>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41"/>
          <p:cNvSpPr txBox="1">
            <a:spLocks noGrp="1"/>
          </p:cNvSpPr>
          <p:nvPr>
            <p:ph type="body" idx="1"/>
          </p:nvPr>
        </p:nvSpPr>
        <p:spPr>
          <a:xfrm>
            <a:off x="311700" y="43829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Barlow"/>
              <a:buNone/>
              <a:defRPr>
                <a:latin typeface="Barlow"/>
                <a:ea typeface="Barlow"/>
                <a:cs typeface="Barlow"/>
                <a:sym typeface="Barlow"/>
              </a:defRPr>
            </a:lvl1pPr>
          </a:lstStyle>
          <a:p>
            <a:endParaRPr/>
          </a:p>
        </p:txBody>
      </p:sp>
      <p:pic>
        <p:nvPicPr>
          <p:cNvPr id="49" name="Google Shape;49;p41"/>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42"/>
          <p:cNvSpPr txBox="1">
            <a:spLocks noGrp="1"/>
          </p:cNvSpPr>
          <p:nvPr>
            <p:ph type="title" hasCustomPrompt="1"/>
          </p:nvPr>
        </p:nvSpPr>
        <p:spPr>
          <a:xfrm>
            <a:off x="311700" y="42177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00AEB2"/>
              </a:buClr>
              <a:buSzPts val="11800"/>
              <a:buFont typeface="Barlow"/>
              <a:buNone/>
              <a:defRPr sz="11800" b="1">
                <a:solidFill>
                  <a:srgbClr val="00AEB2"/>
                </a:solidFill>
                <a:latin typeface="Barlow"/>
                <a:ea typeface="Barlow"/>
                <a:cs typeface="Barlow"/>
                <a:sym typeface="Barlow"/>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42"/>
          <p:cNvSpPr txBox="1">
            <a:spLocks noGrp="1"/>
          </p:cNvSpPr>
          <p:nvPr>
            <p:ph type="body" idx="1"/>
          </p:nvPr>
        </p:nvSpPr>
        <p:spPr>
          <a:xfrm>
            <a:off x="311700" y="246787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rgbClr val="6959A6"/>
              </a:buClr>
              <a:buSzPts val="1800"/>
              <a:buFont typeface="Barlow"/>
              <a:buChar char="●"/>
              <a:defRPr b="1">
                <a:latin typeface="Barlow"/>
                <a:ea typeface="Barlow"/>
                <a:cs typeface="Barlow"/>
                <a:sym typeface="Barlow"/>
              </a:defRPr>
            </a:lvl1pPr>
            <a:lvl2pPr marL="914400" lvl="1"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2pPr>
            <a:lvl3pPr marL="1371600" lvl="2"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3pPr>
            <a:lvl4pPr marL="1828800" lvl="3"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4pPr>
            <a:lvl5pPr marL="2286000" lvl="4"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5pPr>
            <a:lvl6pPr marL="2743200" lvl="5"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6pPr>
            <a:lvl7pPr marL="3200400" lvl="6"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7pPr>
            <a:lvl8pPr marL="3657600" lvl="7"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8pPr>
            <a:lvl9pPr marL="4114800" lvl="8"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9pPr>
          </a:lstStyle>
          <a:p>
            <a:endParaRPr/>
          </a:p>
        </p:txBody>
      </p:sp>
      <p:pic>
        <p:nvPicPr>
          <p:cNvPr id="53" name="Google Shape;53;p42"/>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_COLUMN_TEXT_1">
  <p:cSld name="ONE_COLUMN_TEXT_1">
    <p:spTree>
      <p:nvGrpSpPr>
        <p:cNvPr id="1" name="Shape 16"/>
        <p:cNvGrpSpPr/>
        <p:nvPr/>
      </p:nvGrpSpPr>
      <p:grpSpPr>
        <a:xfrm>
          <a:off x="0" y="0"/>
          <a:ext cx="0" cy="0"/>
          <a:chOff x="0" y="0"/>
          <a:chExt cx="0" cy="0"/>
        </a:xfrm>
      </p:grpSpPr>
      <p:sp>
        <p:nvSpPr>
          <p:cNvPr id="17" name="Google Shape;17;p32"/>
          <p:cNvSpPr/>
          <p:nvPr/>
        </p:nvSpPr>
        <p:spPr>
          <a:xfrm rot="10800000" flipH="1">
            <a:off x="-9853" y="-9853"/>
            <a:ext cx="2852400" cy="1068000"/>
          </a:xfrm>
          <a:prstGeom prst="round1Rect">
            <a:avLst>
              <a:gd name="adj" fmla="val 16667"/>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 name="Google Shape;18;p32"/>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preguntas-break">
  <p:cSld name="CUSTOM_27">
    <p:spTree>
      <p:nvGrpSpPr>
        <p:cNvPr id="1" name="Shape 19"/>
        <p:cNvGrpSpPr/>
        <p:nvPr/>
      </p:nvGrpSpPr>
      <p:grpSpPr>
        <a:xfrm>
          <a:off x="0" y="0"/>
          <a:ext cx="0" cy="0"/>
          <a:chOff x="0" y="0"/>
          <a:chExt cx="0" cy="0"/>
        </a:xfrm>
      </p:grpSpPr>
      <p:pic>
        <p:nvPicPr>
          <p:cNvPr id="20" name="Google Shape;20;p33"/>
          <p:cNvPicPr preferRelativeResize="0"/>
          <p:nvPr/>
        </p:nvPicPr>
        <p:blipFill rotWithShape="1">
          <a:blip r:embed="rId2">
            <a:alphaModFix/>
          </a:blip>
          <a:srcRect t="6170" b="6170"/>
          <a:stretch/>
        </p:blipFill>
        <p:spPr>
          <a:xfrm>
            <a:off x="7913250" y="0"/>
            <a:ext cx="1349050" cy="5143498"/>
          </a:xfrm>
          <a:prstGeom prst="rect">
            <a:avLst/>
          </a:prstGeom>
          <a:noFill/>
          <a:ln>
            <a:noFill/>
          </a:ln>
        </p:spPr>
      </p:pic>
      <p:pic>
        <p:nvPicPr>
          <p:cNvPr id="21" name="Google Shape;21;p33"/>
          <p:cNvPicPr preferRelativeResize="0"/>
          <p:nvPr/>
        </p:nvPicPr>
        <p:blipFill rotWithShape="1">
          <a:blip r:embed="rId2">
            <a:alphaModFix/>
          </a:blip>
          <a:srcRect t="6170" b="6170"/>
          <a:stretch/>
        </p:blipFill>
        <p:spPr>
          <a:xfrm rot="10800000">
            <a:off x="0" y="0"/>
            <a:ext cx="1349050" cy="5143498"/>
          </a:xfrm>
          <a:prstGeom prst="rect">
            <a:avLst/>
          </a:prstGeom>
          <a:noFill/>
          <a:ln>
            <a:noFill/>
          </a:ln>
        </p:spPr>
      </p:pic>
      <p:sp>
        <p:nvSpPr>
          <p:cNvPr id="22" name="Google Shape;22;p33"/>
          <p:cNvSpPr txBox="1">
            <a:spLocks noGrp="1"/>
          </p:cNvSpPr>
          <p:nvPr>
            <p:ph type="title"/>
          </p:nvPr>
        </p:nvSpPr>
        <p:spPr>
          <a:xfrm>
            <a:off x="2384900" y="1808100"/>
            <a:ext cx="4492500" cy="12225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Font typeface="Barlow"/>
              <a:buNone/>
              <a:defRPr sz="3200" b="1">
                <a:latin typeface="Barlow"/>
                <a:ea typeface="Barlow"/>
                <a:cs typeface="Barlow"/>
                <a:sym typeface="Barlow"/>
              </a:defRPr>
            </a:lvl1pPr>
            <a:lvl2pPr lvl="1" algn="ctr">
              <a:lnSpc>
                <a:spcPct val="100000"/>
              </a:lnSpc>
              <a:spcBef>
                <a:spcPts val="0"/>
              </a:spcBef>
              <a:spcAft>
                <a:spcPts val="0"/>
              </a:spcAft>
              <a:buSzPts val="2000"/>
              <a:buNone/>
              <a:defRPr sz="2000" b="1"/>
            </a:lvl2pPr>
            <a:lvl3pPr lvl="2" algn="ctr">
              <a:lnSpc>
                <a:spcPct val="100000"/>
              </a:lnSpc>
              <a:spcBef>
                <a:spcPts val="0"/>
              </a:spcBef>
              <a:spcAft>
                <a:spcPts val="0"/>
              </a:spcAft>
              <a:buSzPts val="2000"/>
              <a:buNone/>
              <a:defRPr sz="2000" b="1"/>
            </a:lvl3pPr>
            <a:lvl4pPr lvl="3" algn="ctr">
              <a:lnSpc>
                <a:spcPct val="100000"/>
              </a:lnSpc>
              <a:spcBef>
                <a:spcPts val="0"/>
              </a:spcBef>
              <a:spcAft>
                <a:spcPts val="0"/>
              </a:spcAft>
              <a:buSzPts val="2000"/>
              <a:buNone/>
              <a:defRPr sz="2000" b="1"/>
            </a:lvl4pPr>
            <a:lvl5pPr lvl="4" algn="ctr">
              <a:lnSpc>
                <a:spcPct val="100000"/>
              </a:lnSpc>
              <a:spcBef>
                <a:spcPts val="0"/>
              </a:spcBef>
              <a:spcAft>
                <a:spcPts val="0"/>
              </a:spcAft>
              <a:buSzPts val="2000"/>
              <a:buNone/>
              <a:defRPr sz="2000" b="1"/>
            </a:lvl5pPr>
            <a:lvl6pPr lvl="5" algn="ctr">
              <a:lnSpc>
                <a:spcPct val="100000"/>
              </a:lnSpc>
              <a:spcBef>
                <a:spcPts val="0"/>
              </a:spcBef>
              <a:spcAft>
                <a:spcPts val="0"/>
              </a:spcAft>
              <a:buSzPts val="2000"/>
              <a:buNone/>
              <a:defRPr sz="2000" b="1"/>
            </a:lvl6pPr>
            <a:lvl7pPr lvl="6" algn="ctr">
              <a:lnSpc>
                <a:spcPct val="100000"/>
              </a:lnSpc>
              <a:spcBef>
                <a:spcPts val="0"/>
              </a:spcBef>
              <a:spcAft>
                <a:spcPts val="0"/>
              </a:spcAft>
              <a:buSzPts val="2000"/>
              <a:buNone/>
              <a:defRPr sz="2000" b="1"/>
            </a:lvl7pPr>
            <a:lvl8pPr lvl="7" algn="ctr">
              <a:lnSpc>
                <a:spcPct val="100000"/>
              </a:lnSpc>
              <a:spcBef>
                <a:spcPts val="0"/>
              </a:spcBef>
              <a:spcAft>
                <a:spcPts val="0"/>
              </a:spcAft>
              <a:buSzPts val="2000"/>
              <a:buNone/>
              <a:defRPr sz="2000" b="1"/>
            </a:lvl8pPr>
            <a:lvl9pPr lvl="8" algn="ctr">
              <a:lnSpc>
                <a:spcPct val="100000"/>
              </a:lnSpc>
              <a:spcBef>
                <a:spcPts val="0"/>
              </a:spcBef>
              <a:spcAft>
                <a:spcPts val="0"/>
              </a:spcAft>
              <a:buSzPts val="2000"/>
              <a:buNone/>
              <a:defRPr sz="20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ma colores ">
  <p:cSld name="CUSTOM_25">
    <p:spTree>
      <p:nvGrpSpPr>
        <p:cNvPr id="1" name="Shape 23"/>
        <p:cNvGrpSpPr/>
        <p:nvPr/>
      </p:nvGrpSpPr>
      <p:grpSpPr>
        <a:xfrm>
          <a:off x="0" y="0"/>
          <a:ext cx="0" cy="0"/>
          <a:chOff x="0" y="0"/>
          <a:chExt cx="0" cy="0"/>
        </a:xfrm>
      </p:grpSpPr>
      <p:pic>
        <p:nvPicPr>
          <p:cNvPr id="24" name="Google Shape;24;p34"/>
          <p:cNvPicPr preferRelativeResize="0"/>
          <p:nvPr/>
        </p:nvPicPr>
        <p:blipFill rotWithShape="1">
          <a:blip r:embed="rId2">
            <a:alphaModFix/>
          </a:blip>
          <a:srcRect t="5338"/>
          <a:stretch/>
        </p:blipFill>
        <p:spPr>
          <a:xfrm>
            <a:off x="0" y="0"/>
            <a:ext cx="914400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ndo-trama-gris">
  <p:cSld name="CUSTOM_26">
    <p:spTree>
      <p:nvGrpSpPr>
        <p:cNvPr id="1" name="Shape 25"/>
        <p:cNvGrpSpPr/>
        <p:nvPr/>
      </p:nvGrpSpPr>
      <p:grpSpPr>
        <a:xfrm>
          <a:off x="0" y="0"/>
          <a:ext cx="0" cy="0"/>
          <a:chOff x="0" y="0"/>
          <a:chExt cx="0" cy="0"/>
        </a:xfrm>
      </p:grpSpPr>
      <p:pic>
        <p:nvPicPr>
          <p:cNvPr id="26" name="Google Shape;26;p35"/>
          <p:cNvPicPr preferRelativeResize="0"/>
          <p:nvPr/>
        </p:nvPicPr>
        <p:blipFill rotWithShape="1">
          <a:blip r:embed="rId2">
            <a:alphaModFix/>
          </a:blip>
          <a:srcRect b="5345"/>
          <a:stretch/>
        </p:blipFill>
        <p:spPr>
          <a:xfrm>
            <a:off x="0" y="0"/>
            <a:ext cx="914400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36"/>
          <p:cNvSpPr/>
          <p:nvPr/>
        </p:nvSpPr>
        <p:spPr>
          <a:xfrm>
            <a:off x="141150" y="-132325"/>
            <a:ext cx="1023300" cy="2241000"/>
          </a:xfrm>
          <a:prstGeom prst="roundRect">
            <a:avLst>
              <a:gd name="adj" fmla="val 16667"/>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6"/>
          <p:cNvSpPr/>
          <p:nvPr/>
        </p:nvSpPr>
        <p:spPr>
          <a:xfrm>
            <a:off x="7957075" y="3046200"/>
            <a:ext cx="1023300" cy="2241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 name="Google Shape;30;p36"/>
          <p:cNvPicPr preferRelativeResize="0"/>
          <p:nvPr/>
        </p:nvPicPr>
        <p:blipFill rotWithShape="1">
          <a:blip r:embed="rId2">
            <a:alphaModFix/>
          </a:blip>
          <a:srcRect/>
          <a:stretch/>
        </p:blipFill>
        <p:spPr>
          <a:xfrm>
            <a:off x="325350" y="4313125"/>
            <a:ext cx="1183299" cy="665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3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3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9"/>
          <p:cNvSpPr txBox="1">
            <a:spLocks noGrp="1"/>
          </p:cNvSpPr>
          <p:nvPr>
            <p:ph type="body" idx="1"/>
          </p:nvPr>
        </p:nvSpPr>
        <p:spPr>
          <a:xfrm>
            <a:off x="392850" y="1017725"/>
            <a:ext cx="7717500" cy="3695100"/>
          </a:xfrm>
          <a:prstGeom prst="rect">
            <a:avLst/>
          </a:prstGeom>
          <a:noFill/>
          <a:ln>
            <a:noFill/>
          </a:ln>
        </p:spPr>
        <p:txBody>
          <a:bodyPr spcFirstLastPara="1" wrap="square" lIns="91425" tIns="91425" rIns="91425" bIns="91425" anchor="ctr" anchorCtr="0">
            <a:normAutofit/>
          </a:bodyPr>
          <a:lstStyle>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jp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mailto:consultasCOBOL@soysilvertech.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l="28780" t="36864"/>
          <a:stretch/>
        </p:blipFill>
        <p:spPr>
          <a:xfrm>
            <a:off x="0" y="0"/>
            <a:ext cx="3717274" cy="3295350"/>
          </a:xfrm>
          <a:prstGeom prst="rect">
            <a:avLst/>
          </a:prstGeom>
          <a:noFill/>
          <a:ln>
            <a:noFill/>
          </a:ln>
        </p:spPr>
      </p:pic>
      <p:pic>
        <p:nvPicPr>
          <p:cNvPr id="59" name="Google Shape;59;p1"/>
          <p:cNvPicPr preferRelativeResize="0"/>
          <p:nvPr/>
        </p:nvPicPr>
        <p:blipFill rotWithShape="1">
          <a:blip r:embed="rId4">
            <a:alphaModFix/>
          </a:blip>
          <a:srcRect r="21091" b="29453"/>
          <a:stretch/>
        </p:blipFill>
        <p:spPr>
          <a:xfrm>
            <a:off x="6107500" y="2428775"/>
            <a:ext cx="3036498" cy="2714726"/>
          </a:xfrm>
          <a:prstGeom prst="rect">
            <a:avLst/>
          </a:prstGeom>
          <a:noFill/>
          <a:ln>
            <a:noFill/>
          </a:ln>
        </p:spPr>
      </p:pic>
      <p:pic>
        <p:nvPicPr>
          <p:cNvPr id="60" name="Google Shape;60;p1"/>
          <p:cNvPicPr preferRelativeResize="0"/>
          <p:nvPr/>
        </p:nvPicPr>
        <p:blipFill rotWithShape="1">
          <a:blip r:embed="rId5">
            <a:alphaModFix/>
          </a:blip>
          <a:srcRect/>
          <a:stretch/>
        </p:blipFill>
        <p:spPr>
          <a:xfrm>
            <a:off x="2485900" y="1093525"/>
            <a:ext cx="4172201" cy="2346849"/>
          </a:xfrm>
          <a:prstGeom prst="rect">
            <a:avLst/>
          </a:prstGeom>
          <a:noFill/>
          <a:ln>
            <a:noFill/>
          </a:ln>
        </p:spPr>
      </p:pic>
      <p:pic>
        <p:nvPicPr>
          <p:cNvPr id="61" name="Google Shape;61;p1"/>
          <p:cNvPicPr preferRelativeResize="0"/>
          <p:nvPr/>
        </p:nvPicPr>
        <p:blipFill rotWithShape="1">
          <a:blip r:embed="rId6">
            <a:alphaModFix/>
          </a:blip>
          <a:srcRect/>
          <a:stretch/>
        </p:blipFill>
        <p:spPr>
          <a:xfrm>
            <a:off x="493275" y="4011203"/>
            <a:ext cx="1072374" cy="1072374"/>
          </a:xfrm>
          <a:prstGeom prst="rect">
            <a:avLst/>
          </a:prstGeom>
          <a:noFill/>
          <a:ln>
            <a:noFill/>
          </a:ln>
        </p:spPr>
      </p:pic>
      <p:sp>
        <p:nvSpPr>
          <p:cNvPr id="62" name="Google Shape;62;p1"/>
          <p:cNvSpPr txBox="1">
            <a:spLocks noGrp="1"/>
          </p:cNvSpPr>
          <p:nvPr>
            <p:ph type="title" idx="4294967295"/>
          </p:nvPr>
        </p:nvSpPr>
        <p:spPr>
          <a:xfrm>
            <a:off x="637350" y="3945735"/>
            <a:ext cx="3998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1200"/>
              <a:t>Socio estratégico</a:t>
            </a:r>
            <a:endParaRPr sz="100"/>
          </a:p>
        </p:txBody>
      </p:sp>
      <p:sp>
        <p:nvSpPr>
          <p:cNvPr id="63" name="Google Shape;63;p1"/>
          <p:cNvSpPr txBox="1">
            <a:spLocks noGrp="1"/>
          </p:cNvSpPr>
          <p:nvPr>
            <p:ph type="title" idx="4294967295"/>
          </p:nvPr>
        </p:nvSpPr>
        <p:spPr>
          <a:xfrm>
            <a:off x="2345342" y="3945735"/>
            <a:ext cx="3998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1200"/>
              <a:t>Impulsan</a:t>
            </a:r>
            <a:endParaRPr sz="100"/>
          </a:p>
        </p:txBody>
      </p:sp>
      <p:pic>
        <p:nvPicPr>
          <p:cNvPr id="64" name="Google Shape;64;p1"/>
          <p:cNvPicPr preferRelativeResize="0"/>
          <p:nvPr/>
        </p:nvPicPr>
        <p:blipFill rotWithShape="1">
          <a:blip r:embed="rId7">
            <a:alphaModFix/>
          </a:blip>
          <a:srcRect/>
          <a:stretch/>
        </p:blipFill>
        <p:spPr>
          <a:xfrm>
            <a:off x="2419542" y="4483478"/>
            <a:ext cx="660559" cy="296218"/>
          </a:xfrm>
          <a:prstGeom prst="rect">
            <a:avLst/>
          </a:prstGeom>
          <a:noFill/>
          <a:ln>
            <a:noFill/>
          </a:ln>
        </p:spPr>
      </p:pic>
      <p:pic>
        <p:nvPicPr>
          <p:cNvPr id="65" name="Google Shape;65;p1"/>
          <p:cNvPicPr preferRelativeResize="0"/>
          <p:nvPr/>
        </p:nvPicPr>
        <p:blipFill rotWithShape="1">
          <a:blip r:embed="rId8">
            <a:alphaModFix/>
          </a:blip>
          <a:srcRect/>
          <a:stretch/>
        </p:blipFill>
        <p:spPr>
          <a:xfrm>
            <a:off x="3080103" y="3602799"/>
            <a:ext cx="1907763" cy="1907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328637"/>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273413"/>
            <a:ext cx="6044700" cy="58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Búsqueda secuencial Menor</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9" name="CuadroTexto 8">
            <a:extLst>
              <a:ext uri="{FF2B5EF4-FFF2-40B4-BE49-F238E27FC236}">
                <a16:creationId xmlns:a16="http://schemas.microsoft.com/office/drawing/2014/main" id="{F35C4C61-9D22-F0ED-999B-1270865D5EAF}"/>
              </a:ext>
            </a:extLst>
          </p:cNvPr>
          <p:cNvSpPr txBox="1"/>
          <p:nvPr/>
        </p:nvSpPr>
        <p:spPr>
          <a:xfrm>
            <a:off x="1610934" y="1829131"/>
            <a:ext cx="6014815" cy="1600438"/>
          </a:xfrm>
          <a:prstGeom prst="rect">
            <a:avLst/>
          </a:prstGeom>
          <a:noFill/>
        </p:spPr>
        <p:txBody>
          <a:bodyPr wrap="square">
            <a:spAutoFit/>
          </a:bodyPr>
          <a:lstStyle/>
          <a:p>
            <a:r>
              <a:rPr lang="en-US" b="1" dirty="0">
                <a:solidFill>
                  <a:srgbClr val="00AEB2"/>
                </a:solidFill>
                <a:latin typeface="Barlow"/>
              </a:rPr>
              <a:t>MOVE</a:t>
            </a:r>
            <a:r>
              <a:rPr lang="en-US" dirty="0">
                <a:latin typeface="Barlow"/>
              </a:rPr>
              <a:t> WS-VEC-A(0)   </a:t>
            </a:r>
            <a:r>
              <a:rPr lang="en-US" b="1" dirty="0">
                <a:solidFill>
                  <a:srgbClr val="00AEB2"/>
                </a:solidFill>
                <a:latin typeface="Barlow"/>
              </a:rPr>
              <a:t>TO</a:t>
            </a:r>
            <a:r>
              <a:rPr lang="en-US" dirty="0">
                <a:latin typeface="Barlow"/>
              </a:rPr>
              <a:t>   WS-MENOR</a:t>
            </a:r>
          </a:p>
          <a:p>
            <a:r>
              <a:rPr lang="en-US" sz="1400" b="1" dirty="0">
                <a:solidFill>
                  <a:srgbClr val="00AEB2"/>
                </a:solidFill>
                <a:latin typeface="Barlow"/>
              </a:rPr>
              <a:t>PERFO</a:t>
            </a:r>
            <a:r>
              <a:rPr lang="en-US" b="1" dirty="0">
                <a:solidFill>
                  <a:srgbClr val="00AEB2"/>
                </a:solidFill>
                <a:latin typeface="Barlow"/>
              </a:rPr>
              <a:t>RN VARYING</a:t>
            </a:r>
            <a:r>
              <a:rPr lang="en-US" dirty="0">
                <a:latin typeface="Barlow"/>
              </a:rPr>
              <a:t>  WS-I </a:t>
            </a:r>
            <a:r>
              <a:rPr lang="en-US" b="1" dirty="0">
                <a:solidFill>
                  <a:srgbClr val="00AEB2"/>
                </a:solidFill>
                <a:latin typeface="Barlow"/>
              </a:rPr>
              <a:t>FROM</a:t>
            </a:r>
            <a:r>
              <a:rPr lang="en-US" dirty="0">
                <a:latin typeface="Barlow"/>
              </a:rPr>
              <a:t> 1 </a:t>
            </a:r>
            <a:r>
              <a:rPr lang="en-US" b="1" dirty="0">
                <a:solidFill>
                  <a:srgbClr val="00AEB2"/>
                </a:solidFill>
                <a:latin typeface="Barlow"/>
              </a:rPr>
              <a:t>BY</a:t>
            </a:r>
            <a:r>
              <a:rPr lang="en-US" dirty="0">
                <a:latin typeface="Barlow"/>
              </a:rPr>
              <a:t> 1 </a:t>
            </a:r>
            <a:r>
              <a:rPr lang="en-US" b="1" dirty="0">
                <a:solidFill>
                  <a:srgbClr val="00AEB2"/>
                </a:solidFill>
                <a:latin typeface="Barlow"/>
              </a:rPr>
              <a:t>UNTIL</a:t>
            </a:r>
            <a:r>
              <a:rPr lang="en-US" dirty="0">
                <a:latin typeface="Barlow"/>
              </a:rPr>
              <a:t> WS-I </a:t>
            </a:r>
            <a:r>
              <a:rPr lang="en-US" b="1" dirty="0">
                <a:solidFill>
                  <a:srgbClr val="00AEB2"/>
                </a:solidFill>
                <a:latin typeface="Barlow"/>
              </a:rPr>
              <a:t>&gt;</a:t>
            </a:r>
            <a:r>
              <a:rPr lang="en-US" dirty="0">
                <a:latin typeface="Barlow"/>
              </a:rPr>
              <a:t> WS-CANT</a:t>
            </a:r>
          </a:p>
          <a:p>
            <a:r>
              <a:rPr lang="en-US" sz="1400" dirty="0">
                <a:latin typeface="Barlow"/>
              </a:rPr>
              <a:t>        </a:t>
            </a:r>
            <a:r>
              <a:rPr lang="en-US" b="1" dirty="0">
                <a:solidFill>
                  <a:srgbClr val="00AEB2"/>
                </a:solidFill>
                <a:latin typeface="Barlow"/>
              </a:rPr>
              <a:t>IF</a:t>
            </a:r>
            <a:r>
              <a:rPr lang="en-US" dirty="0">
                <a:latin typeface="Barlow"/>
              </a:rPr>
              <a:t> WS-VEC-A(WS-I) </a:t>
            </a:r>
            <a:r>
              <a:rPr lang="en-US" b="1" dirty="0">
                <a:solidFill>
                  <a:srgbClr val="00AEB2"/>
                </a:solidFill>
                <a:latin typeface="Barlow"/>
              </a:rPr>
              <a:t>&lt;</a:t>
            </a:r>
            <a:r>
              <a:rPr lang="en-US" dirty="0">
                <a:latin typeface="Barlow"/>
              </a:rPr>
              <a:t> WS-MENOR </a:t>
            </a:r>
            <a:r>
              <a:rPr lang="en-US" b="1" dirty="0">
                <a:solidFill>
                  <a:srgbClr val="00AEB2"/>
                </a:solidFill>
                <a:latin typeface="Barlow"/>
              </a:rPr>
              <a:t>THEN</a:t>
            </a:r>
          </a:p>
          <a:p>
            <a:r>
              <a:rPr lang="en-US" sz="1400" dirty="0">
                <a:latin typeface="Barlow"/>
              </a:rPr>
              <a:t>               </a:t>
            </a:r>
            <a:r>
              <a:rPr lang="en-US" b="1" dirty="0">
                <a:solidFill>
                  <a:srgbClr val="00AEB2"/>
                </a:solidFill>
                <a:latin typeface="Barlow"/>
              </a:rPr>
              <a:t>MOVE</a:t>
            </a:r>
            <a:r>
              <a:rPr lang="en-US" dirty="0">
                <a:latin typeface="Barlow"/>
              </a:rPr>
              <a:t> WS-VEC-A (WS-I)   </a:t>
            </a:r>
            <a:r>
              <a:rPr lang="en-US" b="1" dirty="0">
                <a:solidFill>
                  <a:srgbClr val="00AEB2"/>
                </a:solidFill>
                <a:latin typeface="Barlow"/>
              </a:rPr>
              <a:t>TO</a:t>
            </a:r>
            <a:r>
              <a:rPr lang="en-US" dirty="0">
                <a:latin typeface="Barlow"/>
              </a:rPr>
              <a:t>   WS-MENOR</a:t>
            </a:r>
            <a:endParaRPr lang="en-US" sz="1400" dirty="0">
              <a:latin typeface="Barlow"/>
            </a:endParaRPr>
          </a:p>
          <a:p>
            <a:r>
              <a:rPr lang="en-US" dirty="0">
                <a:latin typeface="Barlow"/>
              </a:rPr>
              <a:t>        </a:t>
            </a:r>
            <a:r>
              <a:rPr lang="en-US" b="1" dirty="0">
                <a:solidFill>
                  <a:srgbClr val="00AEB2"/>
                </a:solidFill>
                <a:latin typeface="Barlow"/>
              </a:rPr>
              <a:t>END-IF</a:t>
            </a:r>
          </a:p>
          <a:p>
            <a:r>
              <a:rPr lang="en-US" sz="1400" b="1" dirty="0">
                <a:solidFill>
                  <a:srgbClr val="00AEB2"/>
                </a:solidFill>
                <a:latin typeface="Barlow"/>
              </a:rPr>
              <a:t>END-PERFORM</a:t>
            </a:r>
          </a:p>
          <a:p>
            <a:r>
              <a:rPr lang="en-US" sz="1400" dirty="0">
                <a:latin typeface="Barlow"/>
              </a:rPr>
              <a:t>       </a:t>
            </a:r>
          </a:p>
        </p:txBody>
      </p:sp>
    </p:spTree>
    <p:extLst>
      <p:ext uri="{BB962C8B-B14F-4D97-AF65-F5344CB8AC3E}">
        <p14:creationId xmlns:p14="http://schemas.microsoft.com/office/powerpoint/2010/main" val="115523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328637"/>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273413"/>
            <a:ext cx="6044700" cy="58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Búsqueda secuencial Mayor</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10" name="CuadroTexto 9">
            <a:extLst>
              <a:ext uri="{FF2B5EF4-FFF2-40B4-BE49-F238E27FC236}">
                <a16:creationId xmlns:a16="http://schemas.microsoft.com/office/drawing/2014/main" id="{47E5FAF3-C987-B672-61B2-D9E50536D3D3}"/>
              </a:ext>
            </a:extLst>
          </p:cNvPr>
          <p:cNvSpPr txBox="1"/>
          <p:nvPr/>
        </p:nvSpPr>
        <p:spPr>
          <a:xfrm>
            <a:off x="1564592" y="1727181"/>
            <a:ext cx="6014815" cy="1600438"/>
          </a:xfrm>
          <a:prstGeom prst="rect">
            <a:avLst/>
          </a:prstGeom>
          <a:noFill/>
        </p:spPr>
        <p:txBody>
          <a:bodyPr wrap="square">
            <a:spAutoFit/>
          </a:bodyPr>
          <a:lstStyle/>
          <a:p>
            <a:r>
              <a:rPr lang="en-US" b="1" dirty="0">
                <a:solidFill>
                  <a:srgbClr val="00AEB2"/>
                </a:solidFill>
                <a:latin typeface="Barlow"/>
              </a:rPr>
              <a:t>MOVE</a:t>
            </a:r>
            <a:r>
              <a:rPr lang="en-US" dirty="0">
                <a:latin typeface="Barlow"/>
              </a:rPr>
              <a:t> WS-VEC-A(0)   </a:t>
            </a:r>
            <a:r>
              <a:rPr lang="en-US" b="1" dirty="0">
                <a:solidFill>
                  <a:srgbClr val="00AEB2"/>
                </a:solidFill>
                <a:latin typeface="Barlow"/>
              </a:rPr>
              <a:t>TO</a:t>
            </a:r>
            <a:r>
              <a:rPr lang="en-US" dirty="0">
                <a:latin typeface="Barlow"/>
              </a:rPr>
              <a:t>   WS-MAYOR</a:t>
            </a:r>
          </a:p>
          <a:p>
            <a:r>
              <a:rPr lang="en-US" sz="1400" b="1" dirty="0">
                <a:solidFill>
                  <a:srgbClr val="00AEB2"/>
                </a:solidFill>
                <a:latin typeface="Barlow"/>
              </a:rPr>
              <a:t>PERFO</a:t>
            </a:r>
            <a:r>
              <a:rPr lang="en-US" b="1" dirty="0">
                <a:solidFill>
                  <a:srgbClr val="00AEB2"/>
                </a:solidFill>
                <a:latin typeface="Barlow"/>
              </a:rPr>
              <a:t>RN VARYING</a:t>
            </a:r>
            <a:r>
              <a:rPr lang="en-US" dirty="0">
                <a:latin typeface="Barlow"/>
              </a:rPr>
              <a:t>  WS-I </a:t>
            </a:r>
            <a:r>
              <a:rPr lang="en-US" b="1" dirty="0">
                <a:solidFill>
                  <a:srgbClr val="00AEB2"/>
                </a:solidFill>
                <a:latin typeface="Barlow"/>
              </a:rPr>
              <a:t>FROM</a:t>
            </a:r>
            <a:r>
              <a:rPr lang="en-US" dirty="0">
                <a:latin typeface="Barlow"/>
              </a:rPr>
              <a:t> 1 </a:t>
            </a:r>
            <a:r>
              <a:rPr lang="en-US" b="1" dirty="0">
                <a:solidFill>
                  <a:srgbClr val="00AEB2"/>
                </a:solidFill>
                <a:latin typeface="Barlow"/>
              </a:rPr>
              <a:t>BY</a:t>
            </a:r>
            <a:r>
              <a:rPr lang="en-US" dirty="0">
                <a:latin typeface="Barlow"/>
              </a:rPr>
              <a:t> 1 </a:t>
            </a:r>
            <a:r>
              <a:rPr lang="en-US" b="1" dirty="0">
                <a:solidFill>
                  <a:srgbClr val="00AEB2"/>
                </a:solidFill>
                <a:latin typeface="Barlow"/>
              </a:rPr>
              <a:t>UNTIL</a:t>
            </a:r>
            <a:r>
              <a:rPr lang="en-US" dirty="0">
                <a:latin typeface="Barlow"/>
              </a:rPr>
              <a:t> WS-I </a:t>
            </a:r>
            <a:r>
              <a:rPr lang="en-US" b="1" dirty="0">
                <a:solidFill>
                  <a:srgbClr val="00AEB2"/>
                </a:solidFill>
                <a:latin typeface="Barlow"/>
              </a:rPr>
              <a:t>&gt;</a:t>
            </a:r>
            <a:r>
              <a:rPr lang="en-US" dirty="0">
                <a:latin typeface="Barlow"/>
              </a:rPr>
              <a:t> WS-CANT</a:t>
            </a:r>
          </a:p>
          <a:p>
            <a:r>
              <a:rPr lang="en-US" sz="1400" dirty="0">
                <a:latin typeface="Barlow"/>
              </a:rPr>
              <a:t>        </a:t>
            </a:r>
            <a:r>
              <a:rPr lang="en-US" b="1" dirty="0">
                <a:solidFill>
                  <a:srgbClr val="00AEB2"/>
                </a:solidFill>
                <a:latin typeface="Barlow"/>
              </a:rPr>
              <a:t>IF</a:t>
            </a:r>
            <a:r>
              <a:rPr lang="en-US" dirty="0">
                <a:latin typeface="Barlow"/>
              </a:rPr>
              <a:t> WS-VEC-A (WS-I) </a:t>
            </a:r>
            <a:r>
              <a:rPr lang="en-US" b="1" dirty="0">
                <a:solidFill>
                  <a:srgbClr val="00AEB2"/>
                </a:solidFill>
                <a:latin typeface="Barlow"/>
              </a:rPr>
              <a:t>&gt;</a:t>
            </a:r>
            <a:r>
              <a:rPr lang="en-US" dirty="0">
                <a:latin typeface="Barlow"/>
              </a:rPr>
              <a:t> WS-MAYOR </a:t>
            </a:r>
            <a:r>
              <a:rPr lang="en-US" b="1" dirty="0">
                <a:solidFill>
                  <a:srgbClr val="00AEB2"/>
                </a:solidFill>
                <a:latin typeface="Barlow"/>
              </a:rPr>
              <a:t>THEN</a:t>
            </a:r>
          </a:p>
          <a:p>
            <a:r>
              <a:rPr lang="en-US" sz="1400" dirty="0">
                <a:latin typeface="Barlow"/>
              </a:rPr>
              <a:t>               </a:t>
            </a:r>
            <a:r>
              <a:rPr lang="en-US" b="1" dirty="0">
                <a:solidFill>
                  <a:srgbClr val="00AEB2"/>
                </a:solidFill>
                <a:latin typeface="Barlow"/>
              </a:rPr>
              <a:t>MOVE</a:t>
            </a:r>
            <a:r>
              <a:rPr lang="en-US" dirty="0">
                <a:latin typeface="Barlow"/>
              </a:rPr>
              <a:t> WS-VEC-A (WS-I) </a:t>
            </a:r>
            <a:r>
              <a:rPr lang="en-US" b="1" dirty="0">
                <a:solidFill>
                  <a:srgbClr val="00AEB2"/>
                </a:solidFill>
                <a:latin typeface="Barlow"/>
              </a:rPr>
              <a:t>TO</a:t>
            </a:r>
            <a:r>
              <a:rPr lang="en-US" dirty="0">
                <a:latin typeface="Barlow"/>
              </a:rPr>
              <a:t>   WS-MAYOR</a:t>
            </a:r>
            <a:endParaRPr lang="en-US" sz="1400" dirty="0">
              <a:latin typeface="Barlow"/>
            </a:endParaRPr>
          </a:p>
          <a:p>
            <a:r>
              <a:rPr lang="en-US" dirty="0">
                <a:latin typeface="Barlow"/>
              </a:rPr>
              <a:t>        </a:t>
            </a:r>
            <a:r>
              <a:rPr lang="en-US" b="1" dirty="0">
                <a:solidFill>
                  <a:srgbClr val="00AEB2"/>
                </a:solidFill>
                <a:latin typeface="Barlow"/>
              </a:rPr>
              <a:t>END-IF</a:t>
            </a:r>
          </a:p>
          <a:p>
            <a:r>
              <a:rPr lang="en-US" sz="1400" b="1" dirty="0">
                <a:solidFill>
                  <a:srgbClr val="00AEB2"/>
                </a:solidFill>
                <a:latin typeface="Barlow"/>
              </a:rPr>
              <a:t>END-PERFORM</a:t>
            </a:r>
          </a:p>
          <a:p>
            <a:r>
              <a:rPr lang="en-US" sz="1400" dirty="0">
                <a:latin typeface="Barlow"/>
              </a:rPr>
              <a:t>       </a:t>
            </a:r>
          </a:p>
        </p:txBody>
      </p:sp>
    </p:spTree>
    <p:extLst>
      <p:ext uri="{BB962C8B-B14F-4D97-AF65-F5344CB8AC3E}">
        <p14:creationId xmlns:p14="http://schemas.microsoft.com/office/powerpoint/2010/main" val="108917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328637"/>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273413"/>
            <a:ext cx="6044700" cy="58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Búsqueda secuencial Elemento</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11" name="CuadroTexto 10">
            <a:extLst>
              <a:ext uri="{FF2B5EF4-FFF2-40B4-BE49-F238E27FC236}">
                <a16:creationId xmlns:a16="http://schemas.microsoft.com/office/drawing/2014/main" id="{BF35A4A7-A0F9-8A23-941B-8D2568052BFA}"/>
              </a:ext>
            </a:extLst>
          </p:cNvPr>
          <p:cNvSpPr txBox="1"/>
          <p:nvPr/>
        </p:nvSpPr>
        <p:spPr>
          <a:xfrm>
            <a:off x="1610934" y="1663809"/>
            <a:ext cx="6014815" cy="1815882"/>
          </a:xfrm>
          <a:prstGeom prst="rect">
            <a:avLst/>
          </a:prstGeom>
          <a:noFill/>
        </p:spPr>
        <p:txBody>
          <a:bodyPr wrap="square">
            <a:spAutoFit/>
          </a:bodyPr>
          <a:lstStyle/>
          <a:p>
            <a:r>
              <a:rPr lang="en-US" b="1" dirty="0">
                <a:solidFill>
                  <a:srgbClr val="00AEB2"/>
                </a:solidFill>
                <a:latin typeface="Barlow"/>
              </a:rPr>
              <a:t>SET </a:t>
            </a:r>
            <a:r>
              <a:rPr lang="en-US" dirty="0">
                <a:solidFill>
                  <a:schemeClr val="tx1"/>
                </a:solidFill>
                <a:latin typeface="Barlow"/>
              </a:rPr>
              <a:t>SW-ENCONTRAR-NO</a:t>
            </a:r>
            <a:r>
              <a:rPr lang="en-US" b="1" dirty="0">
                <a:solidFill>
                  <a:srgbClr val="00AEB2"/>
                </a:solidFill>
                <a:latin typeface="Barlow"/>
              </a:rPr>
              <a:t> TO TRUE</a:t>
            </a:r>
            <a:endParaRPr lang="en-US" dirty="0">
              <a:latin typeface="Barlow"/>
            </a:endParaRPr>
          </a:p>
          <a:p>
            <a:r>
              <a:rPr lang="en-US" sz="1400" b="1" dirty="0">
                <a:solidFill>
                  <a:srgbClr val="00AEB2"/>
                </a:solidFill>
                <a:latin typeface="Barlow"/>
              </a:rPr>
              <a:t>PERFO</a:t>
            </a:r>
            <a:r>
              <a:rPr lang="en-US" b="1" dirty="0">
                <a:solidFill>
                  <a:srgbClr val="00AEB2"/>
                </a:solidFill>
                <a:latin typeface="Barlow"/>
              </a:rPr>
              <a:t>RN VARYING</a:t>
            </a:r>
            <a:r>
              <a:rPr lang="en-US" dirty="0">
                <a:latin typeface="Barlow"/>
              </a:rPr>
              <a:t>  WS-I </a:t>
            </a:r>
            <a:r>
              <a:rPr lang="en-US" b="1" dirty="0">
                <a:solidFill>
                  <a:srgbClr val="00AEB2"/>
                </a:solidFill>
                <a:latin typeface="Barlow"/>
              </a:rPr>
              <a:t>FROM</a:t>
            </a:r>
            <a:r>
              <a:rPr lang="en-US" dirty="0">
                <a:latin typeface="Barlow"/>
              </a:rPr>
              <a:t> 1 </a:t>
            </a:r>
            <a:r>
              <a:rPr lang="en-US" b="1" dirty="0">
                <a:solidFill>
                  <a:srgbClr val="00AEB2"/>
                </a:solidFill>
                <a:latin typeface="Barlow"/>
              </a:rPr>
              <a:t>BY</a:t>
            </a:r>
            <a:r>
              <a:rPr lang="en-US" dirty="0">
                <a:latin typeface="Barlow"/>
              </a:rPr>
              <a:t> 1 </a:t>
            </a:r>
            <a:r>
              <a:rPr lang="en-US" b="1" dirty="0">
                <a:solidFill>
                  <a:srgbClr val="00AEB2"/>
                </a:solidFill>
                <a:latin typeface="Barlow"/>
              </a:rPr>
              <a:t>UNTIL</a:t>
            </a:r>
            <a:r>
              <a:rPr lang="en-US" dirty="0">
                <a:latin typeface="Barlow"/>
              </a:rPr>
              <a:t> WS-I </a:t>
            </a:r>
            <a:r>
              <a:rPr lang="en-US" b="1" dirty="0">
                <a:solidFill>
                  <a:srgbClr val="00AEB2"/>
                </a:solidFill>
                <a:latin typeface="Barlow"/>
              </a:rPr>
              <a:t>&gt;</a:t>
            </a:r>
            <a:r>
              <a:rPr lang="en-US" dirty="0">
                <a:latin typeface="Barlow"/>
              </a:rPr>
              <a:t> WS-CANT</a:t>
            </a:r>
          </a:p>
          <a:p>
            <a:r>
              <a:rPr lang="en-US" dirty="0">
                <a:latin typeface="Barlow"/>
              </a:rPr>
              <a:t>                                                                                   </a:t>
            </a:r>
            <a:r>
              <a:rPr lang="en-US" b="1" dirty="0">
                <a:solidFill>
                  <a:srgbClr val="00AEB2"/>
                </a:solidFill>
                <a:latin typeface="Barlow"/>
              </a:rPr>
              <a:t>OR</a:t>
            </a:r>
            <a:r>
              <a:rPr lang="en-US" dirty="0">
                <a:latin typeface="Barlow"/>
              </a:rPr>
              <a:t>        </a:t>
            </a:r>
            <a:r>
              <a:rPr lang="en-US" dirty="0">
                <a:solidFill>
                  <a:schemeClr val="tx1"/>
                </a:solidFill>
                <a:latin typeface="Barlow"/>
              </a:rPr>
              <a:t>SW-ENCONTRAR-SI</a:t>
            </a:r>
            <a:endParaRPr lang="en-US" dirty="0">
              <a:latin typeface="Barlow"/>
            </a:endParaRPr>
          </a:p>
          <a:p>
            <a:r>
              <a:rPr lang="en-US" sz="1400" dirty="0">
                <a:latin typeface="Barlow"/>
              </a:rPr>
              <a:t>        </a:t>
            </a:r>
            <a:r>
              <a:rPr lang="en-US" b="1" dirty="0">
                <a:solidFill>
                  <a:srgbClr val="00AEB2"/>
                </a:solidFill>
                <a:latin typeface="Barlow"/>
              </a:rPr>
              <a:t>IF</a:t>
            </a:r>
            <a:r>
              <a:rPr lang="en-US" dirty="0">
                <a:latin typeface="Barlow"/>
              </a:rPr>
              <a:t> WS-VEC-A (WS-I) </a:t>
            </a:r>
            <a:r>
              <a:rPr lang="en-US" b="1" dirty="0">
                <a:solidFill>
                  <a:srgbClr val="00AEB2"/>
                </a:solidFill>
                <a:latin typeface="Barlow"/>
              </a:rPr>
              <a:t>EQUAL</a:t>
            </a:r>
            <a:r>
              <a:rPr lang="en-US" dirty="0">
                <a:latin typeface="Barlow"/>
              </a:rPr>
              <a:t> WS-ELEMENTO </a:t>
            </a:r>
            <a:r>
              <a:rPr lang="en-US" b="1" dirty="0">
                <a:solidFill>
                  <a:srgbClr val="00AEB2"/>
                </a:solidFill>
                <a:latin typeface="Barlow"/>
              </a:rPr>
              <a:t>THEN</a:t>
            </a:r>
          </a:p>
          <a:p>
            <a:r>
              <a:rPr lang="en-US" sz="1400" dirty="0">
                <a:latin typeface="Barlow"/>
              </a:rPr>
              <a:t>               </a:t>
            </a:r>
            <a:r>
              <a:rPr lang="en-US" b="1" dirty="0">
                <a:solidFill>
                  <a:srgbClr val="00AEB2"/>
                </a:solidFill>
                <a:latin typeface="Barlow"/>
              </a:rPr>
              <a:t>SET </a:t>
            </a:r>
            <a:r>
              <a:rPr lang="en-US" dirty="0">
                <a:solidFill>
                  <a:schemeClr val="tx1"/>
                </a:solidFill>
                <a:latin typeface="Barlow"/>
              </a:rPr>
              <a:t>SW-ENCONTRAR-SI</a:t>
            </a:r>
            <a:r>
              <a:rPr lang="en-US" b="1" dirty="0">
                <a:solidFill>
                  <a:srgbClr val="00AEB2"/>
                </a:solidFill>
                <a:latin typeface="Barlow"/>
              </a:rPr>
              <a:t> TO TRUE</a:t>
            </a:r>
            <a:endParaRPr lang="en-US" sz="1400" dirty="0">
              <a:latin typeface="Barlow"/>
            </a:endParaRPr>
          </a:p>
          <a:p>
            <a:r>
              <a:rPr lang="en-US" dirty="0">
                <a:latin typeface="Barlow"/>
              </a:rPr>
              <a:t>        </a:t>
            </a:r>
            <a:r>
              <a:rPr lang="en-US" b="1" dirty="0">
                <a:solidFill>
                  <a:srgbClr val="00AEB2"/>
                </a:solidFill>
                <a:latin typeface="Barlow"/>
              </a:rPr>
              <a:t>END-IF</a:t>
            </a:r>
          </a:p>
          <a:p>
            <a:r>
              <a:rPr lang="en-US" sz="1400" b="1" dirty="0">
                <a:solidFill>
                  <a:srgbClr val="00AEB2"/>
                </a:solidFill>
                <a:latin typeface="Barlow"/>
              </a:rPr>
              <a:t>END-PERFORM</a:t>
            </a:r>
          </a:p>
          <a:p>
            <a:r>
              <a:rPr lang="en-US" sz="1400" dirty="0">
                <a:latin typeface="Barlow"/>
              </a:rPr>
              <a:t>       </a:t>
            </a:r>
          </a:p>
        </p:txBody>
      </p:sp>
    </p:spTree>
    <p:extLst>
      <p:ext uri="{BB962C8B-B14F-4D97-AF65-F5344CB8AC3E}">
        <p14:creationId xmlns:p14="http://schemas.microsoft.com/office/powerpoint/2010/main" val="229598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00AEB2"/>
          </a:solidFill>
          <a:ln>
            <a:solidFill>
              <a:srgbClr val="00AEB2"/>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6440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Instrucción SEARCH</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graphicFrame>
        <p:nvGraphicFramePr>
          <p:cNvPr id="2" name="Tabla 1">
            <a:extLst>
              <a:ext uri="{FF2B5EF4-FFF2-40B4-BE49-F238E27FC236}">
                <a16:creationId xmlns:a16="http://schemas.microsoft.com/office/drawing/2014/main" id="{35D7F83D-8695-0D80-30D0-F390EBA74A3D}"/>
              </a:ext>
            </a:extLst>
          </p:cNvPr>
          <p:cNvGraphicFramePr>
            <a:graphicFrameLocks noGrp="1"/>
          </p:cNvGraphicFramePr>
          <p:nvPr>
            <p:extLst>
              <p:ext uri="{D42A27DB-BD31-4B8C-83A1-F6EECF244321}">
                <p14:modId xmlns:p14="http://schemas.microsoft.com/office/powerpoint/2010/main" val="124731326"/>
              </p:ext>
            </p:extLst>
          </p:nvPr>
        </p:nvGraphicFramePr>
        <p:xfrm>
          <a:off x="653316" y="2326010"/>
          <a:ext cx="7118985" cy="2110740"/>
        </p:xfrm>
        <a:graphic>
          <a:graphicData uri="http://schemas.openxmlformats.org/drawingml/2006/table">
            <a:tbl>
              <a:tblPr/>
              <a:tblGrid>
                <a:gridCol w="7118985">
                  <a:extLst>
                    <a:ext uri="{9D8B030D-6E8A-4147-A177-3AD203B41FA5}">
                      <a16:colId xmlns:a16="http://schemas.microsoft.com/office/drawing/2014/main" val="2304283549"/>
                    </a:ext>
                  </a:extLst>
                </a:gridCol>
              </a:tblGrid>
              <a:tr h="1747910">
                <a:tc>
                  <a:txBody>
                    <a:bodyPr/>
                    <a:lstStyle/>
                    <a:p>
                      <a:pPr algn="l" rtl="0" fontAlgn="base"/>
                      <a:r>
                        <a:rPr lang="es-AR" sz="1400" b="1" i="0" u="none" strike="noStrike" cap="none" dirty="0">
                          <a:solidFill>
                            <a:srgbClr val="00AEB2"/>
                          </a:solidFill>
                          <a:latin typeface="Barlow"/>
                          <a:cs typeface="Arial"/>
                          <a:sym typeface="Arial"/>
                        </a:rPr>
                        <a:t> </a:t>
                      </a:r>
                      <a:endParaRPr lang="es-AR" sz="1400" b="0" i="0" u="none" strike="noStrike" cap="none" dirty="0">
                        <a:solidFill>
                          <a:schemeClr val="tx1"/>
                        </a:solidFill>
                        <a:latin typeface="Barlow"/>
                        <a:cs typeface="Arial"/>
                        <a:sym typeface="Arial"/>
                      </a:endParaRPr>
                    </a:p>
                    <a:p>
                      <a:pPr algn="l" rtl="0" fontAlgn="base"/>
                      <a:r>
                        <a:rPr lang="es-AR" sz="1400" b="0" i="0" u="none" strike="noStrike" cap="none" dirty="0">
                          <a:solidFill>
                            <a:schemeClr val="tx1"/>
                          </a:solidFill>
                          <a:latin typeface="Barlow"/>
                          <a:cs typeface="Arial"/>
                          <a:sym typeface="Arial"/>
                        </a:rPr>
                        <a:t>   </a:t>
                      </a:r>
                    </a:p>
                    <a:p>
                      <a:pPr algn="l" rtl="0" fontAlgn="base"/>
                      <a:r>
                        <a:rPr lang="es-AR" sz="1400" b="1" i="0" u="none" strike="noStrike" cap="none" dirty="0">
                          <a:solidFill>
                            <a:srgbClr val="00AEB2"/>
                          </a:solidFill>
                          <a:latin typeface="Barlow"/>
                          <a:ea typeface="+mn-ea"/>
                          <a:cs typeface="Arial"/>
                          <a:sym typeface="Arial"/>
                        </a:rPr>
                        <a:t>SEARCH </a:t>
                      </a:r>
                      <a:r>
                        <a:rPr lang="es-AR" sz="1400" b="0" i="0" u="none" strike="noStrike" cap="none" dirty="0">
                          <a:solidFill>
                            <a:schemeClr val="tx1"/>
                          </a:solidFill>
                          <a:latin typeface="Barlow"/>
                          <a:ea typeface="+mn-ea"/>
                          <a:cs typeface="Arial"/>
                          <a:sym typeface="Arial"/>
                        </a:rPr>
                        <a:t>WS-VECTOR</a:t>
                      </a:r>
                      <a:r>
                        <a:rPr lang="es-ES" sz="1400" b="0" i="0" u="none" strike="noStrike" cap="none" dirty="0">
                          <a:solidFill>
                            <a:schemeClr val="tx1"/>
                          </a:solidFill>
                          <a:latin typeface="Barlow"/>
                          <a:ea typeface="+mn-ea"/>
                          <a:cs typeface="Arial"/>
                          <a:sym typeface="Arial"/>
                        </a:rPr>
                        <a:t> </a:t>
                      </a:r>
                    </a:p>
                    <a:p>
                      <a:pPr algn="l" rtl="0" fontAlgn="base"/>
                      <a:r>
                        <a:rPr lang="es-ES" sz="1400" b="0" i="0" u="none" strike="noStrike" cap="none" dirty="0">
                          <a:solidFill>
                            <a:schemeClr val="tx1"/>
                          </a:solidFill>
                          <a:latin typeface="Barlow"/>
                          <a:ea typeface="+mn-ea"/>
                          <a:cs typeface="Arial"/>
                          <a:sym typeface="Arial"/>
                        </a:rPr>
                        <a:t>  AT END</a:t>
                      </a:r>
                    </a:p>
                    <a:p>
                      <a:pPr algn="l" rtl="0" fontAlgn="base"/>
                      <a:r>
                        <a:rPr lang="en-US" sz="1400" dirty="0">
                          <a:latin typeface="Barlow"/>
                        </a:rPr>
                        <a:t>        </a:t>
                      </a:r>
                      <a:r>
                        <a:rPr lang="en-US" b="1" dirty="0">
                          <a:solidFill>
                            <a:srgbClr val="00AEB2"/>
                          </a:solidFill>
                          <a:latin typeface="Barlow"/>
                        </a:rPr>
                        <a:t>SET </a:t>
                      </a:r>
                      <a:r>
                        <a:rPr lang="en-US" dirty="0">
                          <a:solidFill>
                            <a:schemeClr val="tx1"/>
                          </a:solidFill>
                          <a:latin typeface="Barlow"/>
                        </a:rPr>
                        <a:t>SW-ENCONTRAR-NO</a:t>
                      </a:r>
                      <a:r>
                        <a:rPr lang="en-US" b="1" dirty="0">
                          <a:solidFill>
                            <a:srgbClr val="00AEB2"/>
                          </a:solidFill>
                          <a:latin typeface="Barlow"/>
                        </a:rPr>
                        <a:t> TO TRUE</a:t>
                      </a:r>
                      <a:endParaRPr lang="es-ES" sz="1400" b="0" i="0" u="none" strike="noStrike" cap="none" dirty="0">
                        <a:solidFill>
                          <a:schemeClr val="tx1"/>
                        </a:solidFill>
                        <a:latin typeface="Barlow"/>
                        <a:ea typeface="+mn-ea"/>
                        <a:cs typeface="Arial"/>
                        <a:sym typeface="Arial"/>
                      </a:endParaRPr>
                    </a:p>
                    <a:p>
                      <a:pPr algn="l" rtl="0" fontAlgn="base"/>
                      <a:r>
                        <a:rPr lang="es-ES" sz="1400" b="0" i="0" u="none" strike="noStrike" cap="none" dirty="0">
                          <a:solidFill>
                            <a:schemeClr val="tx1"/>
                          </a:solidFill>
                          <a:latin typeface="Barlow"/>
                          <a:ea typeface="+mn-ea"/>
                          <a:cs typeface="Arial"/>
                          <a:sym typeface="Arial"/>
                        </a:rPr>
                        <a:t>   WHERE     </a:t>
                      </a:r>
                      <a:r>
                        <a:rPr lang="es-AR" sz="1400" b="0" i="0" u="none" strike="noStrike" cap="none" dirty="0">
                          <a:solidFill>
                            <a:schemeClr val="tx1"/>
                          </a:solidFill>
                          <a:latin typeface="Barlow"/>
                          <a:ea typeface="+mn-ea"/>
                          <a:cs typeface="Arial"/>
                          <a:sym typeface="Arial"/>
                        </a:rPr>
                        <a:t>WS-VECTOR(WS-I) =  WS-ENCONTRADO</a:t>
                      </a:r>
                    </a:p>
                    <a:p>
                      <a:pPr algn="l" rtl="0" fontAlgn="base"/>
                      <a:r>
                        <a:rPr lang="es-AR" sz="1400" b="0" i="0" u="none" strike="noStrike" cap="none" dirty="0">
                          <a:solidFill>
                            <a:schemeClr val="tx1"/>
                          </a:solidFill>
                          <a:latin typeface="Barlow"/>
                          <a:ea typeface="+mn-ea"/>
                          <a:cs typeface="Arial"/>
                          <a:sym typeface="Arial"/>
                        </a:rPr>
                        <a:t>        </a:t>
                      </a:r>
                      <a:r>
                        <a:rPr lang="en-US" b="1" dirty="0">
                          <a:solidFill>
                            <a:srgbClr val="00AEB2"/>
                          </a:solidFill>
                          <a:latin typeface="Barlow"/>
                        </a:rPr>
                        <a:t>SET </a:t>
                      </a:r>
                      <a:r>
                        <a:rPr lang="en-US" dirty="0">
                          <a:solidFill>
                            <a:schemeClr val="tx1"/>
                          </a:solidFill>
                          <a:latin typeface="Barlow"/>
                        </a:rPr>
                        <a:t>SW-ENCONTRAR-SI</a:t>
                      </a:r>
                      <a:r>
                        <a:rPr lang="en-US" b="1" dirty="0">
                          <a:solidFill>
                            <a:srgbClr val="00AEB2"/>
                          </a:solidFill>
                          <a:latin typeface="Barlow"/>
                        </a:rPr>
                        <a:t> TO TRUE</a:t>
                      </a:r>
                      <a:r>
                        <a:rPr lang="es-ES" sz="1400" b="0" i="0" u="none" strike="noStrike" cap="none" dirty="0">
                          <a:solidFill>
                            <a:schemeClr val="tx1"/>
                          </a:solidFill>
                          <a:latin typeface="Barlow"/>
                          <a:ea typeface="+mn-ea"/>
                          <a:cs typeface="Arial"/>
                          <a:sym typeface="Arial"/>
                        </a:rPr>
                        <a:t>   </a:t>
                      </a:r>
                      <a:endParaRPr lang="es-AR" sz="1400" b="0" i="0" u="none" strike="noStrike" cap="none" dirty="0">
                        <a:solidFill>
                          <a:schemeClr val="tx1"/>
                        </a:solidFill>
                        <a:latin typeface="Barlow"/>
                        <a:ea typeface="+mn-ea"/>
                        <a:cs typeface="Arial"/>
                        <a:sym typeface="Arial"/>
                      </a:endParaRPr>
                    </a:p>
                    <a:p>
                      <a:pPr algn="l" rtl="0" fontAlgn="base"/>
                      <a:r>
                        <a:rPr lang="es-AR" sz="1400" b="1" i="0" u="none" strike="noStrike" cap="none" dirty="0">
                          <a:solidFill>
                            <a:srgbClr val="00AEB2"/>
                          </a:solidFill>
                          <a:latin typeface="Barlow"/>
                          <a:ea typeface="+mn-ea"/>
                          <a:cs typeface="Arial"/>
                          <a:sym typeface="Arial"/>
                        </a:rPr>
                        <a:t>END-SEARCH</a:t>
                      </a:r>
                      <a:endParaRPr lang="es-AR" sz="1250" b="0" i="0" dirty="0">
                        <a:effectLst/>
                        <a:latin typeface="Consolas" panose="020B0609020204030204" pitchFamily="49" charset="0"/>
                      </a:endParaRPr>
                    </a:p>
                    <a:p>
                      <a:pPr algn="l" rtl="0" fontAlgn="base"/>
                      <a:endParaRPr lang="es-AR" sz="1250" b="0" i="0" dirty="0">
                        <a:effectLst/>
                        <a:latin typeface="Consolas" panose="020B0609020204030204" pitchFamily="49"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7718055"/>
                  </a:ext>
                </a:extLst>
              </a:tr>
            </a:tbl>
          </a:graphicData>
        </a:graphic>
      </p:graphicFrame>
      <p:sp>
        <p:nvSpPr>
          <p:cNvPr id="4" name="CuadroTexto 3">
            <a:extLst>
              <a:ext uri="{FF2B5EF4-FFF2-40B4-BE49-F238E27FC236}">
                <a16:creationId xmlns:a16="http://schemas.microsoft.com/office/drawing/2014/main" id="{5846780F-B0DB-D4A9-4BBA-C3F11684A1CB}"/>
              </a:ext>
            </a:extLst>
          </p:cNvPr>
          <p:cNvSpPr txBox="1"/>
          <p:nvPr/>
        </p:nvSpPr>
        <p:spPr>
          <a:xfrm>
            <a:off x="653316" y="1371903"/>
            <a:ext cx="4572000" cy="954107"/>
          </a:xfrm>
          <a:prstGeom prst="rect">
            <a:avLst/>
          </a:prstGeom>
          <a:noFill/>
        </p:spPr>
        <p:txBody>
          <a:bodyPr wrap="square">
            <a:spAutoFit/>
          </a:bodyPr>
          <a:lstStyle/>
          <a:p>
            <a:pPr algn="l" rtl="0" fontAlgn="base"/>
            <a:r>
              <a:rPr lang="es-AR" sz="1400" b="0" i="0" u="none" strike="noStrike" cap="none" dirty="0">
                <a:solidFill>
                  <a:schemeClr val="tx1"/>
                </a:solidFill>
                <a:latin typeface="Barlow"/>
                <a:cs typeface="Arial"/>
                <a:sym typeface="Arial"/>
              </a:rPr>
              <a:t>   </a:t>
            </a:r>
          </a:p>
          <a:p>
            <a:pPr algn="l" rtl="0" fontAlgn="base"/>
            <a:r>
              <a:rPr lang="es-ES" sz="1400" b="1" i="0" u="none" strike="noStrike" cap="none" dirty="0">
                <a:solidFill>
                  <a:srgbClr val="00AEB2"/>
                </a:solidFill>
                <a:latin typeface="Barlow"/>
                <a:ea typeface="+mn-ea"/>
                <a:cs typeface="Arial"/>
                <a:sym typeface="Arial"/>
              </a:rPr>
              <a:t>01 </a:t>
            </a:r>
            <a:r>
              <a:rPr lang="es-ES" sz="1400" b="0" i="0" u="none" strike="noStrike" cap="none" dirty="0">
                <a:solidFill>
                  <a:schemeClr val="tx1"/>
                </a:solidFill>
                <a:latin typeface="Barlow"/>
                <a:ea typeface="+mn-ea"/>
                <a:cs typeface="Arial"/>
                <a:sym typeface="Arial"/>
              </a:rPr>
              <a:t> </a:t>
            </a:r>
            <a:r>
              <a:rPr lang="es-ES" dirty="0">
                <a:solidFill>
                  <a:schemeClr val="tx1"/>
                </a:solidFill>
                <a:latin typeface="Barlow"/>
                <a:ea typeface="+mn-ea"/>
              </a:rPr>
              <a:t>WS-TB.</a:t>
            </a:r>
            <a:endParaRPr lang="es-ES" sz="1400" b="0" i="0" u="none" strike="noStrike" cap="none" dirty="0">
              <a:solidFill>
                <a:schemeClr val="tx1"/>
              </a:solidFill>
              <a:latin typeface="Barlow"/>
              <a:ea typeface="+mn-ea"/>
              <a:cs typeface="Arial"/>
              <a:sym typeface="Arial"/>
            </a:endParaRPr>
          </a:p>
          <a:p>
            <a:pPr algn="l" rtl="0" fontAlgn="base"/>
            <a:r>
              <a:rPr lang="en-US" sz="1400" dirty="0">
                <a:latin typeface="Barlow"/>
              </a:rPr>
              <a:t>        </a:t>
            </a:r>
            <a:r>
              <a:rPr lang="en-US" sz="1400" b="1" dirty="0">
                <a:solidFill>
                  <a:srgbClr val="00AEB2"/>
                </a:solidFill>
                <a:latin typeface="Barlow"/>
              </a:rPr>
              <a:t>02</a:t>
            </a:r>
            <a:r>
              <a:rPr lang="en-US" b="1" dirty="0">
                <a:solidFill>
                  <a:srgbClr val="00AEB2"/>
                </a:solidFill>
                <a:latin typeface="Barlow"/>
              </a:rPr>
              <a:t> </a:t>
            </a:r>
            <a:r>
              <a:rPr lang="en-US" dirty="0">
                <a:solidFill>
                  <a:schemeClr val="tx1"/>
                </a:solidFill>
                <a:latin typeface="Barlow"/>
              </a:rPr>
              <a:t>WS-VECTOR </a:t>
            </a:r>
            <a:r>
              <a:rPr lang="en-US" b="1" dirty="0">
                <a:solidFill>
                  <a:srgbClr val="00AEB2"/>
                </a:solidFill>
                <a:latin typeface="Barlow"/>
              </a:rPr>
              <a:t>PIC </a:t>
            </a:r>
            <a:r>
              <a:rPr lang="es-ES" sz="1400" b="0" i="0" u="none" strike="noStrike" cap="none" dirty="0">
                <a:solidFill>
                  <a:schemeClr val="tx1"/>
                </a:solidFill>
                <a:latin typeface="Barlow"/>
                <a:ea typeface="+mn-ea"/>
                <a:cs typeface="Arial"/>
                <a:sym typeface="Arial"/>
              </a:rPr>
              <a:t>9(02) </a:t>
            </a:r>
            <a:r>
              <a:rPr lang="en-US" b="1" dirty="0">
                <a:solidFill>
                  <a:srgbClr val="00AEB2"/>
                </a:solidFill>
                <a:latin typeface="Barlow"/>
              </a:rPr>
              <a:t>OCCURS  </a:t>
            </a:r>
            <a:r>
              <a:rPr lang="es-AR" dirty="0">
                <a:solidFill>
                  <a:schemeClr val="tx1"/>
                </a:solidFill>
                <a:latin typeface="Barlow"/>
                <a:ea typeface="+mn-ea"/>
              </a:rPr>
              <a:t>10 </a:t>
            </a:r>
            <a:r>
              <a:rPr lang="en-US" b="1" dirty="0">
                <a:solidFill>
                  <a:srgbClr val="00AEB2"/>
                </a:solidFill>
                <a:latin typeface="Barlow"/>
              </a:rPr>
              <a:t>TIMES </a:t>
            </a:r>
            <a:r>
              <a:rPr lang="es-AR" sz="1400" b="0" i="0" u="none" strike="noStrike" cap="none" dirty="0">
                <a:solidFill>
                  <a:schemeClr val="tx1"/>
                </a:solidFill>
                <a:latin typeface="Barlow"/>
                <a:ea typeface="+mn-ea"/>
                <a:cs typeface="Arial"/>
                <a:sym typeface="Arial"/>
              </a:rPr>
              <a:t> </a:t>
            </a:r>
          </a:p>
          <a:p>
            <a:pPr algn="l" rtl="0" fontAlgn="base"/>
            <a:r>
              <a:rPr lang="es-AR" sz="1400" b="0" i="0" u="none" strike="noStrike" cap="none" dirty="0">
                <a:solidFill>
                  <a:schemeClr val="tx1"/>
                </a:solidFill>
                <a:latin typeface="Barlow"/>
                <a:ea typeface="+mn-ea"/>
                <a:cs typeface="Arial"/>
                <a:sym typeface="Arial"/>
              </a:rPr>
              <a:t>           </a:t>
            </a:r>
            <a:r>
              <a:rPr lang="en-US" b="1" dirty="0">
                <a:solidFill>
                  <a:srgbClr val="00AEB2"/>
                </a:solidFill>
                <a:latin typeface="Barlow"/>
              </a:rPr>
              <a:t>INDEXED BY </a:t>
            </a:r>
            <a:r>
              <a:rPr lang="en-US" dirty="0">
                <a:solidFill>
                  <a:schemeClr val="tx1"/>
                </a:solidFill>
                <a:latin typeface="Barlow"/>
              </a:rPr>
              <a:t>WS-I.</a:t>
            </a:r>
            <a:endParaRPr lang="es-AR" sz="1250" b="0" i="0" dirty="0">
              <a:effectLst/>
              <a:latin typeface="Consolas" panose="020B0609020204030204" pitchFamily="49" charset="0"/>
            </a:endParaRPr>
          </a:p>
        </p:txBody>
      </p:sp>
    </p:spTree>
    <p:extLst>
      <p:ext uri="{BB962C8B-B14F-4D97-AF65-F5344CB8AC3E}">
        <p14:creationId xmlns:p14="http://schemas.microsoft.com/office/powerpoint/2010/main" val="27030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6440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Eficiencia y Complejidad</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6" name="Google Shape;128;p5">
            <a:extLst>
              <a:ext uri="{FF2B5EF4-FFF2-40B4-BE49-F238E27FC236}">
                <a16:creationId xmlns:a16="http://schemas.microsoft.com/office/drawing/2014/main" id="{34FE4027-8C35-6663-3176-11853CB21DF7}"/>
              </a:ext>
            </a:extLst>
          </p:cNvPr>
          <p:cNvSpPr txBox="1">
            <a:spLocks/>
          </p:cNvSpPr>
          <p:nvPr/>
        </p:nvSpPr>
        <p:spPr>
          <a:xfrm>
            <a:off x="1429774" y="1379720"/>
            <a:ext cx="4871966" cy="1211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err="1"/>
              <a:t>Mejor</a:t>
            </a:r>
            <a:r>
              <a:rPr lang="en-US" sz="1800" dirty="0"/>
              <a:t> CASO</a:t>
            </a:r>
          </a:p>
          <a:p>
            <a:pPr marL="0" indent="0">
              <a:lnSpc>
                <a:spcPct val="100000"/>
              </a:lnSpc>
              <a:buFont typeface="Barlow"/>
              <a:buNone/>
            </a:pPr>
            <a:r>
              <a:rPr lang="en-US" dirty="0"/>
              <a:t> El </a:t>
            </a:r>
            <a:r>
              <a:rPr lang="en-US" dirty="0" err="1"/>
              <a:t>elemento</a:t>
            </a:r>
            <a:r>
              <a:rPr lang="en-US" dirty="0"/>
              <a:t> </a:t>
            </a:r>
            <a:r>
              <a:rPr lang="en-US" dirty="0" err="1"/>
              <a:t>buscado</a:t>
            </a:r>
            <a:r>
              <a:rPr lang="en-US" dirty="0"/>
              <a:t> se encuenta </a:t>
            </a:r>
            <a:r>
              <a:rPr lang="en-US" dirty="0" err="1"/>
              <a:t>en</a:t>
            </a:r>
            <a:r>
              <a:rPr lang="en-US" dirty="0"/>
              <a:t> la primer </a:t>
            </a:r>
            <a:r>
              <a:rPr lang="en-US" dirty="0" err="1"/>
              <a:t>posición</a:t>
            </a:r>
            <a:endParaRPr lang="en-US" dirty="0"/>
          </a:p>
          <a:p>
            <a:pPr marL="0" indent="0">
              <a:lnSpc>
                <a:spcPct val="100000"/>
              </a:lnSpc>
              <a:buNone/>
            </a:pPr>
            <a:r>
              <a:rPr lang="en-US" sz="1400" b="1" dirty="0" err="1"/>
              <a:t>Cantidad</a:t>
            </a:r>
            <a:r>
              <a:rPr lang="en-US" sz="1400" b="1" dirty="0"/>
              <a:t> de </a:t>
            </a:r>
            <a:r>
              <a:rPr lang="en-US" sz="1400" b="1" dirty="0" err="1"/>
              <a:t>interacciones</a:t>
            </a:r>
            <a:r>
              <a:rPr lang="en-US" sz="1400" b="1" dirty="0"/>
              <a:t> : 1</a:t>
            </a:r>
          </a:p>
        </p:txBody>
      </p:sp>
      <p:pic>
        <p:nvPicPr>
          <p:cNvPr id="7" name="Google Shape;129;p5">
            <a:extLst>
              <a:ext uri="{FF2B5EF4-FFF2-40B4-BE49-F238E27FC236}">
                <a16:creationId xmlns:a16="http://schemas.microsoft.com/office/drawing/2014/main" id="{644143D1-147C-C00C-CFD2-892430554EDC}"/>
              </a:ext>
            </a:extLst>
          </p:cNvPr>
          <p:cNvPicPr preferRelativeResize="0"/>
          <p:nvPr/>
        </p:nvPicPr>
        <p:blipFill rotWithShape="1">
          <a:blip r:embed="rId5">
            <a:alphaModFix/>
          </a:blip>
          <a:srcRect/>
          <a:stretch/>
        </p:blipFill>
        <p:spPr>
          <a:xfrm>
            <a:off x="921300" y="1433819"/>
            <a:ext cx="403075" cy="403075"/>
          </a:xfrm>
          <a:prstGeom prst="rect">
            <a:avLst/>
          </a:prstGeom>
          <a:noFill/>
          <a:ln>
            <a:noFill/>
          </a:ln>
        </p:spPr>
      </p:pic>
      <p:sp>
        <p:nvSpPr>
          <p:cNvPr id="10" name="Google Shape;128;p5">
            <a:extLst>
              <a:ext uri="{FF2B5EF4-FFF2-40B4-BE49-F238E27FC236}">
                <a16:creationId xmlns:a16="http://schemas.microsoft.com/office/drawing/2014/main" id="{97E862DF-04B6-AFFD-E238-2D2E7377B14C}"/>
              </a:ext>
            </a:extLst>
          </p:cNvPr>
          <p:cNvSpPr txBox="1">
            <a:spLocks/>
          </p:cNvSpPr>
          <p:nvPr/>
        </p:nvSpPr>
        <p:spPr>
          <a:xfrm>
            <a:off x="1429774" y="2245895"/>
            <a:ext cx="4871966" cy="1211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err="1"/>
              <a:t>Peor</a:t>
            </a:r>
            <a:r>
              <a:rPr lang="en-US" sz="1800" dirty="0"/>
              <a:t> CASO</a:t>
            </a:r>
          </a:p>
          <a:p>
            <a:pPr marL="0" indent="0">
              <a:lnSpc>
                <a:spcPct val="100000"/>
              </a:lnSpc>
              <a:buFont typeface="Barlow"/>
              <a:buNone/>
            </a:pPr>
            <a:r>
              <a:rPr lang="en-US" dirty="0"/>
              <a:t> El </a:t>
            </a:r>
            <a:r>
              <a:rPr lang="en-US" dirty="0" err="1"/>
              <a:t>elemento</a:t>
            </a:r>
            <a:r>
              <a:rPr lang="en-US" dirty="0"/>
              <a:t> </a:t>
            </a:r>
            <a:r>
              <a:rPr lang="en-US" dirty="0" err="1"/>
              <a:t>buscado</a:t>
            </a:r>
            <a:r>
              <a:rPr lang="en-US" dirty="0"/>
              <a:t> se encuenta </a:t>
            </a:r>
            <a:r>
              <a:rPr lang="en-US" dirty="0" err="1"/>
              <a:t>en</a:t>
            </a:r>
            <a:r>
              <a:rPr lang="en-US" dirty="0"/>
              <a:t> la ultima  </a:t>
            </a:r>
            <a:r>
              <a:rPr lang="en-US" dirty="0" err="1"/>
              <a:t>posición</a:t>
            </a:r>
            <a:endParaRPr lang="en-US" dirty="0"/>
          </a:p>
          <a:p>
            <a:pPr marL="0" indent="0">
              <a:lnSpc>
                <a:spcPct val="100000"/>
              </a:lnSpc>
              <a:buNone/>
            </a:pPr>
            <a:r>
              <a:rPr lang="en-US" sz="1400" b="1" dirty="0" err="1"/>
              <a:t>Cantidad</a:t>
            </a:r>
            <a:r>
              <a:rPr lang="en-US" sz="1400" b="1" dirty="0"/>
              <a:t> de </a:t>
            </a:r>
            <a:r>
              <a:rPr lang="en-US" sz="1400" b="1" dirty="0" err="1"/>
              <a:t>interacciones</a:t>
            </a:r>
            <a:r>
              <a:rPr lang="en-US" sz="1400" b="1" dirty="0"/>
              <a:t> : N</a:t>
            </a:r>
          </a:p>
          <a:p>
            <a:pPr marL="0" indent="0">
              <a:spcAft>
                <a:spcPts val="1200"/>
              </a:spcAft>
              <a:buFont typeface="Barlow"/>
              <a:buNone/>
            </a:pPr>
            <a:endParaRPr lang="en-US" dirty="0"/>
          </a:p>
        </p:txBody>
      </p:sp>
      <p:pic>
        <p:nvPicPr>
          <p:cNvPr id="11" name="Google Shape;129;p5">
            <a:extLst>
              <a:ext uri="{FF2B5EF4-FFF2-40B4-BE49-F238E27FC236}">
                <a16:creationId xmlns:a16="http://schemas.microsoft.com/office/drawing/2014/main" id="{7165F7CE-151D-A234-E85D-75BF0B968426}"/>
              </a:ext>
            </a:extLst>
          </p:cNvPr>
          <p:cNvPicPr preferRelativeResize="0"/>
          <p:nvPr/>
        </p:nvPicPr>
        <p:blipFill rotWithShape="1">
          <a:blip r:embed="rId5">
            <a:alphaModFix/>
          </a:blip>
          <a:srcRect/>
          <a:stretch/>
        </p:blipFill>
        <p:spPr>
          <a:xfrm>
            <a:off x="921300" y="2299994"/>
            <a:ext cx="403075" cy="403075"/>
          </a:xfrm>
          <a:prstGeom prst="rect">
            <a:avLst/>
          </a:prstGeom>
          <a:noFill/>
          <a:ln>
            <a:noFill/>
          </a:ln>
        </p:spPr>
      </p:pic>
      <p:sp>
        <p:nvSpPr>
          <p:cNvPr id="12" name="Google Shape;128;p5">
            <a:extLst>
              <a:ext uri="{FF2B5EF4-FFF2-40B4-BE49-F238E27FC236}">
                <a16:creationId xmlns:a16="http://schemas.microsoft.com/office/drawing/2014/main" id="{E901D75D-D46B-6EC7-AAC4-F0FAE131BC0F}"/>
              </a:ext>
            </a:extLst>
          </p:cNvPr>
          <p:cNvSpPr txBox="1">
            <a:spLocks/>
          </p:cNvSpPr>
          <p:nvPr/>
        </p:nvSpPr>
        <p:spPr>
          <a:xfrm>
            <a:off x="1429774" y="3275626"/>
            <a:ext cx="4693207" cy="1211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a:t>CASO </a:t>
            </a:r>
            <a:r>
              <a:rPr lang="en-US" sz="1800" dirty="0" err="1"/>
              <a:t>Promedio</a:t>
            </a:r>
            <a:endParaRPr lang="en-US" sz="1800" dirty="0"/>
          </a:p>
          <a:p>
            <a:pPr marL="0" indent="0">
              <a:lnSpc>
                <a:spcPct val="100000"/>
              </a:lnSpc>
              <a:buNone/>
            </a:pPr>
            <a:r>
              <a:rPr lang="en-US" dirty="0"/>
              <a:t> El </a:t>
            </a:r>
            <a:r>
              <a:rPr lang="en-US" dirty="0" err="1"/>
              <a:t>elemento</a:t>
            </a:r>
            <a:r>
              <a:rPr lang="en-US" dirty="0"/>
              <a:t> </a:t>
            </a:r>
            <a:r>
              <a:rPr lang="en-US" dirty="0" err="1"/>
              <a:t>buscado</a:t>
            </a:r>
            <a:r>
              <a:rPr lang="en-US" dirty="0"/>
              <a:t> se encuenta </a:t>
            </a:r>
            <a:r>
              <a:rPr lang="en-US" dirty="0" err="1"/>
              <a:t>en</a:t>
            </a:r>
            <a:r>
              <a:rPr lang="en-US" dirty="0"/>
              <a:t> la </a:t>
            </a:r>
            <a:r>
              <a:rPr lang="en-US" dirty="0" err="1"/>
              <a:t>mitad</a:t>
            </a:r>
            <a:r>
              <a:rPr lang="en-US" dirty="0"/>
              <a:t> de </a:t>
            </a:r>
            <a:r>
              <a:rPr lang="en-US" dirty="0" err="1"/>
              <a:t>arreglo</a:t>
            </a:r>
            <a:r>
              <a:rPr lang="en-US" dirty="0"/>
              <a:t>. </a:t>
            </a:r>
            <a:r>
              <a:rPr lang="en-US" sz="1400" b="1" dirty="0" err="1"/>
              <a:t>Cantidad</a:t>
            </a:r>
            <a:r>
              <a:rPr lang="en-US" sz="1400" b="1" dirty="0"/>
              <a:t> de </a:t>
            </a:r>
            <a:r>
              <a:rPr lang="en-US" sz="1400" b="1" dirty="0" err="1"/>
              <a:t>interacciones</a:t>
            </a:r>
            <a:r>
              <a:rPr lang="en-US" sz="1400" b="1" dirty="0"/>
              <a:t> : N/2</a:t>
            </a:r>
          </a:p>
          <a:p>
            <a:pPr marL="0" indent="0">
              <a:spcAft>
                <a:spcPts val="1200"/>
              </a:spcAft>
              <a:buFont typeface="Barlow"/>
              <a:buNone/>
            </a:pPr>
            <a:endParaRPr lang="en-US" dirty="0"/>
          </a:p>
        </p:txBody>
      </p:sp>
      <p:pic>
        <p:nvPicPr>
          <p:cNvPr id="13" name="Google Shape;129;p5">
            <a:extLst>
              <a:ext uri="{FF2B5EF4-FFF2-40B4-BE49-F238E27FC236}">
                <a16:creationId xmlns:a16="http://schemas.microsoft.com/office/drawing/2014/main" id="{4D4D9361-8D00-DCCD-7723-16CAFD6D59AE}"/>
              </a:ext>
            </a:extLst>
          </p:cNvPr>
          <p:cNvPicPr preferRelativeResize="0"/>
          <p:nvPr/>
        </p:nvPicPr>
        <p:blipFill rotWithShape="1">
          <a:blip r:embed="rId5">
            <a:alphaModFix/>
          </a:blip>
          <a:srcRect/>
          <a:stretch/>
        </p:blipFill>
        <p:spPr>
          <a:xfrm>
            <a:off x="921300" y="3329725"/>
            <a:ext cx="403075" cy="403075"/>
          </a:xfrm>
          <a:prstGeom prst="rect">
            <a:avLst/>
          </a:prstGeom>
          <a:noFill/>
          <a:ln>
            <a:noFill/>
          </a:ln>
        </p:spPr>
      </p:pic>
    </p:spTree>
    <p:extLst>
      <p:ext uri="{BB962C8B-B14F-4D97-AF65-F5344CB8AC3E}">
        <p14:creationId xmlns:p14="http://schemas.microsoft.com/office/powerpoint/2010/main" val="115444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AR" sz="14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8" name="Google Shape;128;p5"/>
          <p:cNvSpPr txBox="1">
            <a:spLocks noGrp="1"/>
          </p:cNvSpPr>
          <p:nvPr>
            <p:ph type="body" idx="4294967295"/>
          </p:nvPr>
        </p:nvSpPr>
        <p:spPr>
          <a:xfrm>
            <a:off x="653842" y="1356101"/>
            <a:ext cx="7783800" cy="1215649"/>
          </a:xfrm>
          <a:prstGeom prst="rect">
            <a:avLst/>
          </a:prstGeom>
          <a:noFill/>
          <a:ln>
            <a:noFill/>
          </a:ln>
        </p:spPr>
        <p:txBody>
          <a:bodyPr spcFirstLastPara="1" wrap="square" lIns="91425" tIns="91425" rIns="91425" bIns="91425" anchor="t" anchorCtr="0">
            <a:noAutofit/>
          </a:bodyPr>
          <a:lstStyle/>
          <a:p>
            <a:pPr marL="0" indent="0" fontAlgn="base">
              <a:spcBef>
                <a:spcPts val="320"/>
              </a:spcBef>
              <a:buNone/>
            </a:pPr>
            <a:r>
              <a:rPr lang="es-ES" sz="1800" dirty="0"/>
              <a:t>La Búsqueda Binaria, compara si el valor buscado está en la mitad superior o inferior. En la que esté, subdivido nuevamente, y así sucesivamente hasta encontrar el valor.</a:t>
            </a:r>
          </a:p>
        </p:txBody>
      </p:sp>
      <p:pic>
        <p:nvPicPr>
          <p:cNvPr id="129" name="Google Shape;129;p5"/>
          <p:cNvPicPr preferRelativeResize="0"/>
          <p:nvPr/>
        </p:nvPicPr>
        <p:blipFill rotWithShape="1">
          <a:blip r:embed="rId4">
            <a:alphaModFix/>
          </a:blip>
          <a:srcRect/>
          <a:stretch/>
        </p:blipFill>
        <p:spPr>
          <a:xfrm>
            <a:off x="114412" y="1597729"/>
            <a:ext cx="403075" cy="403075"/>
          </a:xfrm>
          <a:prstGeom prst="rect">
            <a:avLst/>
          </a:prstGeom>
          <a:noFill/>
          <a:ln>
            <a:noFill/>
          </a:ln>
        </p:spPr>
      </p:pic>
      <p:pic>
        <p:nvPicPr>
          <p:cNvPr id="132" name="Google Shape;132;p5"/>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10" name="Google Shape;127;p5">
            <a:extLst>
              <a:ext uri="{FF2B5EF4-FFF2-40B4-BE49-F238E27FC236}">
                <a16:creationId xmlns:a16="http://schemas.microsoft.com/office/drawing/2014/main" id="{320010E5-564B-7B10-3F8D-B082CECFF782}"/>
              </a:ext>
            </a:extLst>
          </p:cNvPr>
          <p:cNvSpPr txBox="1">
            <a:spLocks/>
          </p:cNvSpPr>
          <p:nvPr/>
        </p:nvSpPr>
        <p:spPr>
          <a:xfrm>
            <a:off x="1034975" y="600900"/>
            <a:ext cx="6044700" cy="70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buClr>
                <a:schemeClr val="dk1"/>
              </a:buClr>
              <a:buSzPts val="990"/>
              <a:buFont typeface="Arial"/>
              <a:buNone/>
            </a:pPr>
            <a:r>
              <a:rPr lang="es-AR" sz="2500" dirty="0">
                <a:solidFill>
                  <a:schemeClr val="lt1"/>
                </a:solidFill>
                <a:latin typeface="Barlow ExtraBold"/>
              </a:rPr>
              <a:t>Búsqueda Binaria</a:t>
            </a:r>
            <a:endParaRPr lang="es-AR" sz="2500" dirty="0">
              <a:solidFill>
                <a:schemeClr val="lt1"/>
              </a:solidFill>
              <a:latin typeface="Barlow ExtraBold"/>
              <a:sym typeface="Barlow ExtraBold"/>
            </a:endParaRPr>
          </a:p>
        </p:txBody>
      </p:sp>
      <p:sp>
        <p:nvSpPr>
          <p:cNvPr id="2" name="Google Shape;128;p5">
            <a:extLst>
              <a:ext uri="{FF2B5EF4-FFF2-40B4-BE49-F238E27FC236}">
                <a16:creationId xmlns:a16="http://schemas.microsoft.com/office/drawing/2014/main" id="{0EDE2F5E-BA13-C903-177F-FD0CF6A227A4}"/>
              </a:ext>
            </a:extLst>
          </p:cNvPr>
          <p:cNvSpPr txBox="1">
            <a:spLocks/>
          </p:cNvSpPr>
          <p:nvPr/>
        </p:nvSpPr>
        <p:spPr>
          <a:xfrm>
            <a:off x="706358" y="2470685"/>
            <a:ext cx="7783800" cy="904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fontAlgn="base">
              <a:spcBef>
                <a:spcPts val="320"/>
              </a:spcBef>
              <a:buFont typeface="Barlow"/>
              <a:buNone/>
            </a:pPr>
            <a:r>
              <a:rPr lang="es-ES" sz="1800" dirty="0"/>
              <a:t>Como precondición  antes de realizar una búsqueda binaria, el arreglo deberá estar ordenado</a:t>
            </a:r>
          </a:p>
        </p:txBody>
      </p:sp>
      <p:pic>
        <p:nvPicPr>
          <p:cNvPr id="3" name="Google Shape;129;p5">
            <a:extLst>
              <a:ext uri="{FF2B5EF4-FFF2-40B4-BE49-F238E27FC236}">
                <a16:creationId xmlns:a16="http://schemas.microsoft.com/office/drawing/2014/main" id="{778FD135-02B4-C4C5-0E86-9AB54401D825}"/>
              </a:ext>
            </a:extLst>
          </p:cNvPr>
          <p:cNvPicPr preferRelativeResize="0"/>
          <p:nvPr/>
        </p:nvPicPr>
        <p:blipFill rotWithShape="1">
          <a:blip r:embed="rId4">
            <a:alphaModFix/>
          </a:blip>
          <a:srcRect/>
          <a:stretch/>
        </p:blipFill>
        <p:spPr>
          <a:xfrm>
            <a:off x="166928" y="2712313"/>
            <a:ext cx="403075" cy="403075"/>
          </a:xfrm>
          <a:prstGeom prst="rect">
            <a:avLst/>
          </a:prstGeom>
          <a:noFill/>
          <a:ln>
            <a:noFill/>
          </a:ln>
        </p:spPr>
      </p:pic>
      <p:sp>
        <p:nvSpPr>
          <p:cNvPr id="5" name="Google Shape;128;p5">
            <a:extLst>
              <a:ext uri="{FF2B5EF4-FFF2-40B4-BE49-F238E27FC236}">
                <a16:creationId xmlns:a16="http://schemas.microsoft.com/office/drawing/2014/main" id="{DE741ADA-E856-BB60-2C4E-11E9F091A607}"/>
              </a:ext>
            </a:extLst>
          </p:cNvPr>
          <p:cNvSpPr txBox="1">
            <a:spLocks/>
          </p:cNvSpPr>
          <p:nvPr/>
        </p:nvSpPr>
        <p:spPr>
          <a:xfrm>
            <a:off x="706358" y="3570760"/>
            <a:ext cx="7783800" cy="6447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fontAlgn="base">
              <a:spcBef>
                <a:spcPts val="320"/>
              </a:spcBef>
              <a:buFont typeface="Barlow"/>
              <a:buNone/>
            </a:pPr>
            <a:r>
              <a:rPr lang="es-ES" sz="1800" dirty="0"/>
              <a:t>Optimiza el tiempo de </a:t>
            </a:r>
            <a:r>
              <a:rPr lang="es-ES" sz="1800" dirty="0" err="1"/>
              <a:t>busqueda</a:t>
            </a:r>
            <a:endParaRPr lang="es-ES" sz="1800" dirty="0"/>
          </a:p>
        </p:txBody>
      </p:sp>
      <p:pic>
        <p:nvPicPr>
          <p:cNvPr id="8" name="Google Shape;129;p5">
            <a:extLst>
              <a:ext uri="{FF2B5EF4-FFF2-40B4-BE49-F238E27FC236}">
                <a16:creationId xmlns:a16="http://schemas.microsoft.com/office/drawing/2014/main" id="{4C912114-27B0-53B3-B435-1B51E69DEADF}"/>
              </a:ext>
            </a:extLst>
          </p:cNvPr>
          <p:cNvPicPr preferRelativeResize="0"/>
          <p:nvPr/>
        </p:nvPicPr>
        <p:blipFill rotWithShape="1">
          <a:blip r:embed="rId4">
            <a:alphaModFix/>
          </a:blip>
          <a:srcRect/>
          <a:stretch/>
        </p:blipFill>
        <p:spPr>
          <a:xfrm>
            <a:off x="166928" y="3704668"/>
            <a:ext cx="403075" cy="403075"/>
          </a:xfrm>
          <a:prstGeom prst="rect">
            <a:avLst/>
          </a:prstGeom>
          <a:noFill/>
          <a:ln>
            <a:noFill/>
          </a:ln>
        </p:spPr>
      </p:pic>
    </p:spTree>
    <p:extLst>
      <p:ext uri="{BB962C8B-B14F-4D97-AF65-F5344CB8AC3E}">
        <p14:creationId xmlns:p14="http://schemas.microsoft.com/office/powerpoint/2010/main" val="412249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P spid="2"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6"/>
          <p:cNvPicPr preferRelativeResize="0"/>
          <p:nvPr/>
        </p:nvPicPr>
        <p:blipFill rotWithShape="1">
          <a:blip r:embed="rId3">
            <a:alphaModFix/>
          </a:blip>
          <a:srcRect/>
          <a:stretch/>
        </p:blipFill>
        <p:spPr>
          <a:xfrm>
            <a:off x="7736525" y="194901"/>
            <a:ext cx="1183299" cy="665600"/>
          </a:xfrm>
          <a:prstGeom prst="rect">
            <a:avLst/>
          </a:prstGeom>
          <a:noFill/>
          <a:ln>
            <a:noFill/>
          </a:ln>
        </p:spPr>
      </p:pic>
      <p:sp>
        <p:nvSpPr>
          <p:cNvPr id="166" name="Google Shape;166;p6"/>
          <p:cNvSpPr txBox="1">
            <a:spLocks noGrp="1"/>
          </p:cNvSpPr>
          <p:nvPr>
            <p:ph type="title" idx="4294967295"/>
          </p:nvPr>
        </p:nvSpPr>
        <p:spPr>
          <a:xfrm>
            <a:off x="11350" y="-91356"/>
            <a:ext cx="6096150" cy="705758"/>
          </a:xfrm>
          <a:prstGeom prst="rect">
            <a:avLst/>
          </a:prstGeom>
          <a:noFill/>
          <a:ln>
            <a:noFill/>
          </a:ln>
        </p:spPr>
        <p:txBody>
          <a:bodyPr spcFirstLastPara="1" wrap="square" lIns="91425" tIns="91425" rIns="91425" bIns="91425" anchor="t" anchorCtr="0">
            <a:noAutofit/>
          </a:bodyPr>
          <a:lstStyle/>
          <a:p>
            <a:pPr>
              <a:buClr>
                <a:schemeClr val="dk1"/>
              </a:buClr>
              <a:buSzPts val="990"/>
            </a:pPr>
            <a:r>
              <a:rPr lang="es-ES" sz="3600" dirty="0">
                <a:latin typeface="Barlow ExtraBold"/>
              </a:rPr>
              <a:t> Búsqueda Binaria</a:t>
            </a:r>
            <a:endParaRPr sz="1400" dirty="0"/>
          </a:p>
          <a:p>
            <a:pPr>
              <a:buClr>
                <a:schemeClr val="dk1"/>
              </a:buClr>
              <a:buSzPts val="990"/>
            </a:pPr>
            <a:endParaRPr sz="4920" dirty="0">
              <a:latin typeface="Barlow ExtraBold"/>
              <a:ea typeface="Barlow ExtraBold"/>
              <a:cs typeface="Barlow ExtraBold"/>
              <a:sym typeface="Barlow ExtraBold"/>
            </a:endParaRPr>
          </a:p>
        </p:txBody>
      </p:sp>
      <p:pic>
        <p:nvPicPr>
          <p:cNvPr id="167" name="Google Shape;167;p6"/>
          <p:cNvPicPr preferRelativeResize="0"/>
          <p:nvPr/>
        </p:nvPicPr>
        <p:blipFill rotWithShape="1">
          <a:blip r:embed="rId4">
            <a:alphaModFix/>
          </a:blip>
          <a:srcRect r="21091" b="29453"/>
          <a:stretch/>
        </p:blipFill>
        <p:spPr>
          <a:xfrm>
            <a:off x="6948722" y="3769360"/>
            <a:ext cx="2195275" cy="1374140"/>
          </a:xfrm>
          <a:prstGeom prst="rect">
            <a:avLst/>
          </a:prstGeom>
          <a:noFill/>
          <a:ln>
            <a:noFill/>
          </a:ln>
        </p:spPr>
      </p:pic>
      <p:graphicFrame>
        <p:nvGraphicFramePr>
          <p:cNvPr id="3" name="Google Shape;737;p86">
            <a:extLst>
              <a:ext uri="{FF2B5EF4-FFF2-40B4-BE49-F238E27FC236}">
                <a16:creationId xmlns:a16="http://schemas.microsoft.com/office/drawing/2014/main" id="{0314D74E-28F6-AD4D-76B1-91CB6D718B6E}"/>
              </a:ext>
            </a:extLst>
          </p:cNvPr>
          <p:cNvGraphicFramePr/>
          <p:nvPr>
            <p:extLst>
              <p:ext uri="{D42A27DB-BD31-4B8C-83A1-F6EECF244321}">
                <p14:modId xmlns:p14="http://schemas.microsoft.com/office/powerpoint/2010/main" val="1028309808"/>
              </p:ext>
            </p:extLst>
          </p:nvPr>
        </p:nvGraphicFramePr>
        <p:xfrm>
          <a:off x="144674" y="1360427"/>
          <a:ext cx="5334133" cy="680804"/>
        </p:xfrm>
        <a:graphic>
          <a:graphicData uri="http://schemas.openxmlformats.org/drawingml/2006/table">
            <a:tbl>
              <a:tblPr firstRow="1" bandRow="1">
                <a:noFill/>
              </a:tblPr>
              <a:tblGrid>
                <a:gridCol w="762019">
                  <a:extLst>
                    <a:ext uri="{9D8B030D-6E8A-4147-A177-3AD203B41FA5}">
                      <a16:colId xmlns:a16="http://schemas.microsoft.com/office/drawing/2014/main" val="20000"/>
                    </a:ext>
                  </a:extLst>
                </a:gridCol>
                <a:gridCol w="762019">
                  <a:extLst>
                    <a:ext uri="{9D8B030D-6E8A-4147-A177-3AD203B41FA5}">
                      <a16:colId xmlns:a16="http://schemas.microsoft.com/office/drawing/2014/main" val="20001"/>
                    </a:ext>
                  </a:extLst>
                </a:gridCol>
                <a:gridCol w="762019">
                  <a:extLst>
                    <a:ext uri="{9D8B030D-6E8A-4147-A177-3AD203B41FA5}">
                      <a16:colId xmlns:a16="http://schemas.microsoft.com/office/drawing/2014/main" val="20002"/>
                    </a:ext>
                  </a:extLst>
                </a:gridCol>
                <a:gridCol w="762019">
                  <a:extLst>
                    <a:ext uri="{9D8B030D-6E8A-4147-A177-3AD203B41FA5}">
                      <a16:colId xmlns:a16="http://schemas.microsoft.com/office/drawing/2014/main" val="20003"/>
                    </a:ext>
                  </a:extLst>
                </a:gridCol>
                <a:gridCol w="762019">
                  <a:extLst>
                    <a:ext uri="{9D8B030D-6E8A-4147-A177-3AD203B41FA5}">
                      <a16:colId xmlns:a16="http://schemas.microsoft.com/office/drawing/2014/main" val="20004"/>
                    </a:ext>
                  </a:extLst>
                </a:gridCol>
                <a:gridCol w="762019">
                  <a:extLst>
                    <a:ext uri="{9D8B030D-6E8A-4147-A177-3AD203B41FA5}">
                      <a16:colId xmlns:a16="http://schemas.microsoft.com/office/drawing/2014/main" val="20005"/>
                    </a:ext>
                  </a:extLst>
                </a:gridCol>
                <a:gridCol w="762019">
                  <a:extLst>
                    <a:ext uri="{9D8B030D-6E8A-4147-A177-3AD203B41FA5}">
                      <a16:colId xmlns:a16="http://schemas.microsoft.com/office/drawing/2014/main" val="350386186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1</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4</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6</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8</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00AEB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10</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18</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22</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ctr" rtl="0">
                        <a:lnSpc>
                          <a:spcPct val="100000"/>
                        </a:lnSpc>
                        <a:spcBef>
                          <a:spcPts val="0"/>
                        </a:spcBef>
                        <a:spcAft>
                          <a:spcPts val="0"/>
                        </a:spcAft>
                        <a:buNone/>
                      </a:pPr>
                      <a:r>
                        <a:rPr lang="es-ES"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ctr" rtl="0">
                        <a:lnSpc>
                          <a:spcPct val="100000"/>
                        </a:lnSpc>
                        <a:spcBef>
                          <a:spcPts val="0"/>
                        </a:spcBef>
                        <a:spcAft>
                          <a:spcPts val="0"/>
                        </a:spcAft>
                        <a:buNone/>
                      </a:pPr>
                      <a:r>
                        <a:rPr lang="es-ES" b="1" dirty="0">
                          <a:solidFill>
                            <a:schemeClr val="bg1"/>
                          </a:solidFill>
                        </a:rPr>
                        <a:t>1</a:t>
                      </a:r>
                      <a:endParaRPr b="1" dirty="0">
                        <a:solidFill>
                          <a:schemeClr val="bg1"/>
                        </a:solidFill>
                      </a:endParaRPr>
                    </a:p>
                  </a:txBody>
                  <a:tcPr marL="91450" marR="91450" marT="45725" marB="45725" anchor="ctr">
                    <a:solidFill>
                      <a:srgbClr val="B4A7D6"/>
                    </a:solidFill>
                  </a:tcPr>
                </a:tc>
                <a:tc>
                  <a:txBody>
                    <a:bodyPr/>
                    <a:lstStyle/>
                    <a:p>
                      <a:pPr marL="0" marR="0" lvl="0" indent="0" algn="ctr" rtl="0">
                        <a:lnSpc>
                          <a:spcPct val="100000"/>
                        </a:lnSpc>
                        <a:spcBef>
                          <a:spcPts val="0"/>
                        </a:spcBef>
                        <a:spcAft>
                          <a:spcPts val="0"/>
                        </a:spcAft>
                        <a:buNone/>
                      </a:pPr>
                      <a:r>
                        <a:rPr lang="es-ES" b="1" dirty="0">
                          <a:solidFill>
                            <a:schemeClr val="bg1"/>
                          </a:solidFill>
                        </a:rPr>
                        <a:t>2</a:t>
                      </a:r>
                      <a:endParaRPr b="1" dirty="0">
                        <a:solidFill>
                          <a:schemeClr val="bg1"/>
                        </a:solidFill>
                      </a:endParaRPr>
                    </a:p>
                  </a:txBody>
                  <a:tcPr marL="91450" marR="91450" marT="45725" marB="45725" anchor="ctr">
                    <a:solidFill>
                      <a:srgbClr val="B4A7D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3</a:t>
                      </a:r>
                    </a:p>
                  </a:txBody>
                  <a:tcPr marL="91450" marR="91450" marT="45725" marB="45725" anchor="ctr">
                    <a:solidFill>
                      <a:srgbClr val="00AEB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4</a:t>
                      </a:r>
                    </a:p>
                  </a:txBody>
                  <a:tcPr marL="91450" marR="91450" marT="45725" marB="45725" anchor="ctr">
                    <a:solidFill>
                      <a:srgbClr val="B4A7D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5</a:t>
                      </a:r>
                    </a:p>
                  </a:txBody>
                  <a:tcPr marL="91450" marR="91450" marT="45725" marB="45725" anchor="ctr">
                    <a:solidFill>
                      <a:srgbClr val="B4A7D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6</a:t>
                      </a:r>
                    </a:p>
                  </a:txBody>
                  <a:tcPr marL="91450" marR="91450" marT="45725" marB="45725" anchor="ctr">
                    <a:solidFill>
                      <a:srgbClr val="B4A7D6"/>
                    </a:solidFill>
                  </a:tcPr>
                </a:tc>
                <a:extLst>
                  <a:ext uri="{0D108BD9-81ED-4DB2-BD59-A6C34878D82A}">
                    <a16:rowId xmlns:a16="http://schemas.microsoft.com/office/drawing/2014/main" val="2996226390"/>
                  </a:ext>
                </a:extLst>
              </a:tr>
            </a:tbl>
          </a:graphicData>
        </a:graphic>
      </p:graphicFrame>
      <p:sp>
        <p:nvSpPr>
          <p:cNvPr id="4" name="Google Shape;778;p88">
            <a:extLst>
              <a:ext uri="{FF2B5EF4-FFF2-40B4-BE49-F238E27FC236}">
                <a16:creationId xmlns:a16="http://schemas.microsoft.com/office/drawing/2014/main" id="{A72C7AE3-8393-93DA-6ED8-2959C5115776}"/>
              </a:ext>
            </a:extLst>
          </p:cNvPr>
          <p:cNvSpPr/>
          <p:nvPr/>
        </p:nvSpPr>
        <p:spPr>
          <a:xfrm>
            <a:off x="1620320" y="662777"/>
            <a:ext cx="464354" cy="306949"/>
          </a:xfrm>
          <a:prstGeom prst="rect">
            <a:avLst/>
          </a:prstGeom>
          <a:solidFill>
            <a:srgbClr val="6C539E"/>
          </a:solidFill>
          <a:ln w="25400" cap="flat" cmpd="sng">
            <a:solidFill>
              <a:srgbClr val="401B9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b="1" dirty="0">
                <a:solidFill>
                  <a:schemeClr val="bg1"/>
                </a:solidFill>
                <a:latin typeface="Barlow" panose="00000500000000000000" pitchFamily="2" charset="0"/>
              </a:rPr>
              <a:t>18</a:t>
            </a:r>
            <a:endParaRPr b="1" i="0" u="none" strike="noStrike" cap="none" dirty="0">
              <a:solidFill>
                <a:schemeClr val="bg1"/>
              </a:solidFill>
              <a:latin typeface="Barlow" panose="00000500000000000000" pitchFamily="2" charset="0"/>
              <a:sym typeface="Arial"/>
            </a:endParaRPr>
          </a:p>
        </p:txBody>
      </p:sp>
      <p:sp>
        <p:nvSpPr>
          <p:cNvPr id="6" name="CuadroTexto 5">
            <a:extLst>
              <a:ext uri="{FF2B5EF4-FFF2-40B4-BE49-F238E27FC236}">
                <a16:creationId xmlns:a16="http://schemas.microsoft.com/office/drawing/2014/main" id="{E81B8230-2AB3-6335-F7E1-9EB0AC8E5576}"/>
              </a:ext>
            </a:extLst>
          </p:cNvPr>
          <p:cNvSpPr txBox="1"/>
          <p:nvPr/>
        </p:nvSpPr>
        <p:spPr>
          <a:xfrm>
            <a:off x="5623424" y="1278464"/>
            <a:ext cx="2113101" cy="954107"/>
          </a:xfrm>
          <a:prstGeom prst="rect">
            <a:avLst/>
          </a:prstGeom>
          <a:noFill/>
        </p:spPr>
        <p:txBody>
          <a:bodyPr wrap="square">
            <a:spAutoFit/>
          </a:bodyPr>
          <a:lstStyle/>
          <a:p>
            <a:pPr marL="0" indent="0">
              <a:buFont typeface="Arial"/>
              <a:buNone/>
            </a:pPr>
            <a:r>
              <a:rPr lang="en-US" dirty="0" err="1">
                <a:latin typeface="Barlow" panose="00000500000000000000" pitchFamily="2" charset="0"/>
              </a:rPr>
              <a:t>Tamaño</a:t>
            </a:r>
            <a:r>
              <a:rPr lang="en-US" dirty="0">
                <a:latin typeface="Barlow" panose="00000500000000000000" pitchFamily="2" charset="0"/>
              </a:rPr>
              <a:t> </a:t>
            </a:r>
            <a:r>
              <a:rPr lang="en-US" dirty="0" err="1">
                <a:latin typeface="Barlow" panose="00000500000000000000" pitchFamily="2" charset="0"/>
              </a:rPr>
              <a:t>arreglo</a:t>
            </a:r>
            <a:r>
              <a:rPr lang="en-US" dirty="0">
                <a:latin typeface="Barlow" panose="00000500000000000000" pitchFamily="2" charset="0"/>
              </a:rPr>
              <a:t>: 7</a:t>
            </a:r>
          </a:p>
          <a:p>
            <a:pPr marL="0" indent="0">
              <a:buFont typeface="Arial"/>
              <a:buNone/>
            </a:pPr>
            <a:r>
              <a:rPr lang="en-US" dirty="0">
                <a:latin typeface="Barlow" panose="00000500000000000000" pitchFamily="2" charset="0"/>
              </a:rPr>
              <a:t>Primer </a:t>
            </a:r>
            <a:r>
              <a:rPr lang="en-US" dirty="0" err="1">
                <a:latin typeface="Barlow" panose="00000500000000000000" pitchFamily="2" charset="0"/>
              </a:rPr>
              <a:t>indice</a:t>
            </a:r>
            <a:r>
              <a:rPr lang="en-US" dirty="0">
                <a:latin typeface="Barlow" panose="00000500000000000000" pitchFamily="2" charset="0"/>
              </a:rPr>
              <a:t>: 0</a:t>
            </a:r>
          </a:p>
          <a:p>
            <a:pPr marL="0" indent="0">
              <a:buFont typeface="Arial"/>
              <a:buNone/>
            </a:pPr>
            <a:r>
              <a:rPr lang="en-US" dirty="0" err="1">
                <a:latin typeface="Barlow" panose="00000500000000000000" pitchFamily="2" charset="0"/>
              </a:rPr>
              <a:t>Mitad</a:t>
            </a:r>
            <a:r>
              <a:rPr lang="en-US" dirty="0">
                <a:latin typeface="Barlow" panose="00000500000000000000" pitchFamily="2" charset="0"/>
              </a:rPr>
              <a:t>: 3</a:t>
            </a:r>
          </a:p>
          <a:p>
            <a:pPr marL="0" indent="0">
              <a:buFont typeface="Arial"/>
              <a:buNone/>
            </a:pPr>
            <a:r>
              <a:rPr lang="en-US" dirty="0">
                <a:latin typeface="Barlow" panose="00000500000000000000" pitchFamily="2" charset="0"/>
              </a:rPr>
              <a:t>Ultimo </a:t>
            </a:r>
            <a:r>
              <a:rPr lang="en-US" dirty="0" err="1">
                <a:latin typeface="Barlow" panose="00000500000000000000" pitchFamily="2" charset="0"/>
              </a:rPr>
              <a:t>indice</a:t>
            </a:r>
            <a:r>
              <a:rPr lang="en-US" dirty="0">
                <a:latin typeface="Barlow" panose="00000500000000000000" pitchFamily="2" charset="0"/>
              </a:rPr>
              <a:t>: 6</a:t>
            </a:r>
          </a:p>
        </p:txBody>
      </p:sp>
      <p:sp>
        <p:nvSpPr>
          <p:cNvPr id="8" name="CuadroTexto 7">
            <a:extLst>
              <a:ext uri="{FF2B5EF4-FFF2-40B4-BE49-F238E27FC236}">
                <a16:creationId xmlns:a16="http://schemas.microsoft.com/office/drawing/2014/main" id="{F65E1617-75B3-73F5-C831-3D4F97F661D1}"/>
              </a:ext>
            </a:extLst>
          </p:cNvPr>
          <p:cNvSpPr txBox="1"/>
          <p:nvPr/>
        </p:nvSpPr>
        <p:spPr>
          <a:xfrm>
            <a:off x="57070" y="667144"/>
            <a:ext cx="1672514" cy="307777"/>
          </a:xfrm>
          <a:prstGeom prst="rect">
            <a:avLst/>
          </a:prstGeom>
          <a:noFill/>
        </p:spPr>
        <p:txBody>
          <a:bodyPr wrap="square">
            <a:spAutoFit/>
          </a:bodyPr>
          <a:lstStyle/>
          <a:p>
            <a:r>
              <a:rPr lang="en-US" dirty="0" err="1">
                <a:latin typeface="Barlow" panose="00000500000000000000" pitchFamily="2" charset="0"/>
              </a:rPr>
              <a:t>Elemento</a:t>
            </a:r>
            <a:r>
              <a:rPr lang="en-US" dirty="0">
                <a:latin typeface="Barlow" panose="00000500000000000000" pitchFamily="2" charset="0"/>
              </a:rPr>
              <a:t> a </a:t>
            </a:r>
            <a:r>
              <a:rPr lang="en-US" dirty="0" err="1">
                <a:latin typeface="Barlow" panose="00000500000000000000" pitchFamily="2" charset="0"/>
              </a:rPr>
              <a:t>buscar</a:t>
            </a:r>
            <a:endParaRPr lang="es-AR" dirty="0">
              <a:latin typeface="Barlow" panose="00000500000000000000" pitchFamily="2" charset="0"/>
            </a:endParaRPr>
          </a:p>
        </p:txBody>
      </p:sp>
      <p:sp>
        <p:nvSpPr>
          <p:cNvPr id="9" name="Flecha: hacia abajo 8">
            <a:extLst>
              <a:ext uri="{FF2B5EF4-FFF2-40B4-BE49-F238E27FC236}">
                <a16:creationId xmlns:a16="http://schemas.microsoft.com/office/drawing/2014/main" id="{DE43572A-7697-3043-CCE7-7391EC2BD0EE}"/>
              </a:ext>
            </a:extLst>
          </p:cNvPr>
          <p:cNvSpPr/>
          <p:nvPr/>
        </p:nvSpPr>
        <p:spPr>
          <a:xfrm rot="10800000">
            <a:off x="319934" y="2080794"/>
            <a:ext cx="337175" cy="415554"/>
          </a:xfrm>
          <a:prstGeom prst="downArrow">
            <a:avLst/>
          </a:prstGeom>
          <a:solidFill>
            <a:srgbClr val="00AE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Flecha: hacia abajo 11">
            <a:extLst>
              <a:ext uri="{FF2B5EF4-FFF2-40B4-BE49-F238E27FC236}">
                <a16:creationId xmlns:a16="http://schemas.microsoft.com/office/drawing/2014/main" id="{6A996360-0A4F-394A-EA89-EEA90E37525F}"/>
              </a:ext>
            </a:extLst>
          </p:cNvPr>
          <p:cNvSpPr/>
          <p:nvPr/>
        </p:nvSpPr>
        <p:spPr>
          <a:xfrm rot="10800000">
            <a:off x="4950612" y="2080141"/>
            <a:ext cx="337175" cy="415554"/>
          </a:xfrm>
          <a:prstGeom prst="downArrow">
            <a:avLst/>
          </a:prstGeom>
          <a:solidFill>
            <a:srgbClr val="00AE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Flecha: hacia abajo 12">
            <a:extLst>
              <a:ext uri="{FF2B5EF4-FFF2-40B4-BE49-F238E27FC236}">
                <a16:creationId xmlns:a16="http://schemas.microsoft.com/office/drawing/2014/main" id="{3E1FD94C-F34A-0056-2A81-DAB42FA3CD5B}"/>
              </a:ext>
            </a:extLst>
          </p:cNvPr>
          <p:cNvSpPr/>
          <p:nvPr/>
        </p:nvSpPr>
        <p:spPr>
          <a:xfrm rot="10800000">
            <a:off x="2639302" y="2080794"/>
            <a:ext cx="337175" cy="415554"/>
          </a:xfrm>
          <a:prstGeom prst="downArrow">
            <a:avLst/>
          </a:prstGeom>
          <a:solidFill>
            <a:srgbClr val="00AE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5" name="CuadroTexto 14">
            <a:extLst>
              <a:ext uri="{FF2B5EF4-FFF2-40B4-BE49-F238E27FC236}">
                <a16:creationId xmlns:a16="http://schemas.microsoft.com/office/drawing/2014/main" id="{DCF72B3E-737D-C175-D795-85CA7F991EFE}"/>
              </a:ext>
            </a:extLst>
          </p:cNvPr>
          <p:cNvSpPr txBox="1"/>
          <p:nvPr/>
        </p:nvSpPr>
        <p:spPr>
          <a:xfrm>
            <a:off x="296144" y="2431932"/>
            <a:ext cx="745743" cy="261610"/>
          </a:xfrm>
          <a:prstGeom prst="rect">
            <a:avLst/>
          </a:prstGeom>
          <a:noFill/>
        </p:spPr>
        <p:txBody>
          <a:bodyPr wrap="square">
            <a:spAutoFit/>
          </a:bodyPr>
          <a:lstStyle/>
          <a:p>
            <a:pPr marL="0" indent="0">
              <a:buFont typeface="Arial"/>
              <a:buNone/>
            </a:pPr>
            <a:r>
              <a:rPr lang="en-US" sz="1100" b="1" dirty="0">
                <a:latin typeface="Barlow" panose="00000500000000000000" pitchFamily="2" charset="0"/>
              </a:rPr>
              <a:t>Primero</a:t>
            </a:r>
          </a:p>
        </p:txBody>
      </p:sp>
      <p:sp>
        <p:nvSpPr>
          <p:cNvPr id="16" name="CuadroTexto 15">
            <a:extLst>
              <a:ext uri="{FF2B5EF4-FFF2-40B4-BE49-F238E27FC236}">
                <a16:creationId xmlns:a16="http://schemas.microsoft.com/office/drawing/2014/main" id="{7CF5808F-65FB-16EC-9B53-A968C429FB51}"/>
              </a:ext>
            </a:extLst>
          </p:cNvPr>
          <p:cNvSpPr txBox="1"/>
          <p:nvPr/>
        </p:nvSpPr>
        <p:spPr>
          <a:xfrm>
            <a:off x="4935029" y="2431932"/>
            <a:ext cx="745743" cy="261610"/>
          </a:xfrm>
          <a:prstGeom prst="rect">
            <a:avLst/>
          </a:prstGeom>
          <a:noFill/>
        </p:spPr>
        <p:txBody>
          <a:bodyPr wrap="square">
            <a:spAutoFit/>
          </a:bodyPr>
          <a:lstStyle/>
          <a:p>
            <a:pPr marL="0" indent="0">
              <a:buFont typeface="Arial"/>
              <a:buNone/>
            </a:pPr>
            <a:r>
              <a:rPr lang="en-US" sz="1100" b="1" dirty="0">
                <a:latin typeface="Barlow" panose="00000500000000000000" pitchFamily="2" charset="0"/>
              </a:rPr>
              <a:t>Ultimo</a:t>
            </a:r>
          </a:p>
        </p:txBody>
      </p:sp>
      <p:sp>
        <p:nvSpPr>
          <p:cNvPr id="17" name="CuadroTexto 16">
            <a:extLst>
              <a:ext uri="{FF2B5EF4-FFF2-40B4-BE49-F238E27FC236}">
                <a16:creationId xmlns:a16="http://schemas.microsoft.com/office/drawing/2014/main" id="{A7605624-5A3D-AD50-0576-6461F47BF5C2}"/>
              </a:ext>
            </a:extLst>
          </p:cNvPr>
          <p:cNvSpPr txBox="1"/>
          <p:nvPr/>
        </p:nvSpPr>
        <p:spPr>
          <a:xfrm>
            <a:off x="2631245" y="2426737"/>
            <a:ext cx="745743" cy="261610"/>
          </a:xfrm>
          <a:prstGeom prst="rect">
            <a:avLst/>
          </a:prstGeom>
          <a:noFill/>
        </p:spPr>
        <p:txBody>
          <a:bodyPr wrap="square">
            <a:spAutoFit/>
          </a:bodyPr>
          <a:lstStyle/>
          <a:p>
            <a:pPr marL="0" indent="0">
              <a:buFont typeface="Arial"/>
              <a:buNone/>
            </a:pPr>
            <a:r>
              <a:rPr lang="en-US" sz="1100" b="1" dirty="0" err="1">
                <a:latin typeface="Barlow" panose="00000500000000000000" pitchFamily="2" charset="0"/>
              </a:rPr>
              <a:t>Mitad</a:t>
            </a:r>
            <a:endParaRPr lang="en-US" sz="1100" b="1" dirty="0">
              <a:latin typeface="Barlow" panose="00000500000000000000" pitchFamily="2" charset="0"/>
            </a:endParaRPr>
          </a:p>
        </p:txBody>
      </p:sp>
      <p:graphicFrame>
        <p:nvGraphicFramePr>
          <p:cNvPr id="18" name="Google Shape;737;p86">
            <a:extLst>
              <a:ext uri="{FF2B5EF4-FFF2-40B4-BE49-F238E27FC236}">
                <a16:creationId xmlns:a16="http://schemas.microsoft.com/office/drawing/2014/main" id="{9BD4B3A1-AD74-E153-C1BF-9D068247E941}"/>
              </a:ext>
            </a:extLst>
          </p:cNvPr>
          <p:cNvGraphicFramePr/>
          <p:nvPr>
            <p:extLst>
              <p:ext uri="{D42A27DB-BD31-4B8C-83A1-F6EECF244321}">
                <p14:modId xmlns:p14="http://schemas.microsoft.com/office/powerpoint/2010/main" val="1881085602"/>
              </p:ext>
            </p:extLst>
          </p:nvPr>
        </p:nvGraphicFramePr>
        <p:xfrm>
          <a:off x="178932" y="3461561"/>
          <a:ext cx="5334133" cy="680804"/>
        </p:xfrm>
        <a:graphic>
          <a:graphicData uri="http://schemas.openxmlformats.org/drawingml/2006/table">
            <a:tbl>
              <a:tblPr firstRow="1" bandRow="1">
                <a:noFill/>
              </a:tblPr>
              <a:tblGrid>
                <a:gridCol w="762019">
                  <a:extLst>
                    <a:ext uri="{9D8B030D-6E8A-4147-A177-3AD203B41FA5}">
                      <a16:colId xmlns:a16="http://schemas.microsoft.com/office/drawing/2014/main" val="20000"/>
                    </a:ext>
                  </a:extLst>
                </a:gridCol>
                <a:gridCol w="762019">
                  <a:extLst>
                    <a:ext uri="{9D8B030D-6E8A-4147-A177-3AD203B41FA5}">
                      <a16:colId xmlns:a16="http://schemas.microsoft.com/office/drawing/2014/main" val="20001"/>
                    </a:ext>
                  </a:extLst>
                </a:gridCol>
                <a:gridCol w="762019">
                  <a:extLst>
                    <a:ext uri="{9D8B030D-6E8A-4147-A177-3AD203B41FA5}">
                      <a16:colId xmlns:a16="http://schemas.microsoft.com/office/drawing/2014/main" val="20002"/>
                    </a:ext>
                  </a:extLst>
                </a:gridCol>
                <a:gridCol w="762019">
                  <a:extLst>
                    <a:ext uri="{9D8B030D-6E8A-4147-A177-3AD203B41FA5}">
                      <a16:colId xmlns:a16="http://schemas.microsoft.com/office/drawing/2014/main" val="20003"/>
                    </a:ext>
                  </a:extLst>
                </a:gridCol>
                <a:gridCol w="762019">
                  <a:extLst>
                    <a:ext uri="{9D8B030D-6E8A-4147-A177-3AD203B41FA5}">
                      <a16:colId xmlns:a16="http://schemas.microsoft.com/office/drawing/2014/main" val="20004"/>
                    </a:ext>
                  </a:extLst>
                </a:gridCol>
                <a:gridCol w="762019">
                  <a:extLst>
                    <a:ext uri="{9D8B030D-6E8A-4147-A177-3AD203B41FA5}">
                      <a16:colId xmlns:a16="http://schemas.microsoft.com/office/drawing/2014/main" val="20005"/>
                    </a:ext>
                  </a:extLst>
                </a:gridCol>
                <a:gridCol w="762019">
                  <a:extLst>
                    <a:ext uri="{9D8B030D-6E8A-4147-A177-3AD203B41FA5}">
                      <a16:colId xmlns:a16="http://schemas.microsoft.com/office/drawing/2014/main" val="350386186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a:solidFill>
                            <a:schemeClr val="tx1">
                              <a:lumMod val="50000"/>
                              <a:lumOff val="50000"/>
                            </a:schemeClr>
                          </a:solidFill>
                          <a:latin typeface="Barlow"/>
                          <a:sym typeface="Barlow"/>
                        </a:rPr>
                        <a:t>1</a:t>
                      </a:r>
                      <a:endParaRPr b="1" dirty="0">
                        <a:solidFill>
                          <a:schemeClr val="tx1">
                            <a:lumMod val="50000"/>
                            <a:lumOff val="50000"/>
                          </a:schemeClr>
                        </a:solidFill>
                      </a:endParaRPr>
                    </a:p>
                  </a:txBody>
                  <a:tcPr marL="91450" marR="91450" marT="45725" marB="45725" anchor="ctr">
                    <a:solidFill>
                      <a:schemeClr val="tx2">
                        <a:lumMod val="75000"/>
                      </a:schemeClr>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tx1">
                              <a:lumMod val="50000"/>
                              <a:lumOff val="50000"/>
                            </a:schemeClr>
                          </a:solidFill>
                          <a:latin typeface="Barlow"/>
                          <a:sym typeface="Barlow"/>
                        </a:rPr>
                        <a:t>4</a:t>
                      </a:r>
                      <a:endParaRPr b="1" dirty="0">
                        <a:solidFill>
                          <a:schemeClr val="tx1">
                            <a:lumMod val="50000"/>
                            <a:lumOff val="50000"/>
                          </a:schemeClr>
                        </a:solidFill>
                      </a:endParaRPr>
                    </a:p>
                  </a:txBody>
                  <a:tcPr marL="91450" marR="91450" marT="45725" marB="45725" anchor="ctr">
                    <a:solidFill>
                      <a:schemeClr val="tx2">
                        <a:lumMod val="75000"/>
                      </a:schemeClr>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tx1">
                              <a:lumMod val="50000"/>
                              <a:lumOff val="50000"/>
                            </a:schemeClr>
                          </a:solidFill>
                          <a:latin typeface="Barlow"/>
                          <a:sym typeface="Barlow"/>
                        </a:rPr>
                        <a:t>6</a:t>
                      </a:r>
                      <a:endParaRPr b="1" dirty="0">
                        <a:solidFill>
                          <a:schemeClr val="tx1">
                            <a:lumMod val="50000"/>
                            <a:lumOff val="50000"/>
                          </a:schemeClr>
                        </a:solidFill>
                      </a:endParaRPr>
                    </a:p>
                  </a:txBody>
                  <a:tcPr marL="91450" marR="91450" marT="45725" marB="45725" anchor="ct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chemeClr val="tx1">
                              <a:lumMod val="50000"/>
                              <a:lumOff val="50000"/>
                            </a:schemeClr>
                          </a:solidFill>
                          <a:effectLst/>
                          <a:uLnTx/>
                          <a:uFillTx/>
                          <a:latin typeface="Barlow"/>
                          <a:ea typeface="+mn-ea"/>
                          <a:cs typeface="+mn-cs"/>
                          <a:sym typeface="Barlow"/>
                        </a:rPr>
                        <a:t>8</a:t>
                      </a:r>
                      <a:endParaRPr kumimoji="0" lang="es-ES" sz="1400" b="1" i="0" u="none" strike="noStrike" kern="0" cap="none" spc="0" normalizeH="0" baseline="0" noProof="0" dirty="0">
                        <a:ln>
                          <a:noFill/>
                        </a:ln>
                        <a:solidFill>
                          <a:schemeClr val="tx1">
                            <a:lumMod val="50000"/>
                            <a:lumOff val="50000"/>
                          </a:schemeClr>
                        </a:solidFill>
                        <a:effectLst/>
                        <a:uLnTx/>
                        <a:uFillTx/>
                        <a:latin typeface="Arial"/>
                        <a:ea typeface="+mn-ea"/>
                        <a:cs typeface="+mn-cs"/>
                        <a:sym typeface="Arial"/>
                      </a:endParaRPr>
                    </a:p>
                  </a:txBody>
                  <a:tcPr marL="91450" marR="91450" marT="45725" marB="45725" anchor="ct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10</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18</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00AEB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22</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ctr" rtl="0">
                        <a:lnSpc>
                          <a:spcPct val="100000"/>
                        </a:lnSpc>
                        <a:spcBef>
                          <a:spcPts val="0"/>
                        </a:spcBef>
                        <a:spcAft>
                          <a:spcPts val="0"/>
                        </a:spcAft>
                        <a:buNone/>
                      </a:pPr>
                      <a:r>
                        <a:rPr lang="es-ES" b="1" dirty="0">
                          <a:solidFill>
                            <a:schemeClr val="tx1">
                              <a:lumMod val="50000"/>
                              <a:lumOff val="50000"/>
                            </a:schemeClr>
                          </a:solidFill>
                        </a:rPr>
                        <a:t>0</a:t>
                      </a:r>
                      <a:endParaRPr b="1" dirty="0">
                        <a:solidFill>
                          <a:schemeClr val="tx1">
                            <a:lumMod val="50000"/>
                            <a:lumOff val="50000"/>
                          </a:schemeClr>
                        </a:solidFill>
                      </a:endParaRPr>
                    </a:p>
                  </a:txBody>
                  <a:tcPr marL="91450" marR="91450" marT="45725" marB="45725" anchor="ctr">
                    <a:solidFill>
                      <a:schemeClr val="tx2">
                        <a:lumMod val="75000"/>
                      </a:schemeClr>
                    </a:solidFill>
                  </a:tcPr>
                </a:tc>
                <a:tc>
                  <a:txBody>
                    <a:bodyPr/>
                    <a:lstStyle/>
                    <a:p>
                      <a:pPr marL="0" marR="0" lvl="0" indent="0" algn="ctr" rtl="0">
                        <a:lnSpc>
                          <a:spcPct val="100000"/>
                        </a:lnSpc>
                        <a:spcBef>
                          <a:spcPts val="0"/>
                        </a:spcBef>
                        <a:spcAft>
                          <a:spcPts val="0"/>
                        </a:spcAft>
                        <a:buNone/>
                      </a:pPr>
                      <a:r>
                        <a:rPr lang="es-ES" b="1" dirty="0">
                          <a:solidFill>
                            <a:schemeClr val="tx1">
                              <a:lumMod val="50000"/>
                              <a:lumOff val="50000"/>
                            </a:schemeClr>
                          </a:solidFill>
                        </a:rPr>
                        <a:t>1</a:t>
                      </a:r>
                      <a:endParaRPr b="1" dirty="0">
                        <a:solidFill>
                          <a:schemeClr val="tx1">
                            <a:lumMod val="50000"/>
                            <a:lumOff val="50000"/>
                          </a:schemeClr>
                        </a:solidFill>
                      </a:endParaRPr>
                    </a:p>
                  </a:txBody>
                  <a:tcPr marL="91450" marR="91450" marT="45725" marB="45725" anchor="ctr">
                    <a:solidFill>
                      <a:schemeClr val="tx2">
                        <a:lumMod val="75000"/>
                      </a:schemeClr>
                    </a:solidFill>
                  </a:tcPr>
                </a:tc>
                <a:tc>
                  <a:txBody>
                    <a:bodyPr/>
                    <a:lstStyle/>
                    <a:p>
                      <a:pPr marL="0" marR="0" lvl="0" indent="0" algn="ctr" rtl="0">
                        <a:lnSpc>
                          <a:spcPct val="100000"/>
                        </a:lnSpc>
                        <a:spcBef>
                          <a:spcPts val="0"/>
                        </a:spcBef>
                        <a:spcAft>
                          <a:spcPts val="0"/>
                        </a:spcAft>
                        <a:buNone/>
                      </a:pPr>
                      <a:r>
                        <a:rPr lang="es-ES" b="1" dirty="0">
                          <a:solidFill>
                            <a:schemeClr val="tx1">
                              <a:lumMod val="50000"/>
                              <a:lumOff val="50000"/>
                            </a:schemeClr>
                          </a:solidFill>
                        </a:rPr>
                        <a:t>2</a:t>
                      </a:r>
                      <a:endParaRPr b="1" dirty="0">
                        <a:solidFill>
                          <a:schemeClr val="tx1">
                            <a:lumMod val="50000"/>
                            <a:lumOff val="50000"/>
                          </a:schemeClr>
                        </a:solidFill>
                      </a:endParaRPr>
                    </a:p>
                  </a:txBody>
                  <a:tcPr marL="91450" marR="91450" marT="45725" marB="45725" anchor="ct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chemeClr val="tx1">
                              <a:lumMod val="50000"/>
                              <a:lumOff val="50000"/>
                            </a:schemeClr>
                          </a:solidFill>
                          <a:effectLst/>
                          <a:uLnTx/>
                          <a:uFillTx/>
                          <a:latin typeface="Arial"/>
                          <a:ea typeface="+mn-ea"/>
                          <a:cs typeface="+mn-cs"/>
                          <a:sym typeface="Arial"/>
                        </a:rPr>
                        <a:t>3</a:t>
                      </a:r>
                    </a:p>
                  </a:txBody>
                  <a:tcPr marL="91450" marR="91450" marT="45725" marB="45725" anchor="ct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4</a:t>
                      </a:r>
                    </a:p>
                  </a:txBody>
                  <a:tcPr marL="91450" marR="91450" marT="45725" marB="45725" anchor="ctr">
                    <a:solidFill>
                      <a:srgbClr val="B4A7D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5</a:t>
                      </a:r>
                    </a:p>
                  </a:txBody>
                  <a:tcPr marL="91450" marR="91450" marT="45725" marB="45725" anchor="ctr">
                    <a:solidFill>
                      <a:srgbClr val="00AEB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6</a:t>
                      </a:r>
                    </a:p>
                  </a:txBody>
                  <a:tcPr marL="91450" marR="91450" marT="45725" marB="45725" anchor="ctr">
                    <a:solidFill>
                      <a:srgbClr val="B4A7D6"/>
                    </a:solidFill>
                  </a:tcPr>
                </a:tc>
                <a:extLst>
                  <a:ext uri="{0D108BD9-81ED-4DB2-BD59-A6C34878D82A}">
                    <a16:rowId xmlns:a16="http://schemas.microsoft.com/office/drawing/2014/main" val="2996226390"/>
                  </a:ext>
                </a:extLst>
              </a:tr>
            </a:tbl>
          </a:graphicData>
        </a:graphic>
      </p:graphicFrame>
      <p:sp>
        <p:nvSpPr>
          <p:cNvPr id="19" name="Flecha: hacia abajo 18">
            <a:extLst>
              <a:ext uri="{FF2B5EF4-FFF2-40B4-BE49-F238E27FC236}">
                <a16:creationId xmlns:a16="http://schemas.microsoft.com/office/drawing/2014/main" id="{60639A41-A290-80C6-80F4-C13C34B00D47}"/>
              </a:ext>
            </a:extLst>
          </p:cNvPr>
          <p:cNvSpPr/>
          <p:nvPr/>
        </p:nvSpPr>
        <p:spPr>
          <a:xfrm rot="10800000">
            <a:off x="3400233" y="4165225"/>
            <a:ext cx="337175" cy="415554"/>
          </a:xfrm>
          <a:prstGeom prst="downArrow">
            <a:avLst/>
          </a:prstGeom>
          <a:solidFill>
            <a:srgbClr val="00AE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Flecha: hacia abajo 19">
            <a:extLst>
              <a:ext uri="{FF2B5EF4-FFF2-40B4-BE49-F238E27FC236}">
                <a16:creationId xmlns:a16="http://schemas.microsoft.com/office/drawing/2014/main" id="{600E0ED1-C0AB-07A4-380F-339B29A6CBDB}"/>
              </a:ext>
            </a:extLst>
          </p:cNvPr>
          <p:cNvSpPr/>
          <p:nvPr/>
        </p:nvSpPr>
        <p:spPr>
          <a:xfrm rot="10800000">
            <a:off x="4982567" y="4165225"/>
            <a:ext cx="337175" cy="415554"/>
          </a:xfrm>
          <a:prstGeom prst="downArrow">
            <a:avLst/>
          </a:prstGeom>
          <a:solidFill>
            <a:srgbClr val="00AE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Flecha: hacia abajo 20">
            <a:extLst>
              <a:ext uri="{FF2B5EF4-FFF2-40B4-BE49-F238E27FC236}">
                <a16:creationId xmlns:a16="http://schemas.microsoft.com/office/drawing/2014/main" id="{692FFDF8-376F-E423-4FCE-47AD8B8C5549}"/>
              </a:ext>
            </a:extLst>
          </p:cNvPr>
          <p:cNvSpPr/>
          <p:nvPr/>
        </p:nvSpPr>
        <p:spPr>
          <a:xfrm rot="10800000">
            <a:off x="4187637" y="4165878"/>
            <a:ext cx="337175" cy="415554"/>
          </a:xfrm>
          <a:prstGeom prst="downArrow">
            <a:avLst/>
          </a:prstGeom>
          <a:solidFill>
            <a:srgbClr val="00AE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uadroTexto 21">
            <a:extLst>
              <a:ext uri="{FF2B5EF4-FFF2-40B4-BE49-F238E27FC236}">
                <a16:creationId xmlns:a16="http://schemas.microsoft.com/office/drawing/2014/main" id="{507DCE72-48A9-7E8F-633A-04588CA15333}"/>
              </a:ext>
            </a:extLst>
          </p:cNvPr>
          <p:cNvSpPr txBox="1"/>
          <p:nvPr/>
        </p:nvSpPr>
        <p:spPr>
          <a:xfrm>
            <a:off x="3376443" y="4516363"/>
            <a:ext cx="745743" cy="261610"/>
          </a:xfrm>
          <a:prstGeom prst="rect">
            <a:avLst/>
          </a:prstGeom>
          <a:noFill/>
        </p:spPr>
        <p:txBody>
          <a:bodyPr wrap="square">
            <a:spAutoFit/>
          </a:bodyPr>
          <a:lstStyle/>
          <a:p>
            <a:pPr marL="0" indent="0">
              <a:buFont typeface="Arial"/>
              <a:buNone/>
            </a:pPr>
            <a:r>
              <a:rPr lang="en-US" sz="1100" b="1" dirty="0">
                <a:latin typeface="Barlow" panose="00000500000000000000" pitchFamily="2" charset="0"/>
              </a:rPr>
              <a:t>Primero</a:t>
            </a:r>
          </a:p>
        </p:txBody>
      </p:sp>
      <p:sp>
        <p:nvSpPr>
          <p:cNvPr id="23" name="CuadroTexto 22">
            <a:extLst>
              <a:ext uri="{FF2B5EF4-FFF2-40B4-BE49-F238E27FC236}">
                <a16:creationId xmlns:a16="http://schemas.microsoft.com/office/drawing/2014/main" id="{E9E4F4F2-855E-4C9C-2567-FFAC4C9F6D0A}"/>
              </a:ext>
            </a:extLst>
          </p:cNvPr>
          <p:cNvSpPr txBox="1"/>
          <p:nvPr/>
        </p:nvSpPr>
        <p:spPr>
          <a:xfrm>
            <a:off x="4966984" y="4517016"/>
            <a:ext cx="745743" cy="261610"/>
          </a:xfrm>
          <a:prstGeom prst="rect">
            <a:avLst/>
          </a:prstGeom>
          <a:noFill/>
        </p:spPr>
        <p:txBody>
          <a:bodyPr wrap="square">
            <a:spAutoFit/>
          </a:bodyPr>
          <a:lstStyle/>
          <a:p>
            <a:pPr marL="0" indent="0">
              <a:buFont typeface="Arial"/>
              <a:buNone/>
            </a:pPr>
            <a:r>
              <a:rPr lang="en-US" sz="1100" b="1" dirty="0">
                <a:latin typeface="Barlow" panose="00000500000000000000" pitchFamily="2" charset="0"/>
              </a:rPr>
              <a:t>Ultimo</a:t>
            </a:r>
          </a:p>
        </p:txBody>
      </p:sp>
      <p:sp>
        <p:nvSpPr>
          <p:cNvPr id="24" name="CuadroTexto 23">
            <a:extLst>
              <a:ext uri="{FF2B5EF4-FFF2-40B4-BE49-F238E27FC236}">
                <a16:creationId xmlns:a16="http://schemas.microsoft.com/office/drawing/2014/main" id="{92E94F28-4CAD-AF7F-8B6C-2FB7A78B1D27}"/>
              </a:ext>
            </a:extLst>
          </p:cNvPr>
          <p:cNvSpPr txBox="1"/>
          <p:nvPr/>
        </p:nvSpPr>
        <p:spPr>
          <a:xfrm>
            <a:off x="4179580" y="4511821"/>
            <a:ext cx="745743" cy="261610"/>
          </a:xfrm>
          <a:prstGeom prst="rect">
            <a:avLst/>
          </a:prstGeom>
          <a:noFill/>
        </p:spPr>
        <p:txBody>
          <a:bodyPr wrap="square">
            <a:spAutoFit/>
          </a:bodyPr>
          <a:lstStyle/>
          <a:p>
            <a:pPr marL="0" indent="0">
              <a:buFont typeface="Arial"/>
              <a:buNone/>
            </a:pPr>
            <a:r>
              <a:rPr lang="en-US" sz="1100" b="1" dirty="0" err="1">
                <a:latin typeface="Barlow" panose="00000500000000000000" pitchFamily="2" charset="0"/>
              </a:rPr>
              <a:t>Mitad</a:t>
            </a:r>
            <a:endParaRPr lang="en-US" sz="1100" b="1" dirty="0">
              <a:latin typeface="Barlow" panose="00000500000000000000" pitchFamily="2" charset="0"/>
            </a:endParaRPr>
          </a:p>
        </p:txBody>
      </p:sp>
      <p:sp>
        <p:nvSpPr>
          <p:cNvPr id="25" name="CuadroTexto 24">
            <a:extLst>
              <a:ext uri="{FF2B5EF4-FFF2-40B4-BE49-F238E27FC236}">
                <a16:creationId xmlns:a16="http://schemas.microsoft.com/office/drawing/2014/main" id="{19D85AD1-5B81-1ABA-F8DB-DDAF8AA37672}"/>
              </a:ext>
            </a:extLst>
          </p:cNvPr>
          <p:cNvSpPr txBox="1"/>
          <p:nvPr/>
        </p:nvSpPr>
        <p:spPr>
          <a:xfrm>
            <a:off x="5578515" y="3324909"/>
            <a:ext cx="2113101" cy="954107"/>
          </a:xfrm>
          <a:prstGeom prst="rect">
            <a:avLst/>
          </a:prstGeom>
          <a:noFill/>
        </p:spPr>
        <p:txBody>
          <a:bodyPr wrap="square">
            <a:spAutoFit/>
          </a:bodyPr>
          <a:lstStyle/>
          <a:p>
            <a:pPr marL="0" indent="0">
              <a:buFont typeface="Arial"/>
              <a:buNone/>
            </a:pPr>
            <a:r>
              <a:rPr lang="en-US" dirty="0" err="1">
                <a:latin typeface="Barlow" panose="00000500000000000000" pitchFamily="2" charset="0"/>
              </a:rPr>
              <a:t>Tamaño</a:t>
            </a:r>
            <a:r>
              <a:rPr lang="en-US" dirty="0">
                <a:latin typeface="Barlow" panose="00000500000000000000" pitchFamily="2" charset="0"/>
              </a:rPr>
              <a:t> </a:t>
            </a:r>
            <a:r>
              <a:rPr lang="en-US" dirty="0" err="1">
                <a:latin typeface="Barlow" panose="00000500000000000000" pitchFamily="2" charset="0"/>
              </a:rPr>
              <a:t>arreglo</a:t>
            </a:r>
            <a:r>
              <a:rPr lang="en-US" dirty="0">
                <a:latin typeface="Barlow" panose="00000500000000000000" pitchFamily="2" charset="0"/>
              </a:rPr>
              <a:t>: 3</a:t>
            </a:r>
          </a:p>
          <a:p>
            <a:pPr marL="0" indent="0">
              <a:buFont typeface="Arial"/>
              <a:buNone/>
            </a:pPr>
            <a:r>
              <a:rPr lang="en-US" dirty="0">
                <a:latin typeface="Barlow" panose="00000500000000000000" pitchFamily="2" charset="0"/>
              </a:rPr>
              <a:t>Primer </a:t>
            </a:r>
            <a:r>
              <a:rPr lang="en-US" dirty="0" err="1">
                <a:latin typeface="Barlow" panose="00000500000000000000" pitchFamily="2" charset="0"/>
              </a:rPr>
              <a:t>indice</a:t>
            </a:r>
            <a:r>
              <a:rPr lang="en-US" dirty="0">
                <a:latin typeface="Barlow" panose="00000500000000000000" pitchFamily="2" charset="0"/>
              </a:rPr>
              <a:t>: 4</a:t>
            </a:r>
          </a:p>
          <a:p>
            <a:pPr marL="0" indent="0">
              <a:buFont typeface="Arial"/>
              <a:buNone/>
            </a:pPr>
            <a:r>
              <a:rPr lang="en-US" dirty="0" err="1">
                <a:latin typeface="Barlow" panose="00000500000000000000" pitchFamily="2" charset="0"/>
              </a:rPr>
              <a:t>Mitad</a:t>
            </a:r>
            <a:r>
              <a:rPr lang="en-US" dirty="0">
                <a:latin typeface="Barlow" panose="00000500000000000000" pitchFamily="2" charset="0"/>
              </a:rPr>
              <a:t>: 5</a:t>
            </a:r>
          </a:p>
          <a:p>
            <a:pPr marL="0" indent="0">
              <a:buFont typeface="Arial"/>
              <a:buNone/>
            </a:pPr>
            <a:r>
              <a:rPr lang="en-US" dirty="0">
                <a:latin typeface="Barlow" panose="00000500000000000000" pitchFamily="2" charset="0"/>
              </a:rPr>
              <a:t>Ultimo </a:t>
            </a:r>
            <a:r>
              <a:rPr lang="en-US" dirty="0" err="1">
                <a:latin typeface="Barlow" panose="00000500000000000000" pitchFamily="2" charset="0"/>
              </a:rPr>
              <a:t>indice</a:t>
            </a:r>
            <a:r>
              <a:rPr lang="en-US" dirty="0">
                <a:latin typeface="Barlow" panose="00000500000000000000" pitchFamily="2" charset="0"/>
              </a:rPr>
              <a:t>: 6</a:t>
            </a:r>
          </a:p>
        </p:txBody>
      </p:sp>
      <p:sp>
        <p:nvSpPr>
          <p:cNvPr id="26" name="Google Shape;778;p88">
            <a:extLst>
              <a:ext uri="{FF2B5EF4-FFF2-40B4-BE49-F238E27FC236}">
                <a16:creationId xmlns:a16="http://schemas.microsoft.com/office/drawing/2014/main" id="{1A3A64FF-4532-72F8-2794-32412AB6447D}"/>
              </a:ext>
            </a:extLst>
          </p:cNvPr>
          <p:cNvSpPr/>
          <p:nvPr/>
        </p:nvSpPr>
        <p:spPr>
          <a:xfrm>
            <a:off x="7349821" y="1590791"/>
            <a:ext cx="1551866" cy="329451"/>
          </a:xfrm>
          <a:prstGeom prst="rect">
            <a:avLst/>
          </a:prstGeom>
          <a:solidFill>
            <a:srgbClr val="6C539E"/>
          </a:solidFill>
          <a:ln w="25400" cap="flat" cmpd="sng">
            <a:solidFill>
              <a:srgbClr val="401B9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b="1" dirty="0">
                <a:solidFill>
                  <a:schemeClr val="bg1"/>
                </a:solidFill>
                <a:latin typeface="Barlow" panose="00000500000000000000" pitchFamily="2" charset="0"/>
              </a:rPr>
              <a:t>18</a:t>
            </a:r>
            <a:r>
              <a:rPr lang="es-ES" dirty="0">
                <a:solidFill>
                  <a:schemeClr val="bg1"/>
                </a:solidFill>
                <a:latin typeface="Barlow" panose="00000500000000000000" pitchFamily="2" charset="0"/>
              </a:rPr>
              <a:t> &gt;=</a:t>
            </a:r>
            <a:r>
              <a:rPr lang="es-ES" b="1" dirty="0">
                <a:solidFill>
                  <a:schemeClr val="bg1"/>
                </a:solidFill>
                <a:latin typeface="Barlow" panose="00000500000000000000" pitchFamily="2" charset="0"/>
              </a:rPr>
              <a:t> 8? </a:t>
            </a:r>
            <a:endParaRPr b="1" i="0" u="none" strike="noStrike" cap="none" dirty="0">
              <a:solidFill>
                <a:schemeClr val="bg1"/>
              </a:solidFill>
              <a:latin typeface="Barlow" panose="00000500000000000000" pitchFamily="2" charset="0"/>
              <a:sym typeface="Arial"/>
            </a:endParaRPr>
          </a:p>
        </p:txBody>
      </p:sp>
      <p:sp>
        <p:nvSpPr>
          <p:cNvPr id="28" name="Google Shape;778;p88">
            <a:extLst>
              <a:ext uri="{FF2B5EF4-FFF2-40B4-BE49-F238E27FC236}">
                <a16:creationId xmlns:a16="http://schemas.microsoft.com/office/drawing/2014/main" id="{7D4E8ABC-CEB3-03EF-8B16-49C1245873FE}"/>
              </a:ext>
            </a:extLst>
          </p:cNvPr>
          <p:cNvSpPr/>
          <p:nvPr/>
        </p:nvSpPr>
        <p:spPr>
          <a:xfrm>
            <a:off x="7349821" y="3637236"/>
            <a:ext cx="1551866" cy="329451"/>
          </a:xfrm>
          <a:prstGeom prst="rect">
            <a:avLst/>
          </a:prstGeom>
          <a:solidFill>
            <a:srgbClr val="6C539E"/>
          </a:solidFill>
          <a:ln w="25400" cap="flat" cmpd="sng">
            <a:solidFill>
              <a:srgbClr val="401B9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b="1" dirty="0">
                <a:solidFill>
                  <a:schemeClr val="bg1"/>
                </a:solidFill>
                <a:latin typeface="Barlow" panose="00000500000000000000" pitchFamily="2" charset="0"/>
              </a:rPr>
              <a:t>18</a:t>
            </a:r>
            <a:r>
              <a:rPr lang="es-ES" dirty="0">
                <a:solidFill>
                  <a:schemeClr val="bg1"/>
                </a:solidFill>
                <a:latin typeface="Barlow" panose="00000500000000000000" pitchFamily="2" charset="0"/>
              </a:rPr>
              <a:t> &gt;=</a:t>
            </a:r>
            <a:r>
              <a:rPr lang="es-ES" b="1" dirty="0">
                <a:solidFill>
                  <a:schemeClr val="bg1"/>
                </a:solidFill>
                <a:latin typeface="Barlow" panose="00000500000000000000" pitchFamily="2" charset="0"/>
              </a:rPr>
              <a:t> 18? </a:t>
            </a:r>
            <a:endParaRPr b="1" i="0" u="none" strike="noStrike" cap="none" dirty="0">
              <a:solidFill>
                <a:schemeClr val="bg1"/>
              </a:solidFill>
              <a:latin typeface="Barlow" panose="00000500000000000000" pitchFamily="2" charset="0"/>
              <a:sym typeface="Arial"/>
            </a:endParaRPr>
          </a:p>
        </p:txBody>
      </p:sp>
      <p:sp>
        <p:nvSpPr>
          <p:cNvPr id="30" name="CuadroTexto 29">
            <a:extLst>
              <a:ext uri="{FF2B5EF4-FFF2-40B4-BE49-F238E27FC236}">
                <a16:creationId xmlns:a16="http://schemas.microsoft.com/office/drawing/2014/main" id="{F8340B2A-71D0-2FB4-8A29-3EBAC3740FEE}"/>
              </a:ext>
            </a:extLst>
          </p:cNvPr>
          <p:cNvSpPr txBox="1"/>
          <p:nvPr/>
        </p:nvSpPr>
        <p:spPr>
          <a:xfrm>
            <a:off x="113207" y="3034528"/>
            <a:ext cx="4614672" cy="307777"/>
          </a:xfrm>
          <a:prstGeom prst="rect">
            <a:avLst/>
          </a:prstGeom>
          <a:noFill/>
        </p:spPr>
        <p:txBody>
          <a:bodyPr wrap="square">
            <a:spAutoFit/>
          </a:bodyPr>
          <a:lstStyle/>
          <a:p>
            <a:r>
              <a:rPr lang="en-US" dirty="0">
                <a:latin typeface="Barlow" panose="00000500000000000000" pitchFamily="2" charset="0"/>
              </a:rPr>
              <a:t>Busco </a:t>
            </a:r>
            <a:r>
              <a:rPr lang="en-US" dirty="0" err="1">
                <a:latin typeface="Barlow" panose="00000500000000000000" pitchFamily="2" charset="0"/>
              </a:rPr>
              <a:t>en</a:t>
            </a:r>
            <a:r>
              <a:rPr lang="en-US" dirty="0">
                <a:latin typeface="Barlow" panose="00000500000000000000" pitchFamily="2" charset="0"/>
              </a:rPr>
              <a:t> la Segunda </a:t>
            </a:r>
            <a:r>
              <a:rPr lang="en-US" dirty="0" err="1">
                <a:latin typeface="Barlow" panose="00000500000000000000" pitchFamily="2" charset="0"/>
              </a:rPr>
              <a:t>mitad</a:t>
            </a:r>
            <a:endParaRPr lang="es-AR" dirty="0"/>
          </a:p>
        </p:txBody>
      </p:sp>
      <p:sp>
        <p:nvSpPr>
          <p:cNvPr id="32" name="Cerrar corchete 31">
            <a:extLst>
              <a:ext uri="{FF2B5EF4-FFF2-40B4-BE49-F238E27FC236}">
                <a16:creationId xmlns:a16="http://schemas.microsoft.com/office/drawing/2014/main" id="{85F8F79D-3815-D809-962D-7914145BCFE4}"/>
              </a:ext>
            </a:extLst>
          </p:cNvPr>
          <p:cNvSpPr/>
          <p:nvPr/>
        </p:nvSpPr>
        <p:spPr>
          <a:xfrm rot="16200000">
            <a:off x="1195576" y="112330"/>
            <a:ext cx="146201" cy="2248006"/>
          </a:xfrm>
          <a:prstGeom prst="righ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s-AR"/>
          </a:p>
        </p:txBody>
      </p:sp>
      <p:sp>
        <p:nvSpPr>
          <p:cNvPr id="33" name="Cerrar corchete 32">
            <a:extLst>
              <a:ext uri="{FF2B5EF4-FFF2-40B4-BE49-F238E27FC236}">
                <a16:creationId xmlns:a16="http://schemas.microsoft.com/office/drawing/2014/main" id="{9619DBBE-F235-3E55-5358-BC40EB8A6D85}"/>
              </a:ext>
            </a:extLst>
          </p:cNvPr>
          <p:cNvSpPr/>
          <p:nvPr/>
        </p:nvSpPr>
        <p:spPr>
          <a:xfrm rot="16200000">
            <a:off x="4258503" y="127463"/>
            <a:ext cx="146201" cy="2248006"/>
          </a:xfrm>
          <a:prstGeom prst="righ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s-AR"/>
          </a:p>
        </p:txBody>
      </p:sp>
      <p:sp>
        <p:nvSpPr>
          <p:cNvPr id="34" name="Cerrar corchete 33">
            <a:extLst>
              <a:ext uri="{FF2B5EF4-FFF2-40B4-BE49-F238E27FC236}">
                <a16:creationId xmlns:a16="http://schemas.microsoft.com/office/drawing/2014/main" id="{0CBF09E4-F700-E702-DCB3-59EEABE77E00}"/>
              </a:ext>
            </a:extLst>
          </p:cNvPr>
          <p:cNvSpPr/>
          <p:nvPr/>
        </p:nvSpPr>
        <p:spPr>
          <a:xfrm rot="16200000">
            <a:off x="3514371" y="2957598"/>
            <a:ext cx="133644" cy="747181"/>
          </a:xfrm>
          <a:prstGeom prst="righ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s-AR"/>
          </a:p>
        </p:txBody>
      </p:sp>
      <p:sp>
        <p:nvSpPr>
          <p:cNvPr id="35" name="Cerrar corchete 34">
            <a:extLst>
              <a:ext uri="{FF2B5EF4-FFF2-40B4-BE49-F238E27FC236}">
                <a16:creationId xmlns:a16="http://schemas.microsoft.com/office/drawing/2014/main" id="{BA48A87A-FC15-C067-23F3-2F3E4C81DC34}"/>
              </a:ext>
            </a:extLst>
          </p:cNvPr>
          <p:cNvSpPr/>
          <p:nvPr/>
        </p:nvSpPr>
        <p:spPr>
          <a:xfrm rot="16200000">
            <a:off x="5072653" y="2967021"/>
            <a:ext cx="133644" cy="747181"/>
          </a:xfrm>
          <a:prstGeom prst="righ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348188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P spid="9" grpId="0" animBg="1"/>
      <p:bldP spid="12" grpId="0" animBg="1"/>
      <p:bldP spid="13" grpId="0" animBg="1"/>
      <p:bldP spid="15" grpId="0"/>
      <p:bldP spid="16" grpId="0"/>
      <p:bldP spid="17" grpId="0"/>
      <p:bldP spid="19" grpId="0" animBg="1"/>
      <p:bldP spid="20" grpId="0" animBg="1"/>
      <p:bldP spid="21" grpId="0" animBg="1"/>
      <p:bldP spid="22" grpId="0"/>
      <p:bldP spid="23" grpId="0"/>
      <p:bldP spid="24" grpId="0"/>
      <p:bldP spid="25" grpId="0"/>
      <p:bldP spid="26" grpId="0" animBg="1"/>
      <p:bldP spid="28" grpId="0" animBg="1"/>
      <p:bldP spid="30" grpId="0"/>
      <p:bldP spid="32" grpId="0" animBg="1"/>
      <p:bldP spid="33" grpId="0" animBg="1"/>
      <p:bldP spid="34"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6"/>
          <p:cNvPicPr preferRelativeResize="0"/>
          <p:nvPr/>
        </p:nvPicPr>
        <p:blipFill rotWithShape="1">
          <a:blip r:embed="rId3">
            <a:alphaModFix/>
          </a:blip>
          <a:srcRect/>
          <a:stretch/>
        </p:blipFill>
        <p:spPr>
          <a:xfrm>
            <a:off x="7736525" y="194901"/>
            <a:ext cx="1183299" cy="665600"/>
          </a:xfrm>
          <a:prstGeom prst="rect">
            <a:avLst/>
          </a:prstGeom>
          <a:noFill/>
          <a:ln>
            <a:noFill/>
          </a:ln>
        </p:spPr>
      </p:pic>
      <p:sp>
        <p:nvSpPr>
          <p:cNvPr id="166" name="Google Shape;166;p6"/>
          <p:cNvSpPr txBox="1">
            <a:spLocks noGrp="1"/>
          </p:cNvSpPr>
          <p:nvPr>
            <p:ph type="title" idx="4294967295"/>
          </p:nvPr>
        </p:nvSpPr>
        <p:spPr>
          <a:xfrm>
            <a:off x="11350" y="-91356"/>
            <a:ext cx="6096150" cy="705758"/>
          </a:xfrm>
          <a:prstGeom prst="rect">
            <a:avLst/>
          </a:prstGeom>
          <a:noFill/>
          <a:ln>
            <a:noFill/>
          </a:ln>
        </p:spPr>
        <p:txBody>
          <a:bodyPr spcFirstLastPara="1" wrap="square" lIns="91425" tIns="91425" rIns="91425" bIns="91425" anchor="t" anchorCtr="0">
            <a:noAutofit/>
          </a:bodyPr>
          <a:lstStyle/>
          <a:p>
            <a:pPr>
              <a:buClr>
                <a:schemeClr val="dk1"/>
              </a:buClr>
              <a:buSzPts val="990"/>
            </a:pPr>
            <a:r>
              <a:rPr lang="es-ES" sz="3600" dirty="0">
                <a:latin typeface="Barlow ExtraBold"/>
              </a:rPr>
              <a:t> Búsqueda Binaria</a:t>
            </a:r>
            <a:endParaRPr sz="1400" dirty="0"/>
          </a:p>
          <a:p>
            <a:pPr>
              <a:buClr>
                <a:schemeClr val="dk1"/>
              </a:buClr>
              <a:buSzPts val="990"/>
            </a:pPr>
            <a:endParaRPr sz="4920" dirty="0">
              <a:latin typeface="Barlow ExtraBold"/>
              <a:ea typeface="Barlow ExtraBold"/>
              <a:cs typeface="Barlow ExtraBold"/>
              <a:sym typeface="Barlow ExtraBold"/>
            </a:endParaRPr>
          </a:p>
        </p:txBody>
      </p:sp>
      <p:pic>
        <p:nvPicPr>
          <p:cNvPr id="167" name="Google Shape;167;p6"/>
          <p:cNvPicPr preferRelativeResize="0"/>
          <p:nvPr/>
        </p:nvPicPr>
        <p:blipFill rotWithShape="1">
          <a:blip r:embed="rId4">
            <a:alphaModFix/>
          </a:blip>
          <a:srcRect r="21091" b="29453"/>
          <a:stretch/>
        </p:blipFill>
        <p:spPr>
          <a:xfrm>
            <a:off x="6948722" y="3769360"/>
            <a:ext cx="2195275" cy="1374140"/>
          </a:xfrm>
          <a:prstGeom prst="rect">
            <a:avLst/>
          </a:prstGeom>
          <a:noFill/>
          <a:ln>
            <a:noFill/>
          </a:ln>
        </p:spPr>
      </p:pic>
      <p:sp>
        <p:nvSpPr>
          <p:cNvPr id="4" name="Google Shape;778;p88">
            <a:extLst>
              <a:ext uri="{FF2B5EF4-FFF2-40B4-BE49-F238E27FC236}">
                <a16:creationId xmlns:a16="http://schemas.microsoft.com/office/drawing/2014/main" id="{A72C7AE3-8393-93DA-6ED8-2959C5115776}"/>
              </a:ext>
            </a:extLst>
          </p:cNvPr>
          <p:cNvSpPr/>
          <p:nvPr/>
        </p:nvSpPr>
        <p:spPr>
          <a:xfrm>
            <a:off x="1620320" y="662777"/>
            <a:ext cx="464354" cy="306949"/>
          </a:xfrm>
          <a:prstGeom prst="rect">
            <a:avLst/>
          </a:prstGeom>
          <a:solidFill>
            <a:srgbClr val="6C539E"/>
          </a:solidFill>
          <a:ln w="25400" cap="flat" cmpd="sng">
            <a:solidFill>
              <a:srgbClr val="401B9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b="1" dirty="0">
                <a:solidFill>
                  <a:schemeClr val="bg1"/>
                </a:solidFill>
                <a:latin typeface="Barlow" panose="00000500000000000000" pitchFamily="2" charset="0"/>
              </a:rPr>
              <a:t>18</a:t>
            </a:r>
            <a:endParaRPr b="1" i="0" u="none" strike="noStrike" cap="none" dirty="0">
              <a:solidFill>
                <a:schemeClr val="bg1"/>
              </a:solidFill>
              <a:latin typeface="Barlow" panose="00000500000000000000" pitchFamily="2" charset="0"/>
              <a:sym typeface="Arial"/>
            </a:endParaRPr>
          </a:p>
        </p:txBody>
      </p:sp>
      <p:sp>
        <p:nvSpPr>
          <p:cNvPr id="8" name="CuadroTexto 7">
            <a:extLst>
              <a:ext uri="{FF2B5EF4-FFF2-40B4-BE49-F238E27FC236}">
                <a16:creationId xmlns:a16="http://schemas.microsoft.com/office/drawing/2014/main" id="{F65E1617-75B3-73F5-C831-3D4F97F661D1}"/>
              </a:ext>
            </a:extLst>
          </p:cNvPr>
          <p:cNvSpPr txBox="1"/>
          <p:nvPr/>
        </p:nvSpPr>
        <p:spPr>
          <a:xfrm>
            <a:off x="57070" y="667144"/>
            <a:ext cx="1672514" cy="307777"/>
          </a:xfrm>
          <a:prstGeom prst="rect">
            <a:avLst/>
          </a:prstGeom>
          <a:noFill/>
        </p:spPr>
        <p:txBody>
          <a:bodyPr wrap="square">
            <a:spAutoFit/>
          </a:bodyPr>
          <a:lstStyle/>
          <a:p>
            <a:r>
              <a:rPr lang="en-US" dirty="0" err="1">
                <a:latin typeface="Barlow" panose="00000500000000000000" pitchFamily="2" charset="0"/>
              </a:rPr>
              <a:t>Elemento</a:t>
            </a:r>
            <a:r>
              <a:rPr lang="en-US" dirty="0">
                <a:latin typeface="Barlow" panose="00000500000000000000" pitchFamily="2" charset="0"/>
              </a:rPr>
              <a:t> a </a:t>
            </a:r>
            <a:r>
              <a:rPr lang="en-US" dirty="0" err="1">
                <a:latin typeface="Barlow" panose="00000500000000000000" pitchFamily="2" charset="0"/>
              </a:rPr>
              <a:t>buscar</a:t>
            </a:r>
            <a:endParaRPr lang="es-AR" dirty="0">
              <a:latin typeface="Barlow" panose="00000500000000000000" pitchFamily="2" charset="0"/>
            </a:endParaRPr>
          </a:p>
        </p:txBody>
      </p:sp>
      <p:sp>
        <p:nvSpPr>
          <p:cNvPr id="2" name="Elipse 1">
            <a:extLst>
              <a:ext uri="{FF2B5EF4-FFF2-40B4-BE49-F238E27FC236}">
                <a16:creationId xmlns:a16="http://schemas.microsoft.com/office/drawing/2014/main" id="{C7B54CE0-EDF8-DF26-03EC-4167407C1B00}"/>
              </a:ext>
            </a:extLst>
          </p:cNvPr>
          <p:cNvSpPr/>
          <p:nvPr/>
        </p:nvSpPr>
        <p:spPr>
          <a:xfrm>
            <a:off x="3508759" y="2263494"/>
            <a:ext cx="571500" cy="474345"/>
          </a:xfrm>
          <a:prstGeom prst="ellipse">
            <a:avLst/>
          </a:prstGeom>
          <a:solidFill>
            <a:srgbClr val="00AE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8</a:t>
            </a:r>
            <a:endParaRPr lang="es-AR" dirty="0"/>
          </a:p>
        </p:txBody>
      </p:sp>
      <p:sp>
        <p:nvSpPr>
          <p:cNvPr id="5" name="Elipse 4">
            <a:extLst>
              <a:ext uri="{FF2B5EF4-FFF2-40B4-BE49-F238E27FC236}">
                <a16:creationId xmlns:a16="http://schemas.microsoft.com/office/drawing/2014/main" id="{D67EF5EC-A3E3-392A-6475-C65641B15C19}"/>
              </a:ext>
            </a:extLst>
          </p:cNvPr>
          <p:cNvSpPr/>
          <p:nvPr/>
        </p:nvSpPr>
        <p:spPr>
          <a:xfrm>
            <a:off x="1729584" y="3767699"/>
            <a:ext cx="571500" cy="474345"/>
          </a:xfrm>
          <a:prstGeom prst="ellipse">
            <a:avLst/>
          </a:prstGeom>
          <a:solidFill>
            <a:srgbClr val="00AE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endParaRPr lang="es-AR" dirty="0"/>
          </a:p>
        </p:txBody>
      </p:sp>
      <p:graphicFrame>
        <p:nvGraphicFramePr>
          <p:cNvPr id="11" name="Tabla 10">
            <a:extLst>
              <a:ext uri="{FF2B5EF4-FFF2-40B4-BE49-F238E27FC236}">
                <a16:creationId xmlns:a16="http://schemas.microsoft.com/office/drawing/2014/main" id="{63890B41-131C-BB3E-F175-E3316E9E0C82}"/>
              </a:ext>
            </a:extLst>
          </p:cNvPr>
          <p:cNvGraphicFramePr>
            <a:graphicFrameLocks noGrp="1"/>
          </p:cNvGraphicFramePr>
          <p:nvPr>
            <p:extLst>
              <p:ext uri="{D42A27DB-BD31-4B8C-83A1-F6EECF244321}">
                <p14:modId xmlns:p14="http://schemas.microsoft.com/office/powerpoint/2010/main" val="3530282242"/>
              </p:ext>
            </p:extLst>
          </p:nvPr>
        </p:nvGraphicFramePr>
        <p:xfrm>
          <a:off x="1222693" y="1392256"/>
          <a:ext cx="5334133" cy="375994"/>
        </p:xfrm>
        <a:graphic>
          <a:graphicData uri="http://schemas.openxmlformats.org/drawingml/2006/table">
            <a:tbl>
              <a:tblPr firstRow="1" bandRow="1">
                <a:noFill/>
              </a:tblPr>
              <a:tblGrid>
                <a:gridCol w="762019">
                  <a:extLst>
                    <a:ext uri="{9D8B030D-6E8A-4147-A177-3AD203B41FA5}">
                      <a16:colId xmlns:a16="http://schemas.microsoft.com/office/drawing/2014/main" val="434068819"/>
                    </a:ext>
                  </a:extLst>
                </a:gridCol>
                <a:gridCol w="762019">
                  <a:extLst>
                    <a:ext uri="{9D8B030D-6E8A-4147-A177-3AD203B41FA5}">
                      <a16:colId xmlns:a16="http://schemas.microsoft.com/office/drawing/2014/main" val="2958823329"/>
                    </a:ext>
                  </a:extLst>
                </a:gridCol>
                <a:gridCol w="762019">
                  <a:extLst>
                    <a:ext uri="{9D8B030D-6E8A-4147-A177-3AD203B41FA5}">
                      <a16:colId xmlns:a16="http://schemas.microsoft.com/office/drawing/2014/main" val="1515560246"/>
                    </a:ext>
                  </a:extLst>
                </a:gridCol>
                <a:gridCol w="762019">
                  <a:extLst>
                    <a:ext uri="{9D8B030D-6E8A-4147-A177-3AD203B41FA5}">
                      <a16:colId xmlns:a16="http://schemas.microsoft.com/office/drawing/2014/main" val="3470006477"/>
                    </a:ext>
                  </a:extLst>
                </a:gridCol>
                <a:gridCol w="762019">
                  <a:extLst>
                    <a:ext uri="{9D8B030D-6E8A-4147-A177-3AD203B41FA5}">
                      <a16:colId xmlns:a16="http://schemas.microsoft.com/office/drawing/2014/main" val="2966287321"/>
                    </a:ext>
                  </a:extLst>
                </a:gridCol>
                <a:gridCol w="762019">
                  <a:extLst>
                    <a:ext uri="{9D8B030D-6E8A-4147-A177-3AD203B41FA5}">
                      <a16:colId xmlns:a16="http://schemas.microsoft.com/office/drawing/2014/main" val="1104863531"/>
                    </a:ext>
                  </a:extLst>
                </a:gridCol>
                <a:gridCol w="762019">
                  <a:extLst>
                    <a:ext uri="{9D8B030D-6E8A-4147-A177-3AD203B41FA5}">
                      <a16:colId xmlns:a16="http://schemas.microsoft.com/office/drawing/2014/main" val="2957119968"/>
                    </a:ext>
                  </a:extLst>
                </a:gridCol>
              </a:tblGrid>
              <a:tr h="308493">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1</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4</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6</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8</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00AEB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10</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18</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22</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409364981"/>
                  </a:ext>
                </a:extLst>
              </a:tr>
            </a:tbl>
          </a:graphicData>
        </a:graphic>
      </p:graphicFrame>
      <p:sp>
        <p:nvSpPr>
          <p:cNvPr id="14" name="Elipse 13">
            <a:extLst>
              <a:ext uri="{FF2B5EF4-FFF2-40B4-BE49-F238E27FC236}">
                <a16:creationId xmlns:a16="http://schemas.microsoft.com/office/drawing/2014/main" id="{27CB9728-1446-6E58-0C3A-9C75DDEF9A62}"/>
              </a:ext>
            </a:extLst>
          </p:cNvPr>
          <p:cNvSpPr/>
          <p:nvPr/>
        </p:nvSpPr>
        <p:spPr>
          <a:xfrm>
            <a:off x="2301084" y="2899693"/>
            <a:ext cx="571500" cy="474345"/>
          </a:xfrm>
          <a:prstGeom prst="ellipse">
            <a:avLst/>
          </a:prstGeom>
          <a:solidFill>
            <a:srgbClr val="00AE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4</a:t>
            </a:r>
            <a:endParaRPr lang="es-AR" dirty="0"/>
          </a:p>
        </p:txBody>
      </p:sp>
      <p:sp>
        <p:nvSpPr>
          <p:cNvPr id="27" name="Elipse 26">
            <a:extLst>
              <a:ext uri="{FF2B5EF4-FFF2-40B4-BE49-F238E27FC236}">
                <a16:creationId xmlns:a16="http://schemas.microsoft.com/office/drawing/2014/main" id="{BBFCAA2B-AAB2-77E3-A7F5-FB29DDFE2F61}"/>
              </a:ext>
            </a:extLst>
          </p:cNvPr>
          <p:cNvSpPr/>
          <p:nvPr/>
        </p:nvSpPr>
        <p:spPr>
          <a:xfrm>
            <a:off x="2872584" y="3757612"/>
            <a:ext cx="571500" cy="474345"/>
          </a:xfrm>
          <a:prstGeom prst="ellipse">
            <a:avLst/>
          </a:prstGeom>
          <a:solidFill>
            <a:srgbClr val="00AE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6</a:t>
            </a:r>
            <a:endParaRPr lang="es-AR" dirty="0"/>
          </a:p>
        </p:txBody>
      </p:sp>
      <p:sp>
        <p:nvSpPr>
          <p:cNvPr id="29" name="Elipse 28">
            <a:extLst>
              <a:ext uri="{FF2B5EF4-FFF2-40B4-BE49-F238E27FC236}">
                <a16:creationId xmlns:a16="http://schemas.microsoft.com/office/drawing/2014/main" id="{4924AA71-17D1-5CE3-43B4-3A6155E0217A}"/>
              </a:ext>
            </a:extLst>
          </p:cNvPr>
          <p:cNvSpPr/>
          <p:nvPr/>
        </p:nvSpPr>
        <p:spPr>
          <a:xfrm>
            <a:off x="4156954" y="3777933"/>
            <a:ext cx="571500" cy="474345"/>
          </a:xfrm>
          <a:prstGeom prst="ellipse">
            <a:avLst/>
          </a:prstGeom>
          <a:solidFill>
            <a:srgbClr val="00AE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10</a:t>
            </a:r>
            <a:endParaRPr lang="es-AR" dirty="0"/>
          </a:p>
        </p:txBody>
      </p:sp>
      <p:sp>
        <p:nvSpPr>
          <p:cNvPr id="31" name="Elipse 30">
            <a:extLst>
              <a:ext uri="{FF2B5EF4-FFF2-40B4-BE49-F238E27FC236}">
                <a16:creationId xmlns:a16="http://schemas.microsoft.com/office/drawing/2014/main" id="{1D48728C-375B-8A3F-ED98-CDBF2000A720}"/>
              </a:ext>
            </a:extLst>
          </p:cNvPr>
          <p:cNvSpPr/>
          <p:nvPr/>
        </p:nvSpPr>
        <p:spPr>
          <a:xfrm>
            <a:off x="4728454" y="2899692"/>
            <a:ext cx="571500" cy="474345"/>
          </a:xfrm>
          <a:prstGeom prst="ellipse">
            <a:avLst/>
          </a:prstGeom>
          <a:solidFill>
            <a:srgbClr val="00AE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18</a:t>
            </a:r>
            <a:endParaRPr lang="es-AR" dirty="0"/>
          </a:p>
        </p:txBody>
      </p:sp>
      <p:sp>
        <p:nvSpPr>
          <p:cNvPr id="36" name="Elipse 35">
            <a:extLst>
              <a:ext uri="{FF2B5EF4-FFF2-40B4-BE49-F238E27FC236}">
                <a16:creationId xmlns:a16="http://schemas.microsoft.com/office/drawing/2014/main" id="{0ABCEB66-9CD5-9192-FD21-1E410DA2B6BF}"/>
              </a:ext>
            </a:extLst>
          </p:cNvPr>
          <p:cNvSpPr/>
          <p:nvPr/>
        </p:nvSpPr>
        <p:spPr>
          <a:xfrm>
            <a:off x="5357630" y="3763485"/>
            <a:ext cx="571500" cy="462597"/>
          </a:xfrm>
          <a:prstGeom prst="ellipse">
            <a:avLst/>
          </a:prstGeom>
          <a:solidFill>
            <a:srgbClr val="00AE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22</a:t>
            </a:r>
            <a:endParaRPr lang="es-AR" dirty="0"/>
          </a:p>
        </p:txBody>
      </p:sp>
      <p:cxnSp>
        <p:nvCxnSpPr>
          <p:cNvPr id="40" name="Conector recto de flecha 39">
            <a:extLst>
              <a:ext uri="{FF2B5EF4-FFF2-40B4-BE49-F238E27FC236}">
                <a16:creationId xmlns:a16="http://schemas.microsoft.com/office/drawing/2014/main" id="{D7E58924-3E6E-D685-7CF9-D355EECC940E}"/>
              </a:ext>
            </a:extLst>
          </p:cNvPr>
          <p:cNvCxnSpPr>
            <a:cxnSpLocks/>
            <a:stCxn id="2" idx="6"/>
            <a:endCxn id="31" idx="1"/>
          </p:cNvCxnSpPr>
          <p:nvPr/>
        </p:nvCxnSpPr>
        <p:spPr>
          <a:xfrm>
            <a:off x="4080259" y="2500667"/>
            <a:ext cx="731889" cy="468491"/>
          </a:xfrm>
          <a:prstGeom prst="straightConnector1">
            <a:avLst/>
          </a:prstGeom>
          <a:ln w="38100">
            <a:solidFill>
              <a:srgbClr val="6C539E"/>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6E97FD47-A6AE-E191-4E29-DC73A827EB2B}"/>
              </a:ext>
            </a:extLst>
          </p:cNvPr>
          <p:cNvCxnSpPr>
            <a:cxnSpLocks/>
            <a:stCxn id="2" idx="2"/>
            <a:endCxn id="14" idx="7"/>
          </p:cNvCxnSpPr>
          <p:nvPr/>
        </p:nvCxnSpPr>
        <p:spPr>
          <a:xfrm flipH="1">
            <a:off x="2788890" y="2500667"/>
            <a:ext cx="719869" cy="468492"/>
          </a:xfrm>
          <a:prstGeom prst="straightConnector1">
            <a:avLst/>
          </a:prstGeom>
          <a:ln w="38100">
            <a:solidFill>
              <a:srgbClr val="6C539E"/>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C1F69E5F-9C07-D1CC-4716-81D30C6E65D6}"/>
              </a:ext>
            </a:extLst>
          </p:cNvPr>
          <p:cNvCxnSpPr>
            <a:cxnSpLocks/>
            <a:stCxn id="14" idx="3"/>
            <a:endCxn id="5" idx="7"/>
          </p:cNvCxnSpPr>
          <p:nvPr/>
        </p:nvCxnSpPr>
        <p:spPr>
          <a:xfrm flipH="1">
            <a:off x="2217390" y="3304572"/>
            <a:ext cx="167388" cy="532593"/>
          </a:xfrm>
          <a:prstGeom prst="straightConnector1">
            <a:avLst/>
          </a:prstGeom>
          <a:ln w="38100">
            <a:solidFill>
              <a:srgbClr val="6C539E"/>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8C0BB879-D65D-510A-0A02-24C80F142568}"/>
              </a:ext>
            </a:extLst>
          </p:cNvPr>
          <p:cNvCxnSpPr>
            <a:cxnSpLocks/>
            <a:stCxn id="14" idx="5"/>
            <a:endCxn id="27" idx="1"/>
          </p:cNvCxnSpPr>
          <p:nvPr/>
        </p:nvCxnSpPr>
        <p:spPr>
          <a:xfrm>
            <a:off x="2788890" y="3304572"/>
            <a:ext cx="167388" cy="522506"/>
          </a:xfrm>
          <a:prstGeom prst="straightConnector1">
            <a:avLst/>
          </a:prstGeom>
          <a:ln w="38100">
            <a:solidFill>
              <a:srgbClr val="6C539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B8D53DA5-AEA1-8D55-FEE1-4231EE80E589}"/>
              </a:ext>
            </a:extLst>
          </p:cNvPr>
          <p:cNvCxnSpPr>
            <a:cxnSpLocks/>
            <a:stCxn id="31" idx="3"/>
            <a:endCxn id="29" idx="7"/>
          </p:cNvCxnSpPr>
          <p:nvPr/>
        </p:nvCxnSpPr>
        <p:spPr>
          <a:xfrm flipH="1">
            <a:off x="4644760" y="3304571"/>
            <a:ext cx="167388" cy="542828"/>
          </a:xfrm>
          <a:prstGeom prst="straightConnector1">
            <a:avLst/>
          </a:prstGeom>
          <a:ln w="38100">
            <a:solidFill>
              <a:srgbClr val="6C539E"/>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CB544918-AA13-312E-0C26-AD57F6067EFE}"/>
              </a:ext>
            </a:extLst>
          </p:cNvPr>
          <p:cNvCxnSpPr>
            <a:cxnSpLocks/>
            <a:stCxn id="31" idx="5"/>
            <a:endCxn id="36" idx="1"/>
          </p:cNvCxnSpPr>
          <p:nvPr/>
        </p:nvCxnSpPr>
        <p:spPr>
          <a:xfrm>
            <a:off x="5216260" y="3304571"/>
            <a:ext cx="225064" cy="526660"/>
          </a:xfrm>
          <a:prstGeom prst="straightConnector1">
            <a:avLst/>
          </a:prstGeom>
          <a:ln w="38100">
            <a:solidFill>
              <a:srgbClr val="6C539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5" grpId="0" animBg="1"/>
      <p:bldP spid="14" grpId="0" animBg="1"/>
      <p:bldP spid="27" grpId="0" animBg="1"/>
      <p:bldP spid="29" grpId="0" animBg="1"/>
      <p:bldP spid="31"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4"/>
        <p:cNvGrpSpPr/>
        <p:nvPr/>
      </p:nvGrpSpPr>
      <p:grpSpPr>
        <a:xfrm>
          <a:off x="0" y="0"/>
          <a:ext cx="0" cy="0"/>
          <a:chOff x="0" y="0"/>
          <a:chExt cx="0" cy="0"/>
        </a:xfrm>
      </p:grpSpPr>
      <p:sp>
        <p:nvSpPr>
          <p:cNvPr id="195" name="Google Shape;195;p8"/>
          <p:cNvSpPr txBox="1">
            <a:spLocks noGrp="1"/>
          </p:cNvSpPr>
          <p:nvPr>
            <p:ph type="title" idx="4294967295"/>
          </p:nvPr>
        </p:nvSpPr>
        <p:spPr>
          <a:xfrm>
            <a:off x="275492" y="308372"/>
            <a:ext cx="1635605" cy="555434"/>
          </a:xfrm>
          <a:prstGeom prst="rect">
            <a:avLst/>
          </a:prstGeom>
          <a:noFill/>
          <a:ln>
            <a:noFill/>
          </a:ln>
        </p:spPr>
        <p:txBody>
          <a:bodyPr spcFirstLastPara="1" wrap="square" lIns="91425" tIns="91425" rIns="91425" bIns="91425" anchor="t" anchorCtr="0">
            <a:noAutofit/>
          </a:bodyPr>
          <a:lstStyle/>
          <a:p>
            <a:pPr>
              <a:buClr>
                <a:schemeClr val="dk1"/>
              </a:buClr>
              <a:buSzPts val="990"/>
            </a:pPr>
            <a:r>
              <a:rPr lang="es-AR" sz="2500">
                <a:solidFill>
                  <a:schemeClr val="lt1"/>
                </a:solidFill>
                <a:latin typeface="Barlow ExtraBold"/>
                <a:ea typeface="Barlow ExtraBold"/>
                <a:cs typeface="Barlow ExtraBold"/>
                <a:sym typeface="Barlow ExtraBold"/>
              </a:rPr>
              <a:t>Ejemplo</a:t>
            </a:r>
            <a:endParaRPr sz="4920">
              <a:latin typeface="Barlow ExtraBold"/>
              <a:ea typeface="Barlow ExtraBold"/>
              <a:cs typeface="Barlow ExtraBold"/>
              <a:sym typeface="Barlow ExtraBold"/>
            </a:endParaRPr>
          </a:p>
        </p:txBody>
      </p:sp>
      <p:sp>
        <p:nvSpPr>
          <p:cNvPr id="201" name="Google Shape;201;p8"/>
          <p:cNvSpPr/>
          <p:nvPr/>
        </p:nvSpPr>
        <p:spPr>
          <a:xfrm rot="5400000">
            <a:off x="1190509" y="-1190781"/>
            <a:ext cx="584700" cy="2965718"/>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endParaRPr/>
          </a:p>
        </p:txBody>
      </p:sp>
      <p:sp>
        <p:nvSpPr>
          <p:cNvPr id="202" name="Google Shape;202;p8"/>
          <p:cNvSpPr txBox="1"/>
          <p:nvPr/>
        </p:nvSpPr>
        <p:spPr>
          <a:xfrm>
            <a:off x="756959" y="-48581"/>
            <a:ext cx="2208759" cy="633011"/>
          </a:xfrm>
          <a:prstGeom prst="rect">
            <a:avLst/>
          </a:prstGeom>
          <a:noFill/>
          <a:ln>
            <a:noFill/>
          </a:ln>
        </p:spPr>
        <p:txBody>
          <a:bodyPr spcFirstLastPara="1" wrap="square" lIns="91425" tIns="91425" rIns="91425" bIns="91425" anchor="t" anchorCtr="0">
            <a:noAutofit/>
          </a:bodyPr>
          <a:lstStyle/>
          <a:p>
            <a:pPr>
              <a:buClr>
                <a:schemeClr val="dk1"/>
              </a:buClr>
              <a:buSzPts val="990"/>
            </a:pPr>
            <a:r>
              <a:rPr lang="es-AR" sz="3000" dirty="0">
                <a:solidFill>
                  <a:schemeClr val="lt1"/>
                </a:solidFill>
                <a:latin typeface="Barlow ExtraBold"/>
                <a:ea typeface="Barlow ExtraBold"/>
                <a:cs typeface="Barlow ExtraBold"/>
                <a:sym typeface="Barlow ExtraBold"/>
              </a:rPr>
              <a:t>CODIGO</a:t>
            </a:r>
            <a:endParaRPr sz="4920" dirty="0">
              <a:solidFill>
                <a:schemeClr val="dk1"/>
              </a:solidFill>
              <a:latin typeface="Barlow ExtraBold"/>
              <a:ea typeface="Barlow ExtraBold"/>
              <a:cs typeface="Barlow ExtraBold"/>
              <a:sym typeface="Barlow ExtraBold"/>
            </a:endParaRPr>
          </a:p>
        </p:txBody>
      </p:sp>
      <p:pic>
        <p:nvPicPr>
          <p:cNvPr id="205" name="Google Shape;205;p8"/>
          <p:cNvPicPr preferRelativeResize="0"/>
          <p:nvPr/>
        </p:nvPicPr>
        <p:blipFill rotWithShape="1">
          <a:blip r:embed="rId3">
            <a:alphaModFix/>
          </a:blip>
          <a:srcRect/>
          <a:stretch/>
        </p:blipFill>
        <p:spPr>
          <a:xfrm>
            <a:off x="7688806" y="4453612"/>
            <a:ext cx="1183300" cy="665600"/>
          </a:xfrm>
          <a:prstGeom prst="rect">
            <a:avLst/>
          </a:prstGeom>
          <a:noFill/>
          <a:ln>
            <a:noFill/>
          </a:ln>
        </p:spPr>
      </p:pic>
      <p:pic>
        <p:nvPicPr>
          <p:cNvPr id="206" name="Google Shape;206;p8"/>
          <p:cNvPicPr preferRelativeResize="0"/>
          <p:nvPr/>
        </p:nvPicPr>
        <p:blipFill rotWithShape="1">
          <a:blip r:embed="rId4">
            <a:alphaModFix/>
          </a:blip>
          <a:srcRect/>
          <a:stretch/>
        </p:blipFill>
        <p:spPr>
          <a:xfrm>
            <a:off x="7430700" y="196669"/>
            <a:ext cx="447888" cy="447890"/>
          </a:xfrm>
          <a:prstGeom prst="rect">
            <a:avLst/>
          </a:prstGeom>
          <a:noFill/>
          <a:ln>
            <a:noFill/>
          </a:ln>
        </p:spPr>
      </p:pic>
      <p:pic>
        <p:nvPicPr>
          <p:cNvPr id="207" name="Google Shape;207;p8"/>
          <p:cNvPicPr preferRelativeResize="0"/>
          <p:nvPr/>
        </p:nvPicPr>
        <p:blipFill rotWithShape="1">
          <a:blip r:embed="rId5">
            <a:alphaModFix/>
          </a:blip>
          <a:srcRect/>
          <a:stretch/>
        </p:blipFill>
        <p:spPr>
          <a:xfrm>
            <a:off x="8602719" y="1251069"/>
            <a:ext cx="255324" cy="255325"/>
          </a:xfrm>
          <a:prstGeom prst="rect">
            <a:avLst/>
          </a:prstGeom>
          <a:noFill/>
          <a:ln>
            <a:noFill/>
          </a:ln>
        </p:spPr>
      </p:pic>
      <p:pic>
        <p:nvPicPr>
          <p:cNvPr id="208" name="Google Shape;208;p8"/>
          <p:cNvPicPr preferRelativeResize="0"/>
          <p:nvPr/>
        </p:nvPicPr>
        <p:blipFill rotWithShape="1">
          <a:blip r:embed="rId6">
            <a:alphaModFix/>
          </a:blip>
          <a:srcRect/>
          <a:stretch/>
        </p:blipFill>
        <p:spPr>
          <a:xfrm>
            <a:off x="8118063" y="342920"/>
            <a:ext cx="739985" cy="739989"/>
          </a:xfrm>
          <a:prstGeom prst="rect">
            <a:avLst/>
          </a:prstGeom>
          <a:noFill/>
          <a:ln>
            <a:noFill/>
          </a:ln>
        </p:spPr>
      </p:pic>
      <p:graphicFrame>
        <p:nvGraphicFramePr>
          <p:cNvPr id="5" name="Tabla 4">
            <a:extLst>
              <a:ext uri="{FF2B5EF4-FFF2-40B4-BE49-F238E27FC236}">
                <a16:creationId xmlns:a16="http://schemas.microsoft.com/office/drawing/2014/main" id="{B176A1F0-7FB3-0F90-768F-0FDC5D39F50C}"/>
              </a:ext>
            </a:extLst>
          </p:cNvPr>
          <p:cNvGraphicFramePr>
            <a:graphicFrameLocks noGrp="1"/>
          </p:cNvGraphicFramePr>
          <p:nvPr>
            <p:extLst>
              <p:ext uri="{D42A27DB-BD31-4B8C-83A1-F6EECF244321}">
                <p14:modId xmlns:p14="http://schemas.microsoft.com/office/powerpoint/2010/main" val="949923773"/>
              </p:ext>
            </p:extLst>
          </p:nvPr>
        </p:nvGraphicFramePr>
        <p:xfrm>
          <a:off x="756959" y="443132"/>
          <a:ext cx="6953250" cy="4988545"/>
        </p:xfrm>
        <a:graphic>
          <a:graphicData uri="http://schemas.openxmlformats.org/drawingml/2006/table">
            <a:tbl>
              <a:tblPr/>
              <a:tblGrid>
                <a:gridCol w="6953250">
                  <a:extLst>
                    <a:ext uri="{9D8B030D-6E8A-4147-A177-3AD203B41FA5}">
                      <a16:colId xmlns:a16="http://schemas.microsoft.com/office/drawing/2014/main" val="2304283549"/>
                    </a:ext>
                  </a:extLst>
                </a:gridCol>
              </a:tblGrid>
              <a:tr h="4988545">
                <a:tc>
                  <a:txBody>
                    <a:bodyPr/>
                    <a:lstStyle/>
                    <a:p>
                      <a:pPr algn="l" rtl="0" fontAlgn="base"/>
                      <a:r>
                        <a:rPr lang="es-AR" sz="1100" b="1" i="0" u="none" strike="noStrike" cap="none" dirty="0">
                          <a:solidFill>
                            <a:srgbClr val="00AEB2"/>
                          </a:solidFill>
                          <a:latin typeface="Barlow"/>
                          <a:cs typeface="Arial"/>
                          <a:sym typeface="Arial"/>
                        </a:rPr>
                        <a:t>MOVE</a:t>
                      </a:r>
                      <a:r>
                        <a:rPr lang="es-AR" sz="1100" b="0" i="0" u="none" strike="noStrike" cap="none" dirty="0">
                          <a:solidFill>
                            <a:schemeClr val="tx1"/>
                          </a:solidFill>
                          <a:latin typeface="Barlow"/>
                          <a:cs typeface="Arial"/>
                          <a:sym typeface="Arial"/>
                        </a:rPr>
                        <a:t> 1                   </a:t>
                      </a:r>
                      <a:r>
                        <a:rPr lang="es-AR" sz="1100" b="1" i="0" u="none" strike="noStrike" cap="none" dirty="0">
                          <a:solidFill>
                            <a:srgbClr val="00AEB2"/>
                          </a:solidFill>
                          <a:latin typeface="Barlow"/>
                          <a:ea typeface="+mn-ea"/>
                          <a:cs typeface="Arial"/>
                          <a:sym typeface="Arial"/>
                        </a:rPr>
                        <a:t>TO</a:t>
                      </a:r>
                      <a:r>
                        <a:rPr lang="es-AR" sz="1100" b="0" i="0" u="none" strike="noStrike" cap="none" dirty="0">
                          <a:solidFill>
                            <a:schemeClr val="tx1"/>
                          </a:solidFill>
                          <a:latin typeface="Barlow"/>
                          <a:cs typeface="Arial"/>
                          <a:sym typeface="Arial"/>
                        </a:rPr>
                        <a:t> WS-COMIENZO </a:t>
                      </a:r>
                    </a:p>
                    <a:p>
                      <a:pPr algn="l" rtl="0" fontAlgn="base"/>
                      <a:r>
                        <a:rPr lang="es-AR" sz="1100" b="1" i="0" u="none" strike="noStrike" cap="none" dirty="0">
                          <a:solidFill>
                            <a:srgbClr val="00AEB2"/>
                          </a:solidFill>
                          <a:latin typeface="Barlow"/>
                          <a:cs typeface="Arial"/>
                          <a:sym typeface="Arial"/>
                        </a:rPr>
                        <a:t>MOVE</a:t>
                      </a:r>
                      <a:r>
                        <a:rPr lang="es-AR" sz="1100" b="0" i="0" u="none" strike="noStrike" cap="none" dirty="0">
                          <a:solidFill>
                            <a:schemeClr val="tx1"/>
                          </a:solidFill>
                          <a:latin typeface="Barlow"/>
                          <a:ea typeface="+mn-ea"/>
                          <a:cs typeface="Arial"/>
                          <a:sym typeface="Arial"/>
                        </a:rPr>
                        <a:t> </a:t>
                      </a:r>
                      <a:r>
                        <a:rPr lang="es-AR" sz="1100" b="0" i="0" u="none" strike="noStrike" cap="none" dirty="0">
                          <a:solidFill>
                            <a:schemeClr val="tx1"/>
                          </a:solidFill>
                          <a:latin typeface="Barlow"/>
                          <a:cs typeface="Arial"/>
                          <a:sym typeface="Arial"/>
                        </a:rPr>
                        <a:t>WS-TAM  </a:t>
                      </a:r>
                      <a:r>
                        <a:rPr lang="es-AR" sz="1100" b="1" i="0" u="none" strike="noStrike" cap="none" dirty="0">
                          <a:solidFill>
                            <a:srgbClr val="00AEB2"/>
                          </a:solidFill>
                          <a:latin typeface="Barlow"/>
                          <a:cs typeface="Arial"/>
                          <a:sym typeface="Arial"/>
                        </a:rPr>
                        <a:t>TO</a:t>
                      </a:r>
                      <a:r>
                        <a:rPr lang="es-AR" sz="1100" b="0" i="0" u="none" strike="noStrike" cap="none" dirty="0">
                          <a:solidFill>
                            <a:schemeClr val="tx1"/>
                          </a:solidFill>
                          <a:latin typeface="Barlow"/>
                          <a:cs typeface="Arial"/>
                          <a:sym typeface="Arial"/>
                        </a:rPr>
                        <a:t> WS-FIN </a:t>
                      </a:r>
                    </a:p>
                    <a:p>
                      <a:pPr algn="l" rtl="0" fontAlgn="base"/>
                      <a:r>
                        <a:rPr lang="en-US" sz="1100" b="1" i="0" u="none" strike="noStrike" cap="none" dirty="0">
                          <a:solidFill>
                            <a:srgbClr val="00AEB2"/>
                          </a:solidFill>
                          <a:latin typeface="Barlow"/>
                          <a:ea typeface="+mn-ea"/>
                          <a:cs typeface="Arial"/>
                          <a:sym typeface="Arial"/>
                        </a:rPr>
                        <a:t>SET </a:t>
                      </a:r>
                      <a:r>
                        <a:rPr lang="es-AR" sz="1100" b="0" i="0" u="none" strike="noStrike" cap="none" dirty="0">
                          <a:solidFill>
                            <a:schemeClr val="tx1"/>
                          </a:solidFill>
                          <a:latin typeface="Barlow"/>
                          <a:ea typeface="+mn-ea"/>
                          <a:cs typeface="Arial"/>
                          <a:sym typeface="Arial"/>
                        </a:rPr>
                        <a:t>SW-ENCONTRO-NO </a:t>
                      </a:r>
                      <a:r>
                        <a:rPr lang="es-AR" sz="1100" b="1" i="0" u="none" strike="noStrike" cap="none" dirty="0">
                          <a:solidFill>
                            <a:srgbClr val="00AEB2"/>
                          </a:solidFill>
                          <a:latin typeface="Barlow"/>
                          <a:ea typeface="+mn-ea"/>
                          <a:cs typeface="Arial"/>
                          <a:sym typeface="Arial"/>
                        </a:rPr>
                        <a:t>TO TRUE</a:t>
                      </a:r>
                      <a:endParaRPr lang="en-US" sz="1100" b="1" i="0" u="none" strike="noStrike" cap="none" dirty="0">
                        <a:solidFill>
                          <a:srgbClr val="00AEB2"/>
                        </a:solidFill>
                        <a:latin typeface="Barlow"/>
                        <a:ea typeface="+mn-ea"/>
                        <a:cs typeface="Arial"/>
                        <a:sym typeface="Arial"/>
                      </a:endParaRPr>
                    </a:p>
                    <a:p>
                      <a:pPr algn="l" rtl="0" fontAlgn="base"/>
                      <a:r>
                        <a:rPr lang="es-AR" sz="1100" b="0" i="0" u="none" strike="noStrike" cap="none" dirty="0">
                          <a:solidFill>
                            <a:schemeClr val="tx1"/>
                          </a:solidFill>
                          <a:latin typeface="Barlow"/>
                          <a:cs typeface="Arial"/>
                          <a:sym typeface="Arial"/>
                        </a:rPr>
                        <a:t> </a:t>
                      </a:r>
                    </a:p>
                    <a:p>
                      <a:pPr algn="l" rtl="0" fontAlgn="base"/>
                      <a:r>
                        <a:rPr lang="es-AR" sz="1100" b="1" i="0" u="none" strike="noStrike" cap="none" dirty="0">
                          <a:solidFill>
                            <a:srgbClr val="00AEB2"/>
                          </a:solidFill>
                          <a:latin typeface="Barlow"/>
                          <a:ea typeface="+mn-ea"/>
                          <a:cs typeface="Arial"/>
                          <a:sym typeface="Arial"/>
                        </a:rPr>
                        <a:t>PERFORM</a:t>
                      </a:r>
                      <a:r>
                        <a:rPr lang="es-AR" sz="1100" b="0" i="0" u="none" strike="noStrike" cap="none" dirty="0">
                          <a:solidFill>
                            <a:schemeClr val="tx1"/>
                          </a:solidFill>
                          <a:latin typeface="Barlow"/>
                          <a:ea typeface="+mn-ea"/>
                          <a:cs typeface="Arial"/>
                          <a:sym typeface="Arial"/>
                        </a:rPr>
                        <a:t> </a:t>
                      </a:r>
                      <a:r>
                        <a:rPr lang="es-AR" sz="1100" b="1" i="0" u="none" strike="noStrike" cap="none" dirty="0">
                          <a:solidFill>
                            <a:srgbClr val="00AEB2"/>
                          </a:solidFill>
                          <a:latin typeface="Barlow"/>
                          <a:ea typeface="+mn-ea"/>
                          <a:cs typeface="Arial"/>
                          <a:sym typeface="Arial"/>
                        </a:rPr>
                        <a:t>UNTIL</a:t>
                      </a:r>
                      <a:r>
                        <a:rPr lang="es-AR" sz="1100" b="0" i="0" u="none" strike="noStrike" cap="none" dirty="0">
                          <a:solidFill>
                            <a:schemeClr val="tx1"/>
                          </a:solidFill>
                          <a:latin typeface="Barlow"/>
                          <a:ea typeface="+mn-ea"/>
                          <a:cs typeface="Arial"/>
                          <a:sym typeface="Arial"/>
                        </a:rPr>
                        <a:t> WS-COMIENZO </a:t>
                      </a:r>
                      <a:r>
                        <a:rPr lang="es-AR" sz="1100" b="1" i="0" u="none" strike="noStrike" cap="none" dirty="0">
                          <a:solidFill>
                            <a:srgbClr val="00AEB2"/>
                          </a:solidFill>
                          <a:latin typeface="Barlow"/>
                          <a:ea typeface="+mn-ea"/>
                          <a:cs typeface="Arial"/>
                          <a:sym typeface="Arial"/>
                        </a:rPr>
                        <a:t>&gt;</a:t>
                      </a:r>
                      <a:r>
                        <a:rPr lang="es-AR" sz="1100" b="0" i="0" u="none" strike="noStrike" cap="none" dirty="0">
                          <a:solidFill>
                            <a:schemeClr val="tx1"/>
                          </a:solidFill>
                          <a:latin typeface="Barlow"/>
                          <a:ea typeface="+mn-ea"/>
                          <a:cs typeface="Arial"/>
                          <a:sym typeface="Arial"/>
                        </a:rPr>
                        <a:t> WS-FIN </a:t>
                      </a:r>
                      <a:r>
                        <a:rPr lang="en-US" sz="1100" b="1" i="0" u="none" strike="noStrike" cap="none" dirty="0">
                          <a:solidFill>
                            <a:srgbClr val="00AEB2"/>
                          </a:solidFill>
                          <a:latin typeface="Barlow"/>
                          <a:ea typeface="+mn-ea"/>
                          <a:cs typeface="Arial"/>
                          <a:sym typeface="Arial"/>
                        </a:rPr>
                        <a:t> OR </a:t>
                      </a:r>
                      <a:r>
                        <a:rPr lang="es-AR" sz="1100" b="0" i="0" u="none" strike="noStrike" cap="none" dirty="0">
                          <a:solidFill>
                            <a:schemeClr val="tx1"/>
                          </a:solidFill>
                          <a:latin typeface="Barlow"/>
                          <a:ea typeface="+mn-ea"/>
                          <a:cs typeface="Arial"/>
                          <a:sym typeface="Arial"/>
                        </a:rPr>
                        <a:t>SW-ENCONTRO-SI </a:t>
                      </a:r>
                      <a:r>
                        <a:rPr lang="es-AR" sz="1100" b="1" i="0" u="none" strike="noStrike" cap="none" dirty="0">
                          <a:solidFill>
                            <a:srgbClr val="00AEB2"/>
                          </a:solidFill>
                          <a:latin typeface="Barlow"/>
                          <a:ea typeface="+mn-ea"/>
                          <a:cs typeface="Arial"/>
                          <a:sym typeface="Arial"/>
                        </a:rPr>
                        <a:t>TO TRUE</a:t>
                      </a:r>
                      <a:endParaRPr lang="en-US" sz="1100" b="1" i="0" u="none" strike="noStrike" cap="none" dirty="0">
                        <a:solidFill>
                          <a:srgbClr val="00AEB2"/>
                        </a:solidFill>
                        <a:latin typeface="Barlow"/>
                        <a:ea typeface="+mn-ea"/>
                        <a:cs typeface="Arial"/>
                        <a:sym typeface="Arial"/>
                      </a:endParaRPr>
                    </a:p>
                    <a:p>
                      <a:pPr algn="l" rtl="0" fontAlgn="base"/>
                      <a:endParaRPr lang="es-AR" sz="1100" b="0" i="0" u="none" strike="noStrike" cap="none" dirty="0">
                        <a:solidFill>
                          <a:schemeClr val="tx1"/>
                        </a:solidFill>
                        <a:latin typeface="Barlow"/>
                        <a:ea typeface="+mn-ea"/>
                        <a:cs typeface="Arial"/>
                        <a:sym typeface="Arial"/>
                      </a:endParaRPr>
                    </a:p>
                    <a:p>
                      <a:pPr algn="l" rtl="0" fontAlgn="base"/>
                      <a:r>
                        <a:rPr lang="es-AR" sz="1100" b="0" i="0" u="none" strike="noStrike" cap="none" dirty="0">
                          <a:solidFill>
                            <a:schemeClr val="tx1"/>
                          </a:solidFill>
                          <a:latin typeface="Barlow"/>
                          <a:ea typeface="+mn-ea"/>
                          <a:cs typeface="Arial"/>
                          <a:sym typeface="Arial"/>
                        </a:rPr>
                        <a:t>    </a:t>
                      </a:r>
                      <a:r>
                        <a:rPr lang="es-AR" sz="1100" b="1" i="0" u="none" strike="noStrike" cap="none" dirty="0">
                          <a:solidFill>
                            <a:srgbClr val="00AEB2"/>
                          </a:solidFill>
                          <a:latin typeface="Barlow"/>
                          <a:ea typeface="+mn-ea"/>
                          <a:cs typeface="Arial"/>
                          <a:sym typeface="Arial"/>
                        </a:rPr>
                        <a:t>ADD</a:t>
                      </a:r>
                      <a:r>
                        <a:rPr lang="es-AR" sz="1100" b="0" i="0" u="none" strike="noStrike" cap="none" dirty="0">
                          <a:solidFill>
                            <a:schemeClr val="tx1"/>
                          </a:solidFill>
                          <a:latin typeface="Barlow"/>
                          <a:ea typeface="+mn-ea"/>
                          <a:cs typeface="Arial"/>
                          <a:sym typeface="Arial"/>
                        </a:rPr>
                        <a:t> WS-COMIENZO </a:t>
                      </a:r>
                      <a:r>
                        <a:rPr lang="es-AR" sz="1100" b="1" i="0" u="none" strike="noStrike" cap="none" dirty="0">
                          <a:solidFill>
                            <a:srgbClr val="00AEB2"/>
                          </a:solidFill>
                          <a:latin typeface="Barlow"/>
                          <a:ea typeface="+mn-ea"/>
                          <a:cs typeface="Arial"/>
                          <a:sym typeface="Arial"/>
                        </a:rPr>
                        <a:t>TO</a:t>
                      </a:r>
                      <a:r>
                        <a:rPr lang="es-AR" sz="1100" b="0" i="0" u="none" strike="noStrike" cap="none" dirty="0">
                          <a:solidFill>
                            <a:schemeClr val="tx1"/>
                          </a:solidFill>
                          <a:latin typeface="Barlow"/>
                          <a:ea typeface="+mn-ea"/>
                          <a:cs typeface="Arial"/>
                          <a:sym typeface="Arial"/>
                        </a:rPr>
                        <a:t> WS-FIN </a:t>
                      </a:r>
                      <a:r>
                        <a:rPr lang="es-AR" sz="1100" b="1" i="0" u="none" strike="noStrike" cap="none" dirty="0">
                          <a:solidFill>
                            <a:srgbClr val="00AEB2"/>
                          </a:solidFill>
                          <a:latin typeface="Barlow"/>
                          <a:ea typeface="+mn-ea"/>
                          <a:cs typeface="Arial"/>
                          <a:sym typeface="Arial"/>
                        </a:rPr>
                        <a:t>GIVING</a:t>
                      </a:r>
                      <a:r>
                        <a:rPr lang="es-AR" sz="1100" b="0" i="0" u="none" strike="noStrike" cap="none" dirty="0">
                          <a:solidFill>
                            <a:schemeClr val="tx1"/>
                          </a:solidFill>
                          <a:latin typeface="Barlow"/>
                          <a:ea typeface="+mn-ea"/>
                          <a:cs typeface="Arial"/>
                          <a:sym typeface="Arial"/>
                        </a:rPr>
                        <a:t> WS-MITAD</a:t>
                      </a:r>
                    </a:p>
                    <a:p>
                      <a:pPr algn="l" rtl="0" fontAlgn="base"/>
                      <a:r>
                        <a:rPr lang="es-AR" sz="1100" b="0" i="0" u="none" strike="noStrike" cap="none" dirty="0">
                          <a:solidFill>
                            <a:schemeClr val="tx1"/>
                          </a:solidFill>
                          <a:latin typeface="Barlow"/>
                          <a:ea typeface="+mn-ea"/>
                          <a:cs typeface="Arial"/>
                          <a:sym typeface="Arial"/>
                        </a:rPr>
                        <a:t>    </a:t>
                      </a:r>
                      <a:r>
                        <a:rPr lang="es-AR" sz="1100" b="1" i="0" u="none" strike="noStrike" cap="none" dirty="0">
                          <a:solidFill>
                            <a:srgbClr val="00AEB2"/>
                          </a:solidFill>
                          <a:latin typeface="Barlow"/>
                          <a:ea typeface="+mn-ea"/>
                          <a:cs typeface="Arial"/>
                          <a:sym typeface="Arial"/>
                        </a:rPr>
                        <a:t>DIVIDE</a:t>
                      </a:r>
                      <a:r>
                        <a:rPr lang="es-AR" sz="1100" b="0" i="0" u="none" strike="noStrike" cap="none" dirty="0">
                          <a:solidFill>
                            <a:schemeClr val="tx1"/>
                          </a:solidFill>
                          <a:latin typeface="Barlow"/>
                          <a:ea typeface="+mn-ea"/>
                          <a:cs typeface="Arial"/>
                          <a:sym typeface="Arial"/>
                        </a:rPr>
                        <a:t>  WS-MITAD </a:t>
                      </a:r>
                      <a:r>
                        <a:rPr lang="es-AR" sz="1100" b="1" i="0" u="none" strike="noStrike" cap="none" dirty="0">
                          <a:solidFill>
                            <a:srgbClr val="00AEB2"/>
                          </a:solidFill>
                          <a:latin typeface="Barlow"/>
                          <a:ea typeface="+mn-ea"/>
                          <a:cs typeface="Arial"/>
                          <a:sym typeface="Arial"/>
                        </a:rPr>
                        <a:t>BY</a:t>
                      </a:r>
                      <a:r>
                        <a:rPr lang="es-AR" sz="1100" b="0" i="0" u="none" strike="noStrike" cap="none" dirty="0">
                          <a:solidFill>
                            <a:schemeClr val="tx1"/>
                          </a:solidFill>
                          <a:latin typeface="Barlow"/>
                          <a:ea typeface="+mn-ea"/>
                          <a:cs typeface="Arial"/>
                          <a:sym typeface="Arial"/>
                        </a:rPr>
                        <a:t> 2                  </a:t>
                      </a:r>
                      <a:r>
                        <a:rPr lang="es-AR" sz="1100" b="1" i="0" u="none" strike="noStrike" cap="none">
                          <a:solidFill>
                            <a:srgbClr val="00AEB2"/>
                          </a:solidFill>
                          <a:latin typeface="Barlow"/>
                          <a:ea typeface="+mn-ea"/>
                          <a:cs typeface="Arial"/>
                          <a:sym typeface="Arial"/>
                        </a:rPr>
                        <a:t>GIVING</a:t>
                      </a:r>
                      <a:r>
                        <a:rPr lang="es-AR" sz="1100" b="0" i="0" u="none" strike="noStrike" cap="none">
                          <a:solidFill>
                            <a:schemeClr val="tx1"/>
                          </a:solidFill>
                          <a:latin typeface="Barlow"/>
                          <a:ea typeface="+mn-ea"/>
                          <a:cs typeface="Arial"/>
                          <a:sym typeface="Arial"/>
                        </a:rPr>
                        <a:t> WS-MITAD</a:t>
                      </a:r>
                      <a:endParaRPr lang="es-AR" sz="1100" b="0" i="0" u="none" strike="noStrike" cap="none" dirty="0">
                        <a:solidFill>
                          <a:schemeClr val="tx1"/>
                        </a:solidFill>
                        <a:latin typeface="Barlow"/>
                        <a:ea typeface="+mn-ea"/>
                        <a:cs typeface="Arial"/>
                        <a:sym typeface="Arial"/>
                      </a:endParaRPr>
                    </a:p>
                    <a:p>
                      <a:pPr algn="l" rtl="0" fontAlgn="base"/>
                      <a:endParaRPr lang="es-AR" sz="1100" b="0" i="0" u="none" strike="noStrike" cap="none" dirty="0">
                        <a:solidFill>
                          <a:schemeClr val="tx1"/>
                        </a:solidFill>
                        <a:latin typeface="Barlow"/>
                        <a:ea typeface="+mn-ea"/>
                        <a:cs typeface="Arial"/>
                        <a:sym typeface="Arial"/>
                      </a:endParaRPr>
                    </a:p>
                    <a:p>
                      <a:pPr algn="l" rtl="0" fontAlgn="base"/>
                      <a:r>
                        <a:rPr lang="es-AR" sz="1100" b="0" i="0" u="none" strike="noStrike" cap="none" dirty="0">
                          <a:solidFill>
                            <a:schemeClr val="tx1"/>
                          </a:solidFill>
                          <a:latin typeface="Barlow"/>
                          <a:ea typeface="+mn-ea"/>
                          <a:cs typeface="Arial"/>
                          <a:sym typeface="Arial"/>
                        </a:rPr>
                        <a:t>    </a:t>
                      </a:r>
                      <a:r>
                        <a:rPr lang="es-AR" sz="1100" b="1" i="0" u="none" strike="noStrike" cap="none" dirty="0">
                          <a:solidFill>
                            <a:srgbClr val="00AEB2"/>
                          </a:solidFill>
                          <a:latin typeface="Barlow"/>
                          <a:ea typeface="+mn-ea"/>
                          <a:cs typeface="Arial"/>
                          <a:sym typeface="Arial"/>
                        </a:rPr>
                        <a:t>IF</a:t>
                      </a:r>
                      <a:r>
                        <a:rPr lang="es-AR" sz="1100" b="0" i="0" u="none" strike="noStrike" cap="none" dirty="0">
                          <a:solidFill>
                            <a:schemeClr val="tx1"/>
                          </a:solidFill>
                          <a:latin typeface="Barlow"/>
                          <a:ea typeface="+mn-ea"/>
                          <a:cs typeface="Arial"/>
                          <a:sym typeface="Arial"/>
                        </a:rPr>
                        <a:t> WS-VECTOR</a:t>
                      </a:r>
                      <a:r>
                        <a:rPr lang="en-US" sz="1100" b="0" i="0" u="none" strike="noStrike" cap="none" dirty="0">
                          <a:solidFill>
                            <a:schemeClr val="tx1"/>
                          </a:solidFill>
                          <a:latin typeface="Barlow"/>
                          <a:ea typeface="+mn-ea"/>
                          <a:cs typeface="Arial"/>
                          <a:sym typeface="Arial"/>
                        </a:rPr>
                        <a:t>(</a:t>
                      </a:r>
                      <a:r>
                        <a:rPr lang="es-AR" sz="1100" b="0" i="0" u="none" strike="noStrike" cap="none" dirty="0">
                          <a:solidFill>
                            <a:schemeClr val="tx1"/>
                          </a:solidFill>
                          <a:latin typeface="Barlow"/>
                          <a:ea typeface="+mn-ea"/>
                          <a:cs typeface="Arial"/>
                          <a:sym typeface="Arial"/>
                        </a:rPr>
                        <a:t>WS-MITAD</a:t>
                      </a:r>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a:t>
                      </a:r>
                      <a:r>
                        <a:rPr lang="en-US" sz="1100" b="0" i="0" u="none" strike="noStrike" cap="none" dirty="0">
                          <a:solidFill>
                            <a:schemeClr val="tx1"/>
                          </a:solidFill>
                          <a:latin typeface="Barlow"/>
                          <a:ea typeface="+mn-ea"/>
                          <a:cs typeface="Arial"/>
                          <a:sym typeface="Arial"/>
                        </a:rPr>
                        <a:t> WS-ELEMENTO </a:t>
                      </a:r>
                      <a:r>
                        <a:rPr lang="en-US" sz="1100" b="1" i="0" u="none" strike="noStrike" cap="none" dirty="0">
                          <a:solidFill>
                            <a:srgbClr val="00AEB2"/>
                          </a:solidFill>
                          <a:latin typeface="Barlow"/>
                          <a:ea typeface="+mn-ea"/>
                          <a:cs typeface="Arial"/>
                          <a:sym typeface="Arial"/>
                        </a:rPr>
                        <a:t>THEN</a:t>
                      </a:r>
                    </a:p>
                    <a:p>
                      <a:pPr algn="l" rtl="0" fontAlgn="base"/>
                      <a:r>
                        <a:rPr lang="en-US" sz="1100" b="1" i="0" u="none" strike="noStrike" cap="none" dirty="0">
                          <a:solidFill>
                            <a:srgbClr val="00AEB2"/>
                          </a:solidFill>
                          <a:latin typeface="Barlow"/>
                          <a:ea typeface="+mn-ea"/>
                          <a:cs typeface="Arial"/>
                          <a:sym typeface="Arial"/>
                        </a:rPr>
                        <a:t>        SET </a:t>
                      </a:r>
                      <a:r>
                        <a:rPr lang="es-AR" sz="1100" b="0" i="0" u="none" strike="noStrike" cap="none" dirty="0">
                          <a:solidFill>
                            <a:schemeClr val="tx1"/>
                          </a:solidFill>
                          <a:latin typeface="Barlow"/>
                          <a:ea typeface="+mn-ea"/>
                          <a:cs typeface="Arial"/>
                          <a:sym typeface="Arial"/>
                        </a:rPr>
                        <a:t>SW-ENCONTRO-SI </a:t>
                      </a:r>
                      <a:r>
                        <a:rPr lang="es-AR" sz="1100" b="1" i="0" u="none" strike="noStrike" cap="none" dirty="0">
                          <a:solidFill>
                            <a:srgbClr val="00AEB2"/>
                          </a:solidFill>
                          <a:latin typeface="Barlow"/>
                          <a:ea typeface="+mn-ea"/>
                          <a:cs typeface="Arial"/>
                          <a:sym typeface="Arial"/>
                        </a:rPr>
                        <a:t>TO TRUE</a:t>
                      </a:r>
                      <a:endParaRPr lang="en-US" sz="1100" b="1" i="0" u="none" strike="noStrike" cap="none" dirty="0">
                        <a:solidFill>
                          <a:srgbClr val="00AEB2"/>
                        </a:solidFill>
                        <a:latin typeface="Barlow"/>
                        <a:ea typeface="+mn-ea"/>
                        <a:cs typeface="Arial"/>
                        <a:sym typeface="Arial"/>
                      </a:endParaRPr>
                    </a:p>
                    <a:p>
                      <a:pPr algn="l" rtl="0" fontAlgn="base"/>
                      <a:r>
                        <a:rPr lang="en-US" sz="1100" b="0" i="0" u="none" strike="noStrike" cap="none" dirty="0">
                          <a:solidFill>
                            <a:schemeClr val="tx1"/>
                          </a:solidFill>
                          <a:latin typeface="Barlow"/>
                          <a:ea typeface="+mn-ea"/>
                          <a:cs typeface="Arial"/>
                          <a:sym typeface="Arial"/>
                        </a:rPr>
                        <a:t>    </a:t>
                      </a:r>
                      <a:r>
                        <a:rPr lang="es-AR" sz="1100" b="1" i="0" u="none" strike="noStrike" cap="none" dirty="0">
                          <a:solidFill>
                            <a:srgbClr val="00AEB2"/>
                          </a:solidFill>
                          <a:latin typeface="Barlow"/>
                          <a:ea typeface="+mn-ea"/>
                          <a:cs typeface="Arial"/>
                          <a:sym typeface="Arial"/>
                        </a:rPr>
                        <a:t>ELSE IF</a:t>
                      </a:r>
                      <a:r>
                        <a:rPr lang="es-AR" sz="1100" b="0" i="0" u="none" strike="noStrike" cap="none" dirty="0">
                          <a:solidFill>
                            <a:schemeClr val="tx1"/>
                          </a:solidFill>
                          <a:latin typeface="Barlow"/>
                          <a:ea typeface="+mn-ea"/>
                          <a:cs typeface="Arial"/>
                          <a:sym typeface="Arial"/>
                        </a:rPr>
                        <a:t> WS-VECTOR</a:t>
                      </a:r>
                      <a:r>
                        <a:rPr lang="en-US" sz="1100" b="0" i="0" u="none" strike="noStrike" cap="none" dirty="0">
                          <a:solidFill>
                            <a:schemeClr val="tx1"/>
                          </a:solidFill>
                          <a:latin typeface="Barlow"/>
                          <a:ea typeface="+mn-ea"/>
                          <a:cs typeface="Arial"/>
                          <a:sym typeface="Arial"/>
                        </a:rPr>
                        <a:t>(</a:t>
                      </a:r>
                      <a:r>
                        <a:rPr lang="es-AR" sz="1100" b="0" i="0" u="none" strike="noStrike" cap="none" dirty="0">
                          <a:solidFill>
                            <a:schemeClr val="tx1"/>
                          </a:solidFill>
                          <a:latin typeface="Barlow"/>
                          <a:ea typeface="+mn-ea"/>
                          <a:cs typeface="Arial"/>
                          <a:sym typeface="Arial"/>
                        </a:rPr>
                        <a:t>WS-MITAD</a:t>
                      </a:r>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&gt;</a:t>
                      </a:r>
                      <a:r>
                        <a:rPr lang="en-US" sz="1100" b="0" i="0" u="none" strike="noStrike" cap="none" dirty="0">
                          <a:solidFill>
                            <a:schemeClr val="tx1"/>
                          </a:solidFill>
                          <a:latin typeface="Barlow"/>
                          <a:ea typeface="+mn-ea"/>
                          <a:cs typeface="Arial"/>
                          <a:sym typeface="Arial"/>
                        </a:rPr>
                        <a:t> WS-ELEMENTO </a:t>
                      </a:r>
                      <a:r>
                        <a:rPr lang="en-US" sz="1100" b="1" i="0" u="none" strike="noStrike" cap="none" dirty="0">
                          <a:solidFill>
                            <a:srgbClr val="00AEB2"/>
                          </a:solidFill>
                          <a:latin typeface="Barlow"/>
                          <a:ea typeface="+mn-ea"/>
                          <a:cs typeface="Arial"/>
                          <a:sym typeface="Arial"/>
                        </a:rPr>
                        <a:t>THEN</a:t>
                      </a:r>
                      <a:r>
                        <a:rPr lang="en-US" sz="1100" b="0" i="0" u="none" strike="noStrike" cap="none" dirty="0">
                          <a:solidFill>
                            <a:schemeClr val="tx1"/>
                          </a:solidFill>
                          <a:latin typeface="Barlow"/>
                          <a:ea typeface="+mn-ea"/>
                          <a:cs typeface="Arial"/>
                          <a:sym typeface="Arial"/>
                        </a:rPr>
                        <a:t>        </a:t>
                      </a:r>
                      <a:endParaRPr lang="en-US" sz="1100" b="1" i="0" u="none" strike="noStrike" cap="none" dirty="0">
                        <a:solidFill>
                          <a:srgbClr val="00AEB2"/>
                        </a:solidFill>
                        <a:latin typeface="Barlow"/>
                        <a:ea typeface="+mn-ea"/>
                        <a:cs typeface="Arial"/>
                        <a:sym typeface="Arial"/>
                      </a:endParaRPr>
                    </a:p>
                    <a:p>
                      <a:pPr algn="l" rtl="0" fontAlgn="base"/>
                      <a:r>
                        <a:rPr lang="en-US" sz="1100" b="1" i="0" u="none" strike="noStrike" cap="none" dirty="0">
                          <a:solidFill>
                            <a:srgbClr val="00AEB2"/>
                          </a:solidFill>
                          <a:latin typeface="Barlow"/>
                          <a:ea typeface="+mn-ea"/>
                          <a:cs typeface="Arial"/>
                          <a:sym typeface="Arial"/>
                        </a:rPr>
                        <a:t>               ADD  </a:t>
                      </a:r>
                      <a:r>
                        <a:rPr lang="es-AR" sz="1100" b="0" i="0" u="none" strike="noStrike" cap="none" dirty="0">
                          <a:solidFill>
                            <a:schemeClr val="tx1"/>
                          </a:solidFill>
                          <a:latin typeface="Barlow"/>
                          <a:ea typeface="+mn-ea"/>
                          <a:cs typeface="Arial"/>
                          <a:sym typeface="Arial"/>
                        </a:rPr>
                        <a:t>-1</a:t>
                      </a:r>
                      <a:r>
                        <a:rPr lang="en-US" sz="1100" b="1" i="0" u="none" strike="noStrike" cap="none" dirty="0">
                          <a:solidFill>
                            <a:srgbClr val="00AEB2"/>
                          </a:solidFill>
                          <a:latin typeface="Barlow"/>
                          <a:ea typeface="+mn-ea"/>
                          <a:cs typeface="Arial"/>
                          <a:sym typeface="Arial"/>
                        </a:rPr>
                        <a:t>                       TO </a:t>
                      </a:r>
                      <a:r>
                        <a:rPr lang="es-AR" sz="1100" b="0" i="0" u="none" strike="noStrike" cap="none" dirty="0">
                          <a:solidFill>
                            <a:schemeClr val="tx1"/>
                          </a:solidFill>
                          <a:latin typeface="Barlow"/>
                          <a:ea typeface="+mn-ea"/>
                          <a:cs typeface="Arial"/>
                          <a:sym typeface="Arial"/>
                        </a:rPr>
                        <a:t>WS-MITAD</a:t>
                      </a:r>
                      <a:endParaRPr lang="en-US" sz="1100" b="0" i="0" u="none" strike="noStrike" cap="none" dirty="0">
                        <a:solidFill>
                          <a:schemeClr val="tx1"/>
                        </a:solidFill>
                        <a:latin typeface="Barlow"/>
                        <a:ea typeface="+mn-ea"/>
                        <a:cs typeface="Arial"/>
                        <a:sym typeface="Arial"/>
                      </a:endParaRPr>
                    </a:p>
                    <a:p>
                      <a:pPr algn="l" rtl="0" fontAlgn="base"/>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MOVE</a:t>
                      </a:r>
                      <a:r>
                        <a:rPr lang="en-US" sz="1100" b="0" i="0" u="none" strike="noStrike" cap="none" dirty="0">
                          <a:solidFill>
                            <a:schemeClr val="tx1"/>
                          </a:solidFill>
                          <a:latin typeface="Barlow"/>
                          <a:ea typeface="+mn-ea"/>
                          <a:cs typeface="Arial"/>
                          <a:sym typeface="Arial"/>
                        </a:rPr>
                        <a:t> </a:t>
                      </a:r>
                      <a:r>
                        <a:rPr lang="es-AR" sz="1100" b="0" i="0" u="none" strike="noStrike" cap="none" dirty="0">
                          <a:solidFill>
                            <a:schemeClr val="tx1"/>
                          </a:solidFill>
                          <a:latin typeface="Barlow"/>
                          <a:ea typeface="+mn-ea"/>
                          <a:cs typeface="Arial"/>
                          <a:sym typeface="Arial"/>
                        </a:rPr>
                        <a:t>WS-MITAD </a:t>
                      </a:r>
                      <a:r>
                        <a:rPr lang="es-AR" sz="1100" b="1" i="0" u="none" strike="noStrike" cap="none" dirty="0">
                          <a:solidFill>
                            <a:srgbClr val="00AEB2"/>
                          </a:solidFill>
                          <a:latin typeface="Barlow"/>
                          <a:ea typeface="+mn-ea"/>
                          <a:cs typeface="Arial"/>
                          <a:sym typeface="Arial"/>
                        </a:rPr>
                        <a:t>TO</a:t>
                      </a:r>
                      <a:r>
                        <a:rPr lang="es-AR" sz="1100" b="0" i="0" u="none" strike="noStrike" cap="none" dirty="0">
                          <a:solidFill>
                            <a:schemeClr val="tx1"/>
                          </a:solidFill>
                          <a:latin typeface="Barlow"/>
                          <a:ea typeface="+mn-ea"/>
                          <a:cs typeface="Arial"/>
                          <a:sym typeface="Arial"/>
                        </a:rPr>
                        <a:t> WS-FIN</a:t>
                      </a:r>
                      <a:r>
                        <a:rPr lang="en-US" sz="1100" b="0" i="0" u="none" strike="noStrike" cap="none" dirty="0">
                          <a:solidFill>
                            <a:schemeClr val="tx1"/>
                          </a:solidFill>
                          <a:latin typeface="Barlow"/>
                          <a:ea typeface="+mn-ea"/>
                          <a:cs typeface="Arial"/>
                          <a:sym typeface="Arial"/>
                        </a:rPr>
                        <a:t>                                                                                                                           </a:t>
                      </a:r>
                    </a:p>
                    <a:p>
                      <a:pPr algn="l" rtl="0" fontAlgn="base"/>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ELSE</a:t>
                      </a:r>
                      <a:r>
                        <a:rPr lang="en-US" sz="1100" b="0" i="0" u="none" strike="noStrike" cap="none" dirty="0">
                          <a:solidFill>
                            <a:schemeClr val="tx1"/>
                          </a:solidFill>
                          <a:latin typeface="Barlow"/>
                          <a:ea typeface="+mn-ea"/>
                          <a:cs typeface="Arial"/>
                          <a:sym typeface="Arial"/>
                        </a:rPr>
                        <a:t>          </a:t>
                      </a:r>
                      <a:endParaRPr lang="en-US" sz="1100" b="1" i="0" u="none" strike="noStrike" cap="none" dirty="0">
                        <a:solidFill>
                          <a:srgbClr val="00AEB2"/>
                        </a:solidFill>
                        <a:latin typeface="Barlow"/>
                        <a:ea typeface="+mn-ea"/>
                        <a:cs typeface="Arial"/>
                        <a:sym typeface="Arial"/>
                      </a:endParaRPr>
                    </a:p>
                    <a:p>
                      <a:pPr algn="l" rtl="0" fontAlgn="base"/>
                      <a:r>
                        <a:rPr lang="en-US" sz="1100" b="1" i="0" u="none" strike="noStrike" cap="none" dirty="0">
                          <a:solidFill>
                            <a:srgbClr val="00AEB2"/>
                          </a:solidFill>
                          <a:latin typeface="Barlow"/>
                          <a:ea typeface="+mn-ea"/>
                          <a:cs typeface="Arial"/>
                          <a:sym typeface="Arial"/>
                        </a:rPr>
                        <a:t>              ADD  </a:t>
                      </a:r>
                      <a:r>
                        <a:rPr lang="es-AR" sz="1100" b="0" i="0" u="none" strike="noStrike" cap="none" dirty="0">
                          <a:solidFill>
                            <a:schemeClr val="tx1"/>
                          </a:solidFill>
                          <a:latin typeface="Barlow"/>
                          <a:ea typeface="+mn-ea"/>
                          <a:cs typeface="Arial"/>
                          <a:sym typeface="Arial"/>
                        </a:rPr>
                        <a:t>1</a:t>
                      </a:r>
                      <a:r>
                        <a:rPr lang="en-US" sz="1100" b="1" i="0" u="none" strike="noStrike" cap="none" dirty="0">
                          <a:solidFill>
                            <a:srgbClr val="00AEB2"/>
                          </a:solidFill>
                          <a:latin typeface="Barlow"/>
                          <a:ea typeface="+mn-ea"/>
                          <a:cs typeface="Arial"/>
                          <a:sym typeface="Arial"/>
                        </a:rPr>
                        <a:t>                         TO </a:t>
                      </a:r>
                      <a:r>
                        <a:rPr lang="es-AR" sz="1100" b="0" i="0" u="none" strike="noStrike" cap="none" dirty="0">
                          <a:solidFill>
                            <a:schemeClr val="tx1"/>
                          </a:solidFill>
                          <a:latin typeface="Barlow"/>
                          <a:ea typeface="+mn-ea"/>
                          <a:cs typeface="Arial"/>
                          <a:sym typeface="Arial"/>
                        </a:rPr>
                        <a:t>WS-MITAD</a:t>
                      </a:r>
                      <a:r>
                        <a:rPr lang="en-US" sz="1100" b="0" i="0" u="none" strike="noStrike" cap="none" dirty="0">
                          <a:solidFill>
                            <a:schemeClr val="tx1"/>
                          </a:solidFill>
                          <a:latin typeface="Barlow"/>
                          <a:ea typeface="+mn-ea"/>
                          <a:cs typeface="Arial"/>
                          <a:sym typeface="Arial"/>
                        </a:rPr>
                        <a:t>   </a:t>
                      </a:r>
                    </a:p>
                    <a:p>
                      <a:pPr algn="l" rtl="0" fontAlgn="base"/>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MOVE</a:t>
                      </a:r>
                      <a:r>
                        <a:rPr lang="en-US" sz="1100" b="0" i="0" u="none" strike="noStrike" cap="none" dirty="0">
                          <a:solidFill>
                            <a:schemeClr val="tx1"/>
                          </a:solidFill>
                          <a:latin typeface="Barlow"/>
                          <a:ea typeface="+mn-ea"/>
                          <a:cs typeface="Arial"/>
                          <a:sym typeface="Arial"/>
                        </a:rPr>
                        <a:t> </a:t>
                      </a:r>
                      <a:r>
                        <a:rPr lang="es-AR" sz="1100" b="0" i="0" u="none" strike="noStrike" cap="none" dirty="0">
                          <a:solidFill>
                            <a:schemeClr val="tx1"/>
                          </a:solidFill>
                          <a:latin typeface="Barlow"/>
                          <a:ea typeface="+mn-ea"/>
                          <a:cs typeface="Arial"/>
                          <a:sym typeface="Arial"/>
                        </a:rPr>
                        <a:t>WS-MITAD </a:t>
                      </a:r>
                      <a:r>
                        <a:rPr lang="es-AR" sz="1100" b="1" i="0" u="none" strike="noStrike" cap="none" dirty="0">
                          <a:solidFill>
                            <a:srgbClr val="00AEB2"/>
                          </a:solidFill>
                          <a:latin typeface="Barlow"/>
                          <a:ea typeface="+mn-ea"/>
                          <a:cs typeface="Arial"/>
                          <a:sym typeface="Arial"/>
                        </a:rPr>
                        <a:t>TO</a:t>
                      </a:r>
                      <a:r>
                        <a:rPr lang="es-AR" sz="1100" b="0" i="0" u="none" strike="noStrike" cap="none" dirty="0">
                          <a:solidFill>
                            <a:schemeClr val="tx1"/>
                          </a:solidFill>
                          <a:latin typeface="Barlow"/>
                          <a:ea typeface="+mn-ea"/>
                          <a:cs typeface="Arial"/>
                          <a:sym typeface="Arial"/>
                        </a:rPr>
                        <a:t> WS-COMIENZO</a:t>
                      </a:r>
                      <a:endParaRPr lang="en-US" sz="1100" b="0" i="0" u="none" strike="noStrike" cap="none" dirty="0">
                        <a:solidFill>
                          <a:schemeClr val="tx1"/>
                        </a:solidFill>
                        <a:latin typeface="Barlow"/>
                        <a:ea typeface="+mn-ea"/>
                        <a:cs typeface="Arial"/>
                        <a:sym typeface="Arial"/>
                      </a:endParaRPr>
                    </a:p>
                    <a:p>
                      <a:pPr algn="l" rtl="0" fontAlgn="base"/>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END-IF</a:t>
                      </a:r>
                      <a:endParaRPr lang="en-US" sz="1100" b="0" i="0" u="none" strike="noStrike" cap="none" dirty="0">
                        <a:solidFill>
                          <a:schemeClr val="tx1"/>
                        </a:solidFill>
                        <a:latin typeface="Barlow"/>
                        <a:ea typeface="+mn-ea"/>
                        <a:cs typeface="Arial"/>
                        <a:sym typeface="Arial"/>
                      </a:endParaRPr>
                    </a:p>
                    <a:p>
                      <a:pPr algn="l" rtl="0" fontAlgn="base"/>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END-IF</a:t>
                      </a:r>
                      <a:endParaRPr lang="es-AR" sz="1100" b="1" i="0" u="none" strike="noStrike" cap="none" dirty="0">
                        <a:solidFill>
                          <a:srgbClr val="00AEB2"/>
                        </a:solidFill>
                        <a:latin typeface="Barlow"/>
                        <a:ea typeface="+mn-ea"/>
                        <a:cs typeface="Arial"/>
                        <a:sym typeface="Arial"/>
                      </a:endParaRPr>
                    </a:p>
                    <a:p>
                      <a:pPr algn="l" rtl="0" fontAlgn="base"/>
                      <a:r>
                        <a:rPr lang="es-AR" sz="1100" b="1" i="0" u="none" strike="noStrike" cap="none" dirty="0">
                          <a:solidFill>
                            <a:srgbClr val="00AEB2"/>
                          </a:solidFill>
                          <a:latin typeface="Barlow"/>
                          <a:ea typeface="+mn-ea"/>
                          <a:cs typeface="Arial"/>
                          <a:sym typeface="Arial"/>
                        </a:rPr>
                        <a:t>END-PERFORM</a:t>
                      </a:r>
                    </a:p>
                    <a:p>
                      <a:pPr algn="l" rtl="0" fontAlgn="base"/>
                      <a:endParaRPr lang="es-AR" sz="1050" b="0" i="0" u="none" strike="noStrike" cap="none" dirty="0">
                        <a:solidFill>
                          <a:schemeClr val="tx1"/>
                        </a:solidFill>
                        <a:latin typeface="Barlow"/>
                        <a:ea typeface="+mn-ea"/>
                        <a:cs typeface="Arial"/>
                        <a:sym typeface="Arial"/>
                      </a:endParaRPr>
                    </a:p>
                    <a:p>
                      <a:pPr algn="l" rtl="0" fontAlgn="base"/>
                      <a:r>
                        <a:rPr lang="es-AR" sz="1100" b="1" i="0" u="none" strike="noStrike" cap="none" dirty="0">
                          <a:solidFill>
                            <a:srgbClr val="00AEB2"/>
                          </a:solidFill>
                          <a:latin typeface="Barlow"/>
                          <a:ea typeface="+mn-ea"/>
                          <a:cs typeface="Arial"/>
                          <a:sym typeface="Arial"/>
                        </a:rPr>
                        <a:t>IF</a:t>
                      </a:r>
                      <a:r>
                        <a:rPr lang="es-AR" sz="1100" b="0" i="0" u="none" strike="noStrike" cap="none" dirty="0">
                          <a:solidFill>
                            <a:schemeClr val="tx1"/>
                          </a:solidFill>
                          <a:latin typeface="Barlow"/>
                          <a:ea typeface="+mn-ea"/>
                          <a:cs typeface="Arial"/>
                          <a:sym typeface="Arial"/>
                        </a:rPr>
                        <a:t> WS-VECTOR</a:t>
                      </a:r>
                      <a:r>
                        <a:rPr lang="en-US" sz="1100" b="0" i="0" u="none" strike="noStrike" cap="none" dirty="0">
                          <a:solidFill>
                            <a:schemeClr val="tx1"/>
                          </a:solidFill>
                          <a:latin typeface="Barlow"/>
                          <a:ea typeface="+mn-ea"/>
                          <a:cs typeface="Arial"/>
                          <a:sym typeface="Arial"/>
                        </a:rPr>
                        <a:t>(</a:t>
                      </a:r>
                      <a:r>
                        <a:rPr lang="es-AR" sz="1100" b="0" i="0" u="none" strike="noStrike" cap="none" dirty="0">
                          <a:solidFill>
                            <a:schemeClr val="tx1"/>
                          </a:solidFill>
                          <a:latin typeface="Barlow"/>
                          <a:ea typeface="+mn-ea"/>
                          <a:cs typeface="Arial"/>
                          <a:sym typeface="Arial"/>
                        </a:rPr>
                        <a:t>WS-MITAD</a:t>
                      </a:r>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EQUAL</a:t>
                      </a:r>
                      <a:r>
                        <a:rPr lang="en-US" sz="1100" b="0" i="0" u="none" strike="noStrike" cap="none" dirty="0">
                          <a:solidFill>
                            <a:schemeClr val="tx1"/>
                          </a:solidFill>
                          <a:latin typeface="Barlow"/>
                          <a:ea typeface="+mn-ea"/>
                          <a:cs typeface="Arial"/>
                          <a:sym typeface="Arial"/>
                        </a:rPr>
                        <a:t> WS-ELEMENTO </a:t>
                      </a:r>
                      <a:r>
                        <a:rPr lang="en-US" sz="1100" b="1" i="0" u="none" strike="noStrike" cap="none" dirty="0">
                          <a:solidFill>
                            <a:srgbClr val="00AEB2"/>
                          </a:solidFill>
                          <a:latin typeface="Barlow"/>
                          <a:ea typeface="+mn-ea"/>
                          <a:cs typeface="Arial"/>
                          <a:sym typeface="Arial"/>
                        </a:rPr>
                        <a:t>THEN</a:t>
                      </a:r>
                    </a:p>
                    <a:p>
                      <a:pPr algn="l" rtl="0" fontAlgn="base"/>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DISPLAY</a:t>
                      </a:r>
                      <a:r>
                        <a:rPr lang="en-US" sz="1100" b="0" i="0" u="none" strike="noStrike" cap="none" dirty="0">
                          <a:solidFill>
                            <a:schemeClr val="tx1"/>
                          </a:solidFill>
                          <a:latin typeface="Barlow"/>
                          <a:ea typeface="+mn-ea"/>
                          <a:cs typeface="Arial"/>
                          <a:sym typeface="Arial"/>
                        </a:rPr>
                        <a:t> ‘</a:t>
                      </a:r>
                      <a:r>
                        <a:rPr lang="en-US" sz="1100" b="0" i="0" u="none" strike="noStrike" cap="none" dirty="0" err="1">
                          <a:solidFill>
                            <a:schemeClr val="tx1"/>
                          </a:solidFill>
                          <a:latin typeface="Barlow"/>
                          <a:ea typeface="+mn-ea"/>
                          <a:cs typeface="Arial"/>
                          <a:sym typeface="Arial"/>
                        </a:rPr>
                        <a:t>Elemento</a:t>
                      </a:r>
                      <a:r>
                        <a:rPr lang="en-US" sz="1100" b="0" i="0" u="none" strike="noStrike" cap="none" dirty="0">
                          <a:solidFill>
                            <a:schemeClr val="tx1"/>
                          </a:solidFill>
                          <a:latin typeface="Barlow"/>
                          <a:ea typeface="+mn-ea"/>
                          <a:cs typeface="Arial"/>
                          <a:sym typeface="Arial"/>
                        </a:rPr>
                        <a:t> </a:t>
                      </a:r>
                      <a:r>
                        <a:rPr lang="en-US" sz="1100" b="0" i="0" u="none" strike="noStrike" cap="none" dirty="0" err="1">
                          <a:solidFill>
                            <a:schemeClr val="tx1"/>
                          </a:solidFill>
                          <a:latin typeface="Barlow"/>
                          <a:ea typeface="+mn-ea"/>
                          <a:cs typeface="Arial"/>
                          <a:sym typeface="Arial"/>
                        </a:rPr>
                        <a:t>encontrado</a:t>
                      </a:r>
                      <a:r>
                        <a:rPr lang="en-US" sz="1100" b="0" i="0" u="none" strike="noStrike" cap="none" dirty="0">
                          <a:solidFill>
                            <a:schemeClr val="tx1"/>
                          </a:solidFill>
                          <a:latin typeface="Barlow"/>
                          <a:ea typeface="+mn-ea"/>
                          <a:cs typeface="Arial"/>
                          <a:sym typeface="Arial"/>
                        </a:rPr>
                        <a:t>’</a:t>
                      </a:r>
                    </a:p>
                    <a:p>
                      <a:pPr algn="l" rtl="0" fontAlgn="base"/>
                      <a:r>
                        <a:rPr lang="en-US" sz="1100" b="1" i="0" u="none" strike="noStrike" cap="none" dirty="0">
                          <a:solidFill>
                            <a:srgbClr val="00AEB2"/>
                          </a:solidFill>
                          <a:latin typeface="Barlow"/>
                          <a:ea typeface="+mn-ea"/>
                          <a:cs typeface="Arial"/>
                          <a:sym typeface="Arial"/>
                        </a:rPr>
                        <a:t>ELSE</a:t>
                      </a:r>
                    </a:p>
                    <a:p>
                      <a:pPr algn="l" rtl="0" fontAlgn="base"/>
                      <a:r>
                        <a:rPr lang="en-US" sz="1100" b="0" i="0" u="none" strike="noStrike" cap="none" dirty="0">
                          <a:solidFill>
                            <a:schemeClr val="tx1"/>
                          </a:solidFill>
                          <a:latin typeface="Barlow"/>
                          <a:ea typeface="+mn-ea"/>
                          <a:cs typeface="Arial"/>
                          <a:sym typeface="Arial"/>
                        </a:rPr>
                        <a:t>   </a:t>
                      </a:r>
                      <a:r>
                        <a:rPr lang="en-US" sz="1100" b="1" i="0" u="none" strike="noStrike" cap="none" dirty="0">
                          <a:solidFill>
                            <a:srgbClr val="00AEB2"/>
                          </a:solidFill>
                          <a:latin typeface="Barlow"/>
                          <a:ea typeface="+mn-ea"/>
                          <a:cs typeface="Arial"/>
                          <a:sym typeface="Arial"/>
                        </a:rPr>
                        <a:t>DISPLAY</a:t>
                      </a:r>
                      <a:r>
                        <a:rPr lang="en-US" sz="1100" b="0" i="0" u="none" strike="noStrike" cap="none" dirty="0">
                          <a:solidFill>
                            <a:schemeClr val="tx1"/>
                          </a:solidFill>
                          <a:latin typeface="Barlow"/>
                          <a:ea typeface="+mn-ea"/>
                          <a:cs typeface="Arial"/>
                          <a:sym typeface="Arial"/>
                        </a:rPr>
                        <a:t> ‘</a:t>
                      </a:r>
                      <a:r>
                        <a:rPr lang="en-US" sz="1100" b="0" i="0" u="none" strike="noStrike" cap="none" dirty="0" err="1">
                          <a:solidFill>
                            <a:schemeClr val="tx1"/>
                          </a:solidFill>
                          <a:latin typeface="Barlow"/>
                          <a:ea typeface="+mn-ea"/>
                          <a:cs typeface="Arial"/>
                          <a:sym typeface="Arial"/>
                        </a:rPr>
                        <a:t>Elemento</a:t>
                      </a:r>
                      <a:r>
                        <a:rPr lang="en-US" sz="1100" b="0" i="0" u="none" strike="noStrike" cap="none" dirty="0">
                          <a:solidFill>
                            <a:schemeClr val="tx1"/>
                          </a:solidFill>
                          <a:latin typeface="Barlow"/>
                          <a:ea typeface="+mn-ea"/>
                          <a:cs typeface="Arial"/>
                          <a:sym typeface="Arial"/>
                        </a:rPr>
                        <a:t> no </a:t>
                      </a:r>
                      <a:r>
                        <a:rPr lang="en-US" sz="1100" b="0" i="0" u="none" strike="noStrike" cap="none" dirty="0" err="1">
                          <a:solidFill>
                            <a:schemeClr val="tx1"/>
                          </a:solidFill>
                          <a:latin typeface="Barlow"/>
                          <a:ea typeface="+mn-ea"/>
                          <a:cs typeface="Arial"/>
                          <a:sym typeface="Arial"/>
                        </a:rPr>
                        <a:t>encontrado</a:t>
                      </a:r>
                      <a:r>
                        <a:rPr lang="en-US" sz="1100" b="0" i="0" u="none" strike="noStrike" cap="none" dirty="0">
                          <a:solidFill>
                            <a:schemeClr val="tx1"/>
                          </a:solidFill>
                          <a:latin typeface="Barlow"/>
                          <a:ea typeface="+mn-ea"/>
                          <a:cs typeface="Arial"/>
                          <a:sym typeface="Arial"/>
                        </a:rPr>
                        <a:t>’</a:t>
                      </a:r>
                    </a:p>
                    <a:p>
                      <a:pPr algn="l" rtl="0" fontAlgn="base"/>
                      <a:r>
                        <a:rPr lang="en-US" sz="1100" b="1" i="0" u="none" strike="noStrike" cap="none" dirty="0">
                          <a:solidFill>
                            <a:srgbClr val="00AEB2"/>
                          </a:solidFill>
                          <a:latin typeface="Barlow"/>
                          <a:ea typeface="+mn-ea"/>
                          <a:cs typeface="Arial"/>
                          <a:sym typeface="Arial"/>
                        </a:rPr>
                        <a:t>END-IF.</a:t>
                      </a:r>
                      <a:endParaRPr lang="es-AR" sz="1100" b="1" i="0" u="none" strike="noStrike" cap="none" dirty="0">
                        <a:solidFill>
                          <a:srgbClr val="00AEB2"/>
                        </a:solidFill>
                        <a:latin typeface="Barlow"/>
                        <a:ea typeface="+mn-ea"/>
                        <a:cs typeface="Arial"/>
                        <a:sym typeface="Arial"/>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771805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6440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Instrucción SEARCH ALL</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graphicFrame>
        <p:nvGraphicFramePr>
          <p:cNvPr id="2" name="Tabla 1">
            <a:extLst>
              <a:ext uri="{FF2B5EF4-FFF2-40B4-BE49-F238E27FC236}">
                <a16:creationId xmlns:a16="http://schemas.microsoft.com/office/drawing/2014/main" id="{35D7F83D-8695-0D80-30D0-F390EBA74A3D}"/>
              </a:ext>
            </a:extLst>
          </p:cNvPr>
          <p:cNvGraphicFramePr>
            <a:graphicFrameLocks noGrp="1"/>
          </p:cNvGraphicFramePr>
          <p:nvPr>
            <p:extLst>
              <p:ext uri="{D42A27DB-BD31-4B8C-83A1-F6EECF244321}">
                <p14:modId xmlns:p14="http://schemas.microsoft.com/office/powerpoint/2010/main" val="2372738864"/>
              </p:ext>
            </p:extLst>
          </p:nvPr>
        </p:nvGraphicFramePr>
        <p:xfrm>
          <a:off x="868681" y="2622360"/>
          <a:ext cx="4632960" cy="1920240"/>
        </p:xfrm>
        <a:graphic>
          <a:graphicData uri="http://schemas.openxmlformats.org/drawingml/2006/table">
            <a:tbl>
              <a:tblPr/>
              <a:tblGrid>
                <a:gridCol w="4632960">
                  <a:extLst>
                    <a:ext uri="{9D8B030D-6E8A-4147-A177-3AD203B41FA5}">
                      <a16:colId xmlns:a16="http://schemas.microsoft.com/office/drawing/2014/main" val="2304283549"/>
                    </a:ext>
                  </a:extLst>
                </a:gridCol>
              </a:tblGrid>
              <a:tr h="1920240">
                <a:tc>
                  <a:txBody>
                    <a:bodyPr/>
                    <a:lstStyle/>
                    <a:p>
                      <a:pPr algn="l" rtl="0" fontAlgn="base"/>
                      <a:r>
                        <a:rPr lang="es-AR" sz="1400" b="1" i="0" u="none" strike="noStrike" cap="none" dirty="0">
                          <a:solidFill>
                            <a:srgbClr val="00AEB2"/>
                          </a:solidFill>
                          <a:latin typeface="Barlow"/>
                          <a:ea typeface="+mn-ea"/>
                          <a:cs typeface="Arial"/>
                          <a:sym typeface="Arial"/>
                        </a:rPr>
                        <a:t>SEARCH ALL </a:t>
                      </a:r>
                      <a:r>
                        <a:rPr lang="es-AR" sz="1400" b="0" i="0" u="none" strike="noStrike" cap="none" dirty="0">
                          <a:solidFill>
                            <a:schemeClr val="tx1"/>
                          </a:solidFill>
                          <a:latin typeface="Barlow"/>
                          <a:ea typeface="+mn-ea"/>
                          <a:cs typeface="Arial"/>
                          <a:sym typeface="Arial"/>
                        </a:rPr>
                        <a:t>WS-VECTOR</a:t>
                      </a:r>
                      <a:r>
                        <a:rPr lang="es-ES" sz="1400" b="0" i="0" u="none" strike="noStrike" cap="none" dirty="0">
                          <a:solidFill>
                            <a:schemeClr val="tx1"/>
                          </a:solidFill>
                          <a:latin typeface="Barlow"/>
                          <a:ea typeface="+mn-ea"/>
                          <a:cs typeface="Arial"/>
                          <a:sym typeface="Arial"/>
                        </a:rPr>
                        <a:t> </a:t>
                      </a:r>
                    </a:p>
                    <a:p>
                      <a:pPr algn="l" rtl="0" fontAlgn="base"/>
                      <a:r>
                        <a:rPr lang="es-ES" sz="1400" b="0" i="0" u="none" strike="noStrike" cap="none" dirty="0">
                          <a:solidFill>
                            <a:schemeClr val="tx1"/>
                          </a:solidFill>
                          <a:latin typeface="Barlow"/>
                          <a:ea typeface="+mn-ea"/>
                          <a:cs typeface="Arial"/>
                          <a:sym typeface="Arial"/>
                        </a:rPr>
                        <a:t>  AT END</a:t>
                      </a:r>
                    </a:p>
                    <a:p>
                      <a:pPr algn="l" rtl="0" fontAlgn="base"/>
                      <a:r>
                        <a:rPr lang="en-US" sz="1400" dirty="0">
                          <a:latin typeface="Barlow"/>
                        </a:rPr>
                        <a:t>        </a:t>
                      </a:r>
                      <a:r>
                        <a:rPr lang="en-US" b="1" dirty="0">
                          <a:solidFill>
                            <a:srgbClr val="00AEB2"/>
                          </a:solidFill>
                          <a:latin typeface="Barlow"/>
                        </a:rPr>
                        <a:t>SET </a:t>
                      </a:r>
                      <a:r>
                        <a:rPr lang="en-US" dirty="0">
                          <a:solidFill>
                            <a:schemeClr val="tx1"/>
                          </a:solidFill>
                          <a:latin typeface="Barlow"/>
                        </a:rPr>
                        <a:t>SW-ENCONTRAR-NO</a:t>
                      </a:r>
                      <a:r>
                        <a:rPr lang="en-US" b="1" dirty="0">
                          <a:solidFill>
                            <a:srgbClr val="00AEB2"/>
                          </a:solidFill>
                          <a:latin typeface="Barlow"/>
                        </a:rPr>
                        <a:t> TO TRUE</a:t>
                      </a:r>
                      <a:endParaRPr lang="es-ES" sz="1400" b="0" i="0" u="none" strike="noStrike" cap="none" dirty="0">
                        <a:solidFill>
                          <a:schemeClr val="tx1"/>
                        </a:solidFill>
                        <a:latin typeface="Barlow"/>
                        <a:ea typeface="+mn-ea"/>
                        <a:cs typeface="Arial"/>
                        <a:sym typeface="Arial"/>
                      </a:endParaRPr>
                    </a:p>
                    <a:p>
                      <a:pPr algn="l" rtl="0" fontAlgn="base"/>
                      <a:r>
                        <a:rPr lang="es-ES" sz="1400" b="0" i="0" u="none" strike="noStrike" cap="none" dirty="0">
                          <a:solidFill>
                            <a:schemeClr val="tx1"/>
                          </a:solidFill>
                          <a:latin typeface="Barlow"/>
                          <a:ea typeface="+mn-ea"/>
                          <a:cs typeface="Arial"/>
                          <a:sym typeface="Arial"/>
                        </a:rPr>
                        <a:t>   WHERE     </a:t>
                      </a:r>
                      <a:r>
                        <a:rPr lang="es-AR" sz="1400" b="0" i="0" u="none" strike="noStrike" cap="none" dirty="0">
                          <a:solidFill>
                            <a:schemeClr val="tx1"/>
                          </a:solidFill>
                          <a:latin typeface="Barlow"/>
                          <a:ea typeface="+mn-ea"/>
                          <a:cs typeface="Arial"/>
                          <a:sym typeface="Arial"/>
                        </a:rPr>
                        <a:t>WS-VECTOR(WS-I) =  WS-ENCONTRADO</a:t>
                      </a:r>
                    </a:p>
                    <a:p>
                      <a:pPr algn="l" rtl="0" fontAlgn="base"/>
                      <a:r>
                        <a:rPr lang="es-AR" sz="1400" b="0" i="0" u="none" strike="noStrike" cap="none" dirty="0">
                          <a:solidFill>
                            <a:schemeClr val="tx1"/>
                          </a:solidFill>
                          <a:latin typeface="Barlow"/>
                          <a:ea typeface="+mn-ea"/>
                          <a:cs typeface="Arial"/>
                          <a:sym typeface="Arial"/>
                        </a:rPr>
                        <a:t>        </a:t>
                      </a:r>
                      <a:r>
                        <a:rPr lang="en-US" b="1" dirty="0">
                          <a:solidFill>
                            <a:srgbClr val="00AEB2"/>
                          </a:solidFill>
                          <a:latin typeface="Barlow"/>
                        </a:rPr>
                        <a:t>SET </a:t>
                      </a:r>
                      <a:r>
                        <a:rPr lang="en-US" dirty="0">
                          <a:solidFill>
                            <a:schemeClr val="tx1"/>
                          </a:solidFill>
                          <a:latin typeface="Barlow"/>
                        </a:rPr>
                        <a:t>SW-ENCONTRAR-SI</a:t>
                      </a:r>
                      <a:r>
                        <a:rPr lang="en-US" b="1" dirty="0">
                          <a:solidFill>
                            <a:srgbClr val="00AEB2"/>
                          </a:solidFill>
                          <a:latin typeface="Barlow"/>
                        </a:rPr>
                        <a:t> TO TRUE</a:t>
                      </a:r>
                      <a:r>
                        <a:rPr lang="es-ES" sz="1400" b="0" i="0" u="none" strike="noStrike" cap="none" dirty="0">
                          <a:solidFill>
                            <a:schemeClr val="tx1"/>
                          </a:solidFill>
                          <a:latin typeface="Barlow"/>
                          <a:ea typeface="+mn-ea"/>
                          <a:cs typeface="Arial"/>
                          <a:sym typeface="Arial"/>
                        </a:rPr>
                        <a:t>   </a:t>
                      </a:r>
                      <a:endParaRPr lang="es-AR" sz="1400" b="0" i="0" u="none" strike="noStrike" cap="none" dirty="0">
                        <a:solidFill>
                          <a:schemeClr val="tx1"/>
                        </a:solidFill>
                        <a:latin typeface="Barlow"/>
                        <a:ea typeface="+mn-ea"/>
                        <a:cs typeface="Arial"/>
                        <a:sym typeface="Arial"/>
                      </a:endParaRPr>
                    </a:p>
                    <a:p>
                      <a:pPr algn="l" rtl="0" fontAlgn="base"/>
                      <a:r>
                        <a:rPr lang="es-AR" sz="1400" b="1" i="0" u="none" strike="noStrike" cap="none" dirty="0">
                          <a:solidFill>
                            <a:srgbClr val="00AEB2"/>
                          </a:solidFill>
                          <a:latin typeface="Barlow"/>
                          <a:ea typeface="+mn-ea"/>
                          <a:cs typeface="Arial"/>
                          <a:sym typeface="Arial"/>
                        </a:rPr>
                        <a:t>END-SEARCH</a:t>
                      </a:r>
                      <a:endParaRPr lang="es-AR" sz="1250" b="0" i="0" dirty="0">
                        <a:effectLst/>
                        <a:latin typeface="Consolas" panose="020B0609020204030204" pitchFamily="49" charset="0"/>
                      </a:endParaRPr>
                    </a:p>
                    <a:p>
                      <a:pPr algn="l" rtl="0" fontAlgn="base"/>
                      <a:endParaRPr lang="es-AR" sz="1250" b="0" i="0" dirty="0">
                        <a:effectLst/>
                        <a:latin typeface="Consolas" panose="020B0609020204030204" pitchFamily="49"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7718055"/>
                  </a:ext>
                </a:extLst>
              </a:tr>
            </a:tbl>
          </a:graphicData>
        </a:graphic>
      </p:graphicFrame>
      <p:sp>
        <p:nvSpPr>
          <p:cNvPr id="3" name="CuadroTexto 2">
            <a:extLst>
              <a:ext uri="{FF2B5EF4-FFF2-40B4-BE49-F238E27FC236}">
                <a16:creationId xmlns:a16="http://schemas.microsoft.com/office/drawing/2014/main" id="{F3DA6042-AC9E-DBED-73CE-E712BA3C8012}"/>
              </a:ext>
            </a:extLst>
          </p:cNvPr>
          <p:cNvSpPr txBox="1"/>
          <p:nvPr/>
        </p:nvSpPr>
        <p:spPr>
          <a:xfrm>
            <a:off x="868681" y="1318907"/>
            <a:ext cx="4572000" cy="1169551"/>
          </a:xfrm>
          <a:prstGeom prst="rect">
            <a:avLst/>
          </a:prstGeom>
          <a:noFill/>
        </p:spPr>
        <p:txBody>
          <a:bodyPr wrap="square">
            <a:spAutoFit/>
          </a:bodyPr>
          <a:lstStyle/>
          <a:p>
            <a:pPr algn="l" rtl="0" fontAlgn="base"/>
            <a:r>
              <a:rPr lang="es-AR" sz="1400" b="0" i="0" u="none" strike="noStrike" cap="none" dirty="0">
                <a:solidFill>
                  <a:schemeClr val="tx1"/>
                </a:solidFill>
                <a:latin typeface="Barlow"/>
                <a:cs typeface="Arial"/>
                <a:sym typeface="Arial"/>
              </a:rPr>
              <a:t>   </a:t>
            </a:r>
          </a:p>
          <a:p>
            <a:pPr algn="l" rtl="0" fontAlgn="base"/>
            <a:r>
              <a:rPr lang="es-ES" sz="1400" b="1" i="0" u="none" strike="noStrike" cap="none" dirty="0">
                <a:solidFill>
                  <a:srgbClr val="00AEB2"/>
                </a:solidFill>
                <a:latin typeface="Barlow"/>
                <a:ea typeface="+mn-ea"/>
                <a:cs typeface="Arial"/>
                <a:sym typeface="Arial"/>
              </a:rPr>
              <a:t>01 </a:t>
            </a:r>
            <a:r>
              <a:rPr lang="es-ES" sz="1400" b="0" i="0" u="none" strike="noStrike" cap="none" dirty="0">
                <a:solidFill>
                  <a:schemeClr val="tx1"/>
                </a:solidFill>
                <a:latin typeface="Barlow"/>
                <a:ea typeface="+mn-ea"/>
                <a:cs typeface="Arial"/>
                <a:sym typeface="Arial"/>
              </a:rPr>
              <a:t> </a:t>
            </a:r>
            <a:r>
              <a:rPr lang="es-ES" dirty="0">
                <a:solidFill>
                  <a:schemeClr val="tx1"/>
                </a:solidFill>
                <a:latin typeface="Barlow"/>
                <a:ea typeface="+mn-ea"/>
              </a:rPr>
              <a:t>WS-TB.</a:t>
            </a:r>
            <a:endParaRPr lang="es-ES" sz="1400" b="0" i="0" u="none" strike="noStrike" cap="none" dirty="0">
              <a:solidFill>
                <a:schemeClr val="tx1"/>
              </a:solidFill>
              <a:latin typeface="Barlow"/>
              <a:ea typeface="+mn-ea"/>
              <a:cs typeface="Arial"/>
              <a:sym typeface="Arial"/>
            </a:endParaRPr>
          </a:p>
          <a:p>
            <a:pPr algn="l" rtl="0" fontAlgn="base"/>
            <a:r>
              <a:rPr lang="en-US" sz="1400" dirty="0">
                <a:latin typeface="Barlow"/>
              </a:rPr>
              <a:t>        </a:t>
            </a:r>
            <a:r>
              <a:rPr lang="en-US" sz="1400" b="1" dirty="0">
                <a:solidFill>
                  <a:srgbClr val="00AEB2"/>
                </a:solidFill>
                <a:latin typeface="Barlow"/>
              </a:rPr>
              <a:t>02</a:t>
            </a:r>
            <a:r>
              <a:rPr lang="en-US" b="1" dirty="0">
                <a:solidFill>
                  <a:srgbClr val="00AEB2"/>
                </a:solidFill>
                <a:latin typeface="Barlow"/>
              </a:rPr>
              <a:t> </a:t>
            </a:r>
            <a:r>
              <a:rPr lang="en-US" dirty="0">
                <a:solidFill>
                  <a:schemeClr val="tx1"/>
                </a:solidFill>
                <a:latin typeface="Barlow"/>
              </a:rPr>
              <a:t>WS-VECTOR </a:t>
            </a:r>
            <a:r>
              <a:rPr lang="en-US" b="1" dirty="0">
                <a:solidFill>
                  <a:srgbClr val="00AEB2"/>
                </a:solidFill>
                <a:latin typeface="Barlow"/>
              </a:rPr>
              <a:t>PIC </a:t>
            </a:r>
            <a:r>
              <a:rPr lang="es-ES" sz="1400" b="0" i="0" u="none" strike="noStrike" cap="none" dirty="0">
                <a:solidFill>
                  <a:schemeClr val="tx1"/>
                </a:solidFill>
                <a:latin typeface="Barlow"/>
                <a:ea typeface="+mn-ea"/>
                <a:cs typeface="Arial"/>
                <a:sym typeface="Arial"/>
              </a:rPr>
              <a:t>9(02) </a:t>
            </a:r>
            <a:r>
              <a:rPr lang="en-US" b="1" dirty="0">
                <a:solidFill>
                  <a:srgbClr val="00AEB2"/>
                </a:solidFill>
                <a:latin typeface="Barlow"/>
              </a:rPr>
              <a:t>OCCURS  </a:t>
            </a:r>
            <a:r>
              <a:rPr lang="es-AR" dirty="0">
                <a:solidFill>
                  <a:schemeClr val="tx1"/>
                </a:solidFill>
                <a:latin typeface="Barlow"/>
                <a:ea typeface="+mn-ea"/>
              </a:rPr>
              <a:t>10 </a:t>
            </a:r>
            <a:r>
              <a:rPr lang="en-US" b="1" dirty="0">
                <a:solidFill>
                  <a:srgbClr val="00AEB2"/>
                </a:solidFill>
                <a:latin typeface="Barlow"/>
              </a:rPr>
              <a:t>TIMES </a:t>
            </a:r>
            <a:r>
              <a:rPr lang="es-AR" sz="1400" b="0" i="0" u="none" strike="noStrike" cap="none" dirty="0">
                <a:solidFill>
                  <a:schemeClr val="tx1"/>
                </a:solidFill>
                <a:latin typeface="Barlow"/>
                <a:ea typeface="+mn-ea"/>
                <a:cs typeface="Arial"/>
                <a:sym typeface="Arial"/>
              </a:rPr>
              <a:t> </a:t>
            </a:r>
          </a:p>
          <a:p>
            <a:pPr algn="l" rtl="0" fontAlgn="base"/>
            <a:r>
              <a:rPr lang="es-AR" sz="1400" b="0" i="0" u="none" strike="noStrike" cap="none" dirty="0">
                <a:solidFill>
                  <a:schemeClr val="tx1"/>
                </a:solidFill>
                <a:latin typeface="Barlow"/>
                <a:ea typeface="+mn-ea"/>
                <a:cs typeface="Arial"/>
                <a:sym typeface="Arial"/>
              </a:rPr>
              <a:t>               </a:t>
            </a:r>
            <a:r>
              <a:rPr lang="en-US" b="1" dirty="0">
                <a:solidFill>
                  <a:srgbClr val="00AEB2"/>
                </a:solidFill>
                <a:latin typeface="Barlow"/>
              </a:rPr>
              <a:t>ASCENDING </a:t>
            </a:r>
            <a:r>
              <a:rPr lang="en-US" dirty="0">
                <a:solidFill>
                  <a:schemeClr val="tx1"/>
                </a:solidFill>
                <a:latin typeface="Barlow"/>
              </a:rPr>
              <a:t>WS-VECTOR </a:t>
            </a:r>
          </a:p>
          <a:p>
            <a:pPr algn="l" rtl="0" fontAlgn="base"/>
            <a:r>
              <a:rPr lang="en-US" b="1" dirty="0">
                <a:solidFill>
                  <a:srgbClr val="00AEB2"/>
                </a:solidFill>
                <a:latin typeface="Barlow"/>
              </a:rPr>
              <a:t>               INDEXED BY </a:t>
            </a:r>
            <a:r>
              <a:rPr lang="en-US" dirty="0">
                <a:solidFill>
                  <a:schemeClr val="tx1"/>
                </a:solidFill>
                <a:latin typeface="Barlow"/>
              </a:rPr>
              <a:t>WS-I. </a:t>
            </a:r>
            <a:endParaRPr lang="es-AR" sz="1250" b="0" i="0" dirty="0">
              <a:effectLst/>
              <a:latin typeface="Consolas" panose="020B0609020204030204" pitchFamily="49" charset="0"/>
            </a:endParaRPr>
          </a:p>
        </p:txBody>
      </p:sp>
    </p:spTree>
    <p:extLst>
      <p:ext uri="{BB962C8B-B14F-4D97-AF65-F5344CB8AC3E}">
        <p14:creationId xmlns:p14="http://schemas.microsoft.com/office/powerpoint/2010/main" val="28277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2"/>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71" name="Google Shape;71;p2"/>
          <p:cNvSpPr txBox="1">
            <a:spLocks noGrp="1"/>
          </p:cNvSpPr>
          <p:nvPr>
            <p:ph type="title" idx="4294967295"/>
          </p:nvPr>
        </p:nvSpPr>
        <p:spPr>
          <a:xfrm>
            <a:off x="585150" y="967350"/>
            <a:ext cx="79309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5020" dirty="0">
                <a:latin typeface="Barlow ExtraBold"/>
                <a:ea typeface="Barlow ExtraBold"/>
                <a:cs typeface="Barlow ExtraBold"/>
                <a:sym typeface="Barlow ExtraBold"/>
              </a:rPr>
              <a:t>Cobol – </a:t>
            </a:r>
            <a:r>
              <a:rPr lang="en-US" sz="5020" dirty="0" err="1">
                <a:latin typeface="Barlow ExtraBold"/>
                <a:ea typeface="Barlow ExtraBold"/>
                <a:cs typeface="Barlow ExtraBold"/>
                <a:sym typeface="Barlow ExtraBold"/>
              </a:rPr>
              <a:t>Clase</a:t>
            </a:r>
            <a:r>
              <a:rPr lang="en-US" sz="5020" dirty="0">
                <a:latin typeface="Barlow ExtraBold"/>
                <a:ea typeface="Barlow ExtraBold"/>
                <a:cs typeface="Barlow ExtraBold"/>
                <a:sym typeface="Barlow ExtraBold"/>
              </a:rPr>
              <a:t> 1</a:t>
            </a:r>
            <a:r>
              <a:rPr lang="es-AR" sz="5020" dirty="0">
                <a:latin typeface="Barlow ExtraBold"/>
                <a:ea typeface="Barlow ExtraBold"/>
                <a:cs typeface="Barlow ExtraBold"/>
                <a:sym typeface="Barlow ExtraBold"/>
              </a:rPr>
              <a:t>9</a:t>
            </a:r>
            <a:endParaRPr sz="5020" dirty="0">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dirty="0">
              <a:latin typeface="Barlow ExtraBold"/>
              <a:ea typeface="Barlow ExtraBold"/>
              <a:cs typeface="Barlow ExtraBold"/>
              <a:sym typeface="Barlow ExtraBold"/>
            </a:endParaRPr>
          </a:p>
        </p:txBody>
      </p:sp>
      <p:sp>
        <p:nvSpPr>
          <p:cNvPr id="72" name="Google Shape;72;p2"/>
          <p:cNvSpPr txBox="1">
            <a:spLocks noGrp="1"/>
          </p:cNvSpPr>
          <p:nvPr>
            <p:ph type="body" idx="4294967295"/>
          </p:nvPr>
        </p:nvSpPr>
        <p:spPr>
          <a:xfrm>
            <a:off x="627950" y="1885950"/>
            <a:ext cx="5701200" cy="164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AR" sz="1800" dirty="0"/>
              <a:t>Algoritmo de </a:t>
            </a:r>
            <a:r>
              <a:rPr lang="es-AR" sz="1800" dirty="0" err="1"/>
              <a:t>busqueda</a:t>
            </a:r>
            <a:endParaRPr sz="1800" dirty="0"/>
          </a:p>
          <a:p>
            <a:pPr marL="0" lvl="0" indent="0" algn="l" rtl="0">
              <a:lnSpc>
                <a:spcPct val="115000"/>
              </a:lnSpc>
              <a:spcBef>
                <a:spcPts val="1200"/>
              </a:spcBef>
              <a:spcAft>
                <a:spcPts val="0"/>
              </a:spcAft>
              <a:buSzPts val="1800"/>
              <a:buNone/>
            </a:pPr>
            <a:endParaRPr sz="1800" dirty="0"/>
          </a:p>
          <a:p>
            <a:pPr marL="0" lvl="0" indent="0" algn="l" rtl="0">
              <a:lnSpc>
                <a:spcPct val="115000"/>
              </a:lnSpc>
              <a:spcBef>
                <a:spcPts val="1200"/>
              </a:spcBef>
              <a:spcAft>
                <a:spcPts val="1200"/>
              </a:spcAft>
              <a:buSzPts val="1800"/>
              <a:buNone/>
            </a:pPr>
            <a:endParaRPr sz="1800" dirty="0"/>
          </a:p>
        </p:txBody>
      </p:sp>
      <p:pic>
        <p:nvPicPr>
          <p:cNvPr id="73" name="Google Shape;73;p2"/>
          <p:cNvPicPr preferRelativeResize="0"/>
          <p:nvPr/>
        </p:nvPicPr>
        <p:blipFill rotWithShape="1">
          <a:blip r:embed="rId4">
            <a:alphaModFix/>
          </a:blip>
          <a:srcRect r="21091" b="29453"/>
          <a:stretch/>
        </p:blipFill>
        <p:spPr>
          <a:xfrm>
            <a:off x="6107500" y="2428775"/>
            <a:ext cx="3036498" cy="2714726"/>
          </a:xfrm>
          <a:prstGeom prst="rect">
            <a:avLst/>
          </a:prstGeom>
          <a:noFill/>
          <a:ln>
            <a:noFill/>
          </a:ln>
        </p:spPr>
      </p:pic>
      <p:pic>
        <p:nvPicPr>
          <p:cNvPr id="74" name="Google Shape;74;p2"/>
          <p:cNvPicPr preferRelativeResize="0"/>
          <p:nvPr/>
        </p:nvPicPr>
        <p:blipFill rotWithShape="1">
          <a:blip r:embed="rId5">
            <a:alphaModFix/>
          </a:blip>
          <a:srcRect/>
          <a:stretch/>
        </p:blipFill>
        <p:spPr>
          <a:xfrm>
            <a:off x="627950" y="3315902"/>
            <a:ext cx="743762" cy="7437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6440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Eficiencia y Complejidad</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6" name="Google Shape;128;p5">
            <a:extLst>
              <a:ext uri="{FF2B5EF4-FFF2-40B4-BE49-F238E27FC236}">
                <a16:creationId xmlns:a16="http://schemas.microsoft.com/office/drawing/2014/main" id="{34FE4027-8C35-6663-3176-11853CB21DF7}"/>
              </a:ext>
            </a:extLst>
          </p:cNvPr>
          <p:cNvSpPr txBox="1">
            <a:spLocks/>
          </p:cNvSpPr>
          <p:nvPr/>
        </p:nvSpPr>
        <p:spPr>
          <a:xfrm>
            <a:off x="1429774" y="1379720"/>
            <a:ext cx="4871966" cy="1211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err="1"/>
              <a:t>Mejor</a:t>
            </a:r>
            <a:r>
              <a:rPr lang="en-US" sz="1800" dirty="0"/>
              <a:t> CASO</a:t>
            </a:r>
          </a:p>
          <a:p>
            <a:pPr marL="0" indent="0">
              <a:lnSpc>
                <a:spcPct val="100000"/>
              </a:lnSpc>
              <a:buFont typeface="Barlow"/>
              <a:buNone/>
            </a:pPr>
            <a:r>
              <a:rPr lang="en-US" dirty="0"/>
              <a:t> El </a:t>
            </a:r>
            <a:r>
              <a:rPr lang="en-US" dirty="0" err="1"/>
              <a:t>elemento</a:t>
            </a:r>
            <a:r>
              <a:rPr lang="en-US" dirty="0"/>
              <a:t> </a:t>
            </a:r>
            <a:r>
              <a:rPr lang="en-US" dirty="0" err="1"/>
              <a:t>buscado</a:t>
            </a:r>
            <a:r>
              <a:rPr lang="en-US" dirty="0"/>
              <a:t> se encuenta </a:t>
            </a:r>
            <a:r>
              <a:rPr lang="en-US" dirty="0" err="1"/>
              <a:t>en</a:t>
            </a:r>
            <a:r>
              <a:rPr lang="en-US" dirty="0"/>
              <a:t> </a:t>
            </a:r>
            <a:r>
              <a:rPr lang="en-US" dirty="0" err="1"/>
              <a:t>el</a:t>
            </a:r>
            <a:r>
              <a:rPr lang="en-US" dirty="0"/>
              <a:t> </a:t>
            </a:r>
            <a:r>
              <a:rPr lang="en-US" dirty="0" err="1"/>
              <a:t>centro</a:t>
            </a:r>
            <a:endParaRPr lang="en-US" dirty="0"/>
          </a:p>
          <a:p>
            <a:pPr marL="0" indent="0">
              <a:lnSpc>
                <a:spcPct val="100000"/>
              </a:lnSpc>
              <a:buFont typeface="Barlow"/>
              <a:buNone/>
            </a:pPr>
            <a:r>
              <a:rPr lang="en-US" sz="1200" b="1" dirty="0" err="1"/>
              <a:t>Cantidad</a:t>
            </a:r>
            <a:r>
              <a:rPr lang="en-US" sz="1200" b="1" dirty="0"/>
              <a:t> de </a:t>
            </a:r>
            <a:r>
              <a:rPr lang="en-US" sz="1200" b="1" dirty="0" err="1"/>
              <a:t>interacciones</a:t>
            </a:r>
            <a:r>
              <a:rPr lang="en-US" sz="1200" b="1" dirty="0"/>
              <a:t> : 1 </a:t>
            </a:r>
          </a:p>
          <a:p>
            <a:pPr marL="0" indent="0">
              <a:spcAft>
                <a:spcPts val="1200"/>
              </a:spcAft>
              <a:buFont typeface="Barlow"/>
              <a:buNone/>
            </a:pPr>
            <a:endParaRPr lang="en-US" dirty="0"/>
          </a:p>
        </p:txBody>
      </p:sp>
      <p:pic>
        <p:nvPicPr>
          <p:cNvPr id="7" name="Google Shape;129;p5">
            <a:extLst>
              <a:ext uri="{FF2B5EF4-FFF2-40B4-BE49-F238E27FC236}">
                <a16:creationId xmlns:a16="http://schemas.microsoft.com/office/drawing/2014/main" id="{644143D1-147C-C00C-CFD2-892430554EDC}"/>
              </a:ext>
            </a:extLst>
          </p:cNvPr>
          <p:cNvPicPr preferRelativeResize="0"/>
          <p:nvPr/>
        </p:nvPicPr>
        <p:blipFill rotWithShape="1">
          <a:blip r:embed="rId5">
            <a:alphaModFix/>
          </a:blip>
          <a:srcRect/>
          <a:stretch/>
        </p:blipFill>
        <p:spPr>
          <a:xfrm>
            <a:off x="921300" y="1433819"/>
            <a:ext cx="403075" cy="403075"/>
          </a:xfrm>
          <a:prstGeom prst="rect">
            <a:avLst/>
          </a:prstGeom>
          <a:noFill/>
          <a:ln>
            <a:noFill/>
          </a:ln>
        </p:spPr>
      </p:pic>
      <p:sp>
        <p:nvSpPr>
          <p:cNvPr id="10" name="Google Shape;128;p5">
            <a:extLst>
              <a:ext uri="{FF2B5EF4-FFF2-40B4-BE49-F238E27FC236}">
                <a16:creationId xmlns:a16="http://schemas.microsoft.com/office/drawing/2014/main" id="{97E862DF-04B6-AFFD-E238-2D2E7377B14C}"/>
              </a:ext>
            </a:extLst>
          </p:cNvPr>
          <p:cNvSpPr txBox="1">
            <a:spLocks/>
          </p:cNvSpPr>
          <p:nvPr/>
        </p:nvSpPr>
        <p:spPr>
          <a:xfrm>
            <a:off x="1429774" y="2497354"/>
            <a:ext cx="5481566" cy="1486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err="1"/>
              <a:t>Peor</a:t>
            </a:r>
            <a:r>
              <a:rPr lang="en-US" sz="1800" dirty="0"/>
              <a:t> CASO</a:t>
            </a:r>
          </a:p>
          <a:p>
            <a:pPr marL="0" indent="0">
              <a:lnSpc>
                <a:spcPct val="100000"/>
              </a:lnSpc>
              <a:buNone/>
            </a:pPr>
            <a:r>
              <a:rPr lang="en-US" dirty="0"/>
              <a:t> El </a:t>
            </a:r>
            <a:r>
              <a:rPr lang="en-US" dirty="0" err="1"/>
              <a:t>elemento</a:t>
            </a:r>
            <a:r>
              <a:rPr lang="en-US" dirty="0"/>
              <a:t> </a:t>
            </a:r>
            <a:r>
              <a:rPr lang="en-US" dirty="0" err="1"/>
              <a:t>buscado</a:t>
            </a:r>
            <a:r>
              <a:rPr lang="en-US" dirty="0"/>
              <a:t> se encuenta </a:t>
            </a:r>
            <a:r>
              <a:rPr lang="en-US" dirty="0" err="1"/>
              <a:t>en</a:t>
            </a:r>
            <a:r>
              <a:rPr lang="en-US" dirty="0"/>
              <a:t> la </a:t>
            </a:r>
            <a:r>
              <a:rPr lang="en-US" dirty="0" err="1"/>
              <a:t>primera</a:t>
            </a:r>
            <a:r>
              <a:rPr lang="en-US" dirty="0"/>
              <a:t> o ultima  </a:t>
            </a:r>
            <a:r>
              <a:rPr lang="en-US" dirty="0" err="1"/>
              <a:t>posición</a:t>
            </a:r>
            <a:endParaRPr lang="en-US" dirty="0"/>
          </a:p>
          <a:p>
            <a:pPr marL="0" indent="0">
              <a:lnSpc>
                <a:spcPct val="100000"/>
              </a:lnSpc>
              <a:buNone/>
            </a:pPr>
            <a:r>
              <a:rPr lang="en-US" sz="1400" b="1" dirty="0" err="1"/>
              <a:t>Cantidad</a:t>
            </a:r>
            <a:r>
              <a:rPr lang="en-US" sz="1400" b="1" dirty="0"/>
              <a:t> de </a:t>
            </a:r>
            <a:r>
              <a:rPr lang="en-US" sz="1400" b="1" dirty="0" err="1"/>
              <a:t>interacciones</a:t>
            </a:r>
            <a:r>
              <a:rPr lang="en-US" sz="1400" b="1" dirty="0"/>
              <a:t> : log</a:t>
            </a:r>
            <a:r>
              <a:rPr lang="en-US" sz="800" b="1" dirty="0"/>
              <a:t>2</a:t>
            </a:r>
            <a:r>
              <a:rPr lang="en-US" sz="1400" b="1" dirty="0"/>
              <a:t>(n) </a:t>
            </a:r>
          </a:p>
          <a:p>
            <a:pPr marL="0" indent="0">
              <a:spcAft>
                <a:spcPts val="1200"/>
              </a:spcAft>
              <a:buFont typeface="Barlow"/>
              <a:buNone/>
            </a:pPr>
            <a:endParaRPr lang="en-US" dirty="0"/>
          </a:p>
        </p:txBody>
      </p:sp>
      <p:pic>
        <p:nvPicPr>
          <p:cNvPr id="11" name="Google Shape;129;p5">
            <a:extLst>
              <a:ext uri="{FF2B5EF4-FFF2-40B4-BE49-F238E27FC236}">
                <a16:creationId xmlns:a16="http://schemas.microsoft.com/office/drawing/2014/main" id="{7165F7CE-151D-A234-E85D-75BF0B968426}"/>
              </a:ext>
            </a:extLst>
          </p:cNvPr>
          <p:cNvPicPr preferRelativeResize="0"/>
          <p:nvPr/>
        </p:nvPicPr>
        <p:blipFill rotWithShape="1">
          <a:blip r:embed="rId5">
            <a:alphaModFix/>
          </a:blip>
          <a:srcRect/>
          <a:stretch/>
        </p:blipFill>
        <p:spPr>
          <a:xfrm>
            <a:off x="921300" y="2551454"/>
            <a:ext cx="403075" cy="403075"/>
          </a:xfrm>
          <a:prstGeom prst="rect">
            <a:avLst/>
          </a:prstGeom>
          <a:noFill/>
          <a:ln>
            <a:noFill/>
          </a:ln>
        </p:spPr>
      </p:pic>
      <p:sp>
        <p:nvSpPr>
          <p:cNvPr id="12" name="Google Shape;128;p5">
            <a:extLst>
              <a:ext uri="{FF2B5EF4-FFF2-40B4-BE49-F238E27FC236}">
                <a16:creationId xmlns:a16="http://schemas.microsoft.com/office/drawing/2014/main" id="{E901D75D-D46B-6EC7-AAC4-F0FAE131BC0F}"/>
              </a:ext>
            </a:extLst>
          </p:cNvPr>
          <p:cNvSpPr txBox="1">
            <a:spLocks/>
          </p:cNvSpPr>
          <p:nvPr/>
        </p:nvSpPr>
        <p:spPr>
          <a:xfrm>
            <a:off x="1429774" y="3831886"/>
            <a:ext cx="4693207" cy="1211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a:t>CASO </a:t>
            </a:r>
            <a:r>
              <a:rPr lang="en-US" sz="1800" dirty="0" err="1"/>
              <a:t>Promedio</a:t>
            </a:r>
            <a:endParaRPr lang="en-US" sz="1800" dirty="0"/>
          </a:p>
          <a:p>
            <a:pPr marL="0" indent="0">
              <a:lnSpc>
                <a:spcPct val="100000"/>
              </a:lnSpc>
              <a:buNone/>
            </a:pPr>
            <a:r>
              <a:rPr lang="en-US" dirty="0"/>
              <a:t> </a:t>
            </a:r>
            <a:r>
              <a:rPr lang="en-US" sz="1400" b="1" dirty="0" err="1"/>
              <a:t>Cantidad</a:t>
            </a:r>
            <a:r>
              <a:rPr lang="en-US" sz="1400" b="1" dirty="0"/>
              <a:t> de </a:t>
            </a:r>
            <a:r>
              <a:rPr lang="en-US" sz="1400" b="1" dirty="0" err="1"/>
              <a:t>interacciones</a:t>
            </a:r>
            <a:r>
              <a:rPr lang="en-US" sz="1400" b="1" dirty="0"/>
              <a:t> : log</a:t>
            </a:r>
            <a:r>
              <a:rPr lang="en-US" sz="800" b="1" dirty="0"/>
              <a:t>2</a:t>
            </a:r>
            <a:r>
              <a:rPr lang="en-US" sz="1400" b="1" dirty="0"/>
              <a:t>(n/2) </a:t>
            </a:r>
          </a:p>
          <a:p>
            <a:pPr marL="0" indent="0">
              <a:lnSpc>
                <a:spcPct val="100000"/>
              </a:lnSpc>
              <a:buFont typeface="Barlow"/>
              <a:buNone/>
            </a:pPr>
            <a:endParaRPr lang="en-US" dirty="0"/>
          </a:p>
        </p:txBody>
      </p:sp>
      <p:pic>
        <p:nvPicPr>
          <p:cNvPr id="13" name="Google Shape;129;p5">
            <a:extLst>
              <a:ext uri="{FF2B5EF4-FFF2-40B4-BE49-F238E27FC236}">
                <a16:creationId xmlns:a16="http://schemas.microsoft.com/office/drawing/2014/main" id="{4D4D9361-8D00-DCCD-7723-16CAFD6D59AE}"/>
              </a:ext>
            </a:extLst>
          </p:cNvPr>
          <p:cNvPicPr preferRelativeResize="0"/>
          <p:nvPr/>
        </p:nvPicPr>
        <p:blipFill rotWithShape="1">
          <a:blip r:embed="rId5">
            <a:alphaModFix/>
          </a:blip>
          <a:srcRect/>
          <a:stretch/>
        </p:blipFill>
        <p:spPr>
          <a:xfrm>
            <a:off x="921300" y="3885985"/>
            <a:ext cx="403075" cy="403075"/>
          </a:xfrm>
          <a:prstGeom prst="rect">
            <a:avLst/>
          </a:prstGeom>
          <a:noFill/>
          <a:ln>
            <a:noFill/>
          </a:ln>
        </p:spPr>
      </p:pic>
    </p:spTree>
    <p:extLst>
      <p:ext uri="{BB962C8B-B14F-4D97-AF65-F5344CB8AC3E}">
        <p14:creationId xmlns:p14="http://schemas.microsoft.com/office/powerpoint/2010/main" val="426741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2"/>
          <p:cNvSpPr/>
          <p:nvPr/>
        </p:nvSpPr>
        <p:spPr>
          <a:xfrm>
            <a:off x="6083400" y="0"/>
            <a:ext cx="3060600" cy="5143500"/>
          </a:xfrm>
          <a:prstGeom prst="rect">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2"/>
          <p:cNvSpPr txBox="1">
            <a:spLocks noGrp="1"/>
          </p:cNvSpPr>
          <p:nvPr>
            <p:ph type="title" idx="4294967295"/>
          </p:nvPr>
        </p:nvSpPr>
        <p:spPr>
          <a:xfrm>
            <a:off x="931606" y="69446"/>
            <a:ext cx="2464547" cy="75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990"/>
              <a:buFont typeface="Arial"/>
              <a:buNone/>
            </a:pPr>
            <a:r>
              <a:rPr lang="en-US" sz="3000" dirty="0" err="1">
                <a:solidFill>
                  <a:schemeClr val="dk1"/>
                </a:solidFill>
                <a:latin typeface="Barlow ExtraBold"/>
                <a:ea typeface="Barlow ExtraBold"/>
                <a:cs typeface="Barlow ExtraBold"/>
                <a:sym typeface="Barlow ExtraBold"/>
              </a:rPr>
              <a:t>Ejercicio</a:t>
            </a:r>
            <a:r>
              <a:rPr lang="en-US" sz="3000" dirty="0">
                <a:solidFill>
                  <a:schemeClr val="dk1"/>
                </a:solidFill>
                <a:latin typeface="Barlow ExtraBold"/>
                <a:ea typeface="Barlow ExtraBold"/>
                <a:cs typeface="Barlow ExtraBold"/>
                <a:sym typeface="Barlow ExtraBold"/>
              </a:rPr>
              <a:t> 1 a</a:t>
            </a:r>
            <a:endParaRPr dirty="0"/>
          </a:p>
        </p:txBody>
      </p:sp>
      <p:sp>
        <p:nvSpPr>
          <p:cNvPr id="496" name="Google Shape;496;p22"/>
          <p:cNvSpPr txBox="1">
            <a:spLocks noGrp="1"/>
          </p:cNvSpPr>
          <p:nvPr>
            <p:ph type="body" idx="4294967295"/>
          </p:nvPr>
        </p:nvSpPr>
        <p:spPr>
          <a:xfrm>
            <a:off x="156557" y="821846"/>
            <a:ext cx="4583220" cy="3614904"/>
          </a:xfrm>
          <a:prstGeom prst="rect">
            <a:avLst/>
          </a:prstGeom>
          <a:noFill/>
          <a:ln>
            <a:noFill/>
          </a:ln>
        </p:spPr>
        <p:txBody>
          <a:bodyPr spcFirstLastPara="1" wrap="square" lIns="91425" tIns="91425" rIns="91425" bIns="91425" anchor="t" anchorCtr="0">
            <a:noAutofit/>
          </a:bodyPr>
          <a:lstStyle/>
          <a:p>
            <a:pPr marL="0" indent="0" fontAlgn="base">
              <a:buNone/>
            </a:pPr>
            <a:r>
              <a:rPr lang="es-ES" sz="1800" dirty="0"/>
              <a:t>Dado un programa que ordenar el archivo de empleados por número de legajo. </a:t>
            </a:r>
          </a:p>
          <a:p>
            <a:pPr marL="0" indent="0" fontAlgn="base">
              <a:buNone/>
            </a:pPr>
            <a:endParaRPr lang="es-ES" sz="1800" dirty="0"/>
          </a:p>
          <a:p>
            <a:pPr marL="0" indent="0">
              <a:buNone/>
            </a:pPr>
            <a:endParaRPr lang="es-AR" sz="1800" dirty="0">
              <a:latin typeface="Barlow"/>
              <a:ea typeface="Barlow"/>
              <a:cs typeface="Barlow"/>
              <a:sym typeface="Barlow"/>
            </a:endParaRPr>
          </a:p>
          <a:p>
            <a:pPr marL="0" indent="0">
              <a:buNone/>
            </a:pPr>
            <a:r>
              <a:rPr lang="es-AR" sz="1800" dirty="0"/>
              <a:t>Se necesita desarrollar un nuevo programa de búsqueda para buscar por Numero de Legajo de empleado.</a:t>
            </a:r>
          </a:p>
          <a:p>
            <a:pPr marL="285750" lvl="0" indent="-285750" algn="l" rtl="0">
              <a:lnSpc>
                <a:spcPct val="115000"/>
              </a:lnSpc>
              <a:spcBef>
                <a:spcPts val="0"/>
              </a:spcBef>
              <a:spcAft>
                <a:spcPts val="0"/>
              </a:spcAft>
              <a:buSzPts val="1800"/>
              <a:buChar char="●"/>
            </a:pPr>
            <a:endParaRPr lang="es-ES" sz="1800" dirty="0">
              <a:latin typeface="Barlow"/>
              <a:ea typeface="Barlow"/>
              <a:cs typeface="Barlow"/>
              <a:sym typeface="Barlow"/>
            </a:endParaRPr>
          </a:p>
          <a:p>
            <a:pPr marL="285750" lvl="0" indent="-285750" algn="l" rtl="0">
              <a:lnSpc>
                <a:spcPct val="115000"/>
              </a:lnSpc>
              <a:spcBef>
                <a:spcPts val="0"/>
              </a:spcBef>
              <a:spcAft>
                <a:spcPts val="0"/>
              </a:spcAft>
              <a:buSzPts val="1800"/>
              <a:buChar char="●"/>
            </a:pPr>
            <a:endParaRPr lang="es-AR" sz="1800" dirty="0"/>
          </a:p>
          <a:p>
            <a:pPr marL="742950" lvl="1" indent="-285750">
              <a:buSzPts val="1800"/>
              <a:buChar char="●"/>
            </a:pPr>
            <a:r>
              <a:rPr lang="es-AR" sz="1800" dirty="0">
                <a:latin typeface="Barlow"/>
                <a:ea typeface="Barlow"/>
                <a:cs typeface="Barlow"/>
                <a:sym typeface="Barlow"/>
              </a:rPr>
              <a:t>Analizar que método de búsqueda conviene aplicar en este problema</a:t>
            </a:r>
            <a:endParaRPr sz="1800" dirty="0">
              <a:latin typeface="Barlow"/>
              <a:ea typeface="Barlow"/>
              <a:cs typeface="Barlow"/>
              <a:sym typeface="Barlow"/>
            </a:endParaRPr>
          </a:p>
        </p:txBody>
      </p:sp>
      <p:pic>
        <p:nvPicPr>
          <p:cNvPr id="497" name="Google Shape;497;p22"/>
          <p:cNvPicPr preferRelativeResize="0"/>
          <p:nvPr/>
        </p:nvPicPr>
        <p:blipFill rotWithShape="1">
          <a:blip r:embed="rId3">
            <a:alphaModFix/>
          </a:blip>
          <a:srcRect/>
          <a:stretch/>
        </p:blipFill>
        <p:spPr>
          <a:xfrm>
            <a:off x="156557" y="4436750"/>
            <a:ext cx="1183299" cy="665600"/>
          </a:xfrm>
          <a:prstGeom prst="rect">
            <a:avLst/>
          </a:prstGeom>
          <a:noFill/>
          <a:ln>
            <a:noFill/>
          </a:ln>
        </p:spPr>
      </p:pic>
      <p:pic>
        <p:nvPicPr>
          <p:cNvPr id="498" name="Google Shape;498;p22" descr="Gratis Fotos de stock gratuitas de archivos, código, de cerca Foto de stock"/>
          <p:cNvPicPr preferRelativeResize="0"/>
          <p:nvPr/>
        </p:nvPicPr>
        <p:blipFill rotWithShape="1">
          <a:blip r:embed="rId4">
            <a:alphaModFix/>
          </a:blip>
          <a:srcRect/>
          <a:stretch/>
        </p:blipFill>
        <p:spPr>
          <a:xfrm>
            <a:off x="5964702" y="276300"/>
            <a:ext cx="1835675" cy="2783423"/>
          </a:xfrm>
          <a:prstGeom prst="rect">
            <a:avLst/>
          </a:prstGeom>
          <a:noFill/>
          <a:ln>
            <a:noFill/>
          </a:ln>
        </p:spPr>
      </p:pic>
      <p:pic>
        <p:nvPicPr>
          <p:cNvPr id="499" name="Google Shape;499;p22"/>
          <p:cNvPicPr preferRelativeResize="0"/>
          <p:nvPr/>
        </p:nvPicPr>
        <p:blipFill>
          <a:blip r:embed="rId5">
            <a:alphaModFix/>
          </a:blip>
          <a:stretch>
            <a:fillRect/>
          </a:stretch>
        </p:blipFill>
        <p:spPr>
          <a:xfrm>
            <a:off x="156557" y="150346"/>
            <a:ext cx="590600" cy="590600"/>
          </a:xfrm>
          <a:prstGeom prst="rect">
            <a:avLst/>
          </a:prstGeom>
          <a:noFill/>
          <a:ln>
            <a:noFill/>
          </a:ln>
        </p:spPr>
      </p:pic>
    </p:spTree>
    <p:extLst>
      <p:ext uri="{BB962C8B-B14F-4D97-AF65-F5344CB8AC3E}">
        <p14:creationId xmlns:p14="http://schemas.microsoft.com/office/powerpoint/2010/main" val="105166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503"/>
        <p:cNvGrpSpPr/>
        <p:nvPr/>
      </p:nvGrpSpPr>
      <p:grpSpPr>
        <a:xfrm>
          <a:off x="0" y="0"/>
          <a:ext cx="0" cy="0"/>
          <a:chOff x="0" y="0"/>
          <a:chExt cx="0" cy="0"/>
        </a:xfrm>
      </p:grpSpPr>
      <p:sp>
        <p:nvSpPr>
          <p:cNvPr id="504" name="Google Shape;504;p23"/>
          <p:cNvSpPr txBox="1">
            <a:spLocks noGrp="1"/>
          </p:cNvSpPr>
          <p:nvPr>
            <p:ph type="title" idx="4294967295"/>
          </p:nvPr>
        </p:nvSpPr>
        <p:spPr>
          <a:xfrm>
            <a:off x="503575" y="2110800"/>
            <a:ext cx="5989200" cy="92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5800" dirty="0">
                <a:solidFill>
                  <a:schemeClr val="lt1"/>
                </a:solidFill>
                <a:latin typeface="Barlow ExtraBold"/>
                <a:ea typeface="Barlow ExtraBold"/>
                <a:cs typeface="Barlow ExtraBold"/>
                <a:sym typeface="Barlow ExtraBold"/>
              </a:rPr>
              <a:t>RESOLUCIÓN 1a</a:t>
            </a:r>
            <a:endParaRPr sz="7800" dirty="0">
              <a:solidFill>
                <a:schemeClr val="lt1"/>
              </a:solidFill>
              <a:latin typeface="Barlow ExtraBold"/>
              <a:ea typeface="Barlow ExtraBold"/>
              <a:cs typeface="Barlow ExtraBold"/>
              <a:sym typeface="Barlow ExtraBold"/>
            </a:endParaRPr>
          </a:p>
        </p:txBody>
      </p:sp>
      <p:pic>
        <p:nvPicPr>
          <p:cNvPr id="505" name="Google Shape;505;p23"/>
          <p:cNvPicPr preferRelativeResize="0"/>
          <p:nvPr/>
        </p:nvPicPr>
        <p:blipFill rotWithShape="1">
          <a:blip r:embed="rId3">
            <a:alphaModFix/>
          </a:blip>
          <a:srcRect/>
          <a:stretch/>
        </p:blipFill>
        <p:spPr>
          <a:xfrm>
            <a:off x="503587" y="4564068"/>
            <a:ext cx="1140173" cy="315108"/>
          </a:xfrm>
          <a:prstGeom prst="rect">
            <a:avLst/>
          </a:prstGeom>
          <a:noFill/>
          <a:ln>
            <a:noFill/>
          </a:ln>
        </p:spPr>
      </p:pic>
      <p:sp>
        <p:nvSpPr>
          <p:cNvPr id="506" name="Google Shape;506;p23"/>
          <p:cNvSpPr/>
          <p:nvPr/>
        </p:nvSpPr>
        <p:spPr>
          <a:xfrm>
            <a:off x="6441675" y="1994800"/>
            <a:ext cx="4038600" cy="4038600"/>
          </a:xfrm>
          <a:prstGeom prst="ellipse">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3"/>
          <p:cNvSpPr/>
          <p:nvPr/>
        </p:nvSpPr>
        <p:spPr>
          <a:xfrm>
            <a:off x="5716750" y="1525425"/>
            <a:ext cx="2190300" cy="21903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8" name="Google Shape;508;p23"/>
          <p:cNvPicPr preferRelativeResize="0"/>
          <p:nvPr/>
        </p:nvPicPr>
        <p:blipFill rotWithShape="1">
          <a:blip r:embed="rId4">
            <a:alphaModFix/>
          </a:blip>
          <a:srcRect/>
          <a:stretch/>
        </p:blipFill>
        <p:spPr>
          <a:xfrm>
            <a:off x="6173116" y="1932959"/>
            <a:ext cx="1277574" cy="1277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2"/>
          <p:cNvSpPr/>
          <p:nvPr/>
        </p:nvSpPr>
        <p:spPr>
          <a:xfrm>
            <a:off x="6083400" y="0"/>
            <a:ext cx="3060600" cy="5143500"/>
          </a:xfrm>
          <a:prstGeom prst="rect">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2"/>
          <p:cNvSpPr txBox="1">
            <a:spLocks noGrp="1"/>
          </p:cNvSpPr>
          <p:nvPr>
            <p:ph type="title" idx="4294967295"/>
          </p:nvPr>
        </p:nvSpPr>
        <p:spPr>
          <a:xfrm>
            <a:off x="931606" y="69446"/>
            <a:ext cx="2464547" cy="75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990"/>
              <a:buFont typeface="Arial"/>
              <a:buNone/>
            </a:pPr>
            <a:r>
              <a:rPr lang="en-US" sz="3000" dirty="0" err="1">
                <a:solidFill>
                  <a:schemeClr val="dk1"/>
                </a:solidFill>
                <a:latin typeface="Barlow ExtraBold"/>
                <a:ea typeface="Barlow ExtraBold"/>
                <a:cs typeface="Barlow ExtraBold"/>
                <a:sym typeface="Barlow ExtraBold"/>
              </a:rPr>
              <a:t>Ejercicio</a:t>
            </a:r>
            <a:r>
              <a:rPr lang="en-US" sz="3000" dirty="0">
                <a:solidFill>
                  <a:schemeClr val="dk1"/>
                </a:solidFill>
                <a:latin typeface="Barlow ExtraBold"/>
                <a:ea typeface="Barlow ExtraBold"/>
                <a:cs typeface="Barlow ExtraBold"/>
                <a:sym typeface="Barlow ExtraBold"/>
              </a:rPr>
              <a:t> 1 b</a:t>
            </a:r>
            <a:endParaRPr dirty="0"/>
          </a:p>
        </p:txBody>
      </p:sp>
      <p:sp>
        <p:nvSpPr>
          <p:cNvPr id="496" name="Google Shape;496;p22"/>
          <p:cNvSpPr txBox="1">
            <a:spLocks noGrp="1"/>
          </p:cNvSpPr>
          <p:nvPr>
            <p:ph type="body" idx="4294967295"/>
          </p:nvPr>
        </p:nvSpPr>
        <p:spPr>
          <a:xfrm>
            <a:off x="156557" y="821846"/>
            <a:ext cx="4583220" cy="3614904"/>
          </a:xfrm>
          <a:prstGeom prst="rect">
            <a:avLst/>
          </a:prstGeom>
          <a:noFill/>
          <a:ln>
            <a:noFill/>
          </a:ln>
        </p:spPr>
        <p:txBody>
          <a:bodyPr spcFirstLastPara="1" wrap="square" lIns="91425" tIns="91425" rIns="91425" bIns="91425" anchor="t" anchorCtr="0">
            <a:noAutofit/>
          </a:bodyPr>
          <a:lstStyle/>
          <a:p>
            <a:pPr marL="0" indent="0" fontAlgn="base">
              <a:buNone/>
            </a:pPr>
            <a:r>
              <a:rPr lang="es-ES" sz="1800" dirty="0"/>
              <a:t>Agregar una función, para realizar una búsqueda por código de estado. </a:t>
            </a:r>
          </a:p>
          <a:p>
            <a:pPr marL="0" indent="0" fontAlgn="base">
              <a:buNone/>
            </a:pPr>
            <a:r>
              <a:rPr lang="es-ES" sz="1800" dirty="0"/>
              <a:t>El programa deberá devolver todos los empelados que se encuentren en ese estado.</a:t>
            </a:r>
            <a:endParaRPr lang="es-AR" sz="1800" dirty="0"/>
          </a:p>
          <a:p>
            <a:pPr marL="285750" lvl="0" indent="-285750" algn="l" rtl="0">
              <a:lnSpc>
                <a:spcPct val="115000"/>
              </a:lnSpc>
              <a:spcBef>
                <a:spcPts val="0"/>
              </a:spcBef>
              <a:spcAft>
                <a:spcPts val="0"/>
              </a:spcAft>
              <a:buSzPts val="1800"/>
              <a:buChar char="●"/>
            </a:pPr>
            <a:endParaRPr lang="es-ES" sz="1800" dirty="0">
              <a:latin typeface="Barlow"/>
              <a:ea typeface="Barlow"/>
              <a:cs typeface="Barlow"/>
              <a:sym typeface="Barlow"/>
            </a:endParaRPr>
          </a:p>
          <a:p>
            <a:pPr marL="285750" lvl="0" indent="-285750" algn="l" rtl="0">
              <a:lnSpc>
                <a:spcPct val="115000"/>
              </a:lnSpc>
              <a:spcBef>
                <a:spcPts val="0"/>
              </a:spcBef>
              <a:spcAft>
                <a:spcPts val="0"/>
              </a:spcAft>
              <a:buSzPts val="1800"/>
              <a:buChar char="●"/>
            </a:pPr>
            <a:endParaRPr lang="es-AR" sz="1800" dirty="0"/>
          </a:p>
          <a:p>
            <a:pPr marL="742950" lvl="1" indent="-285750">
              <a:buSzPts val="1800"/>
              <a:buChar char="●"/>
            </a:pPr>
            <a:r>
              <a:rPr lang="es-AR" sz="1800" dirty="0">
                <a:latin typeface="Barlow"/>
                <a:ea typeface="Barlow"/>
                <a:cs typeface="Barlow"/>
                <a:sym typeface="Barlow"/>
              </a:rPr>
              <a:t>Analizar que método de búsqueda conviene aplicar en este problema</a:t>
            </a:r>
            <a:endParaRPr sz="1800" dirty="0">
              <a:latin typeface="Barlow"/>
              <a:ea typeface="Barlow"/>
              <a:cs typeface="Barlow"/>
              <a:sym typeface="Barlow"/>
            </a:endParaRPr>
          </a:p>
        </p:txBody>
      </p:sp>
      <p:pic>
        <p:nvPicPr>
          <p:cNvPr id="497" name="Google Shape;497;p22"/>
          <p:cNvPicPr preferRelativeResize="0"/>
          <p:nvPr/>
        </p:nvPicPr>
        <p:blipFill rotWithShape="1">
          <a:blip r:embed="rId3">
            <a:alphaModFix/>
          </a:blip>
          <a:srcRect/>
          <a:stretch/>
        </p:blipFill>
        <p:spPr>
          <a:xfrm>
            <a:off x="156557" y="4436750"/>
            <a:ext cx="1183299" cy="665600"/>
          </a:xfrm>
          <a:prstGeom prst="rect">
            <a:avLst/>
          </a:prstGeom>
          <a:noFill/>
          <a:ln>
            <a:noFill/>
          </a:ln>
        </p:spPr>
      </p:pic>
      <p:pic>
        <p:nvPicPr>
          <p:cNvPr id="498" name="Google Shape;498;p22" descr="Gratis Fotos de stock gratuitas de archivos, código, de cerca Foto de stock"/>
          <p:cNvPicPr preferRelativeResize="0"/>
          <p:nvPr/>
        </p:nvPicPr>
        <p:blipFill rotWithShape="1">
          <a:blip r:embed="rId4">
            <a:alphaModFix/>
          </a:blip>
          <a:srcRect/>
          <a:stretch/>
        </p:blipFill>
        <p:spPr>
          <a:xfrm>
            <a:off x="5964702" y="276300"/>
            <a:ext cx="1835675" cy="2783423"/>
          </a:xfrm>
          <a:prstGeom prst="rect">
            <a:avLst/>
          </a:prstGeom>
          <a:noFill/>
          <a:ln>
            <a:noFill/>
          </a:ln>
        </p:spPr>
      </p:pic>
      <p:pic>
        <p:nvPicPr>
          <p:cNvPr id="499" name="Google Shape;499;p22"/>
          <p:cNvPicPr preferRelativeResize="0"/>
          <p:nvPr/>
        </p:nvPicPr>
        <p:blipFill>
          <a:blip r:embed="rId5">
            <a:alphaModFix/>
          </a:blip>
          <a:stretch>
            <a:fillRect/>
          </a:stretch>
        </p:blipFill>
        <p:spPr>
          <a:xfrm>
            <a:off x="156557" y="150346"/>
            <a:ext cx="590600" cy="590600"/>
          </a:xfrm>
          <a:prstGeom prst="rect">
            <a:avLst/>
          </a:prstGeom>
          <a:noFill/>
          <a:ln>
            <a:noFill/>
          </a:ln>
        </p:spPr>
      </p:pic>
    </p:spTree>
    <p:extLst>
      <p:ext uri="{BB962C8B-B14F-4D97-AF65-F5344CB8AC3E}">
        <p14:creationId xmlns:p14="http://schemas.microsoft.com/office/powerpoint/2010/main" val="20296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503"/>
        <p:cNvGrpSpPr/>
        <p:nvPr/>
      </p:nvGrpSpPr>
      <p:grpSpPr>
        <a:xfrm>
          <a:off x="0" y="0"/>
          <a:ext cx="0" cy="0"/>
          <a:chOff x="0" y="0"/>
          <a:chExt cx="0" cy="0"/>
        </a:xfrm>
      </p:grpSpPr>
      <p:sp>
        <p:nvSpPr>
          <p:cNvPr id="504" name="Google Shape;504;p23"/>
          <p:cNvSpPr txBox="1">
            <a:spLocks noGrp="1"/>
          </p:cNvSpPr>
          <p:nvPr>
            <p:ph type="title" idx="4294967295"/>
          </p:nvPr>
        </p:nvSpPr>
        <p:spPr>
          <a:xfrm>
            <a:off x="503575" y="2110800"/>
            <a:ext cx="5989200" cy="92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5800" dirty="0">
                <a:solidFill>
                  <a:schemeClr val="lt1"/>
                </a:solidFill>
                <a:latin typeface="Barlow ExtraBold"/>
                <a:ea typeface="Barlow ExtraBold"/>
                <a:cs typeface="Barlow ExtraBold"/>
                <a:sym typeface="Barlow ExtraBold"/>
              </a:rPr>
              <a:t>RESOLUCIÓN 1b</a:t>
            </a:r>
            <a:endParaRPr sz="7800" dirty="0">
              <a:solidFill>
                <a:schemeClr val="lt1"/>
              </a:solidFill>
              <a:latin typeface="Barlow ExtraBold"/>
              <a:ea typeface="Barlow ExtraBold"/>
              <a:cs typeface="Barlow ExtraBold"/>
              <a:sym typeface="Barlow ExtraBold"/>
            </a:endParaRPr>
          </a:p>
        </p:txBody>
      </p:sp>
      <p:pic>
        <p:nvPicPr>
          <p:cNvPr id="505" name="Google Shape;505;p23"/>
          <p:cNvPicPr preferRelativeResize="0"/>
          <p:nvPr/>
        </p:nvPicPr>
        <p:blipFill rotWithShape="1">
          <a:blip r:embed="rId3">
            <a:alphaModFix/>
          </a:blip>
          <a:srcRect/>
          <a:stretch/>
        </p:blipFill>
        <p:spPr>
          <a:xfrm>
            <a:off x="503587" y="4564068"/>
            <a:ext cx="1140173" cy="315108"/>
          </a:xfrm>
          <a:prstGeom prst="rect">
            <a:avLst/>
          </a:prstGeom>
          <a:noFill/>
          <a:ln>
            <a:noFill/>
          </a:ln>
        </p:spPr>
      </p:pic>
      <p:sp>
        <p:nvSpPr>
          <p:cNvPr id="506" name="Google Shape;506;p23"/>
          <p:cNvSpPr/>
          <p:nvPr/>
        </p:nvSpPr>
        <p:spPr>
          <a:xfrm>
            <a:off x="6441675" y="1994800"/>
            <a:ext cx="4038600" cy="4038600"/>
          </a:xfrm>
          <a:prstGeom prst="ellipse">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3"/>
          <p:cNvSpPr/>
          <p:nvPr/>
        </p:nvSpPr>
        <p:spPr>
          <a:xfrm>
            <a:off x="5716750" y="1525425"/>
            <a:ext cx="2190300" cy="21903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8" name="Google Shape;508;p23"/>
          <p:cNvPicPr preferRelativeResize="0"/>
          <p:nvPr/>
        </p:nvPicPr>
        <p:blipFill rotWithShape="1">
          <a:blip r:embed="rId4">
            <a:alphaModFix/>
          </a:blip>
          <a:srcRect/>
          <a:stretch/>
        </p:blipFill>
        <p:spPr>
          <a:xfrm>
            <a:off x="6173116" y="1932959"/>
            <a:ext cx="1277574" cy="1277574"/>
          </a:xfrm>
          <a:prstGeom prst="rect">
            <a:avLst/>
          </a:prstGeom>
          <a:noFill/>
          <a:ln>
            <a:noFill/>
          </a:ln>
        </p:spPr>
      </p:pic>
    </p:spTree>
    <p:extLst>
      <p:ext uri="{BB962C8B-B14F-4D97-AF65-F5344CB8AC3E}">
        <p14:creationId xmlns:p14="http://schemas.microsoft.com/office/powerpoint/2010/main" val="3433853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Google Shape;532;p26"/>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533" name="Google Shape;533;p26"/>
          <p:cNvSpPr txBox="1">
            <a:spLocks noGrp="1"/>
          </p:cNvSpPr>
          <p:nvPr>
            <p:ph type="title" idx="4294967295"/>
          </p:nvPr>
        </p:nvSpPr>
        <p:spPr>
          <a:xfrm>
            <a:off x="1042350" y="891150"/>
            <a:ext cx="45411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5020">
                <a:latin typeface="Barlow ExtraBold"/>
                <a:ea typeface="Barlow ExtraBold"/>
                <a:cs typeface="Barlow ExtraBold"/>
                <a:sym typeface="Barlow ExtraBold"/>
              </a:rPr>
              <a:t>Comunicación</a:t>
            </a:r>
            <a:endParaRPr sz="5020">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a:latin typeface="Barlow ExtraBold"/>
              <a:ea typeface="Barlow ExtraBold"/>
              <a:cs typeface="Barlow ExtraBold"/>
              <a:sym typeface="Barlow ExtraBold"/>
            </a:endParaRPr>
          </a:p>
        </p:txBody>
      </p:sp>
      <p:sp>
        <p:nvSpPr>
          <p:cNvPr id="534" name="Google Shape;534;p26"/>
          <p:cNvSpPr txBox="1">
            <a:spLocks noGrp="1"/>
          </p:cNvSpPr>
          <p:nvPr>
            <p:ph type="body" idx="4294967295"/>
          </p:nvPr>
        </p:nvSpPr>
        <p:spPr>
          <a:xfrm>
            <a:off x="1085150" y="1809750"/>
            <a:ext cx="4541100" cy="26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800"/>
              <a:buNone/>
            </a:pPr>
            <a:r>
              <a:rPr lang="en-US" sz="1500" b="1" dirty="0" err="1">
                <a:solidFill>
                  <a:srgbClr val="2B1793"/>
                </a:solidFill>
              </a:rPr>
              <a:t>Foro</a:t>
            </a:r>
            <a:r>
              <a:rPr lang="en-US" sz="1500" b="1" dirty="0">
                <a:solidFill>
                  <a:srgbClr val="2B1793"/>
                </a:solidFill>
              </a:rPr>
              <a:t> de </a:t>
            </a:r>
            <a:r>
              <a:rPr lang="en-US" sz="1500" b="1" dirty="0" err="1">
                <a:solidFill>
                  <a:srgbClr val="2B1793"/>
                </a:solidFill>
              </a:rPr>
              <a:t>consultas</a:t>
            </a:r>
            <a:r>
              <a:rPr lang="en-US" sz="1500" b="1" dirty="0">
                <a:solidFill>
                  <a:srgbClr val="2B1793"/>
                </a:solidFill>
              </a:rPr>
              <a:t> TEC: </a:t>
            </a:r>
            <a:br>
              <a:rPr lang="en-US" sz="1500" dirty="0"/>
            </a:br>
            <a:r>
              <a:rPr lang="en-US" sz="1500" dirty="0">
                <a:solidFill>
                  <a:schemeClr val="hlink"/>
                </a:solidFill>
              </a:rPr>
              <a:t>https://campus.soysilvertech.org</a:t>
            </a:r>
            <a:endParaRPr dirty="0"/>
          </a:p>
          <a:p>
            <a:pPr marL="0" lvl="0" indent="0" algn="l" rtl="0">
              <a:lnSpc>
                <a:spcPct val="115000"/>
              </a:lnSpc>
              <a:spcBef>
                <a:spcPts val="1200"/>
              </a:spcBef>
              <a:spcAft>
                <a:spcPts val="0"/>
              </a:spcAft>
              <a:buSzPts val="1800"/>
              <a:buNone/>
            </a:pPr>
            <a:br>
              <a:rPr lang="en-US" sz="1500" dirty="0"/>
            </a:br>
            <a:r>
              <a:rPr lang="en-US" sz="1500" b="1" dirty="0">
                <a:solidFill>
                  <a:srgbClr val="2B1793"/>
                </a:solidFill>
              </a:rPr>
              <a:t>Mails de consulta TEC</a:t>
            </a:r>
            <a:r>
              <a:rPr lang="en-US" sz="1500" dirty="0"/>
              <a:t>: </a:t>
            </a:r>
            <a:r>
              <a:rPr lang="en-US" sz="1500" u="sng" dirty="0">
                <a:solidFill>
                  <a:schemeClr val="hlink"/>
                </a:solidFill>
                <a:hlinkClick r:id="rId4"/>
              </a:rPr>
              <a:t>consultasCOBOL@soysilvertech.org</a:t>
            </a:r>
            <a:endParaRPr sz="1500" b="1" dirty="0">
              <a:solidFill>
                <a:srgbClr val="00AEB2"/>
              </a:solidFill>
            </a:endParaRPr>
          </a:p>
        </p:txBody>
      </p:sp>
      <p:sp>
        <p:nvSpPr>
          <p:cNvPr id="535" name="Google Shape;535;p26"/>
          <p:cNvSpPr/>
          <p:nvPr/>
        </p:nvSpPr>
        <p:spPr>
          <a:xfrm>
            <a:off x="0" y="1037800"/>
            <a:ext cx="919200" cy="712500"/>
          </a:xfrm>
          <a:prstGeom prst="rightArrow">
            <a:avLst>
              <a:gd name="adj1" fmla="val 50000"/>
              <a:gd name="adj2" fmla="val 5000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6" name="Google Shape;536;p26"/>
          <p:cNvPicPr preferRelativeResize="0"/>
          <p:nvPr/>
        </p:nvPicPr>
        <p:blipFill rotWithShape="1">
          <a:blip r:embed="rId5">
            <a:alphaModFix/>
          </a:blip>
          <a:srcRect/>
          <a:stretch/>
        </p:blipFill>
        <p:spPr>
          <a:xfrm>
            <a:off x="5724675" y="1243200"/>
            <a:ext cx="2763075" cy="2763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540"/>
        <p:cNvGrpSpPr/>
        <p:nvPr/>
      </p:nvGrpSpPr>
      <p:grpSpPr>
        <a:xfrm>
          <a:off x="0" y="0"/>
          <a:ext cx="0" cy="0"/>
          <a:chOff x="0" y="0"/>
          <a:chExt cx="0" cy="0"/>
        </a:xfrm>
      </p:grpSpPr>
      <p:sp>
        <p:nvSpPr>
          <p:cNvPr id="541" name="Google Shape;541;p27"/>
          <p:cNvSpPr txBox="1">
            <a:spLocks noGrp="1"/>
          </p:cNvSpPr>
          <p:nvPr>
            <p:ph type="subTitle" idx="4294967295"/>
          </p:nvPr>
        </p:nvSpPr>
        <p:spPr>
          <a:xfrm>
            <a:off x="2593538" y="4151025"/>
            <a:ext cx="3836100" cy="935700"/>
          </a:xfrm>
          <a:prstGeom prst="rect">
            <a:avLst/>
          </a:prstGeom>
          <a:noFill/>
          <a:ln>
            <a:noFill/>
          </a:ln>
        </p:spPr>
        <p:txBody>
          <a:bodyPr spcFirstLastPara="1" wrap="square" lIns="91425" tIns="91425" rIns="91425" bIns="91425" anchor="ctr" anchorCtr="0">
            <a:noAutofit/>
          </a:bodyPr>
          <a:lstStyle/>
          <a:p>
            <a:pPr marL="0" marR="0" lvl="0" indent="0" algn="ctr" rtl="0">
              <a:lnSpc>
                <a:spcPct val="75000"/>
              </a:lnSpc>
              <a:spcBef>
                <a:spcPts val="0"/>
              </a:spcBef>
              <a:spcAft>
                <a:spcPts val="1200"/>
              </a:spcAft>
              <a:buClr>
                <a:schemeClr val="dk1"/>
              </a:buClr>
              <a:buSzPts val="600"/>
              <a:buFont typeface="Barlow"/>
              <a:buNone/>
            </a:pPr>
            <a:r>
              <a:rPr lang="en-US" sz="900" b="0" i="0" u="none" strike="noStrike" cap="none">
                <a:solidFill>
                  <a:schemeClr val="lt1"/>
                </a:solidFill>
                <a:latin typeface="Barlow"/>
                <a:ea typeface="Barlow"/>
                <a:cs typeface="Barlow"/>
                <a:sym typeface="Barlow"/>
              </a:rPr>
              <a:t>Lorem ipsum dolor sit amet, consectetur adipiscing elit, sed do eiusmod tempor incididunt ut labore et dolore magna aliqua. Ut enim ad minim veniam, quis nostrud exercitation ullamco laboris nisi ut aliquip ex ea commodo consequat. </a:t>
            </a:r>
            <a:endParaRPr sz="1100" b="0" i="0" u="none" strike="noStrike" cap="none">
              <a:solidFill>
                <a:schemeClr val="lt1"/>
              </a:solidFill>
              <a:latin typeface="Arial"/>
              <a:ea typeface="Arial"/>
              <a:cs typeface="Arial"/>
              <a:sym typeface="Arial"/>
            </a:endParaRPr>
          </a:p>
        </p:txBody>
      </p:sp>
      <p:grpSp>
        <p:nvGrpSpPr>
          <p:cNvPr id="542" name="Google Shape;542;p27"/>
          <p:cNvGrpSpPr/>
          <p:nvPr/>
        </p:nvGrpSpPr>
        <p:grpSpPr>
          <a:xfrm>
            <a:off x="3736749" y="3692166"/>
            <a:ext cx="274556" cy="274542"/>
            <a:chOff x="266768" y="1721375"/>
            <a:chExt cx="397907" cy="397887"/>
          </a:xfrm>
        </p:grpSpPr>
        <p:sp>
          <p:nvSpPr>
            <p:cNvPr id="543" name="Google Shape;543;p2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5" name="Google Shape;545;p27"/>
          <p:cNvGrpSpPr/>
          <p:nvPr/>
        </p:nvGrpSpPr>
        <p:grpSpPr>
          <a:xfrm>
            <a:off x="4843355" y="3692166"/>
            <a:ext cx="274542" cy="274542"/>
            <a:chOff x="1379798" y="1723250"/>
            <a:chExt cx="397887" cy="397887"/>
          </a:xfrm>
        </p:grpSpPr>
        <p:sp>
          <p:nvSpPr>
            <p:cNvPr id="546" name="Google Shape;546;p2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0" name="Google Shape;550;p27"/>
          <p:cNvGrpSpPr/>
          <p:nvPr/>
        </p:nvGrpSpPr>
        <p:grpSpPr>
          <a:xfrm>
            <a:off x="4290072" y="3692166"/>
            <a:ext cx="274527" cy="274542"/>
            <a:chOff x="864491" y="1723250"/>
            <a:chExt cx="397866" cy="397887"/>
          </a:xfrm>
        </p:grpSpPr>
        <p:sp>
          <p:nvSpPr>
            <p:cNvPr id="551" name="Google Shape;551;p2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4" name="Google Shape;554;p27"/>
          <p:cNvSpPr txBox="1">
            <a:spLocks noGrp="1"/>
          </p:cNvSpPr>
          <p:nvPr>
            <p:ph type="title" idx="4294967295"/>
          </p:nvPr>
        </p:nvSpPr>
        <p:spPr>
          <a:xfrm>
            <a:off x="2325750" y="1403550"/>
            <a:ext cx="4492500" cy="1222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900"/>
              <a:buNone/>
            </a:pPr>
            <a:r>
              <a:rPr lang="en-US" sz="3500">
                <a:solidFill>
                  <a:schemeClr val="lt1"/>
                </a:solidFill>
              </a:rPr>
              <a:t>GRACIAS</a:t>
            </a:r>
            <a:endParaRPr sz="3500">
              <a:solidFill>
                <a:schemeClr val="lt1"/>
              </a:solidFill>
            </a:endParaRPr>
          </a:p>
        </p:txBody>
      </p:sp>
      <p:pic>
        <p:nvPicPr>
          <p:cNvPr id="555" name="Google Shape;555;p27"/>
          <p:cNvPicPr preferRelativeResize="0"/>
          <p:nvPr/>
        </p:nvPicPr>
        <p:blipFill rotWithShape="1">
          <a:blip r:embed="rId3">
            <a:alphaModFix/>
          </a:blip>
          <a:srcRect/>
          <a:stretch/>
        </p:blipFill>
        <p:spPr>
          <a:xfrm>
            <a:off x="3821012" y="3052951"/>
            <a:ext cx="1295928" cy="3581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959A6"/>
        </a:solidFill>
        <a:effectLst/>
      </p:bgPr>
    </p:bg>
    <p:spTree>
      <p:nvGrpSpPr>
        <p:cNvPr id="1" name="Shape 559"/>
        <p:cNvGrpSpPr/>
        <p:nvPr/>
      </p:nvGrpSpPr>
      <p:grpSpPr>
        <a:xfrm>
          <a:off x="0" y="0"/>
          <a:ext cx="0" cy="0"/>
          <a:chOff x="0" y="0"/>
          <a:chExt cx="0" cy="0"/>
        </a:xfrm>
      </p:grpSpPr>
      <p:pic>
        <p:nvPicPr>
          <p:cNvPr id="560" name="Google Shape;560;p28"/>
          <p:cNvPicPr preferRelativeResize="0"/>
          <p:nvPr/>
        </p:nvPicPr>
        <p:blipFill rotWithShape="1">
          <a:blip r:embed="rId3">
            <a:alphaModFix/>
          </a:blip>
          <a:srcRect/>
          <a:stretch/>
        </p:blipFill>
        <p:spPr>
          <a:xfrm>
            <a:off x="2810150" y="2130200"/>
            <a:ext cx="3195402" cy="88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p:nvPr/>
        </p:nvSpPr>
        <p:spPr>
          <a:xfrm>
            <a:off x="4404071" y="401115"/>
            <a:ext cx="4008600" cy="751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rgbClr val="000000"/>
                </a:solidFill>
                <a:latin typeface="Barlow ExtraBold"/>
                <a:ea typeface="Barlow ExtraBold"/>
                <a:cs typeface="Barlow ExtraBold"/>
                <a:sym typeface="Barlow ExtraBold"/>
              </a:rPr>
              <a:t>Reglas de la clase</a:t>
            </a:r>
            <a:endParaRPr sz="3500" b="1" i="0" u="none" strike="noStrike" cap="none">
              <a:solidFill>
                <a:srgbClr val="000000"/>
              </a:solidFill>
              <a:latin typeface="Barlow ExtraBold"/>
              <a:ea typeface="Barlow ExtraBold"/>
              <a:cs typeface="Barlow ExtraBold"/>
              <a:sym typeface="Barlow ExtraBold"/>
            </a:endParaRPr>
          </a:p>
          <a:p>
            <a:pPr marL="0" marR="0" lvl="0" indent="0" algn="l" rtl="0">
              <a:lnSpc>
                <a:spcPct val="100000"/>
              </a:lnSpc>
              <a:spcBef>
                <a:spcPts val="0"/>
              </a:spcBef>
              <a:spcAft>
                <a:spcPts val="0"/>
              </a:spcAft>
              <a:buClr>
                <a:srgbClr val="000000"/>
              </a:buClr>
              <a:buSzPts val="6060"/>
              <a:buFont typeface="Arial"/>
              <a:buNone/>
            </a:pPr>
            <a:endParaRPr sz="6060" b="1" i="0" u="none" strike="noStrike" cap="none">
              <a:solidFill>
                <a:srgbClr val="000000"/>
              </a:solidFill>
              <a:latin typeface="Barlow ExtraBold"/>
              <a:ea typeface="Barlow ExtraBold"/>
              <a:cs typeface="Barlow ExtraBold"/>
              <a:sym typeface="Barlow ExtraBold"/>
            </a:endParaRPr>
          </a:p>
        </p:txBody>
      </p:sp>
      <p:sp>
        <p:nvSpPr>
          <p:cNvPr id="80" name="Google Shape;80;p3"/>
          <p:cNvSpPr txBox="1"/>
          <p:nvPr/>
        </p:nvSpPr>
        <p:spPr>
          <a:xfrm>
            <a:off x="4833765" y="1151089"/>
            <a:ext cx="3995700" cy="849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600"/>
              </a:spcAft>
              <a:buClr>
                <a:srgbClr val="000000"/>
              </a:buClr>
              <a:buSzPts val="1800"/>
              <a:buFont typeface="Arial"/>
              <a:buNone/>
            </a:pPr>
            <a:r>
              <a:rPr lang="en-US" sz="1800" b="0" i="0" u="none" strike="noStrike" cap="none">
                <a:solidFill>
                  <a:srgbClr val="000000"/>
                </a:solidFill>
                <a:latin typeface="Barlow"/>
                <a:ea typeface="Barlow"/>
                <a:cs typeface="Barlow"/>
                <a:sym typeface="Barlow"/>
              </a:rPr>
              <a:t>Micrófonos apagados</a:t>
            </a:r>
            <a:endParaRPr sz="1800" b="0" i="0" u="none" strike="noStrike" cap="none">
              <a:solidFill>
                <a:srgbClr val="000000"/>
              </a:solidFill>
              <a:latin typeface="Barlow"/>
              <a:ea typeface="Barlow"/>
              <a:cs typeface="Barlow"/>
              <a:sym typeface="Barlow"/>
            </a:endParaRPr>
          </a:p>
        </p:txBody>
      </p:sp>
      <p:pic>
        <p:nvPicPr>
          <p:cNvPr id="81" name="Google Shape;81;p3"/>
          <p:cNvPicPr preferRelativeResize="0"/>
          <p:nvPr/>
        </p:nvPicPr>
        <p:blipFill rotWithShape="1">
          <a:blip r:embed="rId3">
            <a:alphaModFix/>
          </a:blip>
          <a:srcRect/>
          <a:stretch/>
        </p:blipFill>
        <p:spPr>
          <a:xfrm>
            <a:off x="7776464" y="4432569"/>
            <a:ext cx="1182182" cy="664972"/>
          </a:xfrm>
          <a:prstGeom prst="rect">
            <a:avLst/>
          </a:prstGeom>
          <a:noFill/>
          <a:ln>
            <a:noFill/>
          </a:ln>
        </p:spPr>
      </p:pic>
      <p:sp>
        <p:nvSpPr>
          <p:cNvPr id="82" name="Google Shape;82;p3"/>
          <p:cNvSpPr txBox="1"/>
          <p:nvPr/>
        </p:nvSpPr>
        <p:spPr>
          <a:xfrm>
            <a:off x="4835239" y="1914744"/>
            <a:ext cx="3624600" cy="849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600"/>
              </a:spcAft>
              <a:buClr>
                <a:srgbClr val="000000"/>
              </a:buClr>
              <a:buSzPts val="1800"/>
              <a:buFont typeface="Arial"/>
              <a:buNone/>
            </a:pPr>
            <a:r>
              <a:rPr lang="en-US" sz="1800" b="0" i="0" u="none" strike="noStrike" cap="none">
                <a:solidFill>
                  <a:srgbClr val="000000"/>
                </a:solidFill>
                <a:latin typeface="Barlow"/>
                <a:ea typeface="Barlow"/>
                <a:cs typeface="Barlow"/>
                <a:sym typeface="Barlow"/>
              </a:rPr>
              <a:t>Consultas al final de la clase</a:t>
            </a:r>
            <a:endParaRPr sz="1800" b="0" i="0" u="none" strike="noStrike" cap="none">
              <a:solidFill>
                <a:srgbClr val="000000"/>
              </a:solidFill>
              <a:latin typeface="Barlow"/>
              <a:ea typeface="Barlow"/>
              <a:cs typeface="Barlow"/>
              <a:sym typeface="Barlow"/>
            </a:endParaRPr>
          </a:p>
        </p:txBody>
      </p:sp>
      <p:sp>
        <p:nvSpPr>
          <p:cNvPr id="83" name="Google Shape;83;p3"/>
          <p:cNvSpPr txBox="1"/>
          <p:nvPr/>
        </p:nvSpPr>
        <p:spPr>
          <a:xfrm>
            <a:off x="4833765" y="2673653"/>
            <a:ext cx="3508800" cy="849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600"/>
              </a:spcAft>
              <a:buClr>
                <a:srgbClr val="000000"/>
              </a:buClr>
              <a:buSzPts val="1800"/>
              <a:buFont typeface="Arial"/>
              <a:buNone/>
            </a:pPr>
            <a:r>
              <a:rPr lang="en-US" sz="1800" b="0" i="0" u="none" strike="noStrike" cap="none">
                <a:solidFill>
                  <a:srgbClr val="000000"/>
                </a:solidFill>
                <a:latin typeface="Barlow"/>
                <a:ea typeface="Barlow"/>
                <a:cs typeface="Barlow"/>
                <a:sym typeface="Barlow"/>
              </a:rPr>
              <a:t>Consultas por chat</a:t>
            </a:r>
            <a:endParaRPr sz="1800" b="0" i="0" u="none" strike="noStrike" cap="none">
              <a:solidFill>
                <a:srgbClr val="000000"/>
              </a:solidFill>
              <a:latin typeface="Barlow"/>
              <a:ea typeface="Barlow"/>
              <a:cs typeface="Barlow"/>
              <a:sym typeface="Barlow"/>
            </a:endParaRPr>
          </a:p>
        </p:txBody>
      </p:sp>
      <p:pic>
        <p:nvPicPr>
          <p:cNvPr id="84" name="Google Shape;84;p3"/>
          <p:cNvPicPr preferRelativeResize="0"/>
          <p:nvPr/>
        </p:nvPicPr>
        <p:blipFill rotWithShape="1">
          <a:blip r:embed="rId4">
            <a:alphaModFix/>
          </a:blip>
          <a:srcRect l="57110"/>
          <a:stretch/>
        </p:blipFill>
        <p:spPr>
          <a:xfrm>
            <a:off x="-1" y="0"/>
            <a:ext cx="4197899" cy="5138653"/>
          </a:xfrm>
          <a:prstGeom prst="rect">
            <a:avLst/>
          </a:prstGeom>
          <a:noFill/>
          <a:ln>
            <a:noFill/>
          </a:ln>
        </p:spPr>
      </p:pic>
      <p:pic>
        <p:nvPicPr>
          <p:cNvPr id="85" name="Google Shape;85;p3"/>
          <p:cNvPicPr preferRelativeResize="0"/>
          <p:nvPr/>
        </p:nvPicPr>
        <p:blipFill rotWithShape="1">
          <a:blip r:embed="rId5">
            <a:alphaModFix/>
          </a:blip>
          <a:srcRect/>
          <a:stretch/>
        </p:blipFill>
        <p:spPr>
          <a:xfrm>
            <a:off x="4440441" y="1154159"/>
            <a:ext cx="394803" cy="394803"/>
          </a:xfrm>
          <a:prstGeom prst="rect">
            <a:avLst/>
          </a:prstGeom>
          <a:noFill/>
          <a:ln>
            <a:noFill/>
          </a:ln>
        </p:spPr>
      </p:pic>
      <p:pic>
        <p:nvPicPr>
          <p:cNvPr id="86" name="Google Shape;86;p3"/>
          <p:cNvPicPr preferRelativeResize="0"/>
          <p:nvPr/>
        </p:nvPicPr>
        <p:blipFill rotWithShape="1">
          <a:blip r:embed="rId6">
            <a:alphaModFix/>
          </a:blip>
          <a:srcRect/>
          <a:stretch/>
        </p:blipFill>
        <p:spPr>
          <a:xfrm>
            <a:off x="4370289" y="2764746"/>
            <a:ext cx="394803" cy="394803"/>
          </a:xfrm>
          <a:prstGeom prst="rect">
            <a:avLst/>
          </a:prstGeom>
          <a:noFill/>
          <a:ln>
            <a:noFill/>
          </a:ln>
        </p:spPr>
      </p:pic>
      <p:pic>
        <p:nvPicPr>
          <p:cNvPr id="87" name="Google Shape;87;p3"/>
          <p:cNvPicPr preferRelativeResize="0"/>
          <p:nvPr/>
        </p:nvPicPr>
        <p:blipFill rotWithShape="1">
          <a:blip r:embed="rId7">
            <a:alphaModFix/>
          </a:blip>
          <a:srcRect/>
          <a:stretch/>
        </p:blipFill>
        <p:spPr>
          <a:xfrm>
            <a:off x="4370290" y="1959450"/>
            <a:ext cx="394803" cy="394803"/>
          </a:xfrm>
          <a:prstGeom prst="rect">
            <a:avLst/>
          </a:prstGeom>
          <a:noFill/>
          <a:ln>
            <a:noFill/>
          </a:ln>
        </p:spPr>
      </p:pic>
      <p:pic>
        <p:nvPicPr>
          <p:cNvPr id="88" name="Google Shape;88;p3"/>
          <p:cNvPicPr preferRelativeResize="0"/>
          <p:nvPr/>
        </p:nvPicPr>
        <p:blipFill rotWithShape="1">
          <a:blip r:embed="rId8">
            <a:alphaModFix/>
          </a:blip>
          <a:srcRect/>
          <a:stretch/>
        </p:blipFill>
        <p:spPr>
          <a:xfrm>
            <a:off x="7776464" y="3"/>
            <a:ext cx="429120" cy="429120"/>
          </a:xfrm>
          <a:prstGeom prst="rect">
            <a:avLst/>
          </a:prstGeom>
          <a:noFill/>
          <a:ln>
            <a:noFill/>
          </a:ln>
        </p:spPr>
      </p:pic>
      <p:pic>
        <p:nvPicPr>
          <p:cNvPr id="89" name="Google Shape;89;p3"/>
          <p:cNvPicPr preferRelativeResize="0"/>
          <p:nvPr/>
        </p:nvPicPr>
        <p:blipFill rotWithShape="1">
          <a:blip r:embed="rId9">
            <a:alphaModFix/>
          </a:blip>
          <a:srcRect/>
          <a:stretch/>
        </p:blipFill>
        <p:spPr>
          <a:xfrm>
            <a:off x="8899370" y="1010216"/>
            <a:ext cx="244625" cy="244625"/>
          </a:xfrm>
          <a:prstGeom prst="rect">
            <a:avLst/>
          </a:prstGeom>
          <a:noFill/>
          <a:ln>
            <a:noFill/>
          </a:ln>
        </p:spPr>
      </p:pic>
      <p:pic>
        <p:nvPicPr>
          <p:cNvPr id="90" name="Google Shape;90;p3"/>
          <p:cNvPicPr preferRelativeResize="0"/>
          <p:nvPr/>
        </p:nvPicPr>
        <p:blipFill rotWithShape="1">
          <a:blip r:embed="rId10">
            <a:alphaModFix/>
          </a:blip>
          <a:srcRect/>
          <a:stretch/>
        </p:blipFill>
        <p:spPr>
          <a:xfrm>
            <a:off x="8435023" y="140125"/>
            <a:ext cx="708977" cy="708979"/>
          </a:xfrm>
          <a:prstGeom prst="rect">
            <a:avLst/>
          </a:prstGeom>
          <a:noFill/>
          <a:ln>
            <a:noFill/>
          </a:ln>
        </p:spPr>
      </p:pic>
      <p:pic>
        <p:nvPicPr>
          <p:cNvPr id="91" name="Google Shape;91;p3"/>
          <p:cNvPicPr preferRelativeResize="0"/>
          <p:nvPr/>
        </p:nvPicPr>
        <p:blipFill rotWithShape="1">
          <a:blip r:embed="rId8">
            <a:alphaModFix/>
          </a:blip>
          <a:srcRect/>
          <a:stretch/>
        </p:blipFill>
        <p:spPr>
          <a:xfrm>
            <a:off x="4115943" y="3800793"/>
            <a:ext cx="429120" cy="429120"/>
          </a:xfrm>
          <a:prstGeom prst="rect">
            <a:avLst/>
          </a:prstGeom>
          <a:noFill/>
          <a:ln>
            <a:noFill/>
          </a:ln>
        </p:spPr>
      </p:pic>
      <p:pic>
        <p:nvPicPr>
          <p:cNvPr id="92" name="Google Shape;92;p3"/>
          <p:cNvPicPr preferRelativeResize="0"/>
          <p:nvPr/>
        </p:nvPicPr>
        <p:blipFill rotWithShape="1">
          <a:blip r:embed="rId11">
            <a:alphaModFix/>
          </a:blip>
          <a:srcRect/>
          <a:stretch/>
        </p:blipFill>
        <p:spPr>
          <a:xfrm>
            <a:off x="4452064" y="4413798"/>
            <a:ext cx="313029" cy="342964"/>
          </a:xfrm>
          <a:prstGeom prst="rect">
            <a:avLst/>
          </a:prstGeom>
          <a:noFill/>
          <a:ln>
            <a:noFill/>
          </a:ln>
        </p:spPr>
      </p:pic>
      <p:pic>
        <p:nvPicPr>
          <p:cNvPr id="93" name="Google Shape;93;p3"/>
          <p:cNvPicPr preferRelativeResize="0"/>
          <p:nvPr/>
        </p:nvPicPr>
        <p:blipFill rotWithShape="1">
          <a:blip r:embed="rId12">
            <a:alphaModFix/>
          </a:blip>
          <a:srcRect/>
          <a:stretch/>
        </p:blipFill>
        <p:spPr>
          <a:xfrm>
            <a:off x="3599605" y="4327112"/>
            <a:ext cx="516338" cy="516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911778" y="1501639"/>
            <a:ext cx="1516319" cy="1674296"/>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99" name="Google Shape;99;p4"/>
          <p:cNvSpPr/>
          <p:nvPr/>
        </p:nvSpPr>
        <p:spPr>
          <a:xfrm>
            <a:off x="3750577" y="1501639"/>
            <a:ext cx="1512474" cy="1674296"/>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0" name="Google Shape;100;p4"/>
          <p:cNvSpPr/>
          <p:nvPr/>
        </p:nvSpPr>
        <p:spPr>
          <a:xfrm>
            <a:off x="6589377" y="1501639"/>
            <a:ext cx="1516640" cy="1674296"/>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1" name="Google Shape;101;p4"/>
          <p:cNvSpPr/>
          <p:nvPr/>
        </p:nvSpPr>
        <p:spPr>
          <a:xfrm>
            <a:off x="1" y="3430201"/>
            <a:ext cx="9144014" cy="67625"/>
          </a:xfrm>
          <a:custGeom>
            <a:avLst/>
            <a:gdLst/>
            <a:ahLst/>
            <a:cxnLst/>
            <a:rect l="l" t="t" r="r" b="b"/>
            <a:pathLst>
              <a:path w="22549" h="211" extrusionOk="0">
                <a:moveTo>
                  <a:pt x="0" y="1"/>
                </a:moveTo>
                <a:lnTo>
                  <a:pt x="0" y="210"/>
                </a:lnTo>
                <a:lnTo>
                  <a:pt x="22548" y="210"/>
                </a:lnTo>
                <a:lnTo>
                  <a:pt x="22548" y="1"/>
                </a:ln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2" name="Google Shape;102;p4"/>
          <p:cNvSpPr/>
          <p:nvPr/>
        </p:nvSpPr>
        <p:spPr>
          <a:xfrm>
            <a:off x="1428973" y="3325906"/>
            <a:ext cx="367544" cy="315951"/>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3" name="Google Shape;103;p4"/>
          <p:cNvSpPr/>
          <p:nvPr/>
        </p:nvSpPr>
        <p:spPr>
          <a:xfrm>
            <a:off x="4279627" y="3325587"/>
            <a:ext cx="367544" cy="314672"/>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4" name="Google Shape;104;p4"/>
          <p:cNvSpPr/>
          <p:nvPr/>
        </p:nvSpPr>
        <p:spPr>
          <a:xfrm>
            <a:off x="7185721" y="3325587"/>
            <a:ext cx="367544" cy="314672"/>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pic>
        <p:nvPicPr>
          <p:cNvPr id="105" name="Google Shape;105;p4"/>
          <p:cNvPicPr preferRelativeResize="0"/>
          <p:nvPr/>
        </p:nvPicPr>
        <p:blipFill rotWithShape="1">
          <a:blip r:embed="rId3">
            <a:alphaModFix/>
          </a:blip>
          <a:srcRect/>
          <a:stretch/>
        </p:blipFill>
        <p:spPr>
          <a:xfrm>
            <a:off x="7649001" y="4313125"/>
            <a:ext cx="1183300" cy="665600"/>
          </a:xfrm>
          <a:prstGeom prst="rect">
            <a:avLst/>
          </a:prstGeom>
          <a:noFill/>
          <a:ln>
            <a:noFill/>
          </a:ln>
        </p:spPr>
      </p:pic>
      <p:sp>
        <p:nvSpPr>
          <p:cNvPr id="106" name="Google Shape;106;p4"/>
          <p:cNvSpPr txBox="1">
            <a:spLocks noGrp="1"/>
          </p:cNvSpPr>
          <p:nvPr>
            <p:ph type="title" idx="4294967295"/>
          </p:nvPr>
        </p:nvSpPr>
        <p:spPr>
          <a:xfrm>
            <a:off x="0" y="427650"/>
            <a:ext cx="9144000" cy="572625"/>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28300"/>
              <a:buNone/>
            </a:pPr>
            <a:r>
              <a:rPr lang="en-US" sz="3975"/>
              <a:t>Cronograma</a:t>
            </a:r>
            <a:endParaRPr b="1"/>
          </a:p>
        </p:txBody>
      </p:sp>
      <p:sp>
        <p:nvSpPr>
          <p:cNvPr id="107" name="Google Shape;107;p4"/>
          <p:cNvSpPr txBox="1"/>
          <p:nvPr/>
        </p:nvSpPr>
        <p:spPr>
          <a:xfrm>
            <a:off x="1000488" y="2108743"/>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Clr>
                <a:srgbClr val="000000"/>
              </a:buClr>
              <a:buSzPts val="1200"/>
              <a:buFont typeface="Arial"/>
              <a:buNone/>
            </a:pPr>
            <a:r>
              <a:rPr lang="en-US" sz="1200" b="0" i="0" u="none" strike="noStrike" cap="none">
                <a:solidFill>
                  <a:schemeClr val="lt1"/>
                </a:solidFill>
                <a:latin typeface="Barlow"/>
                <a:ea typeface="Barlow"/>
                <a:cs typeface="Barlow"/>
                <a:sym typeface="Barlow"/>
              </a:rPr>
              <a:t>18:30</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a</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19:25</a:t>
            </a:r>
            <a:endParaRPr sz="1725" b="0" i="0" u="none" strike="noStrike" cap="none">
              <a:solidFill>
                <a:schemeClr val="lt1"/>
              </a:solidFill>
              <a:latin typeface="Arial"/>
              <a:ea typeface="Arial"/>
              <a:cs typeface="Arial"/>
              <a:sym typeface="Arial"/>
            </a:endParaRPr>
          </a:p>
        </p:txBody>
      </p:sp>
      <p:sp>
        <p:nvSpPr>
          <p:cNvPr id="108" name="Google Shape;108;p4"/>
          <p:cNvSpPr txBox="1"/>
          <p:nvPr/>
        </p:nvSpPr>
        <p:spPr>
          <a:xfrm>
            <a:off x="1188588" y="1550054"/>
            <a:ext cx="962775"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chemeClr val="lt1"/>
                </a:solidFill>
                <a:latin typeface="Barlow"/>
                <a:ea typeface="Barlow"/>
                <a:cs typeface="Barlow"/>
                <a:sym typeface="Barlow"/>
              </a:rPr>
              <a:t>Primera Parte</a:t>
            </a:r>
            <a:endParaRPr sz="1500" b="1" i="0" u="none" strike="noStrike" cap="none">
              <a:solidFill>
                <a:schemeClr val="lt1"/>
              </a:solidFill>
              <a:latin typeface="Barlow"/>
              <a:ea typeface="Barlow"/>
              <a:cs typeface="Barlow"/>
              <a:sym typeface="Barlow"/>
            </a:endParaRPr>
          </a:p>
        </p:txBody>
      </p:sp>
      <p:sp>
        <p:nvSpPr>
          <p:cNvPr id="109" name="Google Shape;109;p4"/>
          <p:cNvSpPr txBox="1"/>
          <p:nvPr/>
        </p:nvSpPr>
        <p:spPr>
          <a:xfrm>
            <a:off x="6674176" y="2108744"/>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Clr>
                <a:srgbClr val="000000"/>
              </a:buClr>
              <a:buSzPts val="1200"/>
              <a:buFont typeface="Arial"/>
              <a:buNone/>
            </a:pPr>
            <a:r>
              <a:rPr lang="en-US" sz="1200" b="0" i="0" u="none" strike="noStrike" cap="none">
                <a:solidFill>
                  <a:schemeClr val="lt1"/>
                </a:solidFill>
                <a:latin typeface="Barlow"/>
                <a:ea typeface="Barlow"/>
                <a:cs typeface="Barlow"/>
                <a:sym typeface="Barlow"/>
              </a:rPr>
              <a:t>19:35</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a</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20:30</a:t>
            </a:r>
            <a:endParaRPr sz="1725" b="0" i="0" u="none" strike="noStrike" cap="none">
              <a:solidFill>
                <a:schemeClr val="lt1"/>
              </a:solidFill>
              <a:latin typeface="Arial"/>
              <a:ea typeface="Arial"/>
              <a:cs typeface="Arial"/>
              <a:sym typeface="Arial"/>
            </a:endParaRPr>
          </a:p>
        </p:txBody>
      </p:sp>
      <p:sp>
        <p:nvSpPr>
          <p:cNvPr id="110" name="Google Shape;110;p4"/>
          <p:cNvSpPr txBox="1"/>
          <p:nvPr/>
        </p:nvSpPr>
        <p:spPr>
          <a:xfrm>
            <a:off x="6862276" y="1511917"/>
            <a:ext cx="962775"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chemeClr val="lt1"/>
                </a:solidFill>
                <a:latin typeface="Barlow"/>
                <a:ea typeface="Barlow"/>
                <a:cs typeface="Barlow"/>
                <a:sym typeface="Barlow"/>
              </a:rPr>
              <a:t>Segunda Parte</a:t>
            </a:r>
            <a:endParaRPr sz="1500" b="1" i="0" u="none" strike="noStrike" cap="none">
              <a:solidFill>
                <a:schemeClr val="lt1"/>
              </a:solidFill>
              <a:latin typeface="Barlow"/>
              <a:ea typeface="Barlow"/>
              <a:cs typeface="Barlow"/>
              <a:sym typeface="Barlow"/>
            </a:endParaRPr>
          </a:p>
        </p:txBody>
      </p:sp>
      <p:sp>
        <p:nvSpPr>
          <p:cNvPr id="111" name="Google Shape;111;p4"/>
          <p:cNvSpPr txBox="1"/>
          <p:nvPr/>
        </p:nvSpPr>
        <p:spPr>
          <a:xfrm>
            <a:off x="3839237" y="2108731"/>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Clr>
                <a:srgbClr val="000000"/>
              </a:buClr>
              <a:buSzPts val="1200"/>
              <a:buFont typeface="Arial"/>
              <a:buNone/>
            </a:pPr>
            <a:r>
              <a:rPr lang="en-US" sz="1200" b="0" i="0" u="none" strike="noStrike" cap="none">
                <a:solidFill>
                  <a:schemeClr val="lt1"/>
                </a:solidFill>
                <a:latin typeface="Barlow"/>
                <a:ea typeface="Barlow"/>
                <a:cs typeface="Barlow"/>
                <a:sym typeface="Barlow"/>
              </a:rPr>
              <a:t>19:25</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a</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19:35</a:t>
            </a:r>
            <a:endParaRPr sz="1725" b="0" i="0" u="none" strike="noStrike" cap="none">
              <a:solidFill>
                <a:schemeClr val="lt1"/>
              </a:solidFill>
              <a:latin typeface="Arial"/>
              <a:ea typeface="Arial"/>
              <a:cs typeface="Arial"/>
              <a:sym typeface="Arial"/>
            </a:endParaRPr>
          </a:p>
        </p:txBody>
      </p:sp>
      <p:sp>
        <p:nvSpPr>
          <p:cNvPr id="112" name="Google Shape;112;p4"/>
          <p:cNvSpPr txBox="1"/>
          <p:nvPr/>
        </p:nvSpPr>
        <p:spPr>
          <a:xfrm>
            <a:off x="4031865" y="1627348"/>
            <a:ext cx="962775"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chemeClr val="lt1"/>
                </a:solidFill>
                <a:latin typeface="Barlow"/>
                <a:ea typeface="Barlow"/>
                <a:cs typeface="Barlow"/>
                <a:sym typeface="Barlow"/>
              </a:rPr>
              <a:t>Break</a:t>
            </a:r>
            <a:endParaRPr sz="1500" b="1" i="0" u="none" strike="noStrike" cap="none">
              <a:solidFill>
                <a:schemeClr val="lt1"/>
              </a:solidFill>
              <a:latin typeface="Barlow"/>
              <a:ea typeface="Barlow"/>
              <a:cs typeface="Barlow"/>
              <a:sym typeface="Barlow"/>
            </a:endParaRPr>
          </a:p>
        </p:txBody>
      </p:sp>
      <p:pic>
        <p:nvPicPr>
          <p:cNvPr id="113" name="Google Shape;113;p4"/>
          <p:cNvPicPr preferRelativeResize="0"/>
          <p:nvPr/>
        </p:nvPicPr>
        <p:blipFill rotWithShape="1">
          <a:blip r:embed="rId4">
            <a:alphaModFix/>
          </a:blip>
          <a:srcRect/>
          <a:stretch/>
        </p:blipFill>
        <p:spPr>
          <a:xfrm>
            <a:off x="2670301" y="498690"/>
            <a:ext cx="501581" cy="501581"/>
          </a:xfrm>
          <a:prstGeom prst="rect">
            <a:avLst/>
          </a:prstGeom>
          <a:noFill/>
          <a:ln>
            <a:noFill/>
          </a:ln>
        </p:spPr>
      </p:pic>
      <p:pic>
        <p:nvPicPr>
          <p:cNvPr id="114" name="Google Shape;114;p4"/>
          <p:cNvPicPr preferRelativeResize="0"/>
          <p:nvPr/>
        </p:nvPicPr>
        <p:blipFill rotWithShape="1">
          <a:blip r:embed="rId5">
            <a:alphaModFix/>
          </a:blip>
          <a:srcRect/>
          <a:stretch/>
        </p:blipFill>
        <p:spPr>
          <a:xfrm>
            <a:off x="8494238" y="2"/>
            <a:ext cx="429525" cy="429525"/>
          </a:xfrm>
          <a:prstGeom prst="rect">
            <a:avLst/>
          </a:prstGeom>
          <a:noFill/>
          <a:ln>
            <a:noFill/>
          </a:ln>
        </p:spPr>
      </p:pic>
      <p:pic>
        <p:nvPicPr>
          <p:cNvPr id="115" name="Google Shape;115;p4"/>
          <p:cNvPicPr preferRelativeResize="0"/>
          <p:nvPr/>
        </p:nvPicPr>
        <p:blipFill rotWithShape="1">
          <a:blip r:embed="rId6">
            <a:alphaModFix/>
          </a:blip>
          <a:srcRect/>
          <a:stretch/>
        </p:blipFill>
        <p:spPr>
          <a:xfrm>
            <a:off x="8494236" y="1094269"/>
            <a:ext cx="244856" cy="244856"/>
          </a:xfrm>
          <a:prstGeom prst="rect">
            <a:avLst/>
          </a:prstGeom>
          <a:noFill/>
          <a:ln>
            <a:noFill/>
          </a:ln>
        </p:spPr>
      </p:pic>
      <p:pic>
        <p:nvPicPr>
          <p:cNvPr id="116" name="Google Shape;116;p4"/>
          <p:cNvPicPr preferRelativeResize="0"/>
          <p:nvPr/>
        </p:nvPicPr>
        <p:blipFill rotWithShape="1">
          <a:blip r:embed="rId7">
            <a:alphaModFix/>
          </a:blip>
          <a:srcRect/>
          <a:stretch/>
        </p:blipFill>
        <p:spPr>
          <a:xfrm>
            <a:off x="8830676" y="613586"/>
            <a:ext cx="313325" cy="343287"/>
          </a:xfrm>
          <a:prstGeom prst="rect">
            <a:avLst/>
          </a:prstGeom>
          <a:noFill/>
          <a:ln>
            <a:noFill/>
          </a:ln>
        </p:spPr>
      </p:pic>
      <p:pic>
        <p:nvPicPr>
          <p:cNvPr id="117" name="Google Shape;117;p4"/>
          <p:cNvPicPr preferRelativeResize="0"/>
          <p:nvPr/>
        </p:nvPicPr>
        <p:blipFill rotWithShape="1">
          <a:blip r:embed="rId8">
            <a:alphaModFix/>
          </a:blip>
          <a:srcRect/>
          <a:stretch/>
        </p:blipFill>
        <p:spPr>
          <a:xfrm>
            <a:off x="7977413" y="526818"/>
            <a:ext cx="516825" cy="516825"/>
          </a:xfrm>
          <a:prstGeom prst="rect">
            <a:avLst/>
          </a:prstGeom>
          <a:noFill/>
          <a:ln>
            <a:noFill/>
          </a:ln>
        </p:spPr>
      </p:pic>
      <p:pic>
        <p:nvPicPr>
          <p:cNvPr id="118" name="Google Shape;118;p4"/>
          <p:cNvPicPr preferRelativeResize="0"/>
          <p:nvPr/>
        </p:nvPicPr>
        <p:blipFill rotWithShape="1">
          <a:blip r:embed="rId5">
            <a:alphaModFix/>
          </a:blip>
          <a:srcRect/>
          <a:stretch/>
        </p:blipFill>
        <p:spPr>
          <a:xfrm>
            <a:off x="0" y="3863402"/>
            <a:ext cx="429525" cy="429525"/>
          </a:xfrm>
          <a:prstGeom prst="rect">
            <a:avLst/>
          </a:prstGeom>
          <a:noFill/>
          <a:ln>
            <a:noFill/>
          </a:ln>
        </p:spPr>
      </p:pic>
      <p:pic>
        <p:nvPicPr>
          <p:cNvPr id="119" name="Google Shape;119;p4"/>
          <p:cNvPicPr preferRelativeResize="0"/>
          <p:nvPr/>
        </p:nvPicPr>
        <p:blipFill rotWithShape="1">
          <a:blip r:embed="rId6">
            <a:alphaModFix/>
          </a:blip>
          <a:srcRect/>
          <a:stretch/>
        </p:blipFill>
        <p:spPr>
          <a:xfrm>
            <a:off x="1123967" y="4874569"/>
            <a:ext cx="244856" cy="244856"/>
          </a:xfrm>
          <a:prstGeom prst="rect">
            <a:avLst/>
          </a:prstGeom>
          <a:noFill/>
          <a:ln>
            <a:noFill/>
          </a:ln>
        </p:spPr>
      </p:pic>
      <p:pic>
        <p:nvPicPr>
          <p:cNvPr id="120" name="Google Shape;120;p4"/>
          <p:cNvPicPr preferRelativeResize="0"/>
          <p:nvPr/>
        </p:nvPicPr>
        <p:blipFill rotWithShape="1">
          <a:blip r:embed="rId9">
            <a:alphaModFix/>
          </a:blip>
          <a:srcRect/>
          <a:stretch/>
        </p:blipFill>
        <p:spPr>
          <a:xfrm>
            <a:off x="659181" y="4003657"/>
            <a:ext cx="709646" cy="7096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2500">
                <a:solidFill>
                  <a:schemeClr val="lt1"/>
                </a:solidFill>
                <a:latin typeface="Barlow ExtraBold"/>
                <a:ea typeface="Barlow ExtraBold"/>
                <a:cs typeface="Barlow ExtraBold"/>
                <a:sym typeface="Barlow ExtraBold"/>
              </a:rPr>
              <a:t>¿Qué veremos hoy?</a:t>
            </a:r>
            <a:endParaRPr sz="2500">
              <a:solidFill>
                <a:schemeClr val="lt1"/>
              </a:solidFill>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a:latin typeface="Barlow ExtraBold"/>
              <a:ea typeface="Barlow ExtraBold"/>
              <a:cs typeface="Barlow ExtraBold"/>
              <a:sym typeface="Barlow ExtraBold"/>
            </a:endParaRPr>
          </a:p>
        </p:txBody>
      </p:sp>
      <p:sp>
        <p:nvSpPr>
          <p:cNvPr id="128" name="Google Shape;128;p5"/>
          <p:cNvSpPr txBox="1">
            <a:spLocks noGrp="1"/>
          </p:cNvSpPr>
          <p:nvPr>
            <p:ph type="body" idx="4294967295"/>
          </p:nvPr>
        </p:nvSpPr>
        <p:spPr>
          <a:xfrm>
            <a:off x="1429774" y="1524500"/>
            <a:ext cx="3760411" cy="45717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US" sz="1800" dirty="0" err="1"/>
              <a:t>Algoritmo</a:t>
            </a:r>
            <a:r>
              <a:rPr lang="en-US" sz="1800" dirty="0"/>
              <a:t> de </a:t>
            </a:r>
            <a:r>
              <a:rPr lang="en-US" sz="1800" dirty="0" err="1"/>
              <a:t>busqueda</a:t>
            </a:r>
            <a:r>
              <a:rPr lang="en-US" sz="1800" dirty="0"/>
              <a:t> </a:t>
            </a:r>
            <a:r>
              <a:rPr lang="en-US" sz="1800" dirty="0" err="1"/>
              <a:t>secuencial</a:t>
            </a:r>
            <a:endParaRPr sz="1800" dirty="0"/>
          </a:p>
        </p:txBody>
      </p:sp>
      <p:pic>
        <p:nvPicPr>
          <p:cNvPr id="129" name="Google Shape;129;p5"/>
          <p:cNvPicPr preferRelativeResize="0"/>
          <p:nvPr/>
        </p:nvPicPr>
        <p:blipFill rotWithShape="1">
          <a:blip r:embed="rId4">
            <a:alphaModFix/>
          </a:blip>
          <a:srcRect/>
          <a:stretch/>
        </p:blipFill>
        <p:spPr>
          <a:xfrm>
            <a:off x="921300" y="1578599"/>
            <a:ext cx="403075" cy="403075"/>
          </a:xfrm>
          <a:prstGeom prst="rect">
            <a:avLst/>
          </a:prstGeom>
          <a:noFill/>
          <a:ln>
            <a:noFill/>
          </a:ln>
        </p:spPr>
      </p:pic>
      <p:sp>
        <p:nvSpPr>
          <p:cNvPr id="130" name="Google Shape;130;p5"/>
          <p:cNvSpPr txBox="1">
            <a:spLocks noGrp="1"/>
          </p:cNvSpPr>
          <p:nvPr>
            <p:ph type="body" idx="4294967295"/>
          </p:nvPr>
        </p:nvSpPr>
        <p:spPr>
          <a:xfrm>
            <a:off x="1507148" y="2900401"/>
            <a:ext cx="3760500" cy="504900"/>
          </a:xfrm>
          <a:prstGeom prst="rect">
            <a:avLst/>
          </a:prstGeom>
          <a:noFill/>
          <a:ln>
            <a:noFill/>
          </a:ln>
        </p:spPr>
        <p:txBody>
          <a:bodyPr spcFirstLastPara="1" wrap="square" lIns="91425" tIns="91425" rIns="91425" bIns="91425" anchor="t" anchorCtr="0">
            <a:noAutofit/>
          </a:bodyPr>
          <a:lstStyle/>
          <a:p>
            <a:pPr marL="0" indent="0">
              <a:spcAft>
                <a:spcPts val="1200"/>
              </a:spcAft>
              <a:buNone/>
            </a:pPr>
            <a:r>
              <a:rPr lang="en-US" sz="1800" dirty="0" err="1"/>
              <a:t>Ejercicios</a:t>
            </a:r>
            <a:endParaRPr lang="en-US" sz="1800" dirty="0"/>
          </a:p>
        </p:txBody>
      </p:sp>
      <p:pic>
        <p:nvPicPr>
          <p:cNvPr id="131" name="Google Shape;131;p5"/>
          <p:cNvPicPr preferRelativeResize="0"/>
          <p:nvPr/>
        </p:nvPicPr>
        <p:blipFill rotWithShape="1">
          <a:blip r:embed="rId4">
            <a:alphaModFix/>
          </a:blip>
          <a:srcRect/>
          <a:stretch/>
        </p:blipFill>
        <p:spPr>
          <a:xfrm>
            <a:off x="936781" y="2951313"/>
            <a:ext cx="403075" cy="403075"/>
          </a:xfrm>
          <a:prstGeom prst="rect">
            <a:avLst/>
          </a:prstGeom>
          <a:noFill/>
          <a:ln>
            <a:noFill/>
          </a:ln>
        </p:spPr>
      </p:pic>
      <p:pic>
        <p:nvPicPr>
          <p:cNvPr id="132" name="Google Shape;132;p5"/>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4" name="Google Shape;128;p5">
            <a:extLst>
              <a:ext uri="{FF2B5EF4-FFF2-40B4-BE49-F238E27FC236}">
                <a16:creationId xmlns:a16="http://schemas.microsoft.com/office/drawing/2014/main" id="{0EAD2D67-EB1E-5648-113C-65C867D9FBFF}"/>
              </a:ext>
            </a:extLst>
          </p:cNvPr>
          <p:cNvSpPr txBox="1">
            <a:spLocks/>
          </p:cNvSpPr>
          <p:nvPr/>
        </p:nvSpPr>
        <p:spPr>
          <a:xfrm>
            <a:off x="1445255" y="2170083"/>
            <a:ext cx="4364702" cy="3527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lvl="0" indent="0" algn="l" rtl="0">
              <a:lnSpc>
                <a:spcPct val="115000"/>
              </a:lnSpc>
              <a:spcBef>
                <a:spcPts val="0"/>
              </a:spcBef>
              <a:spcAft>
                <a:spcPts val="1200"/>
              </a:spcAft>
              <a:buSzPts val="1800"/>
              <a:buNone/>
            </a:pPr>
            <a:r>
              <a:rPr lang="en-US" sz="1800" dirty="0" err="1"/>
              <a:t>Algoritmo</a:t>
            </a:r>
            <a:r>
              <a:rPr lang="en-US" sz="1800" dirty="0"/>
              <a:t> de </a:t>
            </a:r>
            <a:r>
              <a:rPr lang="en-US" sz="1800" dirty="0" err="1"/>
              <a:t>busqueda</a:t>
            </a:r>
            <a:r>
              <a:rPr lang="en-US" sz="1800" dirty="0"/>
              <a:t> </a:t>
            </a:r>
            <a:r>
              <a:rPr lang="en-US" sz="1800" dirty="0" err="1"/>
              <a:t>Binaria</a:t>
            </a:r>
            <a:endParaRPr lang="en-US" sz="1800" dirty="0"/>
          </a:p>
        </p:txBody>
      </p:sp>
      <p:pic>
        <p:nvPicPr>
          <p:cNvPr id="6" name="Google Shape;129;p5">
            <a:extLst>
              <a:ext uri="{FF2B5EF4-FFF2-40B4-BE49-F238E27FC236}">
                <a16:creationId xmlns:a16="http://schemas.microsoft.com/office/drawing/2014/main" id="{0E31D047-6294-99E9-D99D-D071D3A071B1}"/>
              </a:ext>
            </a:extLst>
          </p:cNvPr>
          <p:cNvPicPr preferRelativeResize="0"/>
          <p:nvPr/>
        </p:nvPicPr>
        <p:blipFill rotWithShape="1">
          <a:blip r:embed="rId4">
            <a:alphaModFix/>
          </a:blip>
          <a:srcRect/>
          <a:stretch/>
        </p:blipFill>
        <p:spPr>
          <a:xfrm>
            <a:off x="921299" y="2235419"/>
            <a:ext cx="403075" cy="40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C8FCD"/>
        </a:solidFill>
        <a:effectLst/>
      </p:bgPr>
    </p:bg>
    <p:spTree>
      <p:nvGrpSpPr>
        <p:cNvPr id="1" name="Shape 136"/>
        <p:cNvGrpSpPr/>
        <p:nvPr/>
      </p:nvGrpSpPr>
      <p:grpSpPr>
        <a:xfrm>
          <a:off x="0" y="0"/>
          <a:ext cx="0" cy="0"/>
          <a:chOff x="0" y="0"/>
          <a:chExt cx="0" cy="0"/>
        </a:xfrm>
      </p:grpSpPr>
      <p:sp>
        <p:nvSpPr>
          <p:cNvPr id="137" name="Google Shape;137;p6"/>
          <p:cNvSpPr txBox="1">
            <a:spLocks noGrp="1"/>
          </p:cNvSpPr>
          <p:nvPr>
            <p:ph type="body" idx="4294967295"/>
          </p:nvPr>
        </p:nvSpPr>
        <p:spPr>
          <a:xfrm>
            <a:off x="1762682" y="1626417"/>
            <a:ext cx="6818610" cy="177796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ES" sz="2400" dirty="0">
                <a:solidFill>
                  <a:schemeClr val="bg1"/>
                </a:solidFill>
              </a:rPr>
              <a:t>Los procesos de búsqueda involucran recorrer un arreglo completo con el fin de encontrar un elemento.</a:t>
            </a:r>
          </a:p>
        </p:txBody>
      </p:sp>
      <p:pic>
        <p:nvPicPr>
          <p:cNvPr id="138" name="Google Shape;138;p6"/>
          <p:cNvPicPr preferRelativeResize="0"/>
          <p:nvPr/>
        </p:nvPicPr>
        <p:blipFill rotWithShape="1">
          <a:blip r:embed="rId3">
            <a:alphaModFix/>
          </a:blip>
          <a:srcRect/>
          <a:stretch/>
        </p:blipFill>
        <p:spPr>
          <a:xfrm>
            <a:off x="4001912" y="4485818"/>
            <a:ext cx="1140173" cy="315108"/>
          </a:xfrm>
          <a:prstGeom prst="rect">
            <a:avLst/>
          </a:prstGeom>
          <a:noFill/>
          <a:ln>
            <a:noFill/>
          </a:ln>
        </p:spPr>
      </p:pic>
      <p:sp>
        <p:nvSpPr>
          <p:cNvPr id="139" name="Google Shape;139;p6"/>
          <p:cNvSpPr txBox="1">
            <a:spLocks noGrp="1"/>
          </p:cNvSpPr>
          <p:nvPr>
            <p:ph type="title" idx="4294967295"/>
          </p:nvPr>
        </p:nvSpPr>
        <p:spPr>
          <a:xfrm>
            <a:off x="1610750" y="342574"/>
            <a:ext cx="6895715" cy="117353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Arial"/>
              <a:buNone/>
            </a:pPr>
            <a:r>
              <a:rPr lang="en-US" sz="5000" dirty="0" err="1">
                <a:solidFill>
                  <a:schemeClr val="lt1"/>
                </a:solidFill>
                <a:latin typeface="Barlow ExtraBold"/>
                <a:ea typeface="Barlow ExtraBold"/>
                <a:cs typeface="Barlow ExtraBold"/>
                <a:sym typeface="Barlow ExtraBold"/>
              </a:rPr>
              <a:t>Metodos</a:t>
            </a:r>
            <a:r>
              <a:rPr lang="en-US" sz="5000" dirty="0">
                <a:solidFill>
                  <a:schemeClr val="lt1"/>
                </a:solidFill>
                <a:latin typeface="Barlow ExtraBold"/>
                <a:ea typeface="Barlow ExtraBold"/>
                <a:cs typeface="Barlow ExtraBold"/>
                <a:sym typeface="Barlow ExtraBold"/>
              </a:rPr>
              <a:t> de </a:t>
            </a:r>
            <a:r>
              <a:rPr lang="en-US" sz="5000" dirty="0" err="1">
                <a:solidFill>
                  <a:schemeClr val="lt1"/>
                </a:solidFill>
                <a:latin typeface="Barlow ExtraBold"/>
                <a:ea typeface="Barlow ExtraBold"/>
                <a:cs typeface="Barlow ExtraBold"/>
                <a:sym typeface="Barlow ExtraBold"/>
              </a:rPr>
              <a:t>Busqueda</a:t>
            </a:r>
            <a:endParaRPr sz="5000" dirty="0">
              <a:solidFill>
                <a:schemeClr val="lt1"/>
              </a:solidFill>
              <a:latin typeface="Barlow ExtraBold"/>
              <a:ea typeface="Barlow ExtraBold"/>
              <a:cs typeface="Barlow ExtraBold"/>
              <a:sym typeface="Barlow ExtraBold"/>
            </a:endParaRPr>
          </a:p>
        </p:txBody>
      </p:sp>
      <p:pic>
        <p:nvPicPr>
          <p:cNvPr id="2" name="Picture 2">
            <a:extLst>
              <a:ext uri="{FF2B5EF4-FFF2-40B4-BE49-F238E27FC236}">
                <a16:creationId xmlns:a16="http://schemas.microsoft.com/office/drawing/2014/main" id="{B67649B2-9FFA-E047-3C6F-698864335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5" y="-5438"/>
            <a:ext cx="1842867" cy="1842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C8FCD"/>
        </a:solidFill>
        <a:effectLst/>
      </p:bgPr>
    </p:bg>
    <p:spTree>
      <p:nvGrpSpPr>
        <p:cNvPr id="1" name="Shape 136"/>
        <p:cNvGrpSpPr/>
        <p:nvPr/>
      </p:nvGrpSpPr>
      <p:grpSpPr>
        <a:xfrm>
          <a:off x="0" y="0"/>
          <a:ext cx="0" cy="0"/>
          <a:chOff x="0" y="0"/>
          <a:chExt cx="0" cy="0"/>
        </a:xfrm>
      </p:grpSpPr>
      <p:sp>
        <p:nvSpPr>
          <p:cNvPr id="137" name="Google Shape;137;p6"/>
          <p:cNvSpPr txBox="1">
            <a:spLocks noGrp="1"/>
          </p:cNvSpPr>
          <p:nvPr>
            <p:ph type="body" idx="4294967295"/>
          </p:nvPr>
        </p:nvSpPr>
        <p:spPr>
          <a:xfrm>
            <a:off x="1762682" y="1619387"/>
            <a:ext cx="6743783" cy="310736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ES" sz="2400" dirty="0">
                <a:solidFill>
                  <a:schemeClr val="bg1"/>
                </a:solidFill>
              </a:rPr>
              <a:t>Para buscar el menor o mayor elemento de un arreglo, podemos usar la estrategia, de suponer que el primero o el último es el menor (mayor), para luego ir comparando con cada uno de los elementos, e ir actualizando el menor (mayor). A esto se le llama </a:t>
            </a:r>
            <a:r>
              <a:rPr lang="es-ES" sz="2400" b="1" dirty="0">
                <a:solidFill>
                  <a:schemeClr val="bg1"/>
                </a:solidFill>
              </a:rPr>
              <a:t>Búsqueda Lineal</a:t>
            </a:r>
            <a:r>
              <a:rPr lang="es-ES" sz="2400" dirty="0">
                <a:solidFill>
                  <a:schemeClr val="bg1"/>
                </a:solidFill>
              </a:rPr>
              <a:t>.</a:t>
            </a:r>
            <a:endParaRPr lang="es-ES" sz="1800" dirty="0">
              <a:solidFill>
                <a:schemeClr val="bg1"/>
              </a:solidFill>
            </a:endParaRPr>
          </a:p>
        </p:txBody>
      </p:sp>
      <p:pic>
        <p:nvPicPr>
          <p:cNvPr id="138" name="Google Shape;138;p6"/>
          <p:cNvPicPr preferRelativeResize="0"/>
          <p:nvPr/>
        </p:nvPicPr>
        <p:blipFill rotWithShape="1">
          <a:blip r:embed="rId3">
            <a:alphaModFix/>
          </a:blip>
          <a:srcRect/>
          <a:stretch/>
        </p:blipFill>
        <p:spPr>
          <a:xfrm>
            <a:off x="4001912" y="4485818"/>
            <a:ext cx="1140173" cy="315108"/>
          </a:xfrm>
          <a:prstGeom prst="rect">
            <a:avLst/>
          </a:prstGeom>
          <a:noFill/>
          <a:ln>
            <a:noFill/>
          </a:ln>
        </p:spPr>
      </p:pic>
      <p:pic>
        <p:nvPicPr>
          <p:cNvPr id="1026" name="Picture 2">
            <a:extLst>
              <a:ext uri="{FF2B5EF4-FFF2-40B4-BE49-F238E27FC236}">
                <a16:creationId xmlns:a16="http://schemas.microsoft.com/office/drawing/2014/main" id="{9FA90B85-7B3A-16EB-2E38-30B4D6D4E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42867" cy="184286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39;p6">
            <a:extLst>
              <a:ext uri="{FF2B5EF4-FFF2-40B4-BE49-F238E27FC236}">
                <a16:creationId xmlns:a16="http://schemas.microsoft.com/office/drawing/2014/main" id="{ACF6C984-DDF6-8504-183C-3AF6D898DF3C}"/>
              </a:ext>
            </a:extLst>
          </p:cNvPr>
          <p:cNvSpPr txBox="1">
            <a:spLocks/>
          </p:cNvSpPr>
          <p:nvPr/>
        </p:nvSpPr>
        <p:spPr>
          <a:xfrm>
            <a:off x="1610750" y="342574"/>
            <a:ext cx="6895715" cy="11735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a:buClr>
                <a:schemeClr val="dk1"/>
              </a:buClr>
              <a:buSzPts val="990"/>
              <a:buFont typeface="Arial"/>
              <a:buNone/>
            </a:pPr>
            <a:r>
              <a:rPr lang="en-US" sz="5000">
                <a:solidFill>
                  <a:schemeClr val="lt1"/>
                </a:solidFill>
                <a:latin typeface="Barlow ExtraBold"/>
                <a:ea typeface="Barlow ExtraBold"/>
                <a:cs typeface="Barlow ExtraBold"/>
                <a:sym typeface="Barlow ExtraBold"/>
              </a:rPr>
              <a:t>Metodos de Busqueda</a:t>
            </a:r>
            <a:endParaRPr lang="en-US" sz="5000" dirty="0">
              <a:solidFill>
                <a:schemeClr val="lt1"/>
              </a:solidFill>
              <a:latin typeface="Barlow ExtraBold"/>
              <a:ea typeface="Barlow ExtraBold"/>
              <a:cs typeface="Barlow ExtraBold"/>
              <a:sym typeface="Barlow ExtraBold"/>
            </a:endParaRPr>
          </a:p>
        </p:txBody>
      </p:sp>
    </p:spTree>
    <p:extLst>
      <p:ext uri="{BB962C8B-B14F-4D97-AF65-F5344CB8AC3E}">
        <p14:creationId xmlns:p14="http://schemas.microsoft.com/office/powerpoint/2010/main" val="36171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p:nvPr/>
        </p:nvSpPr>
        <p:spPr>
          <a:xfrm rot="5400000">
            <a:off x="2113290" y="-1790493"/>
            <a:ext cx="640938" cy="4867323"/>
          </a:xfrm>
          <a:prstGeom prst="round2SameRect">
            <a:avLst>
              <a:gd name="adj1" fmla="val 16667"/>
              <a:gd name="adj2" fmla="val 0"/>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7"/>
          <p:cNvSpPr txBox="1">
            <a:spLocks noGrp="1"/>
          </p:cNvSpPr>
          <p:nvPr>
            <p:ph type="title" idx="4294967295"/>
          </p:nvPr>
        </p:nvSpPr>
        <p:spPr>
          <a:xfrm>
            <a:off x="586475" y="401494"/>
            <a:ext cx="4012500" cy="484771"/>
          </a:xfrm>
          <a:prstGeom prst="rect">
            <a:avLst/>
          </a:prstGeom>
          <a:noFill/>
          <a:ln>
            <a:noFill/>
          </a:ln>
        </p:spPr>
        <p:txBody>
          <a:bodyPr spcFirstLastPara="1" wrap="square" lIns="91425" tIns="91425" rIns="91425" bIns="91425" anchor="t" anchorCtr="0">
            <a:noAutofit/>
          </a:bodyPr>
          <a:lstStyle/>
          <a:p>
            <a:r>
              <a:rPr lang="es-ES" sz="1800" dirty="0">
                <a:solidFill>
                  <a:schemeClr val="bg1"/>
                </a:solidFill>
              </a:rPr>
              <a:t>Métodos de búsqueda</a:t>
            </a:r>
            <a:endParaRPr lang="es-AR" sz="1800" dirty="0">
              <a:solidFill>
                <a:schemeClr val="bg1"/>
              </a:solidFill>
            </a:endParaRPr>
          </a:p>
        </p:txBody>
      </p:sp>
      <p:sp>
        <p:nvSpPr>
          <p:cNvPr id="147" name="Google Shape;147;p7"/>
          <p:cNvSpPr txBox="1">
            <a:spLocks noGrp="1"/>
          </p:cNvSpPr>
          <p:nvPr>
            <p:ph type="body" idx="4294967295"/>
          </p:nvPr>
        </p:nvSpPr>
        <p:spPr>
          <a:xfrm>
            <a:off x="1374452" y="2571309"/>
            <a:ext cx="2698275" cy="64409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AR" sz="2000" dirty="0"/>
              <a:t>Búsqueda Secuencial </a:t>
            </a:r>
            <a:endParaRPr sz="1500" dirty="0">
              <a:latin typeface="Barlow"/>
              <a:ea typeface="Barlow"/>
              <a:cs typeface="Barlow"/>
              <a:sym typeface="Barlow"/>
            </a:endParaRPr>
          </a:p>
        </p:txBody>
      </p:sp>
      <p:pic>
        <p:nvPicPr>
          <p:cNvPr id="148" name="Google Shape;148;p7"/>
          <p:cNvPicPr preferRelativeResize="0"/>
          <p:nvPr/>
        </p:nvPicPr>
        <p:blipFill rotWithShape="1">
          <a:blip r:embed="rId3">
            <a:alphaModFix/>
          </a:blip>
          <a:srcRect/>
          <a:stretch/>
        </p:blipFill>
        <p:spPr>
          <a:xfrm>
            <a:off x="7783800" y="4436750"/>
            <a:ext cx="1183299" cy="665600"/>
          </a:xfrm>
          <a:prstGeom prst="rect">
            <a:avLst/>
          </a:prstGeom>
          <a:noFill/>
          <a:ln>
            <a:noFill/>
          </a:ln>
        </p:spPr>
      </p:pic>
      <p:sp>
        <p:nvSpPr>
          <p:cNvPr id="149" name="Google Shape;149;p7"/>
          <p:cNvSpPr txBox="1">
            <a:spLocks noGrp="1"/>
          </p:cNvSpPr>
          <p:nvPr>
            <p:ph type="body" idx="4294967295"/>
          </p:nvPr>
        </p:nvSpPr>
        <p:spPr>
          <a:xfrm>
            <a:off x="5318164" y="2571309"/>
            <a:ext cx="2317500" cy="73866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AR" sz="2000" dirty="0"/>
              <a:t>Búsqueda Binaria </a:t>
            </a:r>
            <a:endParaRPr sz="1500" dirty="0">
              <a:latin typeface="Barlow"/>
              <a:ea typeface="Barlow"/>
              <a:cs typeface="Barlow"/>
              <a:sym typeface="Barlow"/>
            </a:endParaRPr>
          </a:p>
        </p:txBody>
      </p:sp>
      <p:sp>
        <p:nvSpPr>
          <p:cNvPr id="151" name="Google Shape;151;p7"/>
          <p:cNvSpPr txBox="1">
            <a:spLocks noGrp="1"/>
          </p:cNvSpPr>
          <p:nvPr>
            <p:ph type="body" idx="4294967295"/>
          </p:nvPr>
        </p:nvSpPr>
        <p:spPr>
          <a:xfrm>
            <a:off x="1316078" y="1459747"/>
            <a:ext cx="1803900" cy="1309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27027"/>
              <a:buNone/>
            </a:pPr>
            <a:r>
              <a:rPr lang="en-US" sz="7200" b="1" dirty="0">
                <a:solidFill>
                  <a:srgbClr val="6959A6"/>
                </a:solidFill>
                <a:latin typeface="Barlow"/>
                <a:ea typeface="Barlow"/>
                <a:cs typeface="Barlow"/>
                <a:sym typeface="Barlow"/>
              </a:rPr>
              <a:t>01.</a:t>
            </a:r>
            <a:endParaRPr sz="7200" b="1" dirty="0">
              <a:solidFill>
                <a:srgbClr val="6959A6"/>
              </a:solidFill>
              <a:latin typeface="Barlow"/>
              <a:ea typeface="Barlow"/>
              <a:cs typeface="Barlow"/>
              <a:sym typeface="Barlow"/>
            </a:endParaRPr>
          </a:p>
        </p:txBody>
      </p:sp>
      <p:sp>
        <p:nvSpPr>
          <p:cNvPr id="152" name="Google Shape;152;p7"/>
          <p:cNvSpPr txBox="1">
            <a:spLocks noGrp="1"/>
          </p:cNvSpPr>
          <p:nvPr>
            <p:ph type="body" idx="4294967295"/>
          </p:nvPr>
        </p:nvSpPr>
        <p:spPr>
          <a:xfrm>
            <a:off x="5273239" y="1459747"/>
            <a:ext cx="1803900" cy="1309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27027"/>
              <a:buNone/>
            </a:pPr>
            <a:r>
              <a:rPr lang="en-US" sz="7200" b="1" dirty="0">
                <a:solidFill>
                  <a:srgbClr val="00AEB2"/>
                </a:solidFill>
                <a:latin typeface="Barlow"/>
                <a:ea typeface="Barlow"/>
                <a:cs typeface="Barlow"/>
                <a:sym typeface="Barlow"/>
              </a:rPr>
              <a:t>02.</a:t>
            </a:r>
            <a:endParaRPr sz="7200" b="1" dirty="0">
              <a:solidFill>
                <a:srgbClr val="00AEB2"/>
              </a:solidFill>
              <a:latin typeface="Barlow"/>
              <a:ea typeface="Barlow"/>
              <a:cs typeface="Barlow"/>
              <a:sym typeface="Barlow"/>
            </a:endParaRPr>
          </a:p>
        </p:txBody>
      </p:sp>
      <p:pic>
        <p:nvPicPr>
          <p:cNvPr id="154" name="Google Shape;154;p7"/>
          <p:cNvPicPr preferRelativeResize="0"/>
          <p:nvPr/>
        </p:nvPicPr>
        <p:blipFill rotWithShape="1">
          <a:blip r:embed="rId4">
            <a:alphaModFix/>
          </a:blip>
          <a:srcRect/>
          <a:stretch/>
        </p:blipFill>
        <p:spPr>
          <a:xfrm>
            <a:off x="7598275" y="250202"/>
            <a:ext cx="429525" cy="429525"/>
          </a:xfrm>
          <a:prstGeom prst="rect">
            <a:avLst/>
          </a:prstGeom>
          <a:noFill/>
          <a:ln>
            <a:noFill/>
          </a:ln>
        </p:spPr>
      </p:pic>
      <p:pic>
        <p:nvPicPr>
          <p:cNvPr id="155" name="Google Shape;155;p7"/>
          <p:cNvPicPr preferRelativeResize="0"/>
          <p:nvPr/>
        </p:nvPicPr>
        <p:blipFill rotWithShape="1">
          <a:blip r:embed="rId5">
            <a:alphaModFix/>
          </a:blip>
          <a:srcRect/>
          <a:stretch/>
        </p:blipFill>
        <p:spPr>
          <a:xfrm>
            <a:off x="8722242" y="1261369"/>
            <a:ext cx="244856" cy="244856"/>
          </a:xfrm>
          <a:prstGeom prst="rect">
            <a:avLst/>
          </a:prstGeom>
          <a:noFill/>
          <a:ln>
            <a:noFill/>
          </a:ln>
        </p:spPr>
      </p:pic>
      <p:pic>
        <p:nvPicPr>
          <p:cNvPr id="156" name="Google Shape;156;p7"/>
          <p:cNvPicPr preferRelativeResize="0"/>
          <p:nvPr/>
        </p:nvPicPr>
        <p:blipFill rotWithShape="1">
          <a:blip r:embed="rId6">
            <a:alphaModFix/>
          </a:blip>
          <a:srcRect/>
          <a:stretch/>
        </p:blipFill>
        <p:spPr>
          <a:xfrm>
            <a:off x="8257456" y="390457"/>
            <a:ext cx="709646" cy="709647"/>
          </a:xfrm>
          <a:prstGeom prst="rect">
            <a:avLst/>
          </a:prstGeom>
          <a:noFill/>
          <a:ln>
            <a:noFill/>
          </a:ln>
        </p:spPr>
      </p:pic>
      <p:pic>
        <p:nvPicPr>
          <p:cNvPr id="157" name="Google Shape;157;p7"/>
          <p:cNvPicPr preferRelativeResize="0"/>
          <p:nvPr/>
        </p:nvPicPr>
        <p:blipFill rotWithShape="1">
          <a:blip r:embed="rId4">
            <a:alphaModFix/>
          </a:blip>
          <a:srcRect/>
          <a:stretch/>
        </p:blipFill>
        <p:spPr>
          <a:xfrm>
            <a:off x="680588" y="3634452"/>
            <a:ext cx="429525" cy="429525"/>
          </a:xfrm>
          <a:prstGeom prst="rect">
            <a:avLst/>
          </a:prstGeom>
          <a:noFill/>
          <a:ln>
            <a:noFill/>
          </a:ln>
        </p:spPr>
      </p:pic>
      <p:pic>
        <p:nvPicPr>
          <p:cNvPr id="158" name="Google Shape;158;p7"/>
          <p:cNvPicPr preferRelativeResize="0"/>
          <p:nvPr/>
        </p:nvPicPr>
        <p:blipFill rotWithShape="1">
          <a:blip r:embed="rId5">
            <a:alphaModFix/>
          </a:blip>
          <a:srcRect/>
          <a:stretch/>
        </p:blipFill>
        <p:spPr>
          <a:xfrm>
            <a:off x="680586" y="4728719"/>
            <a:ext cx="244856" cy="244856"/>
          </a:xfrm>
          <a:prstGeom prst="rect">
            <a:avLst/>
          </a:prstGeom>
          <a:noFill/>
          <a:ln>
            <a:noFill/>
          </a:ln>
        </p:spPr>
      </p:pic>
      <p:pic>
        <p:nvPicPr>
          <p:cNvPr id="159" name="Google Shape;159;p7"/>
          <p:cNvPicPr preferRelativeResize="0"/>
          <p:nvPr/>
        </p:nvPicPr>
        <p:blipFill rotWithShape="1">
          <a:blip r:embed="rId7">
            <a:alphaModFix/>
          </a:blip>
          <a:srcRect/>
          <a:stretch/>
        </p:blipFill>
        <p:spPr>
          <a:xfrm>
            <a:off x="1017026" y="4248036"/>
            <a:ext cx="313325" cy="343287"/>
          </a:xfrm>
          <a:prstGeom prst="rect">
            <a:avLst/>
          </a:prstGeom>
          <a:noFill/>
          <a:ln>
            <a:noFill/>
          </a:ln>
        </p:spPr>
      </p:pic>
      <p:pic>
        <p:nvPicPr>
          <p:cNvPr id="160" name="Google Shape;160;p7"/>
          <p:cNvPicPr preferRelativeResize="0"/>
          <p:nvPr/>
        </p:nvPicPr>
        <p:blipFill rotWithShape="1">
          <a:blip r:embed="rId8">
            <a:alphaModFix/>
          </a:blip>
          <a:srcRect/>
          <a:stretch/>
        </p:blipFill>
        <p:spPr>
          <a:xfrm>
            <a:off x="163763" y="4161268"/>
            <a:ext cx="516825" cy="516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p:bldP spid="149" grpId="0" build="p"/>
      <p:bldP spid="151" grpId="0" build="p"/>
      <p:bldP spid="15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AR" sz="14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7079674" y="3004507"/>
            <a:ext cx="2064323" cy="2138993"/>
          </a:xfrm>
          <a:prstGeom prst="rect">
            <a:avLst/>
          </a:prstGeom>
          <a:noFill/>
          <a:ln>
            <a:noFill/>
          </a:ln>
        </p:spPr>
      </p:pic>
      <p:sp>
        <p:nvSpPr>
          <p:cNvPr id="128" name="Google Shape;128;p5"/>
          <p:cNvSpPr txBox="1">
            <a:spLocks noGrp="1"/>
          </p:cNvSpPr>
          <p:nvPr>
            <p:ph type="body" idx="4294967295"/>
          </p:nvPr>
        </p:nvSpPr>
        <p:spPr>
          <a:xfrm>
            <a:off x="653841" y="1356102"/>
            <a:ext cx="8307279" cy="1120974"/>
          </a:xfrm>
          <a:prstGeom prst="rect">
            <a:avLst/>
          </a:prstGeom>
          <a:noFill/>
          <a:ln>
            <a:noFill/>
          </a:ln>
        </p:spPr>
        <p:txBody>
          <a:bodyPr spcFirstLastPara="1" wrap="square" lIns="91425" tIns="91425" rIns="91425" bIns="91425" anchor="t" anchorCtr="0">
            <a:noAutofit/>
          </a:bodyPr>
          <a:lstStyle/>
          <a:p>
            <a:pPr marL="0" indent="0" fontAlgn="base">
              <a:spcBef>
                <a:spcPts val="320"/>
              </a:spcBef>
              <a:buNone/>
            </a:pPr>
            <a:r>
              <a:rPr lang="es-ES" sz="1800" dirty="0"/>
              <a:t>Consiste  en recorrer un arreglo de forma secuencial e incremental,  y comparando cada  elemento contra el elemento buscado, hasta encontrarlo.</a:t>
            </a:r>
          </a:p>
        </p:txBody>
      </p:sp>
      <p:pic>
        <p:nvPicPr>
          <p:cNvPr id="129" name="Google Shape;129;p5"/>
          <p:cNvPicPr preferRelativeResize="0"/>
          <p:nvPr/>
        </p:nvPicPr>
        <p:blipFill rotWithShape="1">
          <a:blip r:embed="rId4">
            <a:alphaModFix/>
          </a:blip>
          <a:srcRect/>
          <a:stretch/>
        </p:blipFill>
        <p:spPr>
          <a:xfrm>
            <a:off x="114412" y="1597729"/>
            <a:ext cx="403075" cy="403075"/>
          </a:xfrm>
          <a:prstGeom prst="rect">
            <a:avLst/>
          </a:prstGeom>
          <a:noFill/>
          <a:ln>
            <a:noFill/>
          </a:ln>
        </p:spPr>
      </p:pic>
      <p:pic>
        <p:nvPicPr>
          <p:cNvPr id="131" name="Google Shape;131;p5"/>
          <p:cNvPicPr preferRelativeResize="0"/>
          <p:nvPr/>
        </p:nvPicPr>
        <p:blipFill rotWithShape="1">
          <a:blip r:embed="rId4">
            <a:alphaModFix/>
          </a:blip>
          <a:srcRect/>
          <a:stretch/>
        </p:blipFill>
        <p:spPr>
          <a:xfrm>
            <a:off x="114412" y="2610300"/>
            <a:ext cx="403075" cy="403075"/>
          </a:xfrm>
          <a:prstGeom prst="rect">
            <a:avLst/>
          </a:prstGeom>
          <a:noFill/>
          <a:ln>
            <a:noFill/>
          </a:ln>
        </p:spPr>
      </p:pic>
      <p:pic>
        <p:nvPicPr>
          <p:cNvPr id="132" name="Google Shape;132;p5"/>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10" name="Google Shape;127;p5">
            <a:extLst>
              <a:ext uri="{FF2B5EF4-FFF2-40B4-BE49-F238E27FC236}">
                <a16:creationId xmlns:a16="http://schemas.microsoft.com/office/drawing/2014/main" id="{320010E5-564B-7B10-3F8D-B082CECFF782}"/>
              </a:ext>
            </a:extLst>
          </p:cNvPr>
          <p:cNvSpPr txBox="1">
            <a:spLocks/>
          </p:cNvSpPr>
          <p:nvPr/>
        </p:nvSpPr>
        <p:spPr>
          <a:xfrm>
            <a:off x="1034975" y="600900"/>
            <a:ext cx="6044700" cy="70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buClr>
                <a:schemeClr val="dk1"/>
              </a:buClr>
              <a:buSzPts val="990"/>
              <a:buFont typeface="Arial"/>
              <a:buNone/>
            </a:pPr>
            <a:r>
              <a:rPr lang="es-AR" sz="2500" dirty="0">
                <a:solidFill>
                  <a:schemeClr val="lt1"/>
                </a:solidFill>
                <a:latin typeface="Barlow ExtraBold"/>
              </a:rPr>
              <a:t>Búsqueda Secuencial</a:t>
            </a:r>
            <a:endParaRPr lang="es-AR" sz="2500" dirty="0">
              <a:solidFill>
                <a:schemeClr val="lt1"/>
              </a:solidFill>
              <a:latin typeface="Barlow ExtraBold"/>
              <a:sym typeface="Barlow ExtraBold"/>
            </a:endParaRPr>
          </a:p>
        </p:txBody>
      </p:sp>
      <p:graphicFrame>
        <p:nvGraphicFramePr>
          <p:cNvPr id="6" name="Google Shape;737;p86">
            <a:extLst>
              <a:ext uri="{FF2B5EF4-FFF2-40B4-BE49-F238E27FC236}">
                <a16:creationId xmlns:a16="http://schemas.microsoft.com/office/drawing/2014/main" id="{0CE9A29D-D933-7985-1CF1-929BD93C439A}"/>
              </a:ext>
            </a:extLst>
          </p:cNvPr>
          <p:cNvGraphicFramePr/>
          <p:nvPr>
            <p:extLst>
              <p:ext uri="{D42A27DB-BD31-4B8C-83A1-F6EECF244321}">
                <p14:modId xmlns:p14="http://schemas.microsoft.com/office/powerpoint/2010/main" val="2006552543"/>
              </p:ext>
            </p:extLst>
          </p:nvPr>
        </p:nvGraphicFramePr>
        <p:xfrm>
          <a:off x="843925" y="3482483"/>
          <a:ext cx="6095950" cy="853669"/>
        </p:xfrm>
        <a:graphic>
          <a:graphicData uri="http://schemas.openxmlformats.org/drawingml/2006/table">
            <a:tbl>
              <a:tblPr firstRow="1" bandRow="1">
                <a:noFill/>
              </a:tblPr>
              <a:tblGrid>
                <a:gridCol w="870850">
                  <a:extLst>
                    <a:ext uri="{9D8B030D-6E8A-4147-A177-3AD203B41FA5}">
                      <a16:colId xmlns:a16="http://schemas.microsoft.com/office/drawing/2014/main" val="20000"/>
                    </a:ext>
                  </a:extLst>
                </a:gridCol>
                <a:gridCol w="870850">
                  <a:extLst>
                    <a:ext uri="{9D8B030D-6E8A-4147-A177-3AD203B41FA5}">
                      <a16:colId xmlns:a16="http://schemas.microsoft.com/office/drawing/2014/main" val="20001"/>
                    </a:ext>
                  </a:extLst>
                </a:gridCol>
                <a:gridCol w="870850">
                  <a:extLst>
                    <a:ext uri="{9D8B030D-6E8A-4147-A177-3AD203B41FA5}">
                      <a16:colId xmlns:a16="http://schemas.microsoft.com/office/drawing/2014/main" val="20002"/>
                    </a:ext>
                  </a:extLst>
                </a:gridCol>
                <a:gridCol w="870850">
                  <a:extLst>
                    <a:ext uri="{9D8B030D-6E8A-4147-A177-3AD203B41FA5}">
                      <a16:colId xmlns:a16="http://schemas.microsoft.com/office/drawing/2014/main" val="20003"/>
                    </a:ext>
                  </a:extLst>
                </a:gridCol>
                <a:gridCol w="870850">
                  <a:extLst>
                    <a:ext uri="{9D8B030D-6E8A-4147-A177-3AD203B41FA5}">
                      <a16:colId xmlns:a16="http://schemas.microsoft.com/office/drawing/2014/main" val="20004"/>
                    </a:ext>
                  </a:extLst>
                </a:gridCol>
                <a:gridCol w="870850">
                  <a:extLst>
                    <a:ext uri="{9D8B030D-6E8A-4147-A177-3AD203B41FA5}">
                      <a16:colId xmlns:a16="http://schemas.microsoft.com/office/drawing/2014/main" val="20005"/>
                    </a:ext>
                  </a:extLst>
                </a:gridCol>
                <a:gridCol w="870850">
                  <a:extLst>
                    <a:ext uri="{9D8B030D-6E8A-4147-A177-3AD203B41FA5}">
                      <a16:colId xmlns:a16="http://schemas.microsoft.com/office/drawing/2014/main" val="20006"/>
                    </a:ext>
                  </a:extLst>
                </a:gridCol>
              </a:tblGrid>
              <a:tr h="477675">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A</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ea typeface="Barlow"/>
                          <a:cs typeface="Barlow"/>
                          <a:sym typeface="Barlow"/>
                        </a:rPr>
                        <a:t>B</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ea typeface="Barlow"/>
                          <a:cs typeface="Barlow"/>
                          <a:sym typeface="Barlow"/>
                        </a:rPr>
                        <a:t>C</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ea typeface="Barlow"/>
                          <a:cs typeface="Barlow"/>
                          <a:sym typeface="Barlow"/>
                        </a:rPr>
                        <a:t>D</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ea typeface="Barlow"/>
                          <a:cs typeface="Barlow"/>
                          <a:sym typeface="Barlow"/>
                        </a:rPr>
                        <a:t>E</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F</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ea typeface="Barlow"/>
                          <a:cs typeface="Barlow"/>
                          <a:sym typeface="Barlow"/>
                        </a:rPr>
                        <a:t>G</a:t>
                      </a:r>
                      <a:endParaRPr b="1" dirty="0">
                        <a:solidFill>
                          <a:schemeClr val="bg1"/>
                        </a:solidFill>
                      </a:endParaRPr>
                    </a:p>
                  </a:txBody>
                  <a:tcPr marL="91450" marR="91450" marT="45725" marB="45725" anchor="ctr">
                    <a:solidFill>
                      <a:srgbClr val="6C539E"/>
                    </a:solidFill>
                  </a:tcPr>
                </a:tc>
                <a:extLst>
                  <a:ext uri="{0D108BD9-81ED-4DB2-BD59-A6C34878D82A}">
                    <a16:rowId xmlns:a16="http://schemas.microsoft.com/office/drawing/2014/main" val="10000"/>
                  </a:ext>
                </a:extLst>
              </a:tr>
              <a:tr h="302179">
                <a:tc>
                  <a:txBody>
                    <a:bodyPr/>
                    <a:lstStyle/>
                    <a:p>
                      <a:pPr marL="0" marR="0" lvl="0" indent="0" algn="ctr" rtl="0">
                        <a:lnSpc>
                          <a:spcPct val="100000"/>
                        </a:lnSpc>
                        <a:spcBef>
                          <a:spcPts val="0"/>
                        </a:spcBef>
                        <a:spcAft>
                          <a:spcPts val="0"/>
                        </a:spcAft>
                        <a:buNone/>
                      </a:pPr>
                      <a:r>
                        <a:rPr lang="es-ES" sz="1867" u="none" strike="noStrike" cap="none">
                          <a:solidFill>
                            <a:schemeClr val="bg1"/>
                          </a:solidFill>
                          <a:latin typeface="Barlow"/>
                          <a:ea typeface="Barlow"/>
                          <a:cs typeface="Barlow"/>
                          <a:sym typeface="Barlow"/>
                        </a:rPr>
                        <a:t>0</a:t>
                      </a:r>
                      <a:endParaRPr>
                        <a:solidFill>
                          <a:schemeClr val="bg1"/>
                        </a:solidFill>
                      </a:endParaRPr>
                    </a:p>
                  </a:txBody>
                  <a:tcPr marL="91450" marR="91450" marT="45725" marB="45725">
                    <a:solidFill>
                      <a:srgbClr val="8F83A8"/>
                    </a:solidFill>
                  </a:tcPr>
                </a:tc>
                <a:tc>
                  <a:txBody>
                    <a:bodyPr/>
                    <a:lstStyle/>
                    <a:p>
                      <a:pPr marL="0" marR="0" lvl="0" indent="0" algn="ctr" rtl="0">
                        <a:lnSpc>
                          <a:spcPct val="100000"/>
                        </a:lnSpc>
                        <a:spcBef>
                          <a:spcPts val="0"/>
                        </a:spcBef>
                        <a:spcAft>
                          <a:spcPts val="0"/>
                        </a:spcAft>
                        <a:buNone/>
                      </a:pPr>
                      <a:r>
                        <a:rPr lang="es-ES" sz="1867" u="none" strike="noStrike" cap="none" dirty="0">
                          <a:solidFill>
                            <a:schemeClr val="bg1"/>
                          </a:solidFill>
                          <a:latin typeface="Barlow"/>
                          <a:ea typeface="Barlow"/>
                          <a:cs typeface="Barlow"/>
                          <a:sym typeface="Barlow"/>
                        </a:rPr>
                        <a:t>1</a:t>
                      </a:r>
                      <a:endParaRPr dirty="0">
                        <a:solidFill>
                          <a:schemeClr val="bg1"/>
                        </a:solidFill>
                      </a:endParaRPr>
                    </a:p>
                  </a:txBody>
                  <a:tcPr marL="91450" marR="91450" marT="45725" marB="45725">
                    <a:solidFill>
                      <a:srgbClr val="8F83A8"/>
                    </a:solidFill>
                  </a:tcPr>
                </a:tc>
                <a:tc>
                  <a:txBody>
                    <a:bodyPr/>
                    <a:lstStyle/>
                    <a:p>
                      <a:pPr marL="0" marR="0" lvl="0" indent="0" algn="ctr" rtl="0">
                        <a:lnSpc>
                          <a:spcPct val="100000"/>
                        </a:lnSpc>
                        <a:spcBef>
                          <a:spcPts val="0"/>
                        </a:spcBef>
                        <a:spcAft>
                          <a:spcPts val="0"/>
                        </a:spcAft>
                        <a:buNone/>
                      </a:pPr>
                      <a:r>
                        <a:rPr lang="es-ES" sz="1867" u="none" strike="noStrike" cap="none">
                          <a:solidFill>
                            <a:schemeClr val="bg1"/>
                          </a:solidFill>
                          <a:latin typeface="Barlow"/>
                          <a:ea typeface="Barlow"/>
                          <a:cs typeface="Barlow"/>
                          <a:sym typeface="Barlow"/>
                        </a:rPr>
                        <a:t>2</a:t>
                      </a:r>
                      <a:endParaRPr>
                        <a:solidFill>
                          <a:schemeClr val="bg1"/>
                        </a:solidFill>
                      </a:endParaRPr>
                    </a:p>
                  </a:txBody>
                  <a:tcPr marL="91450" marR="91450" marT="45725" marB="45725">
                    <a:solidFill>
                      <a:srgbClr val="8F83A8"/>
                    </a:solidFill>
                  </a:tcPr>
                </a:tc>
                <a:tc>
                  <a:txBody>
                    <a:bodyPr/>
                    <a:lstStyle/>
                    <a:p>
                      <a:pPr marL="0" marR="0" lvl="0" indent="0" algn="ctr" rtl="0">
                        <a:lnSpc>
                          <a:spcPct val="100000"/>
                        </a:lnSpc>
                        <a:spcBef>
                          <a:spcPts val="0"/>
                        </a:spcBef>
                        <a:spcAft>
                          <a:spcPts val="0"/>
                        </a:spcAft>
                        <a:buNone/>
                      </a:pPr>
                      <a:r>
                        <a:rPr lang="es-ES" sz="1867" u="none" strike="noStrike" cap="none" dirty="0">
                          <a:solidFill>
                            <a:schemeClr val="bg1"/>
                          </a:solidFill>
                          <a:latin typeface="Barlow"/>
                          <a:ea typeface="Barlow"/>
                          <a:cs typeface="Barlow"/>
                          <a:sym typeface="Barlow"/>
                        </a:rPr>
                        <a:t>3</a:t>
                      </a:r>
                      <a:endParaRPr dirty="0">
                        <a:solidFill>
                          <a:schemeClr val="bg1"/>
                        </a:solidFill>
                      </a:endParaRPr>
                    </a:p>
                  </a:txBody>
                  <a:tcPr marL="91450" marR="91450" marT="45725" marB="45725">
                    <a:solidFill>
                      <a:srgbClr val="8F83A8"/>
                    </a:solidFill>
                  </a:tcPr>
                </a:tc>
                <a:tc>
                  <a:txBody>
                    <a:bodyPr/>
                    <a:lstStyle/>
                    <a:p>
                      <a:pPr marL="0" marR="0" lvl="0" indent="0" algn="ctr" rtl="0">
                        <a:lnSpc>
                          <a:spcPct val="100000"/>
                        </a:lnSpc>
                        <a:spcBef>
                          <a:spcPts val="0"/>
                        </a:spcBef>
                        <a:spcAft>
                          <a:spcPts val="0"/>
                        </a:spcAft>
                        <a:buNone/>
                      </a:pPr>
                      <a:r>
                        <a:rPr lang="es-ES" sz="1867" u="none" strike="noStrike" cap="none" dirty="0">
                          <a:solidFill>
                            <a:schemeClr val="bg1"/>
                          </a:solidFill>
                          <a:latin typeface="Barlow"/>
                          <a:ea typeface="Barlow"/>
                          <a:cs typeface="Barlow"/>
                          <a:sym typeface="Barlow"/>
                        </a:rPr>
                        <a:t>4</a:t>
                      </a:r>
                      <a:endParaRPr dirty="0">
                        <a:solidFill>
                          <a:schemeClr val="bg1"/>
                        </a:solidFill>
                      </a:endParaRPr>
                    </a:p>
                  </a:txBody>
                  <a:tcPr marL="91450" marR="91450" marT="45725" marB="45725">
                    <a:solidFill>
                      <a:srgbClr val="8F83A8"/>
                    </a:solidFill>
                  </a:tcPr>
                </a:tc>
                <a:tc>
                  <a:txBody>
                    <a:bodyPr/>
                    <a:lstStyle/>
                    <a:p>
                      <a:pPr marL="0" marR="0" lvl="0" indent="0" algn="ctr" rtl="0">
                        <a:lnSpc>
                          <a:spcPct val="100000"/>
                        </a:lnSpc>
                        <a:spcBef>
                          <a:spcPts val="0"/>
                        </a:spcBef>
                        <a:spcAft>
                          <a:spcPts val="0"/>
                        </a:spcAft>
                        <a:buNone/>
                      </a:pPr>
                      <a:r>
                        <a:rPr lang="es-ES" sz="1867" u="none" strike="noStrike" cap="none" dirty="0">
                          <a:solidFill>
                            <a:schemeClr val="bg1"/>
                          </a:solidFill>
                          <a:latin typeface="Barlow"/>
                          <a:ea typeface="Barlow"/>
                          <a:cs typeface="Barlow"/>
                          <a:sym typeface="Barlow"/>
                        </a:rPr>
                        <a:t>5</a:t>
                      </a:r>
                      <a:endParaRPr dirty="0">
                        <a:solidFill>
                          <a:schemeClr val="bg1"/>
                        </a:solidFill>
                      </a:endParaRPr>
                    </a:p>
                  </a:txBody>
                  <a:tcPr marL="91450" marR="91450" marT="45725" marB="45725">
                    <a:solidFill>
                      <a:srgbClr val="8F83A8"/>
                    </a:solidFill>
                  </a:tcPr>
                </a:tc>
                <a:tc>
                  <a:txBody>
                    <a:bodyPr/>
                    <a:lstStyle/>
                    <a:p>
                      <a:pPr marL="0" marR="0" lvl="0" indent="0" algn="ctr" rtl="0">
                        <a:lnSpc>
                          <a:spcPct val="100000"/>
                        </a:lnSpc>
                        <a:spcBef>
                          <a:spcPts val="0"/>
                        </a:spcBef>
                        <a:spcAft>
                          <a:spcPts val="0"/>
                        </a:spcAft>
                        <a:buNone/>
                      </a:pPr>
                      <a:r>
                        <a:rPr lang="es-ES" sz="1867" u="none" strike="noStrike" cap="none" dirty="0">
                          <a:solidFill>
                            <a:schemeClr val="bg1"/>
                          </a:solidFill>
                          <a:latin typeface="Barlow"/>
                          <a:ea typeface="Barlow"/>
                          <a:cs typeface="Barlow"/>
                          <a:sym typeface="Barlow"/>
                        </a:rPr>
                        <a:t>6</a:t>
                      </a:r>
                      <a:endParaRPr dirty="0">
                        <a:solidFill>
                          <a:schemeClr val="bg1"/>
                        </a:solidFill>
                      </a:endParaRPr>
                    </a:p>
                  </a:txBody>
                  <a:tcPr marL="91450" marR="91450" marT="45725" marB="45725">
                    <a:solidFill>
                      <a:srgbClr val="8F83A8"/>
                    </a:solidFill>
                  </a:tcPr>
                </a:tc>
                <a:extLst>
                  <a:ext uri="{0D108BD9-81ED-4DB2-BD59-A6C34878D82A}">
                    <a16:rowId xmlns:a16="http://schemas.microsoft.com/office/drawing/2014/main" val="10001"/>
                  </a:ext>
                </a:extLst>
              </a:tr>
            </a:tbl>
          </a:graphicData>
        </a:graphic>
      </p:graphicFrame>
      <p:sp>
        <p:nvSpPr>
          <p:cNvPr id="7" name="Google Shape;778;p88">
            <a:extLst>
              <a:ext uri="{FF2B5EF4-FFF2-40B4-BE49-F238E27FC236}">
                <a16:creationId xmlns:a16="http://schemas.microsoft.com/office/drawing/2014/main" id="{706609C2-C7D6-5553-61A8-8A66786E43C8}"/>
              </a:ext>
            </a:extLst>
          </p:cNvPr>
          <p:cNvSpPr/>
          <p:nvPr/>
        </p:nvSpPr>
        <p:spPr>
          <a:xfrm>
            <a:off x="3658041" y="4500768"/>
            <a:ext cx="467718" cy="216299"/>
          </a:xfrm>
          <a:prstGeom prst="rect">
            <a:avLst/>
          </a:prstGeom>
          <a:solidFill>
            <a:srgbClr val="6C539E"/>
          </a:solidFill>
          <a:ln w="25400" cap="flat" cmpd="sng">
            <a:solidFill>
              <a:srgbClr val="401B9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b="1" i="0" u="none" strike="noStrike" cap="none" dirty="0">
                <a:solidFill>
                  <a:schemeClr val="bg1"/>
                </a:solidFill>
                <a:latin typeface="Barlow" panose="00000500000000000000" pitchFamily="2" charset="0"/>
                <a:sym typeface="Arial"/>
              </a:rPr>
              <a:t>D</a:t>
            </a:r>
            <a:endParaRPr b="0" i="0" u="none" strike="noStrike" cap="none" dirty="0">
              <a:solidFill>
                <a:schemeClr val="bg1"/>
              </a:solidFill>
              <a:latin typeface="Barlow" panose="00000500000000000000" pitchFamily="2" charset="0"/>
              <a:sym typeface="Arial"/>
            </a:endParaRPr>
          </a:p>
        </p:txBody>
      </p:sp>
      <p:sp>
        <p:nvSpPr>
          <p:cNvPr id="9" name="Google Shape;778;p88">
            <a:extLst>
              <a:ext uri="{FF2B5EF4-FFF2-40B4-BE49-F238E27FC236}">
                <a16:creationId xmlns:a16="http://schemas.microsoft.com/office/drawing/2014/main" id="{6BC8207F-4AA0-37B3-6D37-5F780457B887}"/>
              </a:ext>
            </a:extLst>
          </p:cNvPr>
          <p:cNvSpPr/>
          <p:nvPr/>
        </p:nvSpPr>
        <p:spPr>
          <a:xfrm>
            <a:off x="3658041" y="4769550"/>
            <a:ext cx="467718" cy="216299"/>
          </a:xfrm>
          <a:prstGeom prst="rect">
            <a:avLst/>
          </a:prstGeom>
          <a:solidFill>
            <a:srgbClr val="B4A7D6"/>
          </a:solidFill>
          <a:ln w="25400" cap="flat" cmpd="sng">
            <a:solidFill>
              <a:srgbClr val="401B9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dirty="0">
                <a:solidFill>
                  <a:schemeClr val="bg1"/>
                </a:solidFill>
                <a:latin typeface="Barlow" panose="00000500000000000000" pitchFamily="2" charset="0"/>
              </a:rPr>
              <a:t>3</a:t>
            </a:r>
            <a:endParaRPr i="0" u="none" strike="noStrike" cap="none" dirty="0">
              <a:solidFill>
                <a:schemeClr val="bg1"/>
              </a:solidFill>
              <a:latin typeface="Barlow" panose="00000500000000000000" pitchFamily="2" charset="0"/>
              <a:sym typeface="Arial"/>
            </a:endParaRPr>
          </a:p>
        </p:txBody>
      </p:sp>
      <p:sp>
        <p:nvSpPr>
          <p:cNvPr id="12" name="CuadroTexto 11">
            <a:extLst>
              <a:ext uri="{FF2B5EF4-FFF2-40B4-BE49-F238E27FC236}">
                <a16:creationId xmlns:a16="http://schemas.microsoft.com/office/drawing/2014/main" id="{315CE5A9-83C0-4E48-9EDC-627075F7BE15}"/>
              </a:ext>
            </a:extLst>
          </p:cNvPr>
          <p:cNvSpPr txBox="1"/>
          <p:nvPr/>
        </p:nvSpPr>
        <p:spPr>
          <a:xfrm>
            <a:off x="653841" y="2409910"/>
            <a:ext cx="8086299" cy="923330"/>
          </a:xfrm>
          <a:prstGeom prst="rect">
            <a:avLst/>
          </a:prstGeom>
          <a:noFill/>
        </p:spPr>
        <p:txBody>
          <a:bodyPr wrap="square">
            <a:spAutoFit/>
          </a:bodyPr>
          <a:lstStyle/>
          <a:p>
            <a:r>
              <a:rPr lang="es-ES" sz="1800" dirty="0">
                <a:solidFill>
                  <a:schemeClr val="dk1"/>
                </a:solidFill>
                <a:latin typeface="Barlow"/>
                <a:sym typeface="Barlow"/>
              </a:rPr>
              <a:t>En este caso de búsqueda se asume que los elementos están en cualquier orden. En el peor de los casos deben hacerse n operaciones de comparación. Una búsqueda más eficiente puede hacerse sobre un arreglo </a:t>
            </a:r>
            <a:r>
              <a:rPr lang="es-ES" sz="1800" b="1" dirty="0">
                <a:solidFill>
                  <a:schemeClr val="dk1"/>
                </a:solidFill>
                <a:latin typeface="Barlow"/>
                <a:sym typeface="Barlow"/>
              </a:rPr>
              <a:t>ordenado</a:t>
            </a:r>
            <a:endParaRPr lang="es-AR" sz="1800" b="1" dirty="0">
              <a:solidFill>
                <a:schemeClr val="dk1"/>
              </a:solidFill>
              <a:latin typeface="Barlow"/>
              <a:sym typeface="Barlow"/>
            </a:endParaRPr>
          </a:p>
        </p:txBody>
      </p:sp>
      <p:pic>
        <p:nvPicPr>
          <p:cNvPr id="13" name="Google Shape;131;p5">
            <a:extLst>
              <a:ext uri="{FF2B5EF4-FFF2-40B4-BE49-F238E27FC236}">
                <a16:creationId xmlns:a16="http://schemas.microsoft.com/office/drawing/2014/main" id="{F26D1CC5-0301-793E-FED0-3F36C8B70F87}"/>
              </a:ext>
            </a:extLst>
          </p:cNvPr>
          <p:cNvPicPr preferRelativeResize="0"/>
          <p:nvPr/>
        </p:nvPicPr>
        <p:blipFill rotWithShape="1">
          <a:blip r:embed="rId4">
            <a:alphaModFix/>
          </a:blip>
          <a:srcRect/>
          <a:stretch/>
        </p:blipFill>
        <p:spPr>
          <a:xfrm>
            <a:off x="117155" y="3676626"/>
            <a:ext cx="403075" cy="403075"/>
          </a:xfrm>
          <a:prstGeom prst="rect">
            <a:avLst/>
          </a:prstGeom>
          <a:noFill/>
          <a:ln>
            <a:noFill/>
          </a:ln>
        </p:spPr>
      </p:pic>
    </p:spTree>
    <p:extLst>
      <p:ext uri="{BB962C8B-B14F-4D97-AF65-F5344CB8AC3E}">
        <p14:creationId xmlns:p14="http://schemas.microsoft.com/office/powerpoint/2010/main" val="192352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P spid="7" grpId="0" animBg="1"/>
      <p:bldP spid="9" grpId="0" animBg="1"/>
      <p:bldP spid="12"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5414</TotalTime>
  <Words>989</Words>
  <Application>Microsoft Office PowerPoint</Application>
  <PresentationFormat>On-screen Show (16:9)</PresentationFormat>
  <Paragraphs>233</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Barlow</vt:lpstr>
      <vt:lpstr>Barlow ExtraBold</vt:lpstr>
      <vt:lpstr>Calibri</vt:lpstr>
      <vt:lpstr>Arial</vt:lpstr>
      <vt:lpstr>Consolas</vt:lpstr>
      <vt:lpstr>Simple Light</vt:lpstr>
      <vt:lpstr>Socio estratégico</vt:lpstr>
      <vt:lpstr>Cobol – Clase 19 </vt:lpstr>
      <vt:lpstr>PowerPoint Presentation</vt:lpstr>
      <vt:lpstr>Cronograma</vt:lpstr>
      <vt:lpstr>¿Qué veremos hoy? </vt:lpstr>
      <vt:lpstr>Metodos de Busqueda</vt:lpstr>
      <vt:lpstr>PowerPoint Presentation</vt:lpstr>
      <vt:lpstr>Métodos de búsqueda</vt:lpstr>
      <vt:lpstr>PowerPoint Presentation</vt:lpstr>
      <vt:lpstr>Búsqueda secuencial Menor</vt:lpstr>
      <vt:lpstr>Búsqueda secuencial Mayor</vt:lpstr>
      <vt:lpstr>Búsqueda secuencial Elemento</vt:lpstr>
      <vt:lpstr>Instrucción SEARCH</vt:lpstr>
      <vt:lpstr>Eficiencia y Complejidad</vt:lpstr>
      <vt:lpstr>PowerPoint Presentation</vt:lpstr>
      <vt:lpstr> Búsqueda Binaria </vt:lpstr>
      <vt:lpstr> Búsqueda Binaria </vt:lpstr>
      <vt:lpstr>Ejemplo</vt:lpstr>
      <vt:lpstr>Instrucción SEARCH ALL</vt:lpstr>
      <vt:lpstr>Eficiencia y Complejidad</vt:lpstr>
      <vt:lpstr>Ejercicio 1 a</vt:lpstr>
      <vt:lpstr>RESOLUCIÓN 1a</vt:lpstr>
      <vt:lpstr>Ejercicio 1 b</vt:lpstr>
      <vt:lpstr>RESOLUCIÓN 1b</vt:lpstr>
      <vt:lpstr>Comunicación </vt:lpstr>
      <vt:lpstr>GRACIAS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 estratégico</dc:title>
  <dc:creator>Cristian Zucca</dc:creator>
  <cp:lastModifiedBy>Alfredo Pinkus</cp:lastModifiedBy>
  <cp:revision>19</cp:revision>
  <dcterms:modified xsi:type="dcterms:W3CDTF">2023-10-20T13:48:17Z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90af87d-ad1c-46d8-9efe-d658b1e3c1c4_Enabled">
    <vt:lpwstr>true</vt:lpwstr>
  </property>
  <property fmtid="{D5CDD505-2E9C-101B-9397-08002B2CF9AE}" pid="3" name="MSIP_Label_d90af87d-ad1c-46d8-9efe-d658b1e3c1c4_SetDate">
    <vt:lpwstr>2023-07-29T12:36:36Z</vt:lpwstr>
  </property>
  <property fmtid="{D5CDD505-2E9C-101B-9397-08002B2CF9AE}" pid="4" name="MSIP_Label_d90af87d-ad1c-46d8-9efe-d658b1e3c1c4_Method">
    <vt:lpwstr>Standard</vt:lpwstr>
  </property>
  <property fmtid="{D5CDD505-2E9C-101B-9397-08002B2CF9AE}" pid="5" name="MSIP_Label_d90af87d-ad1c-46d8-9efe-d658b1e3c1c4_Name">
    <vt:lpwstr>General</vt:lpwstr>
  </property>
  <property fmtid="{D5CDD505-2E9C-101B-9397-08002B2CF9AE}" pid="6" name="MSIP_Label_d90af87d-ad1c-46d8-9efe-d658b1e3c1c4_SiteId">
    <vt:lpwstr>934de3fe-416c-4e4c-b035-32df9344eac4</vt:lpwstr>
  </property>
  <property fmtid="{D5CDD505-2E9C-101B-9397-08002B2CF9AE}" pid="7" name="MSIP_Label_d90af87d-ad1c-46d8-9efe-d658b1e3c1c4_ActionId">
    <vt:lpwstr>58169fce-bd73-4756-b885-34a111d972f2</vt:lpwstr>
  </property>
  <property fmtid="{D5CDD505-2E9C-101B-9397-08002B2CF9AE}" pid="8" name="MSIP_Label_d90af87d-ad1c-46d8-9efe-d658b1e3c1c4_ContentBits">
    <vt:lpwstr>0</vt:lpwstr>
  </property>
</Properties>
</file>