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45"/>
  </p:notesMasterIdLst>
  <p:sldIdLst>
    <p:sldId id="256" r:id="rId3"/>
    <p:sldId id="257" r:id="rId4"/>
    <p:sldId id="258" r:id="rId5"/>
    <p:sldId id="259" r:id="rId6"/>
    <p:sldId id="260" r:id="rId7"/>
    <p:sldId id="261" r:id="rId8"/>
    <p:sldId id="267" r:id="rId9"/>
    <p:sldId id="297" r:id="rId10"/>
    <p:sldId id="262" r:id="rId11"/>
    <p:sldId id="318" r:id="rId12"/>
    <p:sldId id="310" r:id="rId13"/>
    <p:sldId id="311" r:id="rId14"/>
    <p:sldId id="312" r:id="rId15"/>
    <p:sldId id="319" r:id="rId16"/>
    <p:sldId id="299" r:id="rId17"/>
    <p:sldId id="294" r:id="rId18"/>
    <p:sldId id="320" r:id="rId19"/>
    <p:sldId id="300" r:id="rId20"/>
    <p:sldId id="321" r:id="rId21"/>
    <p:sldId id="322" r:id="rId22"/>
    <p:sldId id="316" r:id="rId23"/>
    <p:sldId id="324" r:id="rId24"/>
    <p:sldId id="302" r:id="rId25"/>
    <p:sldId id="325" r:id="rId26"/>
    <p:sldId id="326" r:id="rId27"/>
    <p:sldId id="327" r:id="rId28"/>
    <p:sldId id="328" r:id="rId29"/>
    <p:sldId id="329" r:id="rId30"/>
    <p:sldId id="330" r:id="rId31"/>
    <p:sldId id="332" r:id="rId32"/>
    <p:sldId id="333" r:id="rId33"/>
    <p:sldId id="334" r:id="rId34"/>
    <p:sldId id="335" r:id="rId35"/>
    <p:sldId id="336" r:id="rId36"/>
    <p:sldId id="305" r:id="rId37"/>
    <p:sldId id="337" r:id="rId38"/>
    <p:sldId id="338" r:id="rId39"/>
    <p:sldId id="339" r:id="rId40"/>
    <p:sldId id="340" r:id="rId41"/>
    <p:sldId id="281" r:id="rId42"/>
    <p:sldId id="282" r:id="rId43"/>
    <p:sldId id="283" r:id="rId44"/>
  </p:sldIdLst>
  <p:sldSz cx="9144000" cy="5143500" type="screen16x9"/>
  <p:notesSz cx="6858000" cy="9144000"/>
  <p:embeddedFontLst>
    <p:embeddedFont>
      <p:font typeface="Barlow" panose="00000500000000000000" pitchFamily="2" charset="0"/>
      <p:regular r:id="rId46"/>
      <p:bold r:id="rId47"/>
      <p:italic r:id="rId48"/>
      <p:boldItalic r:id="rId49"/>
    </p:embeddedFont>
    <p:embeddedFont>
      <p:font typeface="Barlow ExtraBold" panose="00000900000000000000" pitchFamily="2" charset="0"/>
      <p:bold r:id="rId50"/>
      <p:boldItalic r:id="rId51"/>
    </p:embeddedFont>
    <p:embeddedFont>
      <p:font typeface="Calibri" panose="020F0502020204030204" pitchFamily="34" charset="0"/>
      <p:regular r:id="rId52"/>
      <p:bold r:id="rId53"/>
      <p:italic r:id="rId54"/>
      <p:boldItalic r:id="rId55"/>
    </p:embeddedFont>
    <p:embeddedFont>
      <p:font typeface="Consolas" panose="020B0609020204030204" pitchFamily="49"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gYr6Cqwet7PTXzSqU1U2JxJnwk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B2"/>
    <a:srgbClr val="6C539E"/>
    <a:srgbClr val="B4A7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09" d="100"/>
          <a:sy n="109" d="100"/>
        </p:scale>
        <p:origin x="6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177af158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177af158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2316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0">
              <a:latin typeface="Arial"/>
              <a:ea typeface="Arial"/>
              <a:cs typeface="Arial"/>
              <a:sym typeface="Arial"/>
            </a:endParaRPr>
          </a:p>
        </p:txBody>
      </p:sp>
    </p:spTree>
    <p:extLst>
      <p:ext uri="{BB962C8B-B14F-4D97-AF65-F5344CB8AC3E}">
        <p14:creationId xmlns:p14="http://schemas.microsoft.com/office/powerpoint/2010/main" val="1135443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0295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C1D1F"/>
              </a:buClr>
              <a:buSzPts val="1100"/>
              <a:buFont typeface="Arial"/>
              <a:buNone/>
            </a:pPr>
            <a:r>
              <a:rPr lang="es-AR" b="0" i="0">
                <a:solidFill>
                  <a:srgbClr val="1C1D1F"/>
                </a:solidFill>
                <a:latin typeface="Arial"/>
                <a:ea typeface="Arial"/>
                <a:cs typeface="Arial"/>
                <a:sym typeface="Arial"/>
              </a:rPr>
              <a:t>objetivo principal del pseudocódigo es el de representar la solución a un algoritmo de la forma más detallada posible y a su vez lo más parecida posible al lenguaje que posteriormente se utilizará para la codificación del mismo.</a:t>
            </a:r>
            <a:endParaRPr/>
          </a:p>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2147395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491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7734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Arial"/>
              <a:ea typeface="Arial"/>
              <a:cs typeface="Arial"/>
              <a:sym typeface="Arial"/>
            </a:endParaRPr>
          </a:p>
        </p:txBody>
      </p:sp>
    </p:spTree>
    <p:extLst>
      <p:ext uri="{BB962C8B-B14F-4D97-AF65-F5344CB8AC3E}">
        <p14:creationId xmlns:p14="http://schemas.microsoft.com/office/powerpoint/2010/main" val="3433384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789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76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7186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4755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Arial"/>
              <a:ea typeface="Arial"/>
              <a:cs typeface="Arial"/>
              <a:sym typeface="Arial"/>
            </a:endParaRPr>
          </a:p>
        </p:txBody>
      </p:sp>
    </p:spTree>
    <p:extLst>
      <p:ext uri="{BB962C8B-B14F-4D97-AF65-F5344CB8AC3E}">
        <p14:creationId xmlns:p14="http://schemas.microsoft.com/office/powerpoint/2010/main" val="261414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5365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2670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1900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177af158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177af158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dirty="0"/>
          </a:p>
        </p:txBody>
      </p:sp>
    </p:spTree>
    <p:extLst>
      <p:ext uri="{BB962C8B-B14F-4D97-AF65-F5344CB8AC3E}">
        <p14:creationId xmlns:p14="http://schemas.microsoft.com/office/powerpoint/2010/main" val="582215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177af158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177af158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dirty="0"/>
          </a:p>
        </p:txBody>
      </p:sp>
    </p:spTree>
    <p:extLst>
      <p:ext uri="{BB962C8B-B14F-4D97-AF65-F5344CB8AC3E}">
        <p14:creationId xmlns:p14="http://schemas.microsoft.com/office/powerpoint/2010/main" val="3375299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177af158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177af158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dirty="0"/>
          </a:p>
        </p:txBody>
      </p:sp>
    </p:spTree>
    <p:extLst>
      <p:ext uri="{BB962C8B-B14F-4D97-AF65-F5344CB8AC3E}">
        <p14:creationId xmlns:p14="http://schemas.microsoft.com/office/powerpoint/2010/main" val="1911633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177af158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177af158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dirty="0"/>
          </a:p>
        </p:txBody>
      </p:sp>
    </p:spTree>
    <p:extLst>
      <p:ext uri="{BB962C8B-B14F-4D97-AF65-F5344CB8AC3E}">
        <p14:creationId xmlns:p14="http://schemas.microsoft.com/office/powerpoint/2010/main" val="264540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177af158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177af158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dirty="0"/>
          </a:p>
        </p:txBody>
      </p:sp>
    </p:spTree>
    <p:extLst>
      <p:ext uri="{BB962C8B-B14F-4D97-AF65-F5344CB8AC3E}">
        <p14:creationId xmlns:p14="http://schemas.microsoft.com/office/powerpoint/2010/main" val="3641386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177af158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177af158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dirty="0"/>
          </a:p>
        </p:txBody>
      </p:sp>
    </p:spTree>
    <p:extLst>
      <p:ext uri="{BB962C8B-B14F-4D97-AF65-F5344CB8AC3E}">
        <p14:creationId xmlns:p14="http://schemas.microsoft.com/office/powerpoint/2010/main" val="54493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177af158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177af158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dirty="0"/>
          </a:p>
        </p:txBody>
      </p:sp>
    </p:spTree>
    <p:extLst>
      <p:ext uri="{BB962C8B-B14F-4D97-AF65-F5344CB8AC3E}">
        <p14:creationId xmlns:p14="http://schemas.microsoft.com/office/powerpoint/2010/main" val="3856119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177af158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177af158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dirty="0"/>
          </a:p>
        </p:txBody>
      </p:sp>
    </p:spTree>
    <p:extLst>
      <p:ext uri="{BB962C8B-B14F-4D97-AF65-F5344CB8AC3E}">
        <p14:creationId xmlns:p14="http://schemas.microsoft.com/office/powerpoint/2010/main" val="3370806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177af158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177af158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dirty="0"/>
          </a:p>
        </p:txBody>
      </p:sp>
    </p:spTree>
    <p:extLst>
      <p:ext uri="{BB962C8B-B14F-4D97-AF65-F5344CB8AC3E}">
        <p14:creationId xmlns:p14="http://schemas.microsoft.com/office/powerpoint/2010/main" val="1096185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5291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0934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8584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65537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91114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9" name="Google Shape;53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1C1D1F"/>
              </a:buClr>
              <a:buSzPts val="1100"/>
              <a:buFont typeface="Arial"/>
              <a:buNone/>
            </a:pPr>
            <a:r>
              <a:rPr lang="es-AR" b="0" i="0">
                <a:solidFill>
                  <a:srgbClr val="1C1D1F"/>
                </a:solidFill>
                <a:latin typeface="Arial"/>
                <a:ea typeface="Arial"/>
                <a:cs typeface="Arial"/>
                <a:sym typeface="Arial"/>
              </a:rPr>
              <a:t>objetivo principal del pseudocódigo es el de representar la solución a un algoritmo de la forma más detallada posible y a su vez lo más parecida posible al lenguaje que posteriormente se utilizará para la codificación del mismo.</a:t>
            </a:r>
            <a:endParaRPr/>
          </a:p>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0">
              <a:latin typeface="Arial"/>
              <a:ea typeface="Arial"/>
              <a:cs typeface="Arial"/>
              <a:sym typeface="Arial"/>
            </a:endParaRPr>
          </a:p>
        </p:txBody>
      </p:sp>
    </p:spTree>
    <p:extLst>
      <p:ext uri="{BB962C8B-B14F-4D97-AF65-F5344CB8AC3E}">
        <p14:creationId xmlns:p14="http://schemas.microsoft.com/office/powerpoint/2010/main" val="167806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
        <p:nvSpPr>
          <p:cNvPr id="9" name="Google Shape;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4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800"/>
              <a:buFont typeface="Barlow"/>
              <a:buNone/>
              <a:defRPr sz="3800" b="1">
                <a:latin typeface="Barlow"/>
                <a:ea typeface="Barlow"/>
                <a:cs typeface="Barlow"/>
                <a:sym typeface="Barlow"/>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4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100"/>
              <a:buFont typeface="Barlow"/>
              <a:buNone/>
              <a:defRPr sz="2100">
                <a:latin typeface="Barlow"/>
                <a:ea typeface="Barlow"/>
                <a:cs typeface="Barlow"/>
                <a:sym typeface="Barlow"/>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4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rgbClr val="6959A6"/>
              </a:buClr>
              <a:buSzPts val="1800"/>
              <a:buFont typeface="Barlow"/>
              <a:buChar char="●"/>
              <a:defRPr>
                <a:solidFill>
                  <a:schemeClr val="dk1"/>
                </a:solidFill>
                <a:latin typeface="Barlow"/>
                <a:ea typeface="Barlow"/>
                <a:cs typeface="Barlow"/>
                <a:sym typeface="Barlow"/>
              </a:defRPr>
            </a:lvl1pPr>
            <a:lvl2pPr marL="914400" lvl="1"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2pPr>
            <a:lvl3pPr marL="1371600" lvl="2"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3pPr>
            <a:lvl4pPr marL="1828800" lvl="3"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4pPr>
            <a:lvl5pPr marL="2286000" lvl="4"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5pPr>
            <a:lvl6pPr marL="2743200" lvl="5"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6pPr>
            <a:lvl7pPr marL="3200400" lvl="6"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7pPr>
            <a:lvl8pPr marL="3657600" lvl="7"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8pPr>
            <a:lvl9pPr marL="4114800" lvl="8" indent="-317500"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9pPr>
          </a:lstStyle>
          <a:p>
            <a:endParaRPr/>
          </a:p>
        </p:txBody>
      </p:sp>
      <p:pic>
        <p:nvPicPr>
          <p:cNvPr id="46" name="Google Shape;46;p40"/>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41"/>
          <p:cNvSpPr txBox="1">
            <a:spLocks noGrp="1"/>
          </p:cNvSpPr>
          <p:nvPr>
            <p:ph type="body" idx="1"/>
          </p:nvPr>
        </p:nvSpPr>
        <p:spPr>
          <a:xfrm>
            <a:off x="311700" y="43829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Font typeface="Barlow"/>
              <a:buNone/>
              <a:defRPr>
                <a:latin typeface="Barlow"/>
                <a:ea typeface="Barlow"/>
                <a:cs typeface="Barlow"/>
                <a:sym typeface="Barlow"/>
              </a:defRPr>
            </a:lvl1pPr>
          </a:lstStyle>
          <a:p>
            <a:endParaRPr/>
          </a:p>
        </p:txBody>
      </p:sp>
      <p:pic>
        <p:nvPicPr>
          <p:cNvPr id="49" name="Google Shape;49;p41"/>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42"/>
          <p:cNvSpPr txBox="1">
            <a:spLocks noGrp="1"/>
          </p:cNvSpPr>
          <p:nvPr>
            <p:ph type="title" hasCustomPrompt="1"/>
          </p:nvPr>
        </p:nvSpPr>
        <p:spPr>
          <a:xfrm>
            <a:off x="311700" y="42177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00AEB2"/>
              </a:buClr>
              <a:buSzPts val="11800"/>
              <a:buFont typeface="Barlow"/>
              <a:buNone/>
              <a:defRPr sz="11800" b="1">
                <a:solidFill>
                  <a:srgbClr val="00AEB2"/>
                </a:solidFill>
                <a:latin typeface="Barlow"/>
                <a:ea typeface="Barlow"/>
                <a:cs typeface="Barlow"/>
                <a:sym typeface="Barlow"/>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42"/>
          <p:cNvSpPr txBox="1">
            <a:spLocks noGrp="1"/>
          </p:cNvSpPr>
          <p:nvPr>
            <p:ph type="body" idx="1"/>
          </p:nvPr>
        </p:nvSpPr>
        <p:spPr>
          <a:xfrm>
            <a:off x="311700" y="246787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rgbClr val="6959A6"/>
              </a:buClr>
              <a:buSzPts val="1800"/>
              <a:buFont typeface="Barlow"/>
              <a:buChar char="●"/>
              <a:defRPr b="1">
                <a:latin typeface="Barlow"/>
                <a:ea typeface="Barlow"/>
                <a:cs typeface="Barlow"/>
                <a:sym typeface="Barlow"/>
              </a:defRPr>
            </a:lvl1pPr>
            <a:lvl2pPr marL="914400" lvl="1"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2pPr>
            <a:lvl3pPr marL="1371600" lvl="2"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3pPr>
            <a:lvl4pPr marL="1828800" lvl="3"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4pPr>
            <a:lvl5pPr marL="2286000" lvl="4"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5pPr>
            <a:lvl6pPr marL="2743200" lvl="5"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6pPr>
            <a:lvl7pPr marL="3200400" lvl="6"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7pPr>
            <a:lvl8pPr marL="3657600" lvl="7"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8pPr>
            <a:lvl9pPr marL="4114800" lvl="8" indent="-317500"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9pPr>
          </a:lstStyle>
          <a:p>
            <a:endParaRPr/>
          </a:p>
        </p:txBody>
      </p:sp>
      <p:pic>
        <p:nvPicPr>
          <p:cNvPr id="53" name="Google Shape;53;p42"/>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354444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9"/>
        <p:cNvGrpSpPr/>
        <p:nvPr/>
      </p:nvGrpSpPr>
      <p:grpSpPr>
        <a:xfrm>
          <a:off x="0" y="0"/>
          <a:ext cx="0" cy="0"/>
          <a:chOff x="0" y="0"/>
          <a:chExt cx="0" cy="0"/>
        </a:xfrm>
      </p:grpSpPr>
      <p:sp>
        <p:nvSpPr>
          <p:cNvPr id="90" name="Google Shape;90;p32"/>
          <p:cNvSpPr txBox="1">
            <a:spLocks noGrp="1"/>
          </p:cNvSpPr>
          <p:nvPr>
            <p:ph type="body" idx="1"/>
          </p:nvPr>
        </p:nvSpPr>
        <p:spPr>
          <a:xfrm>
            <a:off x="392850" y="1017725"/>
            <a:ext cx="7717500" cy="3695100"/>
          </a:xfrm>
          <a:prstGeom prst="rect">
            <a:avLst/>
          </a:prstGeom>
          <a:noFill/>
          <a:ln>
            <a:noFill/>
          </a:ln>
        </p:spPr>
        <p:txBody>
          <a:bodyPr spcFirstLastPara="1" wrap="square" lIns="91425" tIns="91425" rIns="91425" bIns="91425" anchor="ctr" anchorCtr="0">
            <a:normAutofit/>
          </a:bodyPr>
          <a:lstStyle>
            <a:lvl1pPr marL="342900" lvl="0" indent="-257175" algn="l">
              <a:lnSpc>
                <a:spcPct val="115000"/>
              </a:lnSpc>
              <a:spcBef>
                <a:spcPts val="0"/>
              </a:spcBef>
              <a:spcAft>
                <a:spcPts val="0"/>
              </a:spcAft>
              <a:buClr>
                <a:srgbClr val="6959A6"/>
              </a:buClr>
              <a:buSzPts val="1800"/>
              <a:buFont typeface="Barlow"/>
              <a:buChar char="●"/>
              <a:defRPr>
                <a:solidFill>
                  <a:schemeClr val="dk1"/>
                </a:solidFill>
                <a:latin typeface="Barlow"/>
                <a:ea typeface="Barlow"/>
                <a:cs typeface="Barlow"/>
                <a:sym typeface="Barlow"/>
              </a:defRPr>
            </a:lvl1pPr>
            <a:lvl2pPr marL="685800" lvl="1"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2pPr>
            <a:lvl3pPr marL="1028700" lvl="2"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3pPr>
            <a:lvl4pPr marL="1371600" lvl="3"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4pPr>
            <a:lvl5pPr marL="1714500" lvl="4"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5pPr>
            <a:lvl6pPr marL="2057400" lvl="5"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6pPr>
            <a:lvl7pPr marL="2400300" lvl="6"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7pPr>
            <a:lvl8pPr marL="2743200" lvl="7"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8pPr>
            <a:lvl9pPr marL="3086100" lvl="8"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9pPr>
          </a:lstStyle>
          <a:p>
            <a:endParaRPr/>
          </a:p>
        </p:txBody>
      </p:sp>
      <p:pic>
        <p:nvPicPr>
          <p:cNvPr id="91" name="Google Shape;91;p32"/>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extLst>
      <p:ext uri="{BB962C8B-B14F-4D97-AF65-F5344CB8AC3E}">
        <p14:creationId xmlns:p14="http://schemas.microsoft.com/office/powerpoint/2010/main" val="1579887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_COLUMN_TEXT_1">
  <p:cSld name="ONE_COLUMN_TEXT_1">
    <p:spTree>
      <p:nvGrpSpPr>
        <p:cNvPr id="1" name="Shape 92"/>
        <p:cNvGrpSpPr/>
        <p:nvPr/>
      </p:nvGrpSpPr>
      <p:grpSpPr>
        <a:xfrm>
          <a:off x="0" y="0"/>
          <a:ext cx="0" cy="0"/>
          <a:chOff x="0" y="0"/>
          <a:chExt cx="0" cy="0"/>
        </a:xfrm>
      </p:grpSpPr>
      <p:sp>
        <p:nvSpPr>
          <p:cNvPr id="93" name="Google Shape;93;p33"/>
          <p:cNvSpPr/>
          <p:nvPr/>
        </p:nvSpPr>
        <p:spPr>
          <a:xfrm rot="10800000" flipH="1">
            <a:off x="-9853" y="-9853"/>
            <a:ext cx="2852400" cy="1068000"/>
          </a:xfrm>
          <a:prstGeom prst="round1Rect">
            <a:avLst>
              <a:gd name="adj" fmla="val 16667"/>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33"/>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extLst>
      <p:ext uri="{BB962C8B-B14F-4D97-AF65-F5344CB8AC3E}">
        <p14:creationId xmlns:p14="http://schemas.microsoft.com/office/powerpoint/2010/main" val="2846223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5"/>
        <p:cNvGrpSpPr/>
        <p:nvPr/>
      </p:nvGrpSpPr>
      <p:grpSpPr>
        <a:xfrm>
          <a:off x="0" y="0"/>
          <a:ext cx="0" cy="0"/>
          <a:chOff x="0" y="0"/>
          <a:chExt cx="0" cy="0"/>
        </a:xfrm>
      </p:grpSpPr>
      <p:sp>
        <p:nvSpPr>
          <p:cNvPr id="96" name="Google Shape;96;p34"/>
          <p:cNvSpPr txBox="1">
            <a:spLocks noGrp="1"/>
          </p:cNvSpPr>
          <p:nvPr>
            <p:ph type="title"/>
          </p:nvPr>
        </p:nvSpPr>
        <p:spPr>
          <a:xfrm>
            <a:off x="2325100" y="646650"/>
            <a:ext cx="4492500" cy="1222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Font typeface="Barlow"/>
              <a:buNone/>
              <a:defRPr sz="3200" b="1">
                <a:latin typeface="Barlow"/>
                <a:ea typeface="Barlow"/>
                <a:cs typeface="Barlow"/>
                <a:sym typeface="Barlow"/>
              </a:defRPr>
            </a:lvl1pPr>
            <a:lvl2pPr lvl="1" algn="ctr">
              <a:lnSpc>
                <a:spcPct val="100000"/>
              </a:lnSpc>
              <a:spcBef>
                <a:spcPts val="0"/>
              </a:spcBef>
              <a:spcAft>
                <a:spcPts val="0"/>
              </a:spcAft>
              <a:buSzPts val="2000"/>
              <a:buNone/>
              <a:defRPr sz="2000" b="1"/>
            </a:lvl2pPr>
            <a:lvl3pPr lvl="2" algn="ctr">
              <a:lnSpc>
                <a:spcPct val="100000"/>
              </a:lnSpc>
              <a:spcBef>
                <a:spcPts val="0"/>
              </a:spcBef>
              <a:spcAft>
                <a:spcPts val="0"/>
              </a:spcAft>
              <a:buSzPts val="2000"/>
              <a:buNone/>
              <a:defRPr sz="2000" b="1"/>
            </a:lvl3pPr>
            <a:lvl4pPr lvl="3" algn="ctr">
              <a:lnSpc>
                <a:spcPct val="100000"/>
              </a:lnSpc>
              <a:spcBef>
                <a:spcPts val="0"/>
              </a:spcBef>
              <a:spcAft>
                <a:spcPts val="0"/>
              </a:spcAft>
              <a:buSzPts val="2000"/>
              <a:buNone/>
              <a:defRPr sz="2000" b="1"/>
            </a:lvl4pPr>
            <a:lvl5pPr lvl="4" algn="ctr">
              <a:lnSpc>
                <a:spcPct val="100000"/>
              </a:lnSpc>
              <a:spcBef>
                <a:spcPts val="0"/>
              </a:spcBef>
              <a:spcAft>
                <a:spcPts val="0"/>
              </a:spcAft>
              <a:buSzPts val="2000"/>
              <a:buNone/>
              <a:defRPr sz="2000" b="1"/>
            </a:lvl5pPr>
            <a:lvl6pPr lvl="5" algn="ctr">
              <a:lnSpc>
                <a:spcPct val="100000"/>
              </a:lnSpc>
              <a:spcBef>
                <a:spcPts val="0"/>
              </a:spcBef>
              <a:spcAft>
                <a:spcPts val="0"/>
              </a:spcAft>
              <a:buSzPts val="2000"/>
              <a:buNone/>
              <a:defRPr sz="2000" b="1"/>
            </a:lvl6pPr>
            <a:lvl7pPr lvl="6" algn="ctr">
              <a:lnSpc>
                <a:spcPct val="100000"/>
              </a:lnSpc>
              <a:spcBef>
                <a:spcPts val="0"/>
              </a:spcBef>
              <a:spcAft>
                <a:spcPts val="0"/>
              </a:spcAft>
              <a:buSzPts val="2000"/>
              <a:buNone/>
              <a:defRPr sz="2000" b="1"/>
            </a:lvl7pPr>
            <a:lvl8pPr lvl="7" algn="ctr">
              <a:lnSpc>
                <a:spcPct val="100000"/>
              </a:lnSpc>
              <a:spcBef>
                <a:spcPts val="0"/>
              </a:spcBef>
              <a:spcAft>
                <a:spcPts val="0"/>
              </a:spcAft>
              <a:buSzPts val="2000"/>
              <a:buNone/>
              <a:defRPr sz="2000" b="1"/>
            </a:lvl8pPr>
            <a:lvl9pPr lvl="8" algn="ctr">
              <a:lnSpc>
                <a:spcPct val="100000"/>
              </a:lnSpc>
              <a:spcBef>
                <a:spcPts val="0"/>
              </a:spcBef>
              <a:spcAft>
                <a:spcPts val="0"/>
              </a:spcAft>
              <a:buSzPts val="2000"/>
              <a:buNone/>
              <a:defRPr sz="2000" b="1"/>
            </a:lvl9pPr>
          </a:lstStyle>
          <a:p>
            <a:endParaRPr/>
          </a:p>
        </p:txBody>
      </p:sp>
      <p:sp>
        <p:nvSpPr>
          <p:cNvPr id="97" name="Google Shape;97;p34"/>
          <p:cNvSpPr/>
          <p:nvPr/>
        </p:nvSpPr>
        <p:spPr>
          <a:xfrm rot="10800000">
            <a:off x="144175" y="-130"/>
            <a:ext cx="1001700" cy="2105400"/>
          </a:xfrm>
          <a:prstGeom prst="round2SameRect">
            <a:avLst>
              <a:gd name="adj1" fmla="val 16667"/>
              <a:gd name="adj2" fmla="val 0"/>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4"/>
          <p:cNvSpPr/>
          <p:nvPr/>
        </p:nvSpPr>
        <p:spPr>
          <a:xfrm>
            <a:off x="7980300" y="2829225"/>
            <a:ext cx="852000" cy="2347800"/>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98362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ortada-preguntas-break">
  <p:cSld name="portada-preguntas-break">
    <p:spTree>
      <p:nvGrpSpPr>
        <p:cNvPr id="1" name="Shape 99"/>
        <p:cNvGrpSpPr/>
        <p:nvPr/>
      </p:nvGrpSpPr>
      <p:grpSpPr>
        <a:xfrm>
          <a:off x="0" y="0"/>
          <a:ext cx="0" cy="0"/>
          <a:chOff x="0" y="0"/>
          <a:chExt cx="0" cy="0"/>
        </a:xfrm>
      </p:grpSpPr>
      <p:pic>
        <p:nvPicPr>
          <p:cNvPr id="100" name="Google Shape;100;p35"/>
          <p:cNvPicPr preferRelativeResize="0"/>
          <p:nvPr/>
        </p:nvPicPr>
        <p:blipFill rotWithShape="1">
          <a:blip r:embed="rId2">
            <a:alphaModFix/>
          </a:blip>
          <a:srcRect t="6170" b="6169"/>
          <a:stretch/>
        </p:blipFill>
        <p:spPr>
          <a:xfrm>
            <a:off x="7913250" y="0"/>
            <a:ext cx="1349050" cy="5143498"/>
          </a:xfrm>
          <a:prstGeom prst="rect">
            <a:avLst/>
          </a:prstGeom>
          <a:noFill/>
          <a:ln>
            <a:noFill/>
          </a:ln>
        </p:spPr>
      </p:pic>
      <p:pic>
        <p:nvPicPr>
          <p:cNvPr id="101" name="Google Shape;101;p35"/>
          <p:cNvPicPr preferRelativeResize="0"/>
          <p:nvPr/>
        </p:nvPicPr>
        <p:blipFill rotWithShape="1">
          <a:blip r:embed="rId2">
            <a:alphaModFix/>
          </a:blip>
          <a:srcRect t="6170" b="6169"/>
          <a:stretch/>
        </p:blipFill>
        <p:spPr>
          <a:xfrm rot="10800000">
            <a:off x="0" y="0"/>
            <a:ext cx="1349050" cy="5143498"/>
          </a:xfrm>
          <a:prstGeom prst="rect">
            <a:avLst/>
          </a:prstGeom>
          <a:noFill/>
          <a:ln>
            <a:noFill/>
          </a:ln>
        </p:spPr>
      </p:pic>
      <p:sp>
        <p:nvSpPr>
          <p:cNvPr id="102" name="Google Shape;102;p35"/>
          <p:cNvSpPr txBox="1">
            <a:spLocks noGrp="1"/>
          </p:cNvSpPr>
          <p:nvPr>
            <p:ph type="title"/>
          </p:nvPr>
        </p:nvSpPr>
        <p:spPr>
          <a:xfrm>
            <a:off x="2384900" y="1808100"/>
            <a:ext cx="4492500" cy="12225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Font typeface="Barlow"/>
              <a:buNone/>
              <a:defRPr sz="3200" b="1">
                <a:latin typeface="Barlow"/>
                <a:ea typeface="Barlow"/>
                <a:cs typeface="Barlow"/>
                <a:sym typeface="Barlow"/>
              </a:defRPr>
            </a:lvl1pPr>
            <a:lvl2pPr lvl="1" algn="ctr">
              <a:lnSpc>
                <a:spcPct val="100000"/>
              </a:lnSpc>
              <a:spcBef>
                <a:spcPts val="0"/>
              </a:spcBef>
              <a:spcAft>
                <a:spcPts val="0"/>
              </a:spcAft>
              <a:buSzPts val="2000"/>
              <a:buNone/>
              <a:defRPr sz="2000" b="1"/>
            </a:lvl2pPr>
            <a:lvl3pPr lvl="2" algn="ctr">
              <a:lnSpc>
                <a:spcPct val="100000"/>
              </a:lnSpc>
              <a:spcBef>
                <a:spcPts val="0"/>
              </a:spcBef>
              <a:spcAft>
                <a:spcPts val="0"/>
              </a:spcAft>
              <a:buSzPts val="2000"/>
              <a:buNone/>
              <a:defRPr sz="2000" b="1"/>
            </a:lvl3pPr>
            <a:lvl4pPr lvl="3" algn="ctr">
              <a:lnSpc>
                <a:spcPct val="100000"/>
              </a:lnSpc>
              <a:spcBef>
                <a:spcPts val="0"/>
              </a:spcBef>
              <a:spcAft>
                <a:spcPts val="0"/>
              </a:spcAft>
              <a:buSzPts val="2000"/>
              <a:buNone/>
              <a:defRPr sz="2000" b="1"/>
            </a:lvl4pPr>
            <a:lvl5pPr lvl="4" algn="ctr">
              <a:lnSpc>
                <a:spcPct val="100000"/>
              </a:lnSpc>
              <a:spcBef>
                <a:spcPts val="0"/>
              </a:spcBef>
              <a:spcAft>
                <a:spcPts val="0"/>
              </a:spcAft>
              <a:buSzPts val="2000"/>
              <a:buNone/>
              <a:defRPr sz="2000" b="1"/>
            </a:lvl5pPr>
            <a:lvl6pPr lvl="5" algn="ctr">
              <a:lnSpc>
                <a:spcPct val="100000"/>
              </a:lnSpc>
              <a:spcBef>
                <a:spcPts val="0"/>
              </a:spcBef>
              <a:spcAft>
                <a:spcPts val="0"/>
              </a:spcAft>
              <a:buSzPts val="2000"/>
              <a:buNone/>
              <a:defRPr sz="2000" b="1"/>
            </a:lvl6pPr>
            <a:lvl7pPr lvl="6" algn="ctr">
              <a:lnSpc>
                <a:spcPct val="100000"/>
              </a:lnSpc>
              <a:spcBef>
                <a:spcPts val="0"/>
              </a:spcBef>
              <a:spcAft>
                <a:spcPts val="0"/>
              </a:spcAft>
              <a:buSzPts val="2000"/>
              <a:buNone/>
              <a:defRPr sz="2000" b="1"/>
            </a:lvl7pPr>
            <a:lvl8pPr lvl="7" algn="ctr">
              <a:lnSpc>
                <a:spcPct val="100000"/>
              </a:lnSpc>
              <a:spcBef>
                <a:spcPts val="0"/>
              </a:spcBef>
              <a:spcAft>
                <a:spcPts val="0"/>
              </a:spcAft>
              <a:buSzPts val="2000"/>
              <a:buNone/>
              <a:defRPr sz="2000" b="1"/>
            </a:lvl8pPr>
            <a:lvl9pPr lvl="8" algn="ctr">
              <a:lnSpc>
                <a:spcPct val="100000"/>
              </a:lnSpc>
              <a:spcBef>
                <a:spcPts val="0"/>
              </a:spcBef>
              <a:spcAft>
                <a:spcPts val="0"/>
              </a:spcAft>
              <a:buSzPts val="2000"/>
              <a:buNone/>
              <a:defRPr sz="2000" b="1"/>
            </a:lvl9pPr>
          </a:lstStyle>
          <a:p>
            <a:endParaRPr/>
          </a:p>
        </p:txBody>
      </p:sp>
    </p:spTree>
    <p:extLst>
      <p:ext uri="{BB962C8B-B14F-4D97-AF65-F5344CB8AC3E}">
        <p14:creationId xmlns:p14="http://schemas.microsoft.com/office/powerpoint/2010/main" val="42262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rama colores ">
  <p:cSld name="trama colores ">
    <p:spTree>
      <p:nvGrpSpPr>
        <p:cNvPr id="1" name="Shape 103"/>
        <p:cNvGrpSpPr/>
        <p:nvPr/>
      </p:nvGrpSpPr>
      <p:grpSpPr>
        <a:xfrm>
          <a:off x="0" y="0"/>
          <a:ext cx="0" cy="0"/>
          <a:chOff x="0" y="0"/>
          <a:chExt cx="0" cy="0"/>
        </a:xfrm>
      </p:grpSpPr>
      <p:pic>
        <p:nvPicPr>
          <p:cNvPr id="104" name="Google Shape;104;p36"/>
          <p:cNvPicPr preferRelativeResize="0"/>
          <p:nvPr/>
        </p:nvPicPr>
        <p:blipFill rotWithShape="1">
          <a:blip r:embed="rId2">
            <a:alphaModFix/>
          </a:blip>
          <a:srcRect t="5338"/>
          <a:stretch/>
        </p:blipFill>
        <p:spPr>
          <a:xfrm>
            <a:off x="1" y="1"/>
            <a:ext cx="9144002" cy="5143499"/>
          </a:xfrm>
          <a:prstGeom prst="rect">
            <a:avLst/>
          </a:prstGeom>
          <a:noFill/>
          <a:ln>
            <a:noFill/>
          </a:ln>
        </p:spPr>
      </p:pic>
    </p:spTree>
    <p:extLst>
      <p:ext uri="{BB962C8B-B14F-4D97-AF65-F5344CB8AC3E}">
        <p14:creationId xmlns:p14="http://schemas.microsoft.com/office/powerpoint/2010/main" val="3126787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ondo-trama-gris">
  <p:cSld name="fondo-trama-gris">
    <p:spTree>
      <p:nvGrpSpPr>
        <p:cNvPr id="1" name="Shape 105"/>
        <p:cNvGrpSpPr/>
        <p:nvPr/>
      </p:nvGrpSpPr>
      <p:grpSpPr>
        <a:xfrm>
          <a:off x="0" y="0"/>
          <a:ext cx="0" cy="0"/>
          <a:chOff x="0" y="0"/>
          <a:chExt cx="0" cy="0"/>
        </a:xfrm>
      </p:grpSpPr>
      <p:pic>
        <p:nvPicPr>
          <p:cNvPr id="106" name="Google Shape;106;p37"/>
          <p:cNvPicPr preferRelativeResize="0"/>
          <p:nvPr/>
        </p:nvPicPr>
        <p:blipFill rotWithShape="1">
          <a:blip r:embed="rId2">
            <a:alphaModFix/>
          </a:blip>
          <a:srcRect b="5345"/>
          <a:stretch/>
        </p:blipFill>
        <p:spPr>
          <a:xfrm>
            <a:off x="1" y="1"/>
            <a:ext cx="9144002" cy="5143499"/>
          </a:xfrm>
          <a:prstGeom prst="rect">
            <a:avLst/>
          </a:prstGeom>
          <a:noFill/>
          <a:ln>
            <a:noFill/>
          </a:ln>
        </p:spPr>
      </p:pic>
    </p:spTree>
    <p:extLst>
      <p:ext uri="{BB962C8B-B14F-4D97-AF65-F5344CB8AC3E}">
        <p14:creationId xmlns:p14="http://schemas.microsoft.com/office/powerpoint/2010/main" val="49529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_COLUMN_TEXT_1">
  <p:cSld name="ONE_COLUMN_TEXT_1">
    <p:spTree>
      <p:nvGrpSpPr>
        <p:cNvPr id="1" name="Shape 16"/>
        <p:cNvGrpSpPr/>
        <p:nvPr/>
      </p:nvGrpSpPr>
      <p:grpSpPr>
        <a:xfrm>
          <a:off x="0" y="0"/>
          <a:ext cx="0" cy="0"/>
          <a:chOff x="0" y="0"/>
          <a:chExt cx="0" cy="0"/>
        </a:xfrm>
      </p:grpSpPr>
      <p:sp>
        <p:nvSpPr>
          <p:cNvPr id="17" name="Google Shape;17;p32"/>
          <p:cNvSpPr/>
          <p:nvPr/>
        </p:nvSpPr>
        <p:spPr>
          <a:xfrm rot="10800000" flipH="1">
            <a:off x="-9853" y="-9853"/>
            <a:ext cx="2852400" cy="1068000"/>
          </a:xfrm>
          <a:prstGeom prst="round1Rect">
            <a:avLst>
              <a:gd name="adj" fmla="val 16667"/>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 name="Google Shape;18;p32"/>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07"/>
        <p:cNvGrpSpPr/>
        <p:nvPr/>
      </p:nvGrpSpPr>
      <p:grpSpPr>
        <a:xfrm>
          <a:off x="0" y="0"/>
          <a:ext cx="0" cy="0"/>
          <a:chOff x="0" y="0"/>
          <a:chExt cx="0" cy="0"/>
        </a:xfrm>
      </p:grpSpPr>
      <p:sp>
        <p:nvSpPr>
          <p:cNvPr id="108" name="Google Shape;108;p38"/>
          <p:cNvSpPr/>
          <p:nvPr/>
        </p:nvSpPr>
        <p:spPr>
          <a:xfrm>
            <a:off x="141150" y="-132325"/>
            <a:ext cx="1023300" cy="2241000"/>
          </a:xfrm>
          <a:prstGeom prst="roundRect">
            <a:avLst>
              <a:gd name="adj" fmla="val 16667"/>
            </a:avLst>
          </a:prstGeom>
          <a:solidFill>
            <a:srgbClr val="00AEB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endParaRPr sz="1800">
              <a:solidFill>
                <a:schemeClr val="dk1"/>
              </a:solidFill>
              <a:latin typeface="Arial"/>
              <a:ea typeface="Arial"/>
              <a:cs typeface="Arial"/>
              <a:sym typeface="Arial"/>
            </a:endParaRPr>
          </a:p>
        </p:txBody>
      </p:sp>
      <p:sp>
        <p:nvSpPr>
          <p:cNvPr id="109" name="Google Shape;109;p38"/>
          <p:cNvSpPr/>
          <p:nvPr/>
        </p:nvSpPr>
        <p:spPr>
          <a:xfrm>
            <a:off x="7957075" y="3046200"/>
            <a:ext cx="1023300" cy="2241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400"/>
              <a:buFont typeface="Arial"/>
              <a:buNone/>
            </a:pPr>
            <a:endParaRPr sz="1800">
              <a:solidFill>
                <a:schemeClr val="dk1"/>
              </a:solidFill>
              <a:latin typeface="Arial"/>
              <a:ea typeface="Arial"/>
              <a:cs typeface="Arial"/>
              <a:sym typeface="Arial"/>
            </a:endParaRPr>
          </a:p>
        </p:txBody>
      </p:sp>
      <p:pic>
        <p:nvPicPr>
          <p:cNvPr id="110" name="Google Shape;110;p38"/>
          <p:cNvPicPr preferRelativeResize="0"/>
          <p:nvPr/>
        </p:nvPicPr>
        <p:blipFill rotWithShape="1">
          <a:blip r:embed="rId2">
            <a:alphaModFix/>
          </a:blip>
          <a:srcRect/>
          <a:stretch/>
        </p:blipFill>
        <p:spPr>
          <a:xfrm>
            <a:off x="325351" y="4313125"/>
            <a:ext cx="1183299" cy="665600"/>
          </a:xfrm>
          <a:prstGeom prst="rect">
            <a:avLst/>
          </a:prstGeom>
          <a:noFill/>
          <a:ln>
            <a:noFill/>
          </a:ln>
        </p:spPr>
      </p:pic>
    </p:spTree>
    <p:extLst>
      <p:ext uri="{BB962C8B-B14F-4D97-AF65-F5344CB8AC3E}">
        <p14:creationId xmlns:p14="http://schemas.microsoft.com/office/powerpoint/2010/main" val="1523899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11"/>
        <p:cNvGrpSpPr/>
        <p:nvPr/>
      </p:nvGrpSpPr>
      <p:grpSpPr>
        <a:xfrm>
          <a:off x="0" y="0"/>
          <a:ext cx="0" cy="0"/>
          <a:chOff x="0" y="0"/>
          <a:chExt cx="0" cy="0"/>
        </a:xfrm>
      </p:grpSpPr>
      <p:sp>
        <p:nvSpPr>
          <p:cNvPr id="112" name="Google Shape;112;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3" name="Google Shape;113;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23891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14"/>
        <p:cNvGrpSpPr/>
        <p:nvPr/>
      </p:nvGrpSpPr>
      <p:grpSpPr>
        <a:xfrm>
          <a:off x="0" y="0"/>
          <a:ext cx="0" cy="0"/>
          <a:chOff x="0" y="0"/>
          <a:chExt cx="0" cy="0"/>
        </a:xfrm>
      </p:grpSpPr>
      <p:sp>
        <p:nvSpPr>
          <p:cNvPr id="115" name="Google Shape;115;p4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6" name="Google Shape;116;p4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342900" lvl="0" indent="-228600" algn="l">
              <a:lnSpc>
                <a:spcPct val="115000"/>
              </a:lnSpc>
              <a:spcBef>
                <a:spcPts val="0"/>
              </a:spcBef>
              <a:spcAft>
                <a:spcPts val="0"/>
              </a:spcAft>
              <a:buSzPts val="1200"/>
              <a:buChar char="●"/>
              <a:defRPr sz="1200"/>
            </a:lvl1pPr>
            <a:lvl2pPr marL="685800" lvl="1" indent="-228600" algn="l">
              <a:lnSpc>
                <a:spcPct val="115000"/>
              </a:lnSpc>
              <a:spcBef>
                <a:spcPts val="0"/>
              </a:spcBef>
              <a:spcAft>
                <a:spcPts val="0"/>
              </a:spcAft>
              <a:buSzPts val="1200"/>
              <a:buChar char="○"/>
              <a:defRPr sz="1200"/>
            </a:lvl2pPr>
            <a:lvl3pPr marL="1028700" lvl="2" indent="-228600" algn="l">
              <a:lnSpc>
                <a:spcPct val="115000"/>
              </a:lnSpc>
              <a:spcBef>
                <a:spcPts val="0"/>
              </a:spcBef>
              <a:spcAft>
                <a:spcPts val="0"/>
              </a:spcAft>
              <a:buSzPts val="1200"/>
              <a:buChar char="■"/>
              <a:defRPr sz="1200"/>
            </a:lvl3pPr>
            <a:lvl4pPr marL="1371600" lvl="3" indent="-228600" algn="l">
              <a:lnSpc>
                <a:spcPct val="115000"/>
              </a:lnSpc>
              <a:spcBef>
                <a:spcPts val="0"/>
              </a:spcBef>
              <a:spcAft>
                <a:spcPts val="0"/>
              </a:spcAft>
              <a:buSzPts val="1200"/>
              <a:buChar char="●"/>
              <a:defRPr sz="1200"/>
            </a:lvl4pPr>
            <a:lvl5pPr marL="1714500" lvl="4" indent="-228600" algn="l">
              <a:lnSpc>
                <a:spcPct val="115000"/>
              </a:lnSpc>
              <a:spcBef>
                <a:spcPts val="0"/>
              </a:spcBef>
              <a:spcAft>
                <a:spcPts val="0"/>
              </a:spcAft>
              <a:buSzPts val="1200"/>
              <a:buChar char="○"/>
              <a:defRPr sz="1200"/>
            </a:lvl5pPr>
            <a:lvl6pPr marL="2057400" lvl="5" indent="-228600" algn="l">
              <a:lnSpc>
                <a:spcPct val="115000"/>
              </a:lnSpc>
              <a:spcBef>
                <a:spcPts val="0"/>
              </a:spcBef>
              <a:spcAft>
                <a:spcPts val="0"/>
              </a:spcAft>
              <a:buSzPts val="1200"/>
              <a:buChar char="■"/>
              <a:defRPr sz="1200"/>
            </a:lvl6pPr>
            <a:lvl7pPr marL="2400300" lvl="6" indent="-228600" algn="l">
              <a:lnSpc>
                <a:spcPct val="115000"/>
              </a:lnSpc>
              <a:spcBef>
                <a:spcPts val="0"/>
              </a:spcBef>
              <a:spcAft>
                <a:spcPts val="0"/>
              </a:spcAft>
              <a:buSzPts val="1200"/>
              <a:buChar char="●"/>
              <a:defRPr sz="1200"/>
            </a:lvl7pPr>
            <a:lvl8pPr marL="2743200" lvl="7" indent="-228600" algn="l">
              <a:lnSpc>
                <a:spcPct val="115000"/>
              </a:lnSpc>
              <a:spcBef>
                <a:spcPts val="0"/>
              </a:spcBef>
              <a:spcAft>
                <a:spcPts val="0"/>
              </a:spcAft>
              <a:buSzPts val="1200"/>
              <a:buChar char="○"/>
              <a:defRPr sz="1200"/>
            </a:lvl8pPr>
            <a:lvl9pPr marL="3086100" lvl="8" indent="-228600" algn="l">
              <a:lnSpc>
                <a:spcPct val="115000"/>
              </a:lnSpc>
              <a:spcBef>
                <a:spcPts val="0"/>
              </a:spcBef>
              <a:spcAft>
                <a:spcPts val="0"/>
              </a:spcAft>
              <a:buSzPts val="1200"/>
              <a:buChar char="■"/>
              <a:defRPr sz="1200"/>
            </a:lvl9pPr>
          </a:lstStyle>
          <a:p>
            <a:endParaRPr/>
          </a:p>
        </p:txBody>
      </p:sp>
      <p:sp>
        <p:nvSpPr>
          <p:cNvPr id="117" name="Google Shape;117;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535877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8"/>
        <p:cNvGrpSpPr/>
        <p:nvPr/>
      </p:nvGrpSpPr>
      <p:grpSpPr>
        <a:xfrm>
          <a:off x="0" y="0"/>
          <a:ext cx="0" cy="0"/>
          <a:chOff x="0" y="0"/>
          <a:chExt cx="0" cy="0"/>
        </a:xfrm>
      </p:grpSpPr>
      <p:sp>
        <p:nvSpPr>
          <p:cNvPr id="119" name="Google Shape;119;p4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20" name="Google Shape;120;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92922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1"/>
        <p:cNvGrpSpPr/>
        <p:nvPr/>
      </p:nvGrpSpPr>
      <p:grpSpPr>
        <a:xfrm>
          <a:off x="0" y="0"/>
          <a:ext cx="0" cy="0"/>
          <a:chOff x="0" y="0"/>
          <a:chExt cx="0" cy="0"/>
        </a:xfrm>
      </p:grpSpPr>
      <p:sp>
        <p:nvSpPr>
          <p:cNvPr id="122" name="Google Shape;122;p4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800"/>
              <a:buFont typeface="Barlow"/>
              <a:buNone/>
              <a:defRPr sz="3800" b="1">
                <a:latin typeface="Barlow"/>
                <a:ea typeface="Barlow"/>
                <a:cs typeface="Barlow"/>
                <a:sym typeface="Barlow"/>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24" name="Google Shape;124;p4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100"/>
              <a:buFont typeface="Barlow"/>
              <a:buNone/>
              <a:defRPr sz="2100">
                <a:latin typeface="Barlow"/>
                <a:ea typeface="Barlow"/>
                <a:cs typeface="Barlow"/>
                <a:sym typeface="Barlow"/>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5" name="Google Shape;125;p4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342900" lvl="0" indent="-257175" algn="l">
              <a:lnSpc>
                <a:spcPct val="115000"/>
              </a:lnSpc>
              <a:spcBef>
                <a:spcPts val="0"/>
              </a:spcBef>
              <a:spcAft>
                <a:spcPts val="0"/>
              </a:spcAft>
              <a:buClr>
                <a:srgbClr val="6959A6"/>
              </a:buClr>
              <a:buSzPts val="1800"/>
              <a:buFont typeface="Barlow"/>
              <a:buChar char="●"/>
              <a:defRPr>
                <a:solidFill>
                  <a:schemeClr val="dk1"/>
                </a:solidFill>
                <a:latin typeface="Barlow"/>
                <a:ea typeface="Barlow"/>
                <a:cs typeface="Barlow"/>
                <a:sym typeface="Barlow"/>
              </a:defRPr>
            </a:lvl1pPr>
            <a:lvl2pPr marL="685800" lvl="1"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2pPr>
            <a:lvl3pPr marL="1028700" lvl="2"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3pPr>
            <a:lvl4pPr marL="1371600" lvl="3"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4pPr>
            <a:lvl5pPr marL="1714500" lvl="4"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5pPr>
            <a:lvl6pPr marL="2057400" lvl="5"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6pPr>
            <a:lvl7pPr marL="2400300" lvl="6"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7pPr>
            <a:lvl8pPr marL="2743200" lvl="7"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8pPr>
            <a:lvl9pPr marL="3086100" lvl="8" indent="-238125" algn="l">
              <a:lnSpc>
                <a:spcPct val="115000"/>
              </a:lnSpc>
              <a:spcBef>
                <a:spcPts val="0"/>
              </a:spcBef>
              <a:spcAft>
                <a:spcPts val="0"/>
              </a:spcAft>
              <a:buClr>
                <a:srgbClr val="6959A6"/>
              </a:buClr>
              <a:buSzPts val="1400"/>
              <a:buFont typeface="Barlow"/>
              <a:buChar char="■"/>
              <a:defRPr>
                <a:solidFill>
                  <a:schemeClr val="dk1"/>
                </a:solidFill>
                <a:latin typeface="Barlow"/>
                <a:ea typeface="Barlow"/>
                <a:cs typeface="Barlow"/>
                <a:sym typeface="Barlow"/>
              </a:defRPr>
            </a:lvl9pPr>
          </a:lstStyle>
          <a:p>
            <a:endParaRPr/>
          </a:p>
        </p:txBody>
      </p:sp>
      <p:pic>
        <p:nvPicPr>
          <p:cNvPr id="126" name="Google Shape;126;p42"/>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extLst>
      <p:ext uri="{BB962C8B-B14F-4D97-AF65-F5344CB8AC3E}">
        <p14:creationId xmlns:p14="http://schemas.microsoft.com/office/powerpoint/2010/main" val="596950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7"/>
        <p:cNvGrpSpPr/>
        <p:nvPr/>
      </p:nvGrpSpPr>
      <p:grpSpPr>
        <a:xfrm>
          <a:off x="0" y="0"/>
          <a:ext cx="0" cy="0"/>
          <a:chOff x="0" y="0"/>
          <a:chExt cx="0" cy="0"/>
        </a:xfrm>
      </p:grpSpPr>
      <p:sp>
        <p:nvSpPr>
          <p:cNvPr id="128" name="Google Shape;128;p43"/>
          <p:cNvSpPr txBox="1">
            <a:spLocks noGrp="1"/>
          </p:cNvSpPr>
          <p:nvPr>
            <p:ph type="body" idx="1"/>
          </p:nvPr>
        </p:nvSpPr>
        <p:spPr>
          <a:xfrm>
            <a:off x="311700" y="4382975"/>
            <a:ext cx="5998800" cy="605100"/>
          </a:xfrm>
          <a:prstGeom prst="rect">
            <a:avLst/>
          </a:prstGeom>
          <a:noFill/>
          <a:ln>
            <a:noFill/>
          </a:ln>
        </p:spPr>
        <p:txBody>
          <a:bodyPr spcFirstLastPara="1" wrap="square" lIns="91425" tIns="91425" rIns="91425" bIns="91425" anchor="ctr" anchorCtr="0">
            <a:normAutofit/>
          </a:bodyPr>
          <a:lstStyle>
            <a:lvl1pPr marL="342900" lvl="0" indent="-171450" algn="l">
              <a:lnSpc>
                <a:spcPct val="100000"/>
              </a:lnSpc>
              <a:spcBef>
                <a:spcPts val="0"/>
              </a:spcBef>
              <a:spcAft>
                <a:spcPts val="0"/>
              </a:spcAft>
              <a:buSzPts val="1800"/>
              <a:buFont typeface="Barlow"/>
              <a:buNone/>
              <a:defRPr>
                <a:latin typeface="Barlow"/>
                <a:ea typeface="Barlow"/>
                <a:cs typeface="Barlow"/>
                <a:sym typeface="Barlow"/>
              </a:defRPr>
            </a:lvl1pPr>
            <a:lvl2pPr marL="685800" lvl="1" indent="-238125" algn="l">
              <a:lnSpc>
                <a:spcPct val="115000"/>
              </a:lnSpc>
              <a:spcBef>
                <a:spcPts val="0"/>
              </a:spcBef>
              <a:spcAft>
                <a:spcPts val="0"/>
              </a:spcAft>
              <a:buSzPts val="1400"/>
              <a:buChar char="○"/>
              <a:defRPr/>
            </a:lvl2pPr>
            <a:lvl3pPr marL="1028700" lvl="2" indent="-238125" algn="l">
              <a:lnSpc>
                <a:spcPct val="115000"/>
              </a:lnSpc>
              <a:spcBef>
                <a:spcPts val="0"/>
              </a:spcBef>
              <a:spcAft>
                <a:spcPts val="0"/>
              </a:spcAft>
              <a:buSzPts val="1400"/>
              <a:buChar char="■"/>
              <a:defRPr/>
            </a:lvl3pPr>
            <a:lvl4pPr marL="1371600" lvl="3" indent="-238125" algn="l">
              <a:lnSpc>
                <a:spcPct val="115000"/>
              </a:lnSpc>
              <a:spcBef>
                <a:spcPts val="0"/>
              </a:spcBef>
              <a:spcAft>
                <a:spcPts val="0"/>
              </a:spcAft>
              <a:buSzPts val="1400"/>
              <a:buChar char="●"/>
              <a:defRPr/>
            </a:lvl4pPr>
            <a:lvl5pPr marL="1714500" lvl="4" indent="-238125" algn="l">
              <a:lnSpc>
                <a:spcPct val="115000"/>
              </a:lnSpc>
              <a:spcBef>
                <a:spcPts val="0"/>
              </a:spcBef>
              <a:spcAft>
                <a:spcPts val="0"/>
              </a:spcAft>
              <a:buSzPts val="1400"/>
              <a:buChar char="○"/>
              <a:defRPr/>
            </a:lvl5pPr>
            <a:lvl6pPr marL="2057400" lvl="5" indent="-238125" algn="l">
              <a:lnSpc>
                <a:spcPct val="115000"/>
              </a:lnSpc>
              <a:spcBef>
                <a:spcPts val="0"/>
              </a:spcBef>
              <a:spcAft>
                <a:spcPts val="0"/>
              </a:spcAft>
              <a:buSzPts val="1400"/>
              <a:buChar char="■"/>
              <a:defRPr/>
            </a:lvl6pPr>
            <a:lvl7pPr marL="2400300" lvl="6" indent="-238125" algn="l">
              <a:lnSpc>
                <a:spcPct val="115000"/>
              </a:lnSpc>
              <a:spcBef>
                <a:spcPts val="0"/>
              </a:spcBef>
              <a:spcAft>
                <a:spcPts val="0"/>
              </a:spcAft>
              <a:buSzPts val="1400"/>
              <a:buChar char="●"/>
              <a:defRPr/>
            </a:lvl7pPr>
            <a:lvl8pPr marL="2743200" lvl="7" indent="-238125" algn="l">
              <a:lnSpc>
                <a:spcPct val="115000"/>
              </a:lnSpc>
              <a:spcBef>
                <a:spcPts val="0"/>
              </a:spcBef>
              <a:spcAft>
                <a:spcPts val="0"/>
              </a:spcAft>
              <a:buSzPts val="1400"/>
              <a:buChar char="○"/>
              <a:defRPr/>
            </a:lvl8pPr>
            <a:lvl9pPr marL="3086100" lvl="8" indent="-238125" algn="l">
              <a:lnSpc>
                <a:spcPct val="115000"/>
              </a:lnSpc>
              <a:spcBef>
                <a:spcPts val="0"/>
              </a:spcBef>
              <a:spcAft>
                <a:spcPts val="0"/>
              </a:spcAft>
              <a:buSzPts val="1400"/>
              <a:buChar char="■"/>
              <a:defRPr/>
            </a:lvl9pPr>
          </a:lstStyle>
          <a:p>
            <a:endParaRPr/>
          </a:p>
        </p:txBody>
      </p:sp>
      <p:pic>
        <p:nvPicPr>
          <p:cNvPr id="129" name="Google Shape;129;p43"/>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extLst>
      <p:ext uri="{BB962C8B-B14F-4D97-AF65-F5344CB8AC3E}">
        <p14:creationId xmlns:p14="http://schemas.microsoft.com/office/powerpoint/2010/main" val="497291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0"/>
        <p:cNvGrpSpPr/>
        <p:nvPr/>
      </p:nvGrpSpPr>
      <p:grpSpPr>
        <a:xfrm>
          <a:off x="0" y="0"/>
          <a:ext cx="0" cy="0"/>
          <a:chOff x="0" y="0"/>
          <a:chExt cx="0" cy="0"/>
        </a:xfrm>
      </p:grpSpPr>
      <p:sp>
        <p:nvSpPr>
          <p:cNvPr id="131" name="Google Shape;131;p44"/>
          <p:cNvSpPr txBox="1">
            <a:spLocks noGrp="1"/>
          </p:cNvSpPr>
          <p:nvPr>
            <p:ph type="title"/>
          </p:nvPr>
        </p:nvSpPr>
        <p:spPr>
          <a:xfrm>
            <a:off x="311700" y="42177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00AEB2"/>
              </a:buClr>
              <a:buSzPts val="11800"/>
              <a:buFont typeface="Barlow"/>
              <a:buNone/>
              <a:defRPr sz="11800" b="1">
                <a:solidFill>
                  <a:srgbClr val="00AEB2"/>
                </a:solidFill>
                <a:latin typeface="Barlow"/>
                <a:ea typeface="Barlow"/>
                <a:cs typeface="Barlow"/>
                <a:sym typeface="Barlow"/>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32" name="Google Shape;132;p44"/>
          <p:cNvSpPr txBox="1">
            <a:spLocks noGrp="1"/>
          </p:cNvSpPr>
          <p:nvPr>
            <p:ph type="body" idx="1"/>
          </p:nvPr>
        </p:nvSpPr>
        <p:spPr>
          <a:xfrm>
            <a:off x="311700" y="2467875"/>
            <a:ext cx="8520600" cy="1300800"/>
          </a:xfrm>
          <a:prstGeom prst="rect">
            <a:avLst/>
          </a:prstGeom>
          <a:noFill/>
          <a:ln>
            <a:noFill/>
          </a:ln>
        </p:spPr>
        <p:txBody>
          <a:bodyPr spcFirstLastPara="1" wrap="square" lIns="91425" tIns="91425" rIns="91425" bIns="91425" anchor="t" anchorCtr="0">
            <a:normAutofit/>
          </a:bodyPr>
          <a:lstStyle>
            <a:lvl1pPr marL="342900" lvl="0" indent="-257175" algn="ctr">
              <a:lnSpc>
                <a:spcPct val="115000"/>
              </a:lnSpc>
              <a:spcBef>
                <a:spcPts val="0"/>
              </a:spcBef>
              <a:spcAft>
                <a:spcPts val="0"/>
              </a:spcAft>
              <a:buClr>
                <a:srgbClr val="6959A6"/>
              </a:buClr>
              <a:buSzPts val="1800"/>
              <a:buFont typeface="Barlow"/>
              <a:buChar char="●"/>
              <a:defRPr b="1">
                <a:latin typeface="Barlow"/>
                <a:ea typeface="Barlow"/>
                <a:cs typeface="Barlow"/>
                <a:sym typeface="Barlow"/>
              </a:defRPr>
            </a:lvl1pPr>
            <a:lvl2pPr marL="685800" lvl="1" indent="-238125"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2pPr>
            <a:lvl3pPr marL="1028700" lvl="2" indent="-238125"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3pPr>
            <a:lvl4pPr marL="1371600" lvl="3" indent="-238125"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4pPr>
            <a:lvl5pPr marL="1714500" lvl="4" indent="-238125"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5pPr>
            <a:lvl6pPr marL="2057400" lvl="5" indent="-238125"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6pPr>
            <a:lvl7pPr marL="2400300" lvl="6" indent="-238125"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7pPr>
            <a:lvl8pPr marL="2743200" lvl="7" indent="-238125"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8pPr>
            <a:lvl9pPr marL="3086100" lvl="8" indent="-238125" algn="ctr">
              <a:lnSpc>
                <a:spcPct val="115000"/>
              </a:lnSpc>
              <a:spcBef>
                <a:spcPts val="0"/>
              </a:spcBef>
              <a:spcAft>
                <a:spcPts val="0"/>
              </a:spcAft>
              <a:buClr>
                <a:srgbClr val="6959A6"/>
              </a:buClr>
              <a:buSzPts val="1400"/>
              <a:buFont typeface="Barlow"/>
              <a:buChar char="■"/>
              <a:defRPr b="1">
                <a:latin typeface="Barlow"/>
                <a:ea typeface="Barlow"/>
                <a:cs typeface="Barlow"/>
                <a:sym typeface="Barlow"/>
              </a:defRPr>
            </a:lvl9pPr>
          </a:lstStyle>
          <a:p>
            <a:endParaRPr/>
          </a:p>
        </p:txBody>
      </p:sp>
      <p:pic>
        <p:nvPicPr>
          <p:cNvPr id="133" name="Google Shape;133;p44"/>
          <p:cNvPicPr preferRelativeResize="0"/>
          <p:nvPr/>
        </p:nvPicPr>
        <p:blipFill rotWithShape="1">
          <a:blip r:embed="rId2">
            <a:alphaModFix/>
          </a:blip>
          <a:srcRect/>
          <a:stretch/>
        </p:blipFill>
        <p:spPr>
          <a:xfrm>
            <a:off x="7649000" y="4313125"/>
            <a:ext cx="1183299" cy="665600"/>
          </a:xfrm>
          <a:prstGeom prst="rect">
            <a:avLst/>
          </a:prstGeom>
          <a:noFill/>
          <a:ln>
            <a:noFill/>
          </a:ln>
        </p:spPr>
      </p:pic>
    </p:spTree>
    <p:extLst>
      <p:ext uri="{BB962C8B-B14F-4D97-AF65-F5344CB8AC3E}">
        <p14:creationId xmlns:p14="http://schemas.microsoft.com/office/powerpoint/2010/main" val="251455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preguntas-break">
  <p:cSld name="CUSTOM_27">
    <p:spTree>
      <p:nvGrpSpPr>
        <p:cNvPr id="1" name="Shape 19"/>
        <p:cNvGrpSpPr/>
        <p:nvPr/>
      </p:nvGrpSpPr>
      <p:grpSpPr>
        <a:xfrm>
          <a:off x="0" y="0"/>
          <a:ext cx="0" cy="0"/>
          <a:chOff x="0" y="0"/>
          <a:chExt cx="0" cy="0"/>
        </a:xfrm>
      </p:grpSpPr>
      <p:pic>
        <p:nvPicPr>
          <p:cNvPr id="20" name="Google Shape;20;p33"/>
          <p:cNvPicPr preferRelativeResize="0"/>
          <p:nvPr/>
        </p:nvPicPr>
        <p:blipFill rotWithShape="1">
          <a:blip r:embed="rId2">
            <a:alphaModFix/>
          </a:blip>
          <a:srcRect t="6170" b="6170"/>
          <a:stretch/>
        </p:blipFill>
        <p:spPr>
          <a:xfrm>
            <a:off x="7913250" y="0"/>
            <a:ext cx="1349050" cy="5143498"/>
          </a:xfrm>
          <a:prstGeom prst="rect">
            <a:avLst/>
          </a:prstGeom>
          <a:noFill/>
          <a:ln>
            <a:noFill/>
          </a:ln>
        </p:spPr>
      </p:pic>
      <p:pic>
        <p:nvPicPr>
          <p:cNvPr id="21" name="Google Shape;21;p33"/>
          <p:cNvPicPr preferRelativeResize="0"/>
          <p:nvPr/>
        </p:nvPicPr>
        <p:blipFill rotWithShape="1">
          <a:blip r:embed="rId2">
            <a:alphaModFix/>
          </a:blip>
          <a:srcRect t="6170" b="6170"/>
          <a:stretch/>
        </p:blipFill>
        <p:spPr>
          <a:xfrm rot="10800000">
            <a:off x="0" y="0"/>
            <a:ext cx="1349050" cy="5143498"/>
          </a:xfrm>
          <a:prstGeom prst="rect">
            <a:avLst/>
          </a:prstGeom>
          <a:noFill/>
          <a:ln>
            <a:noFill/>
          </a:ln>
        </p:spPr>
      </p:pic>
      <p:sp>
        <p:nvSpPr>
          <p:cNvPr id="22" name="Google Shape;22;p33"/>
          <p:cNvSpPr txBox="1">
            <a:spLocks noGrp="1"/>
          </p:cNvSpPr>
          <p:nvPr>
            <p:ph type="title"/>
          </p:nvPr>
        </p:nvSpPr>
        <p:spPr>
          <a:xfrm>
            <a:off x="2384900" y="1808100"/>
            <a:ext cx="4492500" cy="12225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Font typeface="Barlow"/>
              <a:buNone/>
              <a:defRPr sz="3200" b="1">
                <a:latin typeface="Barlow"/>
                <a:ea typeface="Barlow"/>
                <a:cs typeface="Barlow"/>
                <a:sym typeface="Barlow"/>
              </a:defRPr>
            </a:lvl1pPr>
            <a:lvl2pPr lvl="1" algn="ctr">
              <a:lnSpc>
                <a:spcPct val="100000"/>
              </a:lnSpc>
              <a:spcBef>
                <a:spcPts val="0"/>
              </a:spcBef>
              <a:spcAft>
                <a:spcPts val="0"/>
              </a:spcAft>
              <a:buSzPts val="2000"/>
              <a:buNone/>
              <a:defRPr sz="2000" b="1"/>
            </a:lvl2pPr>
            <a:lvl3pPr lvl="2" algn="ctr">
              <a:lnSpc>
                <a:spcPct val="100000"/>
              </a:lnSpc>
              <a:spcBef>
                <a:spcPts val="0"/>
              </a:spcBef>
              <a:spcAft>
                <a:spcPts val="0"/>
              </a:spcAft>
              <a:buSzPts val="2000"/>
              <a:buNone/>
              <a:defRPr sz="2000" b="1"/>
            </a:lvl3pPr>
            <a:lvl4pPr lvl="3" algn="ctr">
              <a:lnSpc>
                <a:spcPct val="100000"/>
              </a:lnSpc>
              <a:spcBef>
                <a:spcPts val="0"/>
              </a:spcBef>
              <a:spcAft>
                <a:spcPts val="0"/>
              </a:spcAft>
              <a:buSzPts val="2000"/>
              <a:buNone/>
              <a:defRPr sz="2000" b="1"/>
            </a:lvl4pPr>
            <a:lvl5pPr lvl="4" algn="ctr">
              <a:lnSpc>
                <a:spcPct val="100000"/>
              </a:lnSpc>
              <a:spcBef>
                <a:spcPts val="0"/>
              </a:spcBef>
              <a:spcAft>
                <a:spcPts val="0"/>
              </a:spcAft>
              <a:buSzPts val="2000"/>
              <a:buNone/>
              <a:defRPr sz="2000" b="1"/>
            </a:lvl5pPr>
            <a:lvl6pPr lvl="5" algn="ctr">
              <a:lnSpc>
                <a:spcPct val="100000"/>
              </a:lnSpc>
              <a:spcBef>
                <a:spcPts val="0"/>
              </a:spcBef>
              <a:spcAft>
                <a:spcPts val="0"/>
              </a:spcAft>
              <a:buSzPts val="2000"/>
              <a:buNone/>
              <a:defRPr sz="2000" b="1"/>
            </a:lvl6pPr>
            <a:lvl7pPr lvl="6" algn="ctr">
              <a:lnSpc>
                <a:spcPct val="100000"/>
              </a:lnSpc>
              <a:spcBef>
                <a:spcPts val="0"/>
              </a:spcBef>
              <a:spcAft>
                <a:spcPts val="0"/>
              </a:spcAft>
              <a:buSzPts val="2000"/>
              <a:buNone/>
              <a:defRPr sz="2000" b="1"/>
            </a:lvl7pPr>
            <a:lvl8pPr lvl="7" algn="ctr">
              <a:lnSpc>
                <a:spcPct val="100000"/>
              </a:lnSpc>
              <a:spcBef>
                <a:spcPts val="0"/>
              </a:spcBef>
              <a:spcAft>
                <a:spcPts val="0"/>
              </a:spcAft>
              <a:buSzPts val="2000"/>
              <a:buNone/>
              <a:defRPr sz="2000" b="1"/>
            </a:lvl8pPr>
            <a:lvl9pPr lvl="8" algn="ctr">
              <a:lnSpc>
                <a:spcPct val="100000"/>
              </a:lnSpc>
              <a:spcBef>
                <a:spcPts val="0"/>
              </a:spcBef>
              <a:spcAft>
                <a:spcPts val="0"/>
              </a:spcAft>
              <a:buSzPts val="2000"/>
              <a:buNone/>
              <a:defRPr sz="20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ama colores ">
  <p:cSld name="CUSTOM_25">
    <p:spTree>
      <p:nvGrpSpPr>
        <p:cNvPr id="1" name="Shape 23"/>
        <p:cNvGrpSpPr/>
        <p:nvPr/>
      </p:nvGrpSpPr>
      <p:grpSpPr>
        <a:xfrm>
          <a:off x="0" y="0"/>
          <a:ext cx="0" cy="0"/>
          <a:chOff x="0" y="0"/>
          <a:chExt cx="0" cy="0"/>
        </a:xfrm>
      </p:grpSpPr>
      <p:pic>
        <p:nvPicPr>
          <p:cNvPr id="24" name="Google Shape;24;p34"/>
          <p:cNvPicPr preferRelativeResize="0"/>
          <p:nvPr/>
        </p:nvPicPr>
        <p:blipFill rotWithShape="1">
          <a:blip r:embed="rId2">
            <a:alphaModFix/>
          </a:blip>
          <a:srcRect t="5338"/>
          <a:stretch/>
        </p:blipFill>
        <p:spPr>
          <a:xfrm>
            <a:off x="0" y="0"/>
            <a:ext cx="914400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ndo-trama-gris">
  <p:cSld name="CUSTOM_26">
    <p:spTree>
      <p:nvGrpSpPr>
        <p:cNvPr id="1" name="Shape 25"/>
        <p:cNvGrpSpPr/>
        <p:nvPr/>
      </p:nvGrpSpPr>
      <p:grpSpPr>
        <a:xfrm>
          <a:off x="0" y="0"/>
          <a:ext cx="0" cy="0"/>
          <a:chOff x="0" y="0"/>
          <a:chExt cx="0" cy="0"/>
        </a:xfrm>
      </p:grpSpPr>
      <p:pic>
        <p:nvPicPr>
          <p:cNvPr id="26" name="Google Shape;26;p35"/>
          <p:cNvPicPr preferRelativeResize="0"/>
          <p:nvPr/>
        </p:nvPicPr>
        <p:blipFill rotWithShape="1">
          <a:blip r:embed="rId2">
            <a:alphaModFix/>
          </a:blip>
          <a:srcRect b="5345"/>
          <a:stretch/>
        </p:blipFill>
        <p:spPr>
          <a:xfrm>
            <a:off x="0" y="0"/>
            <a:ext cx="914400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36"/>
          <p:cNvSpPr/>
          <p:nvPr/>
        </p:nvSpPr>
        <p:spPr>
          <a:xfrm>
            <a:off x="141150" y="-132325"/>
            <a:ext cx="1023300" cy="2241000"/>
          </a:xfrm>
          <a:prstGeom prst="roundRect">
            <a:avLst>
              <a:gd name="adj" fmla="val 16667"/>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6"/>
          <p:cNvSpPr/>
          <p:nvPr/>
        </p:nvSpPr>
        <p:spPr>
          <a:xfrm>
            <a:off x="7957075" y="3046200"/>
            <a:ext cx="1023300" cy="2241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 name="Google Shape;30;p36"/>
          <p:cNvPicPr preferRelativeResize="0"/>
          <p:nvPr/>
        </p:nvPicPr>
        <p:blipFill rotWithShape="1">
          <a:blip r:embed="rId2">
            <a:alphaModFix/>
          </a:blip>
          <a:srcRect/>
          <a:stretch/>
        </p:blipFill>
        <p:spPr>
          <a:xfrm>
            <a:off x="325350" y="4313125"/>
            <a:ext cx="1183299" cy="665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3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3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29"/>
          <p:cNvSpPr txBox="1">
            <a:spLocks noGrp="1"/>
          </p:cNvSpPr>
          <p:nvPr>
            <p:ph type="body" idx="1"/>
          </p:nvPr>
        </p:nvSpPr>
        <p:spPr>
          <a:xfrm>
            <a:off x="392850" y="1017725"/>
            <a:ext cx="7717500" cy="3695100"/>
          </a:xfrm>
          <a:prstGeom prst="rect">
            <a:avLst/>
          </a:prstGeom>
          <a:noFill/>
          <a:ln>
            <a:noFill/>
          </a:ln>
        </p:spPr>
        <p:txBody>
          <a:bodyPr spcFirstLastPara="1" wrap="square" lIns="91425" tIns="91425" rIns="91425" bIns="91425" anchor="ctr" anchorCtr="0">
            <a:normAutofit/>
          </a:bodyPr>
          <a:lstStyle>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 name="Google Shape;86;p20"/>
          <p:cNvSpPr txBox="1">
            <a:spLocks noGrp="1"/>
          </p:cNvSpPr>
          <p:nvPr>
            <p:ph type="body" idx="1"/>
          </p:nvPr>
        </p:nvSpPr>
        <p:spPr>
          <a:xfrm>
            <a:off x="392850" y="1017725"/>
            <a:ext cx="7717500" cy="3695100"/>
          </a:xfrm>
          <a:prstGeom prst="rect">
            <a:avLst/>
          </a:prstGeom>
          <a:noFill/>
          <a:ln>
            <a:noFill/>
          </a:ln>
        </p:spPr>
        <p:txBody>
          <a:bodyPr spcFirstLastPara="1" wrap="square" lIns="91425" tIns="91425" rIns="91425" bIns="91425" anchor="ctr" anchorCtr="0">
            <a:normAutofit/>
          </a:bodyPr>
          <a:lstStyle>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endParaRPr/>
          </a:p>
        </p:txBody>
      </p:sp>
    </p:spTree>
    <p:extLst>
      <p:ext uri="{BB962C8B-B14F-4D97-AF65-F5344CB8AC3E}">
        <p14:creationId xmlns:p14="http://schemas.microsoft.com/office/powerpoint/2010/main" val="1303025962"/>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jp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jp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jp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jp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jp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1.png"/><Relationship Id="rId9" Type="http://schemas.openxmlformats.org/officeDocument/2006/relationships/image" Target="../media/image18.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hyperlink" Target="mailto:consultasCOBOL@soysilvertech.org"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l="28780" t="36864"/>
          <a:stretch/>
        </p:blipFill>
        <p:spPr>
          <a:xfrm>
            <a:off x="0" y="0"/>
            <a:ext cx="3717274" cy="3295350"/>
          </a:xfrm>
          <a:prstGeom prst="rect">
            <a:avLst/>
          </a:prstGeom>
          <a:noFill/>
          <a:ln>
            <a:noFill/>
          </a:ln>
        </p:spPr>
      </p:pic>
      <p:pic>
        <p:nvPicPr>
          <p:cNvPr id="59" name="Google Shape;59;p1"/>
          <p:cNvPicPr preferRelativeResize="0"/>
          <p:nvPr/>
        </p:nvPicPr>
        <p:blipFill rotWithShape="1">
          <a:blip r:embed="rId4">
            <a:alphaModFix/>
          </a:blip>
          <a:srcRect r="21091" b="29453"/>
          <a:stretch/>
        </p:blipFill>
        <p:spPr>
          <a:xfrm>
            <a:off x="6107500" y="2428775"/>
            <a:ext cx="3036498" cy="2714726"/>
          </a:xfrm>
          <a:prstGeom prst="rect">
            <a:avLst/>
          </a:prstGeom>
          <a:noFill/>
          <a:ln>
            <a:noFill/>
          </a:ln>
        </p:spPr>
      </p:pic>
      <p:pic>
        <p:nvPicPr>
          <p:cNvPr id="60" name="Google Shape;60;p1"/>
          <p:cNvPicPr preferRelativeResize="0"/>
          <p:nvPr/>
        </p:nvPicPr>
        <p:blipFill rotWithShape="1">
          <a:blip r:embed="rId5">
            <a:alphaModFix/>
          </a:blip>
          <a:srcRect/>
          <a:stretch/>
        </p:blipFill>
        <p:spPr>
          <a:xfrm>
            <a:off x="2485900" y="1093525"/>
            <a:ext cx="4172201" cy="2346849"/>
          </a:xfrm>
          <a:prstGeom prst="rect">
            <a:avLst/>
          </a:prstGeom>
          <a:noFill/>
          <a:ln>
            <a:noFill/>
          </a:ln>
        </p:spPr>
      </p:pic>
      <p:pic>
        <p:nvPicPr>
          <p:cNvPr id="61" name="Google Shape;61;p1"/>
          <p:cNvPicPr preferRelativeResize="0"/>
          <p:nvPr/>
        </p:nvPicPr>
        <p:blipFill rotWithShape="1">
          <a:blip r:embed="rId6">
            <a:alphaModFix/>
          </a:blip>
          <a:srcRect/>
          <a:stretch/>
        </p:blipFill>
        <p:spPr>
          <a:xfrm>
            <a:off x="493275" y="4011203"/>
            <a:ext cx="1072374" cy="1072374"/>
          </a:xfrm>
          <a:prstGeom prst="rect">
            <a:avLst/>
          </a:prstGeom>
          <a:noFill/>
          <a:ln>
            <a:noFill/>
          </a:ln>
        </p:spPr>
      </p:pic>
      <p:sp>
        <p:nvSpPr>
          <p:cNvPr id="62" name="Google Shape;62;p1"/>
          <p:cNvSpPr txBox="1">
            <a:spLocks noGrp="1"/>
          </p:cNvSpPr>
          <p:nvPr>
            <p:ph type="title" idx="4294967295"/>
          </p:nvPr>
        </p:nvSpPr>
        <p:spPr>
          <a:xfrm>
            <a:off x="637350" y="3945735"/>
            <a:ext cx="3998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1200"/>
              <a:t>Socio estratégico</a:t>
            </a:r>
            <a:endParaRPr sz="100"/>
          </a:p>
        </p:txBody>
      </p:sp>
      <p:sp>
        <p:nvSpPr>
          <p:cNvPr id="63" name="Google Shape;63;p1"/>
          <p:cNvSpPr txBox="1">
            <a:spLocks noGrp="1"/>
          </p:cNvSpPr>
          <p:nvPr>
            <p:ph type="title" idx="4294967295"/>
          </p:nvPr>
        </p:nvSpPr>
        <p:spPr>
          <a:xfrm>
            <a:off x="2345342" y="3945735"/>
            <a:ext cx="3998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1200"/>
              <a:t>Impulsan</a:t>
            </a:r>
            <a:endParaRPr sz="100"/>
          </a:p>
        </p:txBody>
      </p:sp>
      <p:pic>
        <p:nvPicPr>
          <p:cNvPr id="64" name="Google Shape;64;p1"/>
          <p:cNvPicPr preferRelativeResize="0"/>
          <p:nvPr/>
        </p:nvPicPr>
        <p:blipFill rotWithShape="1">
          <a:blip r:embed="rId7">
            <a:alphaModFix/>
          </a:blip>
          <a:srcRect/>
          <a:stretch/>
        </p:blipFill>
        <p:spPr>
          <a:xfrm>
            <a:off x="2419542" y="4483478"/>
            <a:ext cx="660559" cy="296218"/>
          </a:xfrm>
          <a:prstGeom prst="rect">
            <a:avLst/>
          </a:prstGeom>
          <a:noFill/>
          <a:ln>
            <a:noFill/>
          </a:ln>
        </p:spPr>
      </p:pic>
      <p:pic>
        <p:nvPicPr>
          <p:cNvPr id="65" name="Google Shape;65;p1"/>
          <p:cNvPicPr preferRelativeResize="0"/>
          <p:nvPr/>
        </p:nvPicPr>
        <p:blipFill rotWithShape="1">
          <a:blip r:embed="rId8">
            <a:alphaModFix/>
          </a:blip>
          <a:srcRect/>
          <a:stretch/>
        </p:blipFill>
        <p:spPr>
          <a:xfrm>
            <a:off x="3080103" y="3602799"/>
            <a:ext cx="1907763" cy="19077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18" name="Google Shape;318;p41"/>
          <p:cNvSpPr txBox="1">
            <a:spLocks noGrp="1"/>
          </p:cNvSpPr>
          <p:nvPr>
            <p:ph type="title" idx="4294967295"/>
          </p:nvPr>
        </p:nvSpPr>
        <p:spPr>
          <a:xfrm>
            <a:off x="1042349" y="891150"/>
            <a:ext cx="4541101" cy="975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 sz="4000" dirty="0">
                <a:latin typeface="Barlow ExtraBold"/>
                <a:ea typeface="Barlow ExtraBold"/>
                <a:cs typeface="Barlow ExtraBold"/>
                <a:sym typeface="Barlow ExtraBold"/>
              </a:rPr>
              <a:t>Relacional</a:t>
            </a:r>
          </a:p>
        </p:txBody>
      </p:sp>
      <p:sp>
        <p:nvSpPr>
          <p:cNvPr id="319" name="Google Shape;319;p41"/>
          <p:cNvSpPr txBox="1">
            <a:spLocks noGrp="1"/>
          </p:cNvSpPr>
          <p:nvPr>
            <p:ph type="body" idx="4294967295"/>
          </p:nvPr>
        </p:nvSpPr>
        <p:spPr>
          <a:xfrm>
            <a:off x="919199" y="1963724"/>
            <a:ext cx="5962135" cy="2763074"/>
          </a:xfrm>
          <a:prstGeom prst="rect">
            <a:avLst/>
          </a:prstGeom>
          <a:noFill/>
          <a:ln>
            <a:noFill/>
          </a:ln>
        </p:spPr>
        <p:txBody>
          <a:bodyPr spcFirstLastPara="1" wrap="square" lIns="91425" tIns="91425" rIns="91425" bIns="91425" anchor="t" anchorCtr="0">
            <a:noAutofit/>
          </a:bodyPr>
          <a:lstStyle/>
          <a:p>
            <a:pPr marL="285750" indent="-285750"/>
            <a:r>
              <a:rPr lang="es-ES" sz="1800" dirty="0"/>
              <a:t>Los datos se organizan como un conjunto de tablas con columnas y filas. </a:t>
            </a:r>
          </a:p>
          <a:p>
            <a:pPr marL="285750" indent="-285750"/>
            <a:r>
              <a:rPr lang="es-ES" sz="1800" dirty="0"/>
              <a:t>En este modelo, los elementos están relacionados uno con otros</a:t>
            </a:r>
          </a:p>
          <a:p>
            <a:pPr marL="285750" indent="-285750"/>
            <a:r>
              <a:rPr lang="es-ES" sz="1800" dirty="0"/>
              <a:t>Este modelo es el mas utilizado en la actualidad, para modelar y administrar datos de forma dinámica.  </a:t>
            </a:r>
            <a:endParaRPr lang="es-AR" sz="1800" dirty="0"/>
          </a:p>
          <a:p>
            <a:pPr marL="285750" indent="-285750"/>
            <a:r>
              <a:rPr lang="es-AR" sz="1800" dirty="0"/>
              <a:t>Se puede acceder fácilmente a los datos mediante consultas.</a:t>
            </a:r>
            <a:endParaRPr lang="es-ES" sz="1800" dirty="0"/>
          </a:p>
        </p:txBody>
      </p:sp>
      <p:sp>
        <p:nvSpPr>
          <p:cNvPr id="320" name="Google Shape;320;p41"/>
          <p:cNvSpPr/>
          <p:nvPr/>
        </p:nvSpPr>
        <p:spPr>
          <a:xfrm>
            <a:off x="0" y="1037800"/>
            <a:ext cx="919200" cy="712500"/>
          </a:xfrm>
          <a:prstGeom prst="rightArrow">
            <a:avLst>
              <a:gd name="adj1" fmla="val 50000"/>
              <a:gd name="adj2" fmla="val 50000"/>
            </a:avLst>
          </a:prstGeom>
          <a:solidFill>
            <a:srgbClr val="6959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328637"/>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273413"/>
            <a:ext cx="6044700" cy="58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Modelo relacional</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6" name="CuadroTexto 5">
            <a:extLst>
              <a:ext uri="{FF2B5EF4-FFF2-40B4-BE49-F238E27FC236}">
                <a16:creationId xmlns:a16="http://schemas.microsoft.com/office/drawing/2014/main" id="{437728EE-55F6-CA16-0126-4898A935AB23}"/>
              </a:ext>
            </a:extLst>
          </p:cNvPr>
          <p:cNvSpPr txBox="1"/>
          <p:nvPr/>
        </p:nvSpPr>
        <p:spPr>
          <a:xfrm>
            <a:off x="4026970" y="950824"/>
            <a:ext cx="812316" cy="307777"/>
          </a:xfrm>
          <a:prstGeom prst="rect">
            <a:avLst/>
          </a:prstGeom>
          <a:noFill/>
        </p:spPr>
        <p:txBody>
          <a:bodyPr wrap="square">
            <a:spAutoFit/>
          </a:bodyPr>
          <a:lstStyle/>
          <a:p>
            <a:r>
              <a:rPr lang="es-ES" sz="1400" dirty="0">
                <a:latin typeface="Barlow" panose="00000500000000000000" pitchFamily="2" charset="0"/>
              </a:rPr>
              <a:t>Tablas</a:t>
            </a:r>
            <a:endParaRPr lang="es-AR" dirty="0">
              <a:latin typeface="Barlow" panose="00000500000000000000" pitchFamily="2" charset="0"/>
            </a:endParaRPr>
          </a:p>
        </p:txBody>
      </p:sp>
      <p:pic>
        <p:nvPicPr>
          <p:cNvPr id="11" name="Imagen 10">
            <a:extLst>
              <a:ext uri="{FF2B5EF4-FFF2-40B4-BE49-F238E27FC236}">
                <a16:creationId xmlns:a16="http://schemas.microsoft.com/office/drawing/2014/main" id="{15068F90-D011-51C2-108B-410EC77807A9}"/>
              </a:ext>
            </a:extLst>
          </p:cNvPr>
          <p:cNvPicPr>
            <a:picLocks noChangeAspect="1"/>
          </p:cNvPicPr>
          <p:nvPr/>
        </p:nvPicPr>
        <p:blipFill>
          <a:blip r:embed="rId5"/>
          <a:stretch>
            <a:fillRect/>
          </a:stretch>
        </p:blipFill>
        <p:spPr>
          <a:xfrm>
            <a:off x="1664238" y="1180467"/>
            <a:ext cx="4324350" cy="3714750"/>
          </a:xfrm>
          <a:prstGeom prst="rect">
            <a:avLst/>
          </a:prstGeom>
        </p:spPr>
      </p:pic>
      <p:sp>
        <p:nvSpPr>
          <p:cNvPr id="12" name="CuadroTexto 11">
            <a:extLst>
              <a:ext uri="{FF2B5EF4-FFF2-40B4-BE49-F238E27FC236}">
                <a16:creationId xmlns:a16="http://schemas.microsoft.com/office/drawing/2014/main" id="{64306F41-4FB0-9026-2D36-D75FC389C5D6}"/>
              </a:ext>
            </a:extLst>
          </p:cNvPr>
          <p:cNvSpPr txBox="1"/>
          <p:nvPr/>
        </p:nvSpPr>
        <p:spPr>
          <a:xfrm>
            <a:off x="5349623" y="1733690"/>
            <a:ext cx="1277930" cy="307777"/>
          </a:xfrm>
          <a:prstGeom prst="rect">
            <a:avLst/>
          </a:prstGeom>
          <a:noFill/>
        </p:spPr>
        <p:txBody>
          <a:bodyPr wrap="square">
            <a:spAutoFit/>
          </a:bodyPr>
          <a:lstStyle/>
          <a:p>
            <a:r>
              <a:rPr lang="es-ES" sz="1400" dirty="0">
                <a:latin typeface="Barlow" panose="00000500000000000000" pitchFamily="2" charset="0"/>
              </a:rPr>
              <a:t>Relación</a:t>
            </a:r>
            <a:endParaRPr lang="es-AR" dirty="0">
              <a:latin typeface="Barlow" panose="00000500000000000000" pitchFamily="2" charset="0"/>
            </a:endParaRPr>
          </a:p>
        </p:txBody>
      </p:sp>
    </p:spTree>
    <p:extLst>
      <p:ext uri="{BB962C8B-B14F-4D97-AF65-F5344CB8AC3E}">
        <p14:creationId xmlns:p14="http://schemas.microsoft.com/office/powerpoint/2010/main" val="30679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C8FCD"/>
        </a:solidFill>
        <a:effectLst/>
      </p:bgPr>
    </p:bg>
    <p:spTree>
      <p:nvGrpSpPr>
        <p:cNvPr id="1" name="Shape 136"/>
        <p:cNvGrpSpPr/>
        <p:nvPr/>
      </p:nvGrpSpPr>
      <p:grpSpPr>
        <a:xfrm>
          <a:off x="0" y="0"/>
          <a:ext cx="0" cy="0"/>
          <a:chOff x="0" y="0"/>
          <a:chExt cx="0" cy="0"/>
        </a:xfrm>
      </p:grpSpPr>
      <p:sp>
        <p:nvSpPr>
          <p:cNvPr id="137" name="Google Shape;137;p6"/>
          <p:cNvSpPr txBox="1">
            <a:spLocks noGrp="1"/>
          </p:cNvSpPr>
          <p:nvPr>
            <p:ph type="body" idx="4294967295"/>
          </p:nvPr>
        </p:nvSpPr>
        <p:spPr>
          <a:xfrm>
            <a:off x="921433" y="2308505"/>
            <a:ext cx="6743783" cy="222340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ES" sz="2400" dirty="0">
                <a:solidFill>
                  <a:schemeClr val="bg1"/>
                </a:solidFill>
              </a:rPr>
              <a:t>Son programas informativos que permiten crear almacena y posteriormente acceder a los datos de forma rápida y estructurada.</a:t>
            </a:r>
          </a:p>
          <a:p>
            <a:pPr marL="0" lvl="0" indent="0" algn="l" rtl="0">
              <a:lnSpc>
                <a:spcPct val="115000"/>
              </a:lnSpc>
              <a:spcBef>
                <a:spcPts val="0"/>
              </a:spcBef>
              <a:spcAft>
                <a:spcPts val="1200"/>
              </a:spcAft>
              <a:buSzPts val="1800"/>
              <a:buNone/>
            </a:pPr>
            <a:endParaRPr lang="es-ES" sz="2400" dirty="0">
              <a:solidFill>
                <a:schemeClr val="bg1"/>
              </a:solidFill>
            </a:endParaRPr>
          </a:p>
          <a:p>
            <a:pPr marL="0" lvl="0" indent="0" algn="l" rtl="0">
              <a:lnSpc>
                <a:spcPct val="115000"/>
              </a:lnSpc>
              <a:spcBef>
                <a:spcPts val="0"/>
              </a:spcBef>
              <a:spcAft>
                <a:spcPts val="1200"/>
              </a:spcAft>
              <a:buSzPts val="1800"/>
              <a:buNone/>
            </a:pPr>
            <a:endParaRPr lang="es-ES" sz="2400" dirty="0">
              <a:solidFill>
                <a:schemeClr val="bg1"/>
              </a:solidFill>
            </a:endParaRPr>
          </a:p>
          <a:p>
            <a:pPr marL="0" lvl="0" indent="0" algn="l" rtl="0">
              <a:lnSpc>
                <a:spcPct val="115000"/>
              </a:lnSpc>
              <a:spcBef>
                <a:spcPts val="0"/>
              </a:spcBef>
              <a:spcAft>
                <a:spcPts val="1200"/>
              </a:spcAft>
              <a:buSzPts val="1800"/>
              <a:buNone/>
            </a:pPr>
            <a:endParaRPr lang="es-ES" sz="2400" dirty="0">
              <a:solidFill>
                <a:schemeClr val="bg1"/>
              </a:solidFill>
            </a:endParaRPr>
          </a:p>
        </p:txBody>
      </p:sp>
      <p:pic>
        <p:nvPicPr>
          <p:cNvPr id="138" name="Google Shape;138;p6"/>
          <p:cNvPicPr preferRelativeResize="0"/>
          <p:nvPr/>
        </p:nvPicPr>
        <p:blipFill rotWithShape="1">
          <a:blip r:embed="rId3">
            <a:alphaModFix/>
          </a:blip>
          <a:srcRect/>
          <a:stretch/>
        </p:blipFill>
        <p:spPr>
          <a:xfrm>
            <a:off x="4001912" y="4485818"/>
            <a:ext cx="1140173" cy="315108"/>
          </a:xfrm>
          <a:prstGeom prst="rect">
            <a:avLst/>
          </a:prstGeom>
          <a:noFill/>
          <a:ln>
            <a:noFill/>
          </a:ln>
        </p:spPr>
      </p:pic>
      <p:pic>
        <p:nvPicPr>
          <p:cNvPr id="1026" name="Picture 2">
            <a:extLst>
              <a:ext uri="{FF2B5EF4-FFF2-40B4-BE49-F238E27FC236}">
                <a16:creationId xmlns:a16="http://schemas.microsoft.com/office/drawing/2014/main" id="{9FA90B85-7B3A-16EB-2E38-30B4D6D4E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42867" cy="1842867"/>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39;p6">
            <a:extLst>
              <a:ext uri="{FF2B5EF4-FFF2-40B4-BE49-F238E27FC236}">
                <a16:creationId xmlns:a16="http://schemas.microsoft.com/office/drawing/2014/main" id="{ACF6C984-DDF6-8504-183C-3AF6D898DF3C}"/>
              </a:ext>
            </a:extLst>
          </p:cNvPr>
          <p:cNvSpPr txBox="1">
            <a:spLocks/>
          </p:cNvSpPr>
          <p:nvPr/>
        </p:nvSpPr>
        <p:spPr>
          <a:xfrm>
            <a:off x="1807561" y="0"/>
            <a:ext cx="7690675" cy="17232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buClr>
                <a:schemeClr val="dk1"/>
              </a:buClr>
              <a:buSzPts val="990"/>
              <a:buFont typeface="Arial"/>
              <a:buNone/>
            </a:pPr>
            <a:r>
              <a:rPr lang="en-US" sz="5000" dirty="0">
                <a:solidFill>
                  <a:schemeClr val="lt1"/>
                </a:solidFill>
                <a:latin typeface="Barlow ExtraBold"/>
                <a:ea typeface="Barlow ExtraBold"/>
                <a:cs typeface="Barlow ExtraBold"/>
                <a:sym typeface="Barlow ExtraBold"/>
              </a:rPr>
              <a:t>Sistema gestion de base de </a:t>
            </a:r>
            <a:r>
              <a:rPr lang="en-US" sz="5000" dirty="0" err="1">
                <a:solidFill>
                  <a:schemeClr val="lt1"/>
                </a:solidFill>
                <a:latin typeface="Barlow ExtraBold"/>
                <a:ea typeface="Barlow ExtraBold"/>
                <a:cs typeface="Barlow ExtraBold"/>
                <a:sym typeface="Barlow ExtraBold"/>
              </a:rPr>
              <a:t>datos</a:t>
            </a:r>
            <a:endParaRPr lang="en-US" sz="5000" dirty="0">
              <a:solidFill>
                <a:schemeClr val="lt1"/>
              </a:solidFill>
              <a:latin typeface="Barlow ExtraBold"/>
              <a:ea typeface="Barlow ExtraBold"/>
              <a:cs typeface="Barlow ExtraBold"/>
              <a:sym typeface="Barlow ExtraBold"/>
            </a:endParaRPr>
          </a:p>
        </p:txBody>
      </p:sp>
    </p:spTree>
    <p:extLst>
      <p:ext uri="{BB962C8B-B14F-4D97-AF65-F5344CB8AC3E}">
        <p14:creationId xmlns:p14="http://schemas.microsoft.com/office/powerpoint/2010/main" val="299531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328637"/>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273413"/>
            <a:ext cx="6044700" cy="58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Ventaja</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7" name="Google Shape;128;p5">
            <a:extLst>
              <a:ext uri="{FF2B5EF4-FFF2-40B4-BE49-F238E27FC236}">
                <a16:creationId xmlns:a16="http://schemas.microsoft.com/office/drawing/2014/main" id="{9A0F1673-38F0-5BDE-C8FA-5C1351DFFBD9}"/>
              </a:ext>
            </a:extLst>
          </p:cNvPr>
          <p:cNvSpPr txBox="1">
            <a:spLocks/>
          </p:cNvSpPr>
          <p:nvPr/>
        </p:nvSpPr>
        <p:spPr>
          <a:xfrm>
            <a:off x="841394" y="1277651"/>
            <a:ext cx="4871966" cy="457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None/>
            </a:pPr>
            <a:r>
              <a:rPr lang="en-US" dirty="0" err="1"/>
              <a:t>Centraliza</a:t>
            </a:r>
            <a:r>
              <a:rPr lang="en-US" dirty="0"/>
              <a:t> de </a:t>
            </a:r>
            <a:r>
              <a:rPr lang="en-US" dirty="0" err="1"/>
              <a:t>una</a:t>
            </a:r>
            <a:r>
              <a:rPr lang="en-US" dirty="0"/>
              <a:t> </a:t>
            </a:r>
            <a:r>
              <a:rPr lang="en-US" dirty="0" err="1"/>
              <a:t>manera</a:t>
            </a:r>
            <a:r>
              <a:rPr lang="en-US" dirty="0"/>
              <a:t> Segura </a:t>
            </a:r>
            <a:r>
              <a:rPr lang="en-US" dirty="0" err="1"/>
              <a:t>los</a:t>
            </a:r>
            <a:r>
              <a:rPr lang="en-US" dirty="0"/>
              <a:t> </a:t>
            </a:r>
            <a:r>
              <a:rPr lang="en-US" dirty="0" err="1"/>
              <a:t>datos</a:t>
            </a:r>
            <a:r>
              <a:rPr lang="en-US" dirty="0"/>
              <a:t>.</a:t>
            </a:r>
            <a:endParaRPr lang="en-US" sz="1400" b="1" dirty="0"/>
          </a:p>
        </p:txBody>
      </p:sp>
      <p:pic>
        <p:nvPicPr>
          <p:cNvPr id="8" name="Google Shape;129;p5">
            <a:extLst>
              <a:ext uri="{FF2B5EF4-FFF2-40B4-BE49-F238E27FC236}">
                <a16:creationId xmlns:a16="http://schemas.microsoft.com/office/drawing/2014/main" id="{541A729B-0B2F-F8B3-D523-FF35837012F0}"/>
              </a:ext>
            </a:extLst>
          </p:cNvPr>
          <p:cNvPicPr preferRelativeResize="0"/>
          <p:nvPr/>
        </p:nvPicPr>
        <p:blipFill rotWithShape="1">
          <a:blip r:embed="rId5">
            <a:alphaModFix/>
          </a:blip>
          <a:srcRect/>
          <a:stretch/>
        </p:blipFill>
        <p:spPr>
          <a:xfrm>
            <a:off x="332920" y="1331750"/>
            <a:ext cx="403075" cy="403075"/>
          </a:xfrm>
          <a:prstGeom prst="rect">
            <a:avLst/>
          </a:prstGeom>
          <a:noFill/>
          <a:ln>
            <a:noFill/>
          </a:ln>
        </p:spPr>
      </p:pic>
      <p:sp>
        <p:nvSpPr>
          <p:cNvPr id="12" name="Google Shape;128;p5">
            <a:extLst>
              <a:ext uri="{FF2B5EF4-FFF2-40B4-BE49-F238E27FC236}">
                <a16:creationId xmlns:a16="http://schemas.microsoft.com/office/drawing/2014/main" id="{D87D8C20-453B-4205-DB6C-6D871BC83AC2}"/>
              </a:ext>
            </a:extLst>
          </p:cNvPr>
          <p:cNvSpPr txBox="1">
            <a:spLocks/>
          </p:cNvSpPr>
          <p:nvPr/>
        </p:nvSpPr>
        <p:spPr>
          <a:xfrm>
            <a:off x="859759" y="2327941"/>
            <a:ext cx="4871966" cy="457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None/>
            </a:pPr>
            <a:r>
              <a:rPr lang="en-US" dirty="0" err="1"/>
              <a:t>Automatizar</a:t>
            </a:r>
            <a:r>
              <a:rPr lang="en-US" dirty="0"/>
              <a:t> </a:t>
            </a:r>
            <a:r>
              <a:rPr lang="en-US" dirty="0" err="1"/>
              <a:t>procesos</a:t>
            </a:r>
            <a:endParaRPr lang="en-US" sz="1400" b="1" dirty="0"/>
          </a:p>
        </p:txBody>
      </p:sp>
      <p:pic>
        <p:nvPicPr>
          <p:cNvPr id="13" name="Google Shape;129;p5">
            <a:extLst>
              <a:ext uri="{FF2B5EF4-FFF2-40B4-BE49-F238E27FC236}">
                <a16:creationId xmlns:a16="http://schemas.microsoft.com/office/drawing/2014/main" id="{31512E79-1989-E508-EA4F-1EE22D8EDD77}"/>
              </a:ext>
            </a:extLst>
          </p:cNvPr>
          <p:cNvPicPr preferRelativeResize="0"/>
          <p:nvPr/>
        </p:nvPicPr>
        <p:blipFill rotWithShape="1">
          <a:blip r:embed="rId5">
            <a:alphaModFix/>
          </a:blip>
          <a:srcRect/>
          <a:stretch/>
        </p:blipFill>
        <p:spPr>
          <a:xfrm>
            <a:off x="351285" y="2382040"/>
            <a:ext cx="403075" cy="403075"/>
          </a:xfrm>
          <a:prstGeom prst="rect">
            <a:avLst/>
          </a:prstGeom>
          <a:noFill/>
          <a:ln>
            <a:noFill/>
          </a:ln>
        </p:spPr>
      </p:pic>
      <p:sp>
        <p:nvSpPr>
          <p:cNvPr id="2" name="Google Shape;128;p5">
            <a:extLst>
              <a:ext uri="{FF2B5EF4-FFF2-40B4-BE49-F238E27FC236}">
                <a16:creationId xmlns:a16="http://schemas.microsoft.com/office/drawing/2014/main" id="{0171310B-3DDB-E900-866B-F50A9DE2DB98}"/>
              </a:ext>
            </a:extLst>
          </p:cNvPr>
          <p:cNvSpPr txBox="1">
            <a:spLocks/>
          </p:cNvSpPr>
          <p:nvPr/>
        </p:nvSpPr>
        <p:spPr>
          <a:xfrm>
            <a:off x="859759" y="3415965"/>
            <a:ext cx="4871966" cy="457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None/>
            </a:pPr>
            <a:r>
              <a:rPr lang="en-US" dirty="0" err="1"/>
              <a:t>Acceso</a:t>
            </a:r>
            <a:r>
              <a:rPr lang="en-US" dirty="0"/>
              <a:t> a la </a:t>
            </a:r>
            <a:r>
              <a:rPr lang="en-US" dirty="0" err="1"/>
              <a:t>informacion</a:t>
            </a:r>
            <a:r>
              <a:rPr lang="en-US" dirty="0"/>
              <a:t> de </a:t>
            </a:r>
            <a:r>
              <a:rPr lang="en-US" dirty="0" err="1"/>
              <a:t>una</a:t>
            </a:r>
            <a:r>
              <a:rPr lang="en-US" dirty="0"/>
              <a:t> </a:t>
            </a:r>
            <a:r>
              <a:rPr lang="en-US" dirty="0" err="1"/>
              <a:t>manera</a:t>
            </a:r>
            <a:r>
              <a:rPr lang="en-US" dirty="0"/>
              <a:t> </a:t>
            </a:r>
            <a:r>
              <a:rPr lang="en-US" dirty="0" err="1"/>
              <a:t>mucho</a:t>
            </a:r>
            <a:r>
              <a:rPr lang="en-US" dirty="0"/>
              <a:t> mas </a:t>
            </a:r>
            <a:r>
              <a:rPr lang="en-US" dirty="0" err="1"/>
              <a:t>rapida</a:t>
            </a:r>
            <a:r>
              <a:rPr lang="en-US" dirty="0"/>
              <a:t>.</a:t>
            </a:r>
            <a:endParaRPr lang="en-US" sz="1400" b="1" dirty="0"/>
          </a:p>
        </p:txBody>
      </p:sp>
      <p:pic>
        <p:nvPicPr>
          <p:cNvPr id="3" name="Google Shape;129;p5">
            <a:extLst>
              <a:ext uri="{FF2B5EF4-FFF2-40B4-BE49-F238E27FC236}">
                <a16:creationId xmlns:a16="http://schemas.microsoft.com/office/drawing/2014/main" id="{F77A4581-F4B1-5F0F-D487-9100D6B31A5B}"/>
              </a:ext>
            </a:extLst>
          </p:cNvPr>
          <p:cNvPicPr preferRelativeResize="0"/>
          <p:nvPr/>
        </p:nvPicPr>
        <p:blipFill rotWithShape="1">
          <a:blip r:embed="rId5">
            <a:alphaModFix/>
          </a:blip>
          <a:srcRect/>
          <a:stretch/>
        </p:blipFill>
        <p:spPr>
          <a:xfrm>
            <a:off x="351285" y="3470064"/>
            <a:ext cx="403075" cy="403075"/>
          </a:xfrm>
          <a:prstGeom prst="rect">
            <a:avLst/>
          </a:prstGeom>
          <a:noFill/>
          <a:ln>
            <a:noFill/>
          </a:ln>
        </p:spPr>
      </p:pic>
    </p:spTree>
    <p:extLst>
      <p:ext uri="{BB962C8B-B14F-4D97-AF65-F5344CB8AC3E}">
        <p14:creationId xmlns:p14="http://schemas.microsoft.com/office/powerpoint/2010/main" val="390547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AEB2"/>
        </a:solidFill>
        <a:effectLst/>
      </p:bgPr>
    </p:bg>
    <p:spTree>
      <p:nvGrpSpPr>
        <p:cNvPr id="1" name="Shape 264"/>
        <p:cNvGrpSpPr/>
        <p:nvPr/>
      </p:nvGrpSpPr>
      <p:grpSpPr>
        <a:xfrm>
          <a:off x="0" y="0"/>
          <a:ext cx="0" cy="0"/>
          <a:chOff x="0" y="0"/>
          <a:chExt cx="0" cy="0"/>
        </a:xfrm>
      </p:grpSpPr>
      <p:sp>
        <p:nvSpPr>
          <p:cNvPr id="265" name="Google Shape;265;p12"/>
          <p:cNvSpPr txBox="1">
            <a:spLocks noGrp="1"/>
          </p:cNvSpPr>
          <p:nvPr>
            <p:ph type="title" idx="4294967295"/>
          </p:nvPr>
        </p:nvSpPr>
        <p:spPr>
          <a:xfrm>
            <a:off x="243570" y="0"/>
            <a:ext cx="8155200" cy="1129910"/>
          </a:xfrm>
          <a:prstGeom prst="rect">
            <a:avLst/>
          </a:prstGeom>
          <a:noFill/>
          <a:ln>
            <a:noFill/>
          </a:ln>
        </p:spPr>
        <p:txBody>
          <a:bodyPr spcFirstLastPara="1" wrap="square" lIns="91425" tIns="91425" rIns="91425" bIns="91425" anchor="t" anchorCtr="0">
            <a:noAutofit/>
          </a:bodyPr>
          <a:lstStyle/>
          <a:p>
            <a:pPr algn="ctr">
              <a:buClr>
                <a:schemeClr val="dk1"/>
              </a:buClr>
              <a:buSzPts val="990"/>
            </a:pPr>
            <a:r>
              <a:rPr lang="es-AR" sz="5400" dirty="0">
                <a:solidFill>
                  <a:schemeClr val="lt1"/>
                </a:solidFill>
                <a:latin typeface="Barlow ExtraBold"/>
                <a:ea typeface="Barlow ExtraBold"/>
                <a:cs typeface="Barlow ExtraBold"/>
                <a:sym typeface="Barlow ExtraBold"/>
              </a:rPr>
              <a:t>Modelo de datos</a:t>
            </a:r>
            <a:endParaRPr dirty="0"/>
          </a:p>
        </p:txBody>
      </p:sp>
      <p:sp>
        <p:nvSpPr>
          <p:cNvPr id="266" name="Google Shape;266;p12"/>
          <p:cNvSpPr txBox="1">
            <a:spLocks noGrp="1"/>
          </p:cNvSpPr>
          <p:nvPr>
            <p:ph type="body" idx="4294967295"/>
          </p:nvPr>
        </p:nvSpPr>
        <p:spPr>
          <a:xfrm>
            <a:off x="1124849" y="1683789"/>
            <a:ext cx="6894300" cy="1775922"/>
          </a:xfrm>
          <a:prstGeom prst="rect">
            <a:avLst/>
          </a:prstGeom>
          <a:noFill/>
          <a:ln>
            <a:noFill/>
          </a:ln>
        </p:spPr>
        <p:txBody>
          <a:bodyPr spcFirstLastPara="1" wrap="square" lIns="91425" tIns="91425" rIns="91425" bIns="91425" anchor="t" anchorCtr="0">
            <a:noAutofit/>
          </a:bodyPr>
          <a:lstStyle/>
          <a:p>
            <a:pPr marL="0" indent="0">
              <a:buNone/>
            </a:pPr>
            <a:r>
              <a:rPr lang="es-AR" sz="2000" dirty="0">
                <a:solidFill>
                  <a:schemeClr val="lt1"/>
                </a:solidFill>
              </a:rPr>
              <a:t>Un modelo de datos es un conjunto de conceptos utilizados para organizar los datos de interés, y describir su estructura en  forma comprensible para un sistema informático.</a:t>
            </a:r>
          </a:p>
          <a:p>
            <a:pPr marL="0" indent="0">
              <a:buNone/>
            </a:pPr>
            <a:endParaRPr lang="es-AR" sz="2000" dirty="0">
              <a:solidFill>
                <a:schemeClr val="lt1"/>
              </a:solidFill>
            </a:endParaRPr>
          </a:p>
          <a:p>
            <a:pPr marL="0" indent="0" algn="ctr">
              <a:spcBef>
                <a:spcPts val="1200"/>
              </a:spcBef>
              <a:spcAft>
                <a:spcPts val="1200"/>
              </a:spcAft>
              <a:buNone/>
            </a:pPr>
            <a:endParaRPr sz="1800" dirty="0">
              <a:solidFill>
                <a:schemeClr val="lt1"/>
              </a:solidFill>
            </a:endParaRPr>
          </a:p>
        </p:txBody>
      </p:sp>
      <p:pic>
        <p:nvPicPr>
          <p:cNvPr id="267" name="Google Shape;267;p12"/>
          <p:cNvPicPr preferRelativeResize="0"/>
          <p:nvPr/>
        </p:nvPicPr>
        <p:blipFill rotWithShape="1">
          <a:blip r:embed="rId3">
            <a:alphaModFix/>
          </a:blip>
          <a:srcRect/>
          <a:stretch/>
        </p:blipFill>
        <p:spPr>
          <a:xfrm>
            <a:off x="4001913" y="4485818"/>
            <a:ext cx="1140173" cy="315108"/>
          </a:xfrm>
          <a:prstGeom prst="rect">
            <a:avLst/>
          </a:prstGeom>
          <a:noFill/>
          <a:ln>
            <a:noFill/>
          </a:ln>
        </p:spPr>
      </p:pic>
    </p:spTree>
    <p:extLst>
      <p:ext uri="{BB962C8B-B14F-4D97-AF65-F5344CB8AC3E}">
        <p14:creationId xmlns:p14="http://schemas.microsoft.com/office/powerpoint/2010/main" val="172353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328637"/>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273413"/>
            <a:ext cx="6044700" cy="58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Entidad</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11" name="CuadroTexto 10">
            <a:extLst>
              <a:ext uri="{FF2B5EF4-FFF2-40B4-BE49-F238E27FC236}">
                <a16:creationId xmlns:a16="http://schemas.microsoft.com/office/drawing/2014/main" id="{BF35A4A7-A0F9-8A23-941B-8D2568052BFA}"/>
              </a:ext>
            </a:extLst>
          </p:cNvPr>
          <p:cNvSpPr txBox="1"/>
          <p:nvPr/>
        </p:nvSpPr>
        <p:spPr>
          <a:xfrm>
            <a:off x="1034975" y="1181711"/>
            <a:ext cx="6014815" cy="1200329"/>
          </a:xfrm>
          <a:prstGeom prst="rect">
            <a:avLst/>
          </a:prstGeom>
          <a:noFill/>
        </p:spPr>
        <p:txBody>
          <a:bodyPr wrap="square">
            <a:spAutoFit/>
          </a:bodyPr>
          <a:lstStyle/>
          <a:p>
            <a:r>
              <a:rPr lang="en-US" sz="2400" dirty="0">
                <a:solidFill>
                  <a:schemeClr val="tx1"/>
                </a:solidFill>
                <a:latin typeface="Barlow"/>
              </a:rPr>
              <a:t>Es un objeto que existe, de forma tangible, o intangible y que se </a:t>
            </a:r>
            <a:r>
              <a:rPr lang="en-US" sz="2400" dirty="0" err="1">
                <a:solidFill>
                  <a:schemeClr val="tx1"/>
                </a:solidFill>
                <a:latin typeface="Barlow"/>
              </a:rPr>
              <a:t>distinguen</a:t>
            </a:r>
            <a:r>
              <a:rPr lang="en-US" sz="2400" dirty="0">
                <a:solidFill>
                  <a:schemeClr val="tx1"/>
                </a:solidFill>
                <a:latin typeface="Barlow"/>
              </a:rPr>
              <a:t> de </a:t>
            </a:r>
            <a:r>
              <a:rPr lang="en-US" sz="2400" dirty="0" err="1">
                <a:solidFill>
                  <a:schemeClr val="tx1"/>
                </a:solidFill>
                <a:latin typeface="Barlow"/>
              </a:rPr>
              <a:t>otros</a:t>
            </a:r>
            <a:r>
              <a:rPr lang="en-US" sz="2400" dirty="0">
                <a:solidFill>
                  <a:schemeClr val="tx1"/>
                </a:solidFill>
                <a:latin typeface="Barlow"/>
              </a:rPr>
              <a:t> </a:t>
            </a:r>
            <a:r>
              <a:rPr lang="en-US" sz="2400" dirty="0" err="1">
                <a:solidFill>
                  <a:schemeClr val="tx1"/>
                </a:solidFill>
                <a:latin typeface="Barlow"/>
              </a:rPr>
              <a:t>por</a:t>
            </a:r>
            <a:r>
              <a:rPr lang="en-US" sz="2400" dirty="0">
                <a:solidFill>
                  <a:schemeClr val="tx1"/>
                </a:solidFill>
                <a:latin typeface="Barlow"/>
              </a:rPr>
              <a:t> </a:t>
            </a:r>
            <a:r>
              <a:rPr lang="en-US" sz="2400" dirty="0" err="1">
                <a:solidFill>
                  <a:schemeClr val="tx1"/>
                </a:solidFill>
                <a:latin typeface="Barlow"/>
              </a:rPr>
              <a:t>su</a:t>
            </a:r>
            <a:r>
              <a:rPr lang="en-US" sz="2400" dirty="0">
                <a:solidFill>
                  <a:schemeClr val="tx1"/>
                </a:solidFill>
                <a:latin typeface="Barlow"/>
              </a:rPr>
              <a:t> </a:t>
            </a:r>
            <a:r>
              <a:rPr lang="en-US" sz="2400" dirty="0" err="1">
                <a:solidFill>
                  <a:schemeClr val="tx1"/>
                </a:solidFill>
                <a:latin typeface="Barlow"/>
              </a:rPr>
              <a:t>caracteristicas</a:t>
            </a:r>
            <a:r>
              <a:rPr lang="en-US" sz="2400" dirty="0">
                <a:solidFill>
                  <a:schemeClr val="tx1"/>
                </a:solidFill>
                <a:latin typeface="Barlow"/>
              </a:rPr>
              <a:t> </a:t>
            </a:r>
            <a:r>
              <a:rPr lang="en-US" sz="2400" dirty="0" err="1">
                <a:solidFill>
                  <a:schemeClr val="tx1"/>
                </a:solidFill>
                <a:latin typeface="Barlow"/>
              </a:rPr>
              <a:t>particulares</a:t>
            </a:r>
            <a:r>
              <a:rPr lang="en-US" sz="2400" dirty="0">
                <a:solidFill>
                  <a:schemeClr val="tx1"/>
                </a:solidFill>
                <a:latin typeface="Barlow"/>
              </a:rPr>
              <a:t> </a:t>
            </a:r>
            <a:r>
              <a:rPr lang="en-US" sz="2400" dirty="0">
                <a:latin typeface="Barlow"/>
              </a:rPr>
              <a:t>       </a:t>
            </a:r>
          </a:p>
        </p:txBody>
      </p:sp>
      <p:pic>
        <p:nvPicPr>
          <p:cNvPr id="2" name="Google Shape;129;p5">
            <a:extLst>
              <a:ext uri="{FF2B5EF4-FFF2-40B4-BE49-F238E27FC236}">
                <a16:creationId xmlns:a16="http://schemas.microsoft.com/office/drawing/2014/main" id="{8F5B737D-18D5-B3FB-A57C-9010A77249E5}"/>
              </a:ext>
            </a:extLst>
          </p:cNvPr>
          <p:cNvPicPr preferRelativeResize="0"/>
          <p:nvPr/>
        </p:nvPicPr>
        <p:blipFill rotWithShape="1">
          <a:blip r:embed="rId5">
            <a:alphaModFix/>
          </a:blip>
          <a:srcRect/>
          <a:stretch/>
        </p:blipFill>
        <p:spPr>
          <a:xfrm>
            <a:off x="345131" y="1502306"/>
            <a:ext cx="403075" cy="403075"/>
          </a:xfrm>
          <a:prstGeom prst="rect">
            <a:avLst/>
          </a:prstGeom>
          <a:noFill/>
          <a:ln>
            <a:noFill/>
          </a:ln>
        </p:spPr>
      </p:pic>
      <p:sp>
        <p:nvSpPr>
          <p:cNvPr id="6" name="Rectángulo: esquinas redondeadas 5">
            <a:extLst>
              <a:ext uri="{FF2B5EF4-FFF2-40B4-BE49-F238E27FC236}">
                <a16:creationId xmlns:a16="http://schemas.microsoft.com/office/drawing/2014/main" id="{335F05F2-BF78-DDAD-0F0E-FE8CDD696819}"/>
              </a:ext>
            </a:extLst>
          </p:cNvPr>
          <p:cNvSpPr/>
          <p:nvPr/>
        </p:nvSpPr>
        <p:spPr>
          <a:xfrm>
            <a:off x="1518251" y="2949751"/>
            <a:ext cx="1713054" cy="919288"/>
          </a:xfrm>
          <a:prstGeom prst="roundRect">
            <a:avLst/>
          </a:prstGeom>
          <a:solidFill>
            <a:srgbClr val="6C539E"/>
          </a:solidFill>
          <a:ln>
            <a:solidFill>
              <a:srgbClr val="6C539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latin typeface="Barlow" panose="00000500000000000000" pitchFamily="2" charset="0"/>
              </a:rPr>
              <a:t>Entidad fuerte</a:t>
            </a:r>
          </a:p>
        </p:txBody>
      </p:sp>
      <p:sp>
        <p:nvSpPr>
          <p:cNvPr id="8" name="Rectángulo: esquinas redondeadas 7">
            <a:extLst>
              <a:ext uri="{FF2B5EF4-FFF2-40B4-BE49-F238E27FC236}">
                <a16:creationId xmlns:a16="http://schemas.microsoft.com/office/drawing/2014/main" id="{E8EFDD74-7D6C-F25F-9C51-69412829B5A7}"/>
              </a:ext>
            </a:extLst>
          </p:cNvPr>
          <p:cNvSpPr/>
          <p:nvPr/>
        </p:nvSpPr>
        <p:spPr>
          <a:xfrm>
            <a:off x="4766805" y="2985692"/>
            <a:ext cx="1713054" cy="919288"/>
          </a:xfrm>
          <a:prstGeom prst="roundRect">
            <a:avLst/>
          </a:prstGeom>
          <a:solidFill>
            <a:srgbClr val="00AEB2"/>
          </a:solidFill>
          <a:ln>
            <a:solidFill>
              <a:srgbClr val="00AEB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b="1" dirty="0">
                <a:latin typeface="Barlow" panose="00000500000000000000" pitchFamily="2" charset="0"/>
              </a:rPr>
              <a:t>Entidad </a:t>
            </a:r>
            <a:r>
              <a:rPr lang="es-AR" b="1" dirty="0" err="1">
                <a:latin typeface="Barlow" panose="00000500000000000000" pitchFamily="2" charset="0"/>
              </a:rPr>
              <a:t>debil</a:t>
            </a:r>
            <a:endParaRPr lang="es-AR" b="1" dirty="0">
              <a:latin typeface="Barlow" panose="00000500000000000000" pitchFamily="2" charset="0"/>
            </a:endParaRPr>
          </a:p>
        </p:txBody>
      </p:sp>
      <p:sp>
        <p:nvSpPr>
          <p:cNvPr id="9" name="Flecha: a la izquierda y derecha 8">
            <a:extLst>
              <a:ext uri="{FF2B5EF4-FFF2-40B4-BE49-F238E27FC236}">
                <a16:creationId xmlns:a16="http://schemas.microsoft.com/office/drawing/2014/main" id="{AB7E86EC-F9A5-045C-F2C1-72FCFA35BB14}"/>
              </a:ext>
            </a:extLst>
          </p:cNvPr>
          <p:cNvSpPr/>
          <p:nvPr/>
        </p:nvSpPr>
        <p:spPr>
          <a:xfrm>
            <a:off x="3426110" y="3252486"/>
            <a:ext cx="1145890" cy="335666"/>
          </a:xfrm>
          <a:prstGeom prst="leftRightArrow">
            <a:avLst/>
          </a:prstGeom>
          <a:solidFill>
            <a:schemeClr val="tx2">
              <a:lumMod val="9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CuadroTexto 11">
            <a:extLst>
              <a:ext uri="{FF2B5EF4-FFF2-40B4-BE49-F238E27FC236}">
                <a16:creationId xmlns:a16="http://schemas.microsoft.com/office/drawing/2014/main" id="{812F47CB-2580-E248-B9F0-C22CD84554E5}"/>
              </a:ext>
            </a:extLst>
          </p:cNvPr>
          <p:cNvSpPr txBox="1"/>
          <p:nvPr/>
        </p:nvSpPr>
        <p:spPr>
          <a:xfrm>
            <a:off x="1804723" y="4016245"/>
            <a:ext cx="1140110" cy="307777"/>
          </a:xfrm>
          <a:prstGeom prst="rect">
            <a:avLst/>
          </a:prstGeom>
          <a:noFill/>
        </p:spPr>
        <p:txBody>
          <a:bodyPr wrap="square">
            <a:spAutoFit/>
          </a:bodyPr>
          <a:lstStyle/>
          <a:p>
            <a:r>
              <a:rPr lang="en-US" sz="1400" b="1" dirty="0">
                <a:solidFill>
                  <a:schemeClr val="tx1"/>
                </a:solidFill>
                <a:latin typeface="Barlow"/>
              </a:rPr>
              <a:t>Carrera</a:t>
            </a:r>
            <a:endParaRPr lang="es-AR" b="1" dirty="0"/>
          </a:p>
        </p:txBody>
      </p:sp>
      <p:sp>
        <p:nvSpPr>
          <p:cNvPr id="13" name="CuadroTexto 12">
            <a:extLst>
              <a:ext uri="{FF2B5EF4-FFF2-40B4-BE49-F238E27FC236}">
                <a16:creationId xmlns:a16="http://schemas.microsoft.com/office/drawing/2014/main" id="{EC9C8FDA-2E88-5FF6-8437-6ABE9922628B}"/>
              </a:ext>
            </a:extLst>
          </p:cNvPr>
          <p:cNvSpPr txBox="1"/>
          <p:nvPr/>
        </p:nvSpPr>
        <p:spPr>
          <a:xfrm>
            <a:off x="4867098" y="4062575"/>
            <a:ext cx="1140110" cy="307777"/>
          </a:xfrm>
          <a:prstGeom prst="rect">
            <a:avLst/>
          </a:prstGeom>
          <a:noFill/>
        </p:spPr>
        <p:txBody>
          <a:bodyPr wrap="square">
            <a:spAutoFit/>
          </a:bodyPr>
          <a:lstStyle/>
          <a:p>
            <a:r>
              <a:rPr lang="en-US" sz="1400" b="1" dirty="0">
                <a:solidFill>
                  <a:schemeClr val="tx1"/>
                </a:solidFill>
                <a:latin typeface="Barlow"/>
              </a:rPr>
              <a:t>Materia</a:t>
            </a:r>
            <a:endParaRPr lang="es-AR" b="1" dirty="0"/>
          </a:p>
        </p:txBody>
      </p:sp>
    </p:spTree>
    <p:extLst>
      <p:ext uri="{BB962C8B-B14F-4D97-AF65-F5344CB8AC3E}">
        <p14:creationId xmlns:p14="http://schemas.microsoft.com/office/powerpoint/2010/main" val="229598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8" grpId="0" animBg="1"/>
      <p:bldP spid="9" grpId="0" animBg="1"/>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600900"/>
            <a:ext cx="6044700" cy="6440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atributos</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6" name="Google Shape;128;p5">
            <a:extLst>
              <a:ext uri="{FF2B5EF4-FFF2-40B4-BE49-F238E27FC236}">
                <a16:creationId xmlns:a16="http://schemas.microsoft.com/office/drawing/2014/main" id="{34FE4027-8C35-6663-3176-11853CB21DF7}"/>
              </a:ext>
            </a:extLst>
          </p:cNvPr>
          <p:cNvSpPr txBox="1">
            <a:spLocks/>
          </p:cNvSpPr>
          <p:nvPr/>
        </p:nvSpPr>
        <p:spPr>
          <a:xfrm>
            <a:off x="1429773" y="1981603"/>
            <a:ext cx="5734955" cy="5764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Font typeface="Barlow"/>
              <a:buNone/>
            </a:pPr>
            <a:r>
              <a:rPr lang="en-US" sz="1800" dirty="0"/>
              <a:t>Los </a:t>
            </a:r>
            <a:r>
              <a:rPr lang="en-US" sz="1800" dirty="0" err="1"/>
              <a:t>atributos</a:t>
            </a:r>
            <a:r>
              <a:rPr lang="en-US" sz="1800" dirty="0"/>
              <a:t> son </a:t>
            </a:r>
            <a:r>
              <a:rPr lang="en-US" sz="1800" dirty="0" err="1"/>
              <a:t>caracteristicas</a:t>
            </a:r>
            <a:r>
              <a:rPr lang="en-US" sz="1800" dirty="0"/>
              <a:t> de las </a:t>
            </a:r>
            <a:r>
              <a:rPr lang="en-US" sz="1800" dirty="0" err="1"/>
              <a:t>entidades</a:t>
            </a:r>
            <a:r>
              <a:rPr lang="en-US" sz="1800" dirty="0"/>
              <a:t>.</a:t>
            </a:r>
            <a:endParaRPr lang="en-US" sz="1400" b="1" dirty="0"/>
          </a:p>
        </p:txBody>
      </p:sp>
      <p:pic>
        <p:nvPicPr>
          <p:cNvPr id="7" name="Google Shape;129;p5">
            <a:extLst>
              <a:ext uri="{FF2B5EF4-FFF2-40B4-BE49-F238E27FC236}">
                <a16:creationId xmlns:a16="http://schemas.microsoft.com/office/drawing/2014/main" id="{644143D1-147C-C00C-CFD2-892430554EDC}"/>
              </a:ext>
            </a:extLst>
          </p:cNvPr>
          <p:cNvPicPr preferRelativeResize="0"/>
          <p:nvPr/>
        </p:nvPicPr>
        <p:blipFill rotWithShape="1">
          <a:blip r:embed="rId5">
            <a:alphaModFix/>
          </a:blip>
          <a:srcRect/>
          <a:stretch/>
        </p:blipFill>
        <p:spPr>
          <a:xfrm>
            <a:off x="921300" y="2035702"/>
            <a:ext cx="403075" cy="403075"/>
          </a:xfrm>
          <a:prstGeom prst="rect">
            <a:avLst/>
          </a:prstGeom>
          <a:noFill/>
          <a:ln>
            <a:noFill/>
          </a:ln>
        </p:spPr>
      </p:pic>
      <p:sp>
        <p:nvSpPr>
          <p:cNvPr id="10" name="Google Shape;128;p5">
            <a:extLst>
              <a:ext uri="{FF2B5EF4-FFF2-40B4-BE49-F238E27FC236}">
                <a16:creationId xmlns:a16="http://schemas.microsoft.com/office/drawing/2014/main" id="{97E862DF-04B6-AFFD-E238-2D2E7377B14C}"/>
              </a:ext>
            </a:extLst>
          </p:cNvPr>
          <p:cNvSpPr txBox="1">
            <a:spLocks/>
          </p:cNvSpPr>
          <p:nvPr/>
        </p:nvSpPr>
        <p:spPr>
          <a:xfrm>
            <a:off x="1449332" y="2931742"/>
            <a:ext cx="4871966" cy="1211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Font typeface="Barlow"/>
              <a:buNone/>
            </a:pPr>
            <a:r>
              <a:rPr lang="en-US" sz="1800" dirty="0" err="1"/>
              <a:t>Dominio</a:t>
            </a:r>
            <a:r>
              <a:rPr lang="en-US" sz="1800" dirty="0"/>
              <a:t>, son </a:t>
            </a:r>
            <a:r>
              <a:rPr lang="en-US" sz="1800" dirty="0" err="1"/>
              <a:t>todos</a:t>
            </a:r>
            <a:r>
              <a:rPr lang="en-US" sz="1800" dirty="0"/>
              <a:t> </a:t>
            </a:r>
            <a:r>
              <a:rPr lang="en-US" sz="1800" dirty="0" err="1"/>
              <a:t>los</a:t>
            </a:r>
            <a:r>
              <a:rPr lang="en-US" sz="1800" dirty="0"/>
              <a:t> </a:t>
            </a:r>
            <a:r>
              <a:rPr lang="en-US" sz="1800" dirty="0" err="1"/>
              <a:t>valores</a:t>
            </a:r>
            <a:r>
              <a:rPr lang="en-US" sz="1800" dirty="0"/>
              <a:t> </a:t>
            </a:r>
            <a:r>
              <a:rPr lang="en-US" sz="1800" dirty="0" err="1"/>
              <a:t>posibles</a:t>
            </a:r>
            <a:r>
              <a:rPr lang="en-US" sz="1800" dirty="0"/>
              <a:t> que </a:t>
            </a:r>
            <a:r>
              <a:rPr lang="en-US" sz="1800" dirty="0" err="1"/>
              <a:t>puede</a:t>
            </a:r>
            <a:r>
              <a:rPr lang="en-US" sz="1800" dirty="0"/>
              <a:t> </a:t>
            </a:r>
            <a:r>
              <a:rPr lang="en-US" sz="1800" dirty="0" err="1"/>
              <a:t>tomar</a:t>
            </a:r>
            <a:r>
              <a:rPr lang="en-US" sz="1800" dirty="0"/>
              <a:t> un </a:t>
            </a:r>
            <a:r>
              <a:rPr lang="en-US" sz="1800" dirty="0" err="1"/>
              <a:t>atributo</a:t>
            </a:r>
            <a:endParaRPr lang="en-US" sz="1400" b="1" dirty="0"/>
          </a:p>
          <a:p>
            <a:pPr marL="0" indent="0">
              <a:spcAft>
                <a:spcPts val="1200"/>
              </a:spcAft>
              <a:buFont typeface="Barlow"/>
              <a:buNone/>
            </a:pPr>
            <a:endParaRPr lang="en-US" dirty="0"/>
          </a:p>
        </p:txBody>
      </p:sp>
      <p:pic>
        <p:nvPicPr>
          <p:cNvPr id="11" name="Google Shape;129;p5">
            <a:extLst>
              <a:ext uri="{FF2B5EF4-FFF2-40B4-BE49-F238E27FC236}">
                <a16:creationId xmlns:a16="http://schemas.microsoft.com/office/drawing/2014/main" id="{7165F7CE-151D-A234-E85D-75BF0B968426}"/>
              </a:ext>
            </a:extLst>
          </p:cNvPr>
          <p:cNvPicPr preferRelativeResize="0"/>
          <p:nvPr/>
        </p:nvPicPr>
        <p:blipFill rotWithShape="1">
          <a:blip r:embed="rId5">
            <a:alphaModFix/>
          </a:blip>
          <a:srcRect/>
          <a:stretch/>
        </p:blipFill>
        <p:spPr>
          <a:xfrm>
            <a:off x="940858" y="2985841"/>
            <a:ext cx="403075" cy="403075"/>
          </a:xfrm>
          <a:prstGeom prst="rect">
            <a:avLst/>
          </a:prstGeom>
          <a:noFill/>
          <a:ln>
            <a:noFill/>
          </a:ln>
        </p:spPr>
      </p:pic>
    </p:spTree>
    <p:extLst>
      <p:ext uri="{BB962C8B-B14F-4D97-AF65-F5344CB8AC3E}">
        <p14:creationId xmlns:p14="http://schemas.microsoft.com/office/powerpoint/2010/main" val="115444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p:nvPr/>
        </p:nvSpPr>
        <p:spPr>
          <a:xfrm rot="5400000">
            <a:off x="2113290" y="-1790493"/>
            <a:ext cx="640938" cy="4867323"/>
          </a:xfrm>
          <a:prstGeom prst="round2SameRect">
            <a:avLst>
              <a:gd name="adj1" fmla="val 16667"/>
              <a:gd name="adj2" fmla="val 0"/>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7"/>
          <p:cNvSpPr txBox="1">
            <a:spLocks noGrp="1"/>
          </p:cNvSpPr>
          <p:nvPr>
            <p:ph type="title" idx="4294967295"/>
          </p:nvPr>
        </p:nvSpPr>
        <p:spPr>
          <a:xfrm>
            <a:off x="586475" y="401494"/>
            <a:ext cx="4012500" cy="484771"/>
          </a:xfrm>
          <a:prstGeom prst="rect">
            <a:avLst/>
          </a:prstGeom>
          <a:noFill/>
          <a:ln>
            <a:noFill/>
          </a:ln>
        </p:spPr>
        <p:txBody>
          <a:bodyPr spcFirstLastPara="1" wrap="square" lIns="91425" tIns="91425" rIns="91425" bIns="91425" anchor="t" anchorCtr="0">
            <a:noAutofit/>
          </a:bodyPr>
          <a:lstStyle/>
          <a:p>
            <a:r>
              <a:rPr lang="es-AR" sz="1800" dirty="0">
                <a:solidFill>
                  <a:schemeClr val="lt1"/>
                </a:solidFill>
                <a:latin typeface="Barlow ExtraBold"/>
                <a:sym typeface="Barlow ExtraBold"/>
              </a:rPr>
              <a:t>Cardinalidad</a:t>
            </a:r>
            <a:endParaRPr lang="es-AR" sz="1800" dirty="0">
              <a:solidFill>
                <a:schemeClr val="bg1"/>
              </a:solidFill>
            </a:endParaRPr>
          </a:p>
        </p:txBody>
      </p:sp>
      <p:sp>
        <p:nvSpPr>
          <p:cNvPr id="147" name="Google Shape;147;p7"/>
          <p:cNvSpPr txBox="1">
            <a:spLocks noGrp="1"/>
          </p:cNvSpPr>
          <p:nvPr>
            <p:ph type="body" idx="4294967295"/>
          </p:nvPr>
        </p:nvSpPr>
        <p:spPr>
          <a:xfrm>
            <a:off x="1374452" y="2571309"/>
            <a:ext cx="1626181" cy="64409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AR" sz="2000" dirty="0"/>
              <a:t>1 :1</a:t>
            </a:r>
            <a:endParaRPr sz="1500" dirty="0">
              <a:latin typeface="Barlow"/>
              <a:ea typeface="Barlow"/>
              <a:cs typeface="Barlow"/>
              <a:sym typeface="Barlow"/>
            </a:endParaRPr>
          </a:p>
        </p:txBody>
      </p:sp>
      <p:pic>
        <p:nvPicPr>
          <p:cNvPr id="148" name="Google Shape;148;p7"/>
          <p:cNvPicPr preferRelativeResize="0"/>
          <p:nvPr/>
        </p:nvPicPr>
        <p:blipFill rotWithShape="1">
          <a:blip r:embed="rId3">
            <a:alphaModFix/>
          </a:blip>
          <a:srcRect/>
          <a:stretch/>
        </p:blipFill>
        <p:spPr>
          <a:xfrm>
            <a:off x="7783800" y="4436750"/>
            <a:ext cx="1183299" cy="665600"/>
          </a:xfrm>
          <a:prstGeom prst="rect">
            <a:avLst/>
          </a:prstGeom>
          <a:noFill/>
          <a:ln>
            <a:noFill/>
          </a:ln>
        </p:spPr>
      </p:pic>
      <p:sp>
        <p:nvSpPr>
          <p:cNvPr id="149" name="Google Shape;149;p7"/>
          <p:cNvSpPr txBox="1">
            <a:spLocks noGrp="1"/>
          </p:cNvSpPr>
          <p:nvPr>
            <p:ph type="body" idx="4294967295"/>
          </p:nvPr>
        </p:nvSpPr>
        <p:spPr>
          <a:xfrm>
            <a:off x="3514233" y="2571309"/>
            <a:ext cx="2317500" cy="73866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AR" sz="2000" dirty="0"/>
              <a:t>1:n</a:t>
            </a:r>
            <a:endParaRPr sz="1500" dirty="0">
              <a:latin typeface="Barlow"/>
              <a:ea typeface="Barlow"/>
              <a:cs typeface="Barlow"/>
              <a:sym typeface="Barlow"/>
            </a:endParaRPr>
          </a:p>
        </p:txBody>
      </p:sp>
      <p:sp>
        <p:nvSpPr>
          <p:cNvPr id="151" name="Google Shape;151;p7"/>
          <p:cNvSpPr txBox="1">
            <a:spLocks noGrp="1"/>
          </p:cNvSpPr>
          <p:nvPr>
            <p:ph type="body" idx="4294967295"/>
          </p:nvPr>
        </p:nvSpPr>
        <p:spPr>
          <a:xfrm>
            <a:off x="1263146" y="1630841"/>
            <a:ext cx="1803900" cy="13098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SzPct val="27027"/>
              <a:buNone/>
            </a:pPr>
            <a:r>
              <a:rPr lang="en-US" sz="7200" b="1" dirty="0">
                <a:solidFill>
                  <a:srgbClr val="6959A6"/>
                </a:solidFill>
                <a:latin typeface="Barlow"/>
                <a:ea typeface="Barlow"/>
                <a:cs typeface="Barlow"/>
                <a:sym typeface="Barlow"/>
              </a:rPr>
              <a:t>01.</a:t>
            </a:r>
            <a:endParaRPr sz="7200" b="1" dirty="0">
              <a:solidFill>
                <a:srgbClr val="6959A6"/>
              </a:solidFill>
              <a:latin typeface="Barlow"/>
              <a:ea typeface="Barlow"/>
              <a:cs typeface="Barlow"/>
              <a:sym typeface="Barlow"/>
            </a:endParaRPr>
          </a:p>
        </p:txBody>
      </p:sp>
      <p:sp>
        <p:nvSpPr>
          <p:cNvPr id="152" name="Google Shape;152;p7"/>
          <p:cNvSpPr txBox="1">
            <a:spLocks noGrp="1"/>
          </p:cNvSpPr>
          <p:nvPr>
            <p:ph type="body" idx="4294967295"/>
          </p:nvPr>
        </p:nvSpPr>
        <p:spPr>
          <a:xfrm>
            <a:off x="3514233" y="1524034"/>
            <a:ext cx="1803900" cy="13098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SzPct val="27027"/>
              <a:buNone/>
            </a:pPr>
            <a:r>
              <a:rPr lang="en-US" sz="7200" b="1" dirty="0">
                <a:solidFill>
                  <a:srgbClr val="00AEB2"/>
                </a:solidFill>
                <a:latin typeface="Barlow"/>
                <a:ea typeface="Barlow"/>
                <a:cs typeface="Barlow"/>
                <a:sym typeface="Barlow"/>
              </a:rPr>
              <a:t>02.</a:t>
            </a:r>
            <a:endParaRPr sz="7200" b="1" dirty="0">
              <a:solidFill>
                <a:srgbClr val="00AEB2"/>
              </a:solidFill>
              <a:latin typeface="Barlow"/>
              <a:ea typeface="Barlow"/>
              <a:cs typeface="Barlow"/>
              <a:sym typeface="Barlow"/>
            </a:endParaRPr>
          </a:p>
        </p:txBody>
      </p:sp>
      <p:pic>
        <p:nvPicPr>
          <p:cNvPr id="154" name="Google Shape;154;p7"/>
          <p:cNvPicPr preferRelativeResize="0"/>
          <p:nvPr/>
        </p:nvPicPr>
        <p:blipFill rotWithShape="1">
          <a:blip r:embed="rId4">
            <a:alphaModFix/>
          </a:blip>
          <a:srcRect/>
          <a:stretch/>
        </p:blipFill>
        <p:spPr>
          <a:xfrm>
            <a:off x="7598275" y="250202"/>
            <a:ext cx="429525" cy="429525"/>
          </a:xfrm>
          <a:prstGeom prst="rect">
            <a:avLst/>
          </a:prstGeom>
          <a:noFill/>
          <a:ln>
            <a:noFill/>
          </a:ln>
        </p:spPr>
      </p:pic>
      <p:pic>
        <p:nvPicPr>
          <p:cNvPr id="155" name="Google Shape;155;p7"/>
          <p:cNvPicPr preferRelativeResize="0"/>
          <p:nvPr/>
        </p:nvPicPr>
        <p:blipFill rotWithShape="1">
          <a:blip r:embed="rId5">
            <a:alphaModFix/>
          </a:blip>
          <a:srcRect/>
          <a:stretch/>
        </p:blipFill>
        <p:spPr>
          <a:xfrm>
            <a:off x="8722242" y="1261369"/>
            <a:ext cx="244856" cy="244856"/>
          </a:xfrm>
          <a:prstGeom prst="rect">
            <a:avLst/>
          </a:prstGeom>
          <a:noFill/>
          <a:ln>
            <a:noFill/>
          </a:ln>
        </p:spPr>
      </p:pic>
      <p:pic>
        <p:nvPicPr>
          <p:cNvPr id="156" name="Google Shape;156;p7"/>
          <p:cNvPicPr preferRelativeResize="0"/>
          <p:nvPr/>
        </p:nvPicPr>
        <p:blipFill rotWithShape="1">
          <a:blip r:embed="rId6">
            <a:alphaModFix/>
          </a:blip>
          <a:srcRect/>
          <a:stretch/>
        </p:blipFill>
        <p:spPr>
          <a:xfrm>
            <a:off x="8257456" y="390457"/>
            <a:ext cx="709646" cy="709647"/>
          </a:xfrm>
          <a:prstGeom prst="rect">
            <a:avLst/>
          </a:prstGeom>
          <a:noFill/>
          <a:ln>
            <a:noFill/>
          </a:ln>
        </p:spPr>
      </p:pic>
      <p:pic>
        <p:nvPicPr>
          <p:cNvPr id="157" name="Google Shape;157;p7"/>
          <p:cNvPicPr preferRelativeResize="0"/>
          <p:nvPr/>
        </p:nvPicPr>
        <p:blipFill rotWithShape="1">
          <a:blip r:embed="rId4">
            <a:alphaModFix/>
          </a:blip>
          <a:srcRect/>
          <a:stretch/>
        </p:blipFill>
        <p:spPr>
          <a:xfrm>
            <a:off x="680588" y="3634452"/>
            <a:ext cx="429525" cy="429525"/>
          </a:xfrm>
          <a:prstGeom prst="rect">
            <a:avLst/>
          </a:prstGeom>
          <a:noFill/>
          <a:ln>
            <a:noFill/>
          </a:ln>
        </p:spPr>
      </p:pic>
      <p:pic>
        <p:nvPicPr>
          <p:cNvPr id="158" name="Google Shape;158;p7"/>
          <p:cNvPicPr preferRelativeResize="0"/>
          <p:nvPr/>
        </p:nvPicPr>
        <p:blipFill rotWithShape="1">
          <a:blip r:embed="rId5">
            <a:alphaModFix/>
          </a:blip>
          <a:srcRect/>
          <a:stretch/>
        </p:blipFill>
        <p:spPr>
          <a:xfrm>
            <a:off x="680586" y="4728719"/>
            <a:ext cx="244856" cy="244856"/>
          </a:xfrm>
          <a:prstGeom prst="rect">
            <a:avLst/>
          </a:prstGeom>
          <a:noFill/>
          <a:ln>
            <a:noFill/>
          </a:ln>
        </p:spPr>
      </p:pic>
      <p:pic>
        <p:nvPicPr>
          <p:cNvPr id="159" name="Google Shape;159;p7"/>
          <p:cNvPicPr preferRelativeResize="0"/>
          <p:nvPr/>
        </p:nvPicPr>
        <p:blipFill rotWithShape="1">
          <a:blip r:embed="rId7">
            <a:alphaModFix/>
          </a:blip>
          <a:srcRect/>
          <a:stretch/>
        </p:blipFill>
        <p:spPr>
          <a:xfrm>
            <a:off x="1017026" y="4248036"/>
            <a:ext cx="313325" cy="343287"/>
          </a:xfrm>
          <a:prstGeom prst="rect">
            <a:avLst/>
          </a:prstGeom>
          <a:noFill/>
          <a:ln>
            <a:noFill/>
          </a:ln>
        </p:spPr>
      </p:pic>
      <p:pic>
        <p:nvPicPr>
          <p:cNvPr id="160" name="Google Shape;160;p7"/>
          <p:cNvPicPr preferRelativeResize="0"/>
          <p:nvPr/>
        </p:nvPicPr>
        <p:blipFill rotWithShape="1">
          <a:blip r:embed="rId8">
            <a:alphaModFix/>
          </a:blip>
          <a:srcRect/>
          <a:stretch/>
        </p:blipFill>
        <p:spPr>
          <a:xfrm>
            <a:off x="163763" y="4161268"/>
            <a:ext cx="516825" cy="516825"/>
          </a:xfrm>
          <a:prstGeom prst="rect">
            <a:avLst/>
          </a:prstGeom>
          <a:noFill/>
          <a:ln>
            <a:noFill/>
          </a:ln>
        </p:spPr>
      </p:pic>
      <p:sp>
        <p:nvSpPr>
          <p:cNvPr id="2" name="Google Shape;149;p7">
            <a:extLst>
              <a:ext uri="{FF2B5EF4-FFF2-40B4-BE49-F238E27FC236}">
                <a16:creationId xmlns:a16="http://schemas.microsoft.com/office/drawing/2014/main" id="{7ECE2AD3-7C0D-B292-A3E0-884AD66DCEEC}"/>
              </a:ext>
            </a:extLst>
          </p:cNvPr>
          <p:cNvSpPr txBox="1">
            <a:spLocks/>
          </p:cNvSpPr>
          <p:nvPr/>
        </p:nvSpPr>
        <p:spPr>
          <a:xfrm>
            <a:off x="6212508" y="2571309"/>
            <a:ext cx="2317500" cy="738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spcAft>
                <a:spcPts val="1200"/>
              </a:spcAft>
              <a:buFont typeface="Barlow"/>
              <a:buNone/>
            </a:pPr>
            <a:r>
              <a:rPr lang="es-AR" sz="2000" dirty="0"/>
              <a:t>n:n</a:t>
            </a:r>
            <a:endParaRPr lang="es-AR" sz="1500" dirty="0"/>
          </a:p>
        </p:txBody>
      </p:sp>
      <p:sp>
        <p:nvSpPr>
          <p:cNvPr id="3" name="Google Shape;152;p7">
            <a:extLst>
              <a:ext uri="{FF2B5EF4-FFF2-40B4-BE49-F238E27FC236}">
                <a16:creationId xmlns:a16="http://schemas.microsoft.com/office/drawing/2014/main" id="{FB62CD15-5362-F9DE-07C6-6D518A78A5E1}"/>
              </a:ext>
            </a:extLst>
          </p:cNvPr>
          <p:cNvSpPr txBox="1">
            <a:spLocks/>
          </p:cNvSpPr>
          <p:nvPr/>
        </p:nvSpPr>
        <p:spPr>
          <a:xfrm>
            <a:off x="6212508" y="1524034"/>
            <a:ext cx="1803900" cy="13098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spcAft>
                <a:spcPts val="1200"/>
              </a:spcAft>
              <a:buSzPct val="27027"/>
              <a:buNone/>
            </a:pPr>
            <a:r>
              <a:rPr lang="en-US" sz="7200" b="1" dirty="0">
                <a:solidFill>
                  <a:srgbClr val="6959A6"/>
                </a:solidFill>
              </a:rPr>
              <a:t>03.</a:t>
            </a:r>
            <a:endParaRPr lang="en-US" sz="7200" b="1" dirty="0">
              <a:solidFill>
                <a:srgbClr val="00AEB2"/>
              </a:solidFill>
            </a:endParaRPr>
          </a:p>
        </p:txBody>
      </p:sp>
    </p:spTree>
    <p:extLst>
      <p:ext uri="{BB962C8B-B14F-4D97-AF65-F5344CB8AC3E}">
        <p14:creationId xmlns:p14="http://schemas.microsoft.com/office/powerpoint/2010/main" val="235751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p:bldP spid="149" grpId="0" build="p"/>
      <p:bldP spid="151" grpId="0" build="p"/>
      <p:bldP spid="152" grpId="0" build="p"/>
      <p:bldP spid="2" grpId="0" build="p"/>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6C53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AR" sz="14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8" name="Google Shape;128;p5"/>
          <p:cNvSpPr txBox="1">
            <a:spLocks noGrp="1"/>
          </p:cNvSpPr>
          <p:nvPr>
            <p:ph type="body" idx="4294967295"/>
          </p:nvPr>
        </p:nvSpPr>
        <p:spPr>
          <a:xfrm>
            <a:off x="653842" y="1356101"/>
            <a:ext cx="7783800" cy="831301"/>
          </a:xfrm>
          <a:prstGeom prst="rect">
            <a:avLst/>
          </a:prstGeom>
          <a:noFill/>
          <a:ln>
            <a:noFill/>
          </a:ln>
        </p:spPr>
        <p:txBody>
          <a:bodyPr spcFirstLastPara="1" wrap="square" lIns="91425" tIns="91425" rIns="91425" bIns="91425" anchor="t" anchorCtr="0">
            <a:noAutofit/>
          </a:bodyPr>
          <a:lstStyle/>
          <a:p>
            <a:pPr marL="0" indent="0" fontAlgn="base">
              <a:spcBef>
                <a:spcPts val="320"/>
              </a:spcBef>
              <a:buNone/>
            </a:pPr>
            <a:r>
              <a:rPr lang="es-ES" sz="1800" dirty="0"/>
              <a:t>Significa que un elemento de la entidad A solo puede relacionarse con un solo elemento de la entidad B</a:t>
            </a:r>
          </a:p>
        </p:txBody>
      </p:sp>
      <p:pic>
        <p:nvPicPr>
          <p:cNvPr id="129" name="Google Shape;129;p5"/>
          <p:cNvPicPr preferRelativeResize="0"/>
          <p:nvPr/>
        </p:nvPicPr>
        <p:blipFill rotWithShape="1">
          <a:blip r:embed="rId4">
            <a:alphaModFix/>
          </a:blip>
          <a:srcRect/>
          <a:stretch/>
        </p:blipFill>
        <p:spPr>
          <a:xfrm>
            <a:off x="114412" y="1597729"/>
            <a:ext cx="403075" cy="403075"/>
          </a:xfrm>
          <a:prstGeom prst="rect">
            <a:avLst/>
          </a:prstGeom>
          <a:noFill/>
          <a:ln>
            <a:noFill/>
          </a:ln>
        </p:spPr>
      </p:pic>
      <p:pic>
        <p:nvPicPr>
          <p:cNvPr id="132" name="Google Shape;132;p5"/>
          <p:cNvPicPr preferRelativeResize="0"/>
          <p:nvPr/>
        </p:nvPicPr>
        <p:blipFill rotWithShape="1">
          <a:blip r:embed="rId5">
            <a:alphaModFix/>
          </a:blip>
          <a:srcRect/>
          <a:stretch/>
        </p:blipFill>
        <p:spPr>
          <a:xfrm>
            <a:off x="156557" y="4436750"/>
            <a:ext cx="1183299" cy="665600"/>
          </a:xfrm>
          <a:prstGeom prst="rect">
            <a:avLst/>
          </a:prstGeom>
          <a:noFill/>
          <a:ln>
            <a:noFill/>
          </a:ln>
        </p:spPr>
      </p:pic>
      <p:sp>
        <p:nvSpPr>
          <p:cNvPr id="10" name="Google Shape;127;p5">
            <a:extLst>
              <a:ext uri="{FF2B5EF4-FFF2-40B4-BE49-F238E27FC236}">
                <a16:creationId xmlns:a16="http://schemas.microsoft.com/office/drawing/2014/main" id="{320010E5-564B-7B10-3F8D-B082CECFF782}"/>
              </a:ext>
            </a:extLst>
          </p:cNvPr>
          <p:cNvSpPr txBox="1">
            <a:spLocks/>
          </p:cNvSpPr>
          <p:nvPr/>
        </p:nvSpPr>
        <p:spPr>
          <a:xfrm>
            <a:off x="1034975" y="600900"/>
            <a:ext cx="6044700" cy="70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buClr>
                <a:schemeClr val="dk1"/>
              </a:buClr>
              <a:buSzPts val="990"/>
              <a:buFont typeface="Arial"/>
              <a:buNone/>
            </a:pPr>
            <a:r>
              <a:rPr lang="es-AR" sz="2500" dirty="0">
                <a:solidFill>
                  <a:schemeClr val="lt1"/>
                </a:solidFill>
                <a:latin typeface="Barlow ExtraBold"/>
                <a:sym typeface="Barlow ExtraBold"/>
              </a:rPr>
              <a:t>Cardinalidad 1:1</a:t>
            </a:r>
          </a:p>
        </p:txBody>
      </p:sp>
      <p:pic>
        <p:nvPicPr>
          <p:cNvPr id="7" name="Imagen 6">
            <a:extLst>
              <a:ext uri="{FF2B5EF4-FFF2-40B4-BE49-F238E27FC236}">
                <a16:creationId xmlns:a16="http://schemas.microsoft.com/office/drawing/2014/main" id="{2336181B-3B22-E44B-88B3-EA3D57F80A78}"/>
              </a:ext>
            </a:extLst>
          </p:cNvPr>
          <p:cNvPicPr>
            <a:picLocks noChangeAspect="1"/>
          </p:cNvPicPr>
          <p:nvPr/>
        </p:nvPicPr>
        <p:blipFill>
          <a:blip r:embed="rId6"/>
          <a:stretch>
            <a:fillRect/>
          </a:stretch>
        </p:blipFill>
        <p:spPr>
          <a:xfrm>
            <a:off x="1159819" y="2686050"/>
            <a:ext cx="828675" cy="1171575"/>
          </a:xfrm>
          <a:prstGeom prst="rect">
            <a:avLst/>
          </a:prstGeom>
        </p:spPr>
      </p:pic>
      <p:pic>
        <p:nvPicPr>
          <p:cNvPr id="11" name="Imagen 10">
            <a:extLst>
              <a:ext uri="{FF2B5EF4-FFF2-40B4-BE49-F238E27FC236}">
                <a16:creationId xmlns:a16="http://schemas.microsoft.com/office/drawing/2014/main" id="{ADE9A528-78AD-CFFF-35E1-15F284932067}"/>
              </a:ext>
            </a:extLst>
          </p:cNvPr>
          <p:cNvPicPr>
            <a:picLocks noChangeAspect="1"/>
          </p:cNvPicPr>
          <p:nvPr/>
        </p:nvPicPr>
        <p:blipFill>
          <a:blip r:embed="rId6"/>
          <a:stretch>
            <a:fillRect/>
          </a:stretch>
        </p:blipFill>
        <p:spPr>
          <a:xfrm>
            <a:off x="2895003" y="2686050"/>
            <a:ext cx="828675" cy="1171575"/>
          </a:xfrm>
          <a:prstGeom prst="rect">
            <a:avLst/>
          </a:prstGeom>
        </p:spPr>
      </p:pic>
      <p:sp>
        <p:nvSpPr>
          <p:cNvPr id="13" name="CuadroTexto 12">
            <a:extLst>
              <a:ext uri="{FF2B5EF4-FFF2-40B4-BE49-F238E27FC236}">
                <a16:creationId xmlns:a16="http://schemas.microsoft.com/office/drawing/2014/main" id="{EC6702D5-6078-4A75-00B3-24DEACDCBB18}"/>
              </a:ext>
            </a:extLst>
          </p:cNvPr>
          <p:cNvSpPr txBox="1"/>
          <p:nvPr/>
        </p:nvSpPr>
        <p:spPr>
          <a:xfrm>
            <a:off x="1290828" y="2378273"/>
            <a:ext cx="306324" cy="307777"/>
          </a:xfrm>
          <a:prstGeom prst="rect">
            <a:avLst/>
          </a:prstGeom>
          <a:noFill/>
        </p:spPr>
        <p:txBody>
          <a:bodyPr wrap="square">
            <a:spAutoFit/>
          </a:bodyPr>
          <a:lstStyle/>
          <a:p>
            <a:r>
              <a:rPr lang="es-ES" dirty="0">
                <a:latin typeface="Barlow" panose="00000500000000000000" pitchFamily="2" charset="0"/>
              </a:rPr>
              <a:t>A</a:t>
            </a:r>
            <a:endParaRPr lang="es-AR" dirty="0">
              <a:latin typeface="Barlow" panose="00000500000000000000" pitchFamily="2" charset="0"/>
            </a:endParaRPr>
          </a:p>
        </p:txBody>
      </p:sp>
      <p:sp>
        <p:nvSpPr>
          <p:cNvPr id="14" name="CuadroTexto 13">
            <a:extLst>
              <a:ext uri="{FF2B5EF4-FFF2-40B4-BE49-F238E27FC236}">
                <a16:creationId xmlns:a16="http://schemas.microsoft.com/office/drawing/2014/main" id="{80DA737D-E184-0741-9EC3-C59E6E595FEA}"/>
              </a:ext>
            </a:extLst>
          </p:cNvPr>
          <p:cNvSpPr txBox="1"/>
          <p:nvPr/>
        </p:nvSpPr>
        <p:spPr>
          <a:xfrm>
            <a:off x="3156178" y="2360818"/>
            <a:ext cx="306324" cy="307777"/>
          </a:xfrm>
          <a:prstGeom prst="rect">
            <a:avLst/>
          </a:prstGeom>
          <a:noFill/>
        </p:spPr>
        <p:txBody>
          <a:bodyPr wrap="square">
            <a:spAutoFit/>
          </a:bodyPr>
          <a:lstStyle/>
          <a:p>
            <a:r>
              <a:rPr lang="es-ES" dirty="0">
                <a:latin typeface="Barlow" panose="00000500000000000000" pitchFamily="2" charset="0"/>
              </a:rPr>
              <a:t>B</a:t>
            </a:r>
            <a:endParaRPr lang="es-AR" dirty="0">
              <a:latin typeface="Barlow" panose="00000500000000000000" pitchFamily="2" charset="0"/>
            </a:endParaRPr>
          </a:p>
        </p:txBody>
      </p:sp>
      <p:cxnSp>
        <p:nvCxnSpPr>
          <p:cNvPr id="16" name="Conector recto de flecha 15">
            <a:extLst>
              <a:ext uri="{FF2B5EF4-FFF2-40B4-BE49-F238E27FC236}">
                <a16:creationId xmlns:a16="http://schemas.microsoft.com/office/drawing/2014/main" id="{1FD59315-BC58-B476-352C-EB0708073C7E}"/>
              </a:ext>
            </a:extLst>
          </p:cNvPr>
          <p:cNvCxnSpPr/>
          <p:nvPr/>
        </p:nvCxnSpPr>
        <p:spPr>
          <a:xfrm>
            <a:off x="1988494" y="3035808"/>
            <a:ext cx="9065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40F62104-B38D-2BDB-1F08-13CC6BD2B066}"/>
              </a:ext>
            </a:extLst>
          </p:cNvPr>
          <p:cNvSpPr txBox="1"/>
          <p:nvPr/>
        </p:nvSpPr>
        <p:spPr>
          <a:xfrm>
            <a:off x="2220621" y="2728031"/>
            <a:ext cx="520090" cy="307777"/>
          </a:xfrm>
          <a:prstGeom prst="rect">
            <a:avLst/>
          </a:prstGeom>
          <a:noFill/>
        </p:spPr>
        <p:txBody>
          <a:bodyPr wrap="square">
            <a:spAutoFit/>
          </a:bodyPr>
          <a:lstStyle/>
          <a:p>
            <a:r>
              <a:rPr lang="es-ES" dirty="0">
                <a:latin typeface="Barlow" panose="00000500000000000000" pitchFamily="2" charset="0"/>
              </a:rPr>
              <a:t>1:1</a:t>
            </a:r>
            <a:endParaRPr lang="es-AR" dirty="0">
              <a:latin typeface="Barlow" panose="00000500000000000000" pitchFamily="2" charset="0"/>
            </a:endParaRPr>
          </a:p>
        </p:txBody>
      </p:sp>
    </p:spTree>
    <p:extLst>
      <p:ext uri="{BB962C8B-B14F-4D97-AF65-F5344CB8AC3E}">
        <p14:creationId xmlns:p14="http://schemas.microsoft.com/office/powerpoint/2010/main" val="412249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P spid="13" grpId="0"/>
      <p:bldP spid="14"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6C53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AR" sz="14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8" name="Google Shape;128;p5"/>
          <p:cNvSpPr txBox="1">
            <a:spLocks noGrp="1"/>
          </p:cNvSpPr>
          <p:nvPr>
            <p:ph type="body" idx="4294967295"/>
          </p:nvPr>
        </p:nvSpPr>
        <p:spPr>
          <a:xfrm>
            <a:off x="653842" y="1356101"/>
            <a:ext cx="7783800" cy="831301"/>
          </a:xfrm>
          <a:prstGeom prst="rect">
            <a:avLst/>
          </a:prstGeom>
          <a:noFill/>
          <a:ln>
            <a:noFill/>
          </a:ln>
        </p:spPr>
        <p:txBody>
          <a:bodyPr spcFirstLastPara="1" wrap="square" lIns="91425" tIns="91425" rIns="91425" bIns="91425" anchor="t" anchorCtr="0">
            <a:noAutofit/>
          </a:bodyPr>
          <a:lstStyle/>
          <a:p>
            <a:pPr marL="0" indent="0" fontAlgn="base">
              <a:spcBef>
                <a:spcPts val="320"/>
              </a:spcBef>
              <a:buNone/>
            </a:pPr>
            <a:r>
              <a:rPr lang="es-ES" sz="1800" dirty="0"/>
              <a:t>Significa que un elemento de la entidad A solo puede relacionarse con uno o más  elementos de la entidad B</a:t>
            </a:r>
          </a:p>
        </p:txBody>
      </p:sp>
      <p:pic>
        <p:nvPicPr>
          <p:cNvPr id="129" name="Google Shape;129;p5"/>
          <p:cNvPicPr preferRelativeResize="0"/>
          <p:nvPr/>
        </p:nvPicPr>
        <p:blipFill rotWithShape="1">
          <a:blip r:embed="rId4">
            <a:alphaModFix/>
          </a:blip>
          <a:srcRect/>
          <a:stretch/>
        </p:blipFill>
        <p:spPr>
          <a:xfrm>
            <a:off x="114412" y="1597729"/>
            <a:ext cx="403075" cy="403075"/>
          </a:xfrm>
          <a:prstGeom prst="rect">
            <a:avLst/>
          </a:prstGeom>
          <a:noFill/>
          <a:ln>
            <a:noFill/>
          </a:ln>
        </p:spPr>
      </p:pic>
      <p:pic>
        <p:nvPicPr>
          <p:cNvPr id="132" name="Google Shape;132;p5"/>
          <p:cNvPicPr preferRelativeResize="0"/>
          <p:nvPr/>
        </p:nvPicPr>
        <p:blipFill rotWithShape="1">
          <a:blip r:embed="rId5">
            <a:alphaModFix/>
          </a:blip>
          <a:srcRect/>
          <a:stretch/>
        </p:blipFill>
        <p:spPr>
          <a:xfrm>
            <a:off x="156557" y="4436750"/>
            <a:ext cx="1183299" cy="665600"/>
          </a:xfrm>
          <a:prstGeom prst="rect">
            <a:avLst/>
          </a:prstGeom>
          <a:noFill/>
          <a:ln>
            <a:noFill/>
          </a:ln>
        </p:spPr>
      </p:pic>
      <p:sp>
        <p:nvSpPr>
          <p:cNvPr id="10" name="Google Shape;127;p5">
            <a:extLst>
              <a:ext uri="{FF2B5EF4-FFF2-40B4-BE49-F238E27FC236}">
                <a16:creationId xmlns:a16="http://schemas.microsoft.com/office/drawing/2014/main" id="{320010E5-564B-7B10-3F8D-B082CECFF782}"/>
              </a:ext>
            </a:extLst>
          </p:cNvPr>
          <p:cNvSpPr txBox="1">
            <a:spLocks/>
          </p:cNvSpPr>
          <p:nvPr/>
        </p:nvSpPr>
        <p:spPr>
          <a:xfrm>
            <a:off x="1034975" y="600900"/>
            <a:ext cx="6044700" cy="70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buClr>
                <a:schemeClr val="dk1"/>
              </a:buClr>
              <a:buSzPts val="990"/>
              <a:buFont typeface="Arial"/>
              <a:buNone/>
            </a:pPr>
            <a:r>
              <a:rPr lang="es-AR" sz="2500" dirty="0">
                <a:solidFill>
                  <a:schemeClr val="lt1"/>
                </a:solidFill>
                <a:latin typeface="Barlow ExtraBold"/>
                <a:sym typeface="Barlow ExtraBold"/>
              </a:rPr>
              <a:t>Cardinalidad </a:t>
            </a:r>
            <a:r>
              <a:rPr lang="es-AR" sz="2500" dirty="0">
                <a:solidFill>
                  <a:schemeClr val="lt1"/>
                </a:solidFill>
                <a:latin typeface="Barlow ExtraBold"/>
              </a:rPr>
              <a:t>1:n</a:t>
            </a:r>
            <a:endParaRPr lang="es-AR" sz="2500" dirty="0">
              <a:solidFill>
                <a:schemeClr val="lt1"/>
              </a:solidFill>
              <a:latin typeface="Barlow ExtraBold"/>
              <a:sym typeface="Barlow ExtraBold"/>
            </a:endParaRPr>
          </a:p>
        </p:txBody>
      </p:sp>
      <p:pic>
        <p:nvPicPr>
          <p:cNvPr id="7" name="Imagen 6">
            <a:extLst>
              <a:ext uri="{FF2B5EF4-FFF2-40B4-BE49-F238E27FC236}">
                <a16:creationId xmlns:a16="http://schemas.microsoft.com/office/drawing/2014/main" id="{2336181B-3B22-E44B-88B3-EA3D57F80A78}"/>
              </a:ext>
            </a:extLst>
          </p:cNvPr>
          <p:cNvPicPr>
            <a:picLocks noChangeAspect="1"/>
          </p:cNvPicPr>
          <p:nvPr/>
        </p:nvPicPr>
        <p:blipFill>
          <a:blip r:embed="rId6"/>
          <a:stretch>
            <a:fillRect/>
          </a:stretch>
        </p:blipFill>
        <p:spPr>
          <a:xfrm>
            <a:off x="1159819" y="2686050"/>
            <a:ext cx="828675" cy="1171575"/>
          </a:xfrm>
          <a:prstGeom prst="rect">
            <a:avLst/>
          </a:prstGeom>
        </p:spPr>
      </p:pic>
      <p:pic>
        <p:nvPicPr>
          <p:cNvPr id="11" name="Imagen 10">
            <a:extLst>
              <a:ext uri="{FF2B5EF4-FFF2-40B4-BE49-F238E27FC236}">
                <a16:creationId xmlns:a16="http://schemas.microsoft.com/office/drawing/2014/main" id="{ADE9A528-78AD-CFFF-35E1-15F284932067}"/>
              </a:ext>
            </a:extLst>
          </p:cNvPr>
          <p:cNvPicPr>
            <a:picLocks noChangeAspect="1"/>
          </p:cNvPicPr>
          <p:nvPr/>
        </p:nvPicPr>
        <p:blipFill>
          <a:blip r:embed="rId6"/>
          <a:stretch>
            <a:fillRect/>
          </a:stretch>
        </p:blipFill>
        <p:spPr>
          <a:xfrm>
            <a:off x="2895003" y="2686050"/>
            <a:ext cx="828675" cy="1171575"/>
          </a:xfrm>
          <a:prstGeom prst="rect">
            <a:avLst/>
          </a:prstGeom>
        </p:spPr>
      </p:pic>
      <p:sp>
        <p:nvSpPr>
          <p:cNvPr id="13" name="CuadroTexto 12">
            <a:extLst>
              <a:ext uri="{FF2B5EF4-FFF2-40B4-BE49-F238E27FC236}">
                <a16:creationId xmlns:a16="http://schemas.microsoft.com/office/drawing/2014/main" id="{EC6702D5-6078-4A75-00B3-24DEACDCBB18}"/>
              </a:ext>
            </a:extLst>
          </p:cNvPr>
          <p:cNvSpPr txBox="1"/>
          <p:nvPr/>
        </p:nvSpPr>
        <p:spPr>
          <a:xfrm>
            <a:off x="1290828" y="2378273"/>
            <a:ext cx="306324" cy="307777"/>
          </a:xfrm>
          <a:prstGeom prst="rect">
            <a:avLst/>
          </a:prstGeom>
          <a:noFill/>
        </p:spPr>
        <p:txBody>
          <a:bodyPr wrap="square">
            <a:spAutoFit/>
          </a:bodyPr>
          <a:lstStyle/>
          <a:p>
            <a:r>
              <a:rPr lang="es-ES" dirty="0">
                <a:latin typeface="Barlow" panose="00000500000000000000" pitchFamily="2" charset="0"/>
              </a:rPr>
              <a:t>A</a:t>
            </a:r>
            <a:endParaRPr lang="es-AR" dirty="0">
              <a:latin typeface="Barlow" panose="00000500000000000000" pitchFamily="2" charset="0"/>
            </a:endParaRPr>
          </a:p>
        </p:txBody>
      </p:sp>
      <p:sp>
        <p:nvSpPr>
          <p:cNvPr id="14" name="CuadroTexto 13">
            <a:extLst>
              <a:ext uri="{FF2B5EF4-FFF2-40B4-BE49-F238E27FC236}">
                <a16:creationId xmlns:a16="http://schemas.microsoft.com/office/drawing/2014/main" id="{80DA737D-E184-0741-9EC3-C59E6E595FEA}"/>
              </a:ext>
            </a:extLst>
          </p:cNvPr>
          <p:cNvSpPr txBox="1"/>
          <p:nvPr/>
        </p:nvSpPr>
        <p:spPr>
          <a:xfrm>
            <a:off x="3156178" y="2360818"/>
            <a:ext cx="306324" cy="307777"/>
          </a:xfrm>
          <a:prstGeom prst="rect">
            <a:avLst/>
          </a:prstGeom>
          <a:noFill/>
        </p:spPr>
        <p:txBody>
          <a:bodyPr wrap="square">
            <a:spAutoFit/>
          </a:bodyPr>
          <a:lstStyle/>
          <a:p>
            <a:r>
              <a:rPr lang="es-ES" dirty="0">
                <a:latin typeface="Barlow" panose="00000500000000000000" pitchFamily="2" charset="0"/>
              </a:rPr>
              <a:t>B</a:t>
            </a:r>
            <a:endParaRPr lang="es-AR" dirty="0">
              <a:latin typeface="Barlow" panose="00000500000000000000" pitchFamily="2" charset="0"/>
            </a:endParaRPr>
          </a:p>
        </p:txBody>
      </p:sp>
      <p:cxnSp>
        <p:nvCxnSpPr>
          <p:cNvPr id="16" name="Conector recto de flecha 15">
            <a:extLst>
              <a:ext uri="{FF2B5EF4-FFF2-40B4-BE49-F238E27FC236}">
                <a16:creationId xmlns:a16="http://schemas.microsoft.com/office/drawing/2014/main" id="{1FD59315-BC58-B476-352C-EB0708073C7E}"/>
              </a:ext>
            </a:extLst>
          </p:cNvPr>
          <p:cNvCxnSpPr/>
          <p:nvPr/>
        </p:nvCxnSpPr>
        <p:spPr>
          <a:xfrm>
            <a:off x="1988494" y="3035808"/>
            <a:ext cx="9065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40F62104-B38D-2BDB-1F08-13CC6BD2B066}"/>
              </a:ext>
            </a:extLst>
          </p:cNvPr>
          <p:cNvSpPr txBox="1"/>
          <p:nvPr/>
        </p:nvSpPr>
        <p:spPr>
          <a:xfrm>
            <a:off x="2220621" y="2728031"/>
            <a:ext cx="520090" cy="307777"/>
          </a:xfrm>
          <a:prstGeom prst="rect">
            <a:avLst/>
          </a:prstGeom>
          <a:noFill/>
        </p:spPr>
        <p:txBody>
          <a:bodyPr wrap="square">
            <a:spAutoFit/>
          </a:bodyPr>
          <a:lstStyle/>
          <a:p>
            <a:r>
              <a:rPr lang="es-ES" dirty="0">
                <a:latin typeface="Barlow" panose="00000500000000000000" pitchFamily="2" charset="0"/>
              </a:rPr>
              <a:t>1:n</a:t>
            </a:r>
            <a:endParaRPr lang="es-AR" dirty="0">
              <a:latin typeface="Barlow" panose="00000500000000000000" pitchFamily="2" charset="0"/>
            </a:endParaRPr>
          </a:p>
        </p:txBody>
      </p:sp>
    </p:spTree>
    <p:extLst>
      <p:ext uri="{BB962C8B-B14F-4D97-AF65-F5344CB8AC3E}">
        <p14:creationId xmlns:p14="http://schemas.microsoft.com/office/powerpoint/2010/main" val="352343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2"/>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71" name="Google Shape;71;p2"/>
          <p:cNvSpPr txBox="1">
            <a:spLocks noGrp="1"/>
          </p:cNvSpPr>
          <p:nvPr>
            <p:ph type="title" idx="4294967295"/>
          </p:nvPr>
        </p:nvSpPr>
        <p:spPr>
          <a:xfrm>
            <a:off x="585150" y="967350"/>
            <a:ext cx="79309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5020" dirty="0">
                <a:latin typeface="Barlow ExtraBold"/>
                <a:ea typeface="Barlow ExtraBold"/>
                <a:cs typeface="Barlow ExtraBold"/>
                <a:sym typeface="Barlow ExtraBold"/>
              </a:rPr>
              <a:t>Cobol – </a:t>
            </a:r>
            <a:r>
              <a:rPr lang="en-US" sz="5020" dirty="0" err="1">
                <a:latin typeface="Barlow ExtraBold"/>
                <a:ea typeface="Barlow ExtraBold"/>
                <a:cs typeface="Barlow ExtraBold"/>
                <a:sym typeface="Barlow ExtraBold"/>
              </a:rPr>
              <a:t>Clase</a:t>
            </a:r>
            <a:r>
              <a:rPr lang="en-US" sz="5020" dirty="0">
                <a:latin typeface="Barlow ExtraBold"/>
                <a:ea typeface="Barlow ExtraBold"/>
                <a:cs typeface="Barlow ExtraBold"/>
                <a:sym typeface="Barlow ExtraBold"/>
              </a:rPr>
              <a:t> 22</a:t>
            </a:r>
            <a:endParaRPr sz="5020" dirty="0">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dirty="0">
              <a:latin typeface="Barlow ExtraBold"/>
              <a:ea typeface="Barlow ExtraBold"/>
              <a:cs typeface="Barlow ExtraBold"/>
              <a:sym typeface="Barlow ExtraBold"/>
            </a:endParaRPr>
          </a:p>
        </p:txBody>
      </p:sp>
      <p:sp>
        <p:nvSpPr>
          <p:cNvPr id="72" name="Google Shape;72;p2"/>
          <p:cNvSpPr txBox="1">
            <a:spLocks noGrp="1"/>
          </p:cNvSpPr>
          <p:nvPr>
            <p:ph type="body" idx="4294967295"/>
          </p:nvPr>
        </p:nvSpPr>
        <p:spPr>
          <a:xfrm>
            <a:off x="627950" y="1885950"/>
            <a:ext cx="5701200" cy="164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AR" sz="1800" dirty="0"/>
              <a:t>Introducción a Base de datos - SQL</a:t>
            </a:r>
            <a:endParaRPr sz="1800" dirty="0"/>
          </a:p>
          <a:p>
            <a:pPr marL="0" lvl="0" indent="0" algn="l" rtl="0">
              <a:lnSpc>
                <a:spcPct val="115000"/>
              </a:lnSpc>
              <a:spcBef>
                <a:spcPts val="1200"/>
              </a:spcBef>
              <a:spcAft>
                <a:spcPts val="0"/>
              </a:spcAft>
              <a:buSzPts val="1800"/>
              <a:buNone/>
            </a:pPr>
            <a:endParaRPr sz="1800" dirty="0"/>
          </a:p>
          <a:p>
            <a:pPr marL="0" lvl="0" indent="0" algn="l" rtl="0">
              <a:lnSpc>
                <a:spcPct val="115000"/>
              </a:lnSpc>
              <a:spcBef>
                <a:spcPts val="1200"/>
              </a:spcBef>
              <a:spcAft>
                <a:spcPts val="1200"/>
              </a:spcAft>
              <a:buSzPts val="1800"/>
              <a:buNone/>
            </a:pPr>
            <a:endParaRPr sz="1800" dirty="0"/>
          </a:p>
        </p:txBody>
      </p:sp>
      <p:pic>
        <p:nvPicPr>
          <p:cNvPr id="73" name="Google Shape;73;p2"/>
          <p:cNvPicPr preferRelativeResize="0"/>
          <p:nvPr/>
        </p:nvPicPr>
        <p:blipFill rotWithShape="1">
          <a:blip r:embed="rId4">
            <a:alphaModFix/>
          </a:blip>
          <a:srcRect r="21091" b="29453"/>
          <a:stretch/>
        </p:blipFill>
        <p:spPr>
          <a:xfrm>
            <a:off x="6107500" y="2428775"/>
            <a:ext cx="3036498" cy="2714726"/>
          </a:xfrm>
          <a:prstGeom prst="rect">
            <a:avLst/>
          </a:prstGeom>
          <a:noFill/>
          <a:ln>
            <a:noFill/>
          </a:ln>
        </p:spPr>
      </p:pic>
      <p:pic>
        <p:nvPicPr>
          <p:cNvPr id="74" name="Google Shape;74;p2"/>
          <p:cNvPicPr preferRelativeResize="0"/>
          <p:nvPr/>
        </p:nvPicPr>
        <p:blipFill rotWithShape="1">
          <a:blip r:embed="rId5">
            <a:alphaModFix/>
          </a:blip>
          <a:srcRect/>
          <a:stretch/>
        </p:blipFill>
        <p:spPr>
          <a:xfrm>
            <a:off x="627950" y="3315902"/>
            <a:ext cx="743762" cy="7437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6C53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AR" sz="14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8" name="Google Shape;128;p5"/>
          <p:cNvSpPr txBox="1">
            <a:spLocks noGrp="1"/>
          </p:cNvSpPr>
          <p:nvPr>
            <p:ph type="body" idx="4294967295"/>
          </p:nvPr>
        </p:nvSpPr>
        <p:spPr>
          <a:xfrm>
            <a:off x="653842" y="1356101"/>
            <a:ext cx="7783800" cy="831301"/>
          </a:xfrm>
          <a:prstGeom prst="rect">
            <a:avLst/>
          </a:prstGeom>
          <a:noFill/>
          <a:ln>
            <a:noFill/>
          </a:ln>
        </p:spPr>
        <p:txBody>
          <a:bodyPr spcFirstLastPara="1" wrap="square" lIns="91425" tIns="91425" rIns="91425" bIns="91425" anchor="t" anchorCtr="0">
            <a:noAutofit/>
          </a:bodyPr>
          <a:lstStyle/>
          <a:p>
            <a:pPr marL="0" indent="0" fontAlgn="base">
              <a:spcBef>
                <a:spcPts val="320"/>
              </a:spcBef>
              <a:buNone/>
            </a:pPr>
            <a:r>
              <a:rPr lang="es-ES" sz="1800" dirty="0"/>
              <a:t>Significa que n elemento de la entidad A solo puede relacionarse con uno o más  elementos de la entidad B</a:t>
            </a:r>
          </a:p>
        </p:txBody>
      </p:sp>
      <p:pic>
        <p:nvPicPr>
          <p:cNvPr id="129" name="Google Shape;129;p5"/>
          <p:cNvPicPr preferRelativeResize="0"/>
          <p:nvPr/>
        </p:nvPicPr>
        <p:blipFill rotWithShape="1">
          <a:blip r:embed="rId4">
            <a:alphaModFix/>
          </a:blip>
          <a:srcRect/>
          <a:stretch/>
        </p:blipFill>
        <p:spPr>
          <a:xfrm>
            <a:off x="114412" y="1597729"/>
            <a:ext cx="403075" cy="403075"/>
          </a:xfrm>
          <a:prstGeom prst="rect">
            <a:avLst/>
          </a:prstGeom>
          <a:noFill/>
          <a:ln>
            <a:noFill/>
          </a:ln>
        </p:spPr>
      </p:pic>
      <p:pic>
        <p:nvPicPr>
          <p:cNvPr id="132" name="Google Shape;132;p5"/>
          <p:cNvPicPr preferRelativeResize="0"/>
          <p:nvPr/>
        </p:nvPicPr>
        <p:blipFill rotWithShape="1">
          <a:blip r:embed="rId5">
            <a:alphaModFix/>
          </a:blip>
          <a:srcRect/>
          <a:stretch/>
        </p:blipFill>
        <p:spPr>
          <a:xfrm>
            <a:off x="156557" y="4436750"/>
            <a:ext cx="1183299" cy="665600"/>
          </a:xfrm>
          <a:prstGeom prst="rect">
            <a:avLst/>
          </a:prstGeom>
          <a:noFill/>
          <a:ln>
            <a:noFill/>
          </a:ln>
        </p:spPr>
      </p:pic>
      <p:sp>
        <p:nvSpPr>
          <p:cNvPr id="10" name="Google Shape;127;p5">
            <a:extLst>
              <a:ext uri="{FF2B5EF4-FFF2-40B4-BE49-F238E27FC236}">
                <a16:creationId xmlns:a16="http://schemas.microsoft.com/office/drawing/2014/main" id="{320010E5-564B-7B10-3F8D-B082CECFF782}"/>
              </a:ext>
            </a:extLst>
          </p:cNvPr>
          <p:cNvSpPr txBox="1">
            <a:spLocks/>
          </p:cNvSpPr>
          <p:nvPr/>
        </p:nvSpPr>
        <p:spPr>
          <a:xfrm>
            <a:off x="1034975" y="600900"/>
            <a:ext cx="6044700" cy="70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buClr>
                <a:schemeClr val="dk1"/>
              </a:buClr>
              <a:buSzPts val="990"/>
              <a:buFont typeface="Arial"/>
              <a:buNone/>
            </a:pPr>
            <a:r>
              <a:rPr lang="es-AR" sz="2500" dirty="0">
                <a:solidFill>
                  <a:schemeClr val="lt1"/>
                </a:solidFill>
                <a:latin typeface="Barlow ExtraBold"/>
                <a:sym typeface="Barlow ExtraBold"/>
              </a:rPr>
              <a:t>Cardinalidad </a:t>
            </a:r>
            <a:r>
              <a:rPr lang="es-AR" sz="2500" dirty="0">
                <a:solidFill>
                  <a:schemeClr val="lt1"/>
                </a:solidFill>
                <a:latin typeface="Barlow ExtraBold"/>
              </a:rPr>
              <a:t>n:n</a:t>
            </a:r>
            <a:endParaRPr lang="es-AR" sz="2500" dirty="0">
              <a:solidFill>
                <a:schemeClr val="lt1"/>
              </a:solidFill>
              <a:latin typeface="Barlow ExtraBold"/>
              <a:sym typeface="Barlow ExtraBold"/>
            </a:endParaRPr>
          </a:p>
        </p:txBody>
      </p:sp>
      <p:pic>
        <p:nvPicPr>
          <p:cNvPr id="7" name="Imagen 6">
            <a:extLst>
              <a:ext uri="{FF2B5EF4-FFF2-40B4-BE49-F238E27FC236}">
                <a16:creationId xmlns:a16="http://schemas.microsoft.com/office/drawing/2014/main" id="{2336181B-3B22-E44B-88B3-EA3D57F80A78}"/>
              </a:ext>
            </a:extLst>
          </p:cNvPr>
          <p:cNvPicPr>
            <a:picLocks noChangeAspect="1"/>
          </p:cNvPicPr>
          <p:nvPr/>
        </p:nvPicPr>
        <p:blipFill>
          <a:blip r:embed="rId6"/>
          <a:stretch>
            <a:fillRect/>
          </a:stretch>
        </p:blipFill>
        <p:spPr>
          <a:xfrm>
            <a:off x="1159819" y="2686050"/>
            <a:ext cx="828675" cy="1171575"/>
          </a:xfrm>
          <a:prstGeom prst="rect">
            <a:avLst/>
          </a:prstGeom>
        </p:spPr>
      </p:pic>
      <p:pic>
        <p:nvPicPr>
          <p:cNvPr id="11" name="Imagen 10">
            <a:extLst>
              <a:ext uri="{FF2B5EF4-FFF2-40B4-BE49-F238E27FC236}">
                <a16:creationId xmlns:a16="http://schemas.microsoft.com/office/drawing/2014/main" id="{ADE9A528-78AD-CFFF-35E1-15F284932067}"/>
              </a:ext>
            </a:extLst>
          </p:cNvPr>
          <p:cNvPicPr>
            <a:picLocks noChangeAspect="1"/>
          </p:cNvPicPr>
          <p:nvPr/>
        </p:nvPicPr>
        <p:blipFill>
          <a:blip r:embed="rId6"/>
          <a:stretch>
            <a:fillRect/>
          </a:stretch>
        </p:blipFill>
        <p:spPr>
          <a:xfrm>
            <a:off x="2895003" y="2686050"/>
            <a:ext cx="828675" cy="1171575"/>
          </a:xfrm>
          <a:prstGeom prst="rect">
            <a:avLst/>
          </a:prstGeom>
        </p:spPr>
      </p:pic>
      <p:sp>
        <p:nvSpPr>
          <p:cNvPr id="13" name="CuadroTexto 12">
            <a:extLst>
              <a:ext uri="{FF2B5EF4-FFF2-40B4-BE49-F238E27FC236}">
                <a16:creationId xmlns:a16="http://schemas.microsoft.com/office/drawing/2014/main" id="{EC6702D5-6078-4A75-00B3-24DEACDCBB18}"/>
              </a:ext>
            </a:extLst>
          </p:cNvPr>
          <p:cNvSpPr txBox="1"/>
          <p:nvPr/>
        </p:nvSpPr>
        <p:spPr>
          <a:xfrm>
            <a:off x="1290828" y="2378273"/>
            <a:ext cx="306324" cy="307777"/>
          </a:xfrm>
          <a:prstGeom prst="rect">
            <a:avLst/>
          </a:prstGeom>
          <a:noFill/>
        </p:spPr>
        <p:txBody>
          <a:bodyPr wrap="square">
            <a:spAutoFit/>
          </a:bodyPr>
          <a:lstStyle/>
          <a:p>
            <a:r>
              <a:rPr lang="es-ES" dirty="0">
                <a:latin typeface="Barlow" panose="00000500000000000000" pitchFamily="2" charset="0"/>
              </a:rPr>
              <a:t>A</a:t>
            </a:r>
            <a:endParaRPr lang="es-AR" dirty="0">
              <a:latin typeface="Barlow" panose="00000500000000000000" pitchFamily="2" charset="0"/>
            </a:endParaRPr>
          </a:p>
        </p:txBody>
      </p:sp>
      <p:sp>
        <p:nvSpPr>
          <p:cNvPr id="14" name="CuadroTexto 13">
            <a:extLst>
              <a:ext uri="{FF2B5EF4-FFF2-40B4-BE49-F238E27FC236}">
                <a16:creationId xmlns:a16="http://schemas.microsoft.com/office/drawing/2014/main" id="{80DA737D-E184-0741-9EC3-C59E6E595FEA}"/>
              </a:ext>
            </a:extLst>
          </p:cNvPr>
          <p:cNvSpPr txBox="1"/>
          <p:nvPr/>
        </p:nvSpPr>
        <p:spPr>
          <a:xfrm>
            <a:off x="3156178" y="2360818"/>
            <a:ext cx="306324" cy="307777"/>
          </a:xfrm>
          <a:prstGeom prst="rect">
            <a:avLst/>
          </a:prstGeom>
          <a:noFill/>
        </p:spPr>
        <p:txBody>
          <a:bodyPr wrap="square">
            <a:spAutoFit/>
          </a:bodyPr>
          <a:lstStyle/>
          <a:p>
            <a:r>
              <a:rPr lang="es-ES" dirty="0">
                <a:latin typeface="Barlow" panose="00000500000000000000" pitchFamily="2" charset="0"/>
              </a:rPr>
              <a:t>B</a:t>
            </a:r>
            <a:endParaRPr lang="es-AR" dirty="0">
              <a:latin typeface="Barlow" panose="00000500000000000000" pitchFamily="2" charset="0"/>
            </a:endParaRPr>
          </a:p>
        </p:txBody>
      </p:sp>
      <p:cxnSp>
        <p:nvCxnSpPr>
          <p:cNvPr id="16" name="Conector recto de flecha 15">
            <a:extLst>
              <a:ext uri="{FF2B5EF4-FFF2-40B4-BE49-F238E27FC236}">
                <a16:creationId xmlns:a16="http://schemas.microsoft.com/office/drawing/2014/main" id="{1FD59315-BC58-B476-352C-EB0708073C7E}"/>
              </a:ext>
            </a:extLst>
          </p:cNvPr>
          <p:cNvCxnSpPr/>
          <p:nvPr/>
        </p:nvCxnSpPr>
        <p:spPr>
          <a:xfrm>
            <a:off x="1988494" y="3035808"/>
            <a:ext cx="9065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40F62104-B38D-2BDB-1F08-13CC6BD2B066}"/>
              </a:ext>
            </a:extLst>
          </p:cNvPr>
          <p:cNvSpPr txBox="1"/>
          <p:nvPr/>
        </p:nvSpPr>
        <p:spPr>
          <a:xfrm>
            <a:off x="2220621" y="2728031"/>
            <a:ext cx="520090" cy="307777"/>
          </a:xfrm>
          <a:prstGeom prst="rect">
            <a:avLst/>
          </a:prstGeom>
          <a:noFill/>
        </p:spPr>
        <p:txBody>
          <a:bodyPr wrap="square">
            <a:spAutoFit/>
          </a:bodyPr>
          <a:lstStyle/>
          <a:p>
            <a:r>
              <a:rPr lang="es-ES" dirty="0">
                <a:latin typeface="Barlow" panose="00000500000000000000" pitchFamily="2" charset="0"/>
              </a:rPr>
              <a:t>n:n</a:t>
            </a:r>
            <a:endParaRPr lang="es-AR" dirty="0">
              <a:latin typeface="Barlow" panose="00000500000000000000" pitchFamily="2" charset="0"/>
            </a:endParaRPr>
          </a:p>
        </p:txBody>
      </p:sp>
    </p:spTree>
    <p:extLst>
      <p:ext uri="{BB962C8B-B14F-4D97-AF65-F5344CB8AC3E}">
        <p14:creationId xmlns:p14="http://schemas.microsoft.com/office/powerpoint/2010/main" val="396016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P spid="13" grpId="0"/>
      <p:bldP spid="14"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6C53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s-AR" sz="1400" b="0" i="0" u="none" strike="noStrike" cap="none" dirty="0">
              <a:solidFill>
                <a:srgbClr val="000000"/>
              </a:solidFill>
              <a:latin typeface="Barlow" panose="00000500000000000000" pitchFamily="2" charset="0"/>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8" name="Google Shape;128;p5"/>
          <p:cNvSpPr txBox="1">
            <a:spLocks noGrp="1"/>
          </p:cNvSpPr>
          <p:nvPr>
            <p:ph type="body" idx="4294967295"/>
          </p:nvPr>
        </p:nvSpPr>
        <p:spPr>
          <a:xfrm>
            <a:off x="570002" y="1516055"/>
            <a:ext cx="7783800" cy="644703"/>
          </a:xfrm>
          <a:prstGeom prst="rect">
            <a:avLst/>
          </a:prstGeom>
          <a:noFill/>
          <a:ln>
            <a:noFill/>
          </a:ln>
        </p:spPr>
        <p:txBody>
          <a:bodyPr spcFirstLastPara="1" wrap="square" lIns="91425" tIns="91425" rIns="91425" bIns="91425" anchor="t" anchorCtr="0">
            <a:noAutofit/>
          </a:bodyPr>
          <a:lstStyle/>
          <a:p>
            <a:pPr marL="0" indent="0" fontAlgn="base">
              <a:spcBef>
                <a:spcPts val="320"/>
              </a:spcBef>
              <a:buNone/>
            </a:pPr>
            <a:r>
              <a:rPr lang="es-ES" sz="1800" dirty="0"/>
              <a:t>También esta la posibilidad de tener una relación 0 a 1 o 0 a n</a:t>
            </a:r>
          </a:p>
        </p:txBody>
      </p:sp>
      <p:pic>
        <p:nvPicPr>
          <p:cNvPr id="129" name="Google Shape;129;p5"/>
          <p:cNvPicPr preferRelativeResize="0"/>
          <p:nvPr/>
        </p:nvPicPr>
        <p:blipFill rotWithShape="1">
          <a:blip r:embed="rId4">
            <a:alphaModFix/>
          </a:blip>
          <a:srcRect/>
          <a:stretch/>
        </p:blipFill>
        <p:spPr>
          <a:xfrm>
            <a:off x="114412" y="1597729"/>
            <a:ext cx="403075" cy="403075"/>
          </a:xfrm>
          <a:prstGeom prst="rect">
            <a:avLst/>
          </a:prstGeom>
          <a:noFill/>
          <a:ln>
            <a:noFill/>
          </a:ln>
        </p:spPr>
      </p:pic>
      <p:pic>
        <p:nvPicPr>
          <p:cNvPr id="132" name="Google Shape;132;p5"/>
          <p:cNvPicPr preferRelativeResize="0"/>
          <p:nvPr/>
        </p:nvPicPr>
        <p:blipFill rotWithShape="1">
          <a:blip r:embed="rId5">
            <a:alphaModFix/>
          </a:blip>
          <a:srcRect/>
          <a:stretch/>
        </p:blipFill>
        <p:spPr>
          <a:xfrm>
            <a:off x="156557" y="4436750"/>
            <a:ext cx="1183299" cy="665600"/>
          </a:xfrm>
          <a:prstGeom prst="rect">
            <a:avLst/>
          </a:prstGeom>
          <a:noFill/>
          <a:ln>
            <a:noFill/>
          </a:ln>
        </p:spPr>
      </p:pic>
      <p:sp>
        <p:nvSpPr>
          <p:cNvPr id="10" name="Google Shape;127;p5">
            <a:extLst>
              <a:ext uri="{FF2B5EF4-FFF2-40B4-BE49-F238E27FC236}">
                <a16:creationId xmlns:a16="http://schemas.microsoft.com/office/drawing/2014/main" id="{320010E5-564B-7B10-3F8D-B082CECFF782}"/>
              </a:ext>
            </a:extLst>
          </p:cNvPr>
          <p:cNvSpPr txBox="1">
            <a:spLocks/>
          </p:cNvSpPr>
          <p:nvPr/>
        </p:nvSpPr>
        <p:spPr>
          <a:xfrm>
            <a:off x="1034975" y="600900"/>
            <a:ext cx="6044700" cy="70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buClr>
                <a:schemeClr val="dk1"/>
              </a:buClr>
              <a:buSzPts val="990"/>
              <a:buFont typeface="Arial"/>
              <a:buNone/>
            </a:pPr>
            <a:r>
              <a:rPr lang="es-AR" sz="2500" dirty="0">
                <a:solidFill>
                  <a:schemeClr val="lt1"/>
                </a:solidFill>
                <a:latin typeface="Barlow ExtraBold"/>
                <a:sym typeface="Barlow ExtraBold"/>
              </a:rPr>
              <a:t>Cardinalidad  </a:t>
            </a:r>
            <a:r>
              <a:rPr lang="es-AR" sz="2500" dirty="0">
                <a:solidFill>
                  <a:schemeClr val="lt1"/>
                </a:solidFill>
                <a:latin typeface="Barlow ExtraBold"/>
              </a:rPr>
              <a:t>0:n  0:1   </a:t>
            </a:r>
            <a:endParaRPr lang="es-AR" sz="2500" dirty="0">
              <a:solidFill>
                <a:schemeClr val="lt1"/>
              </a:solidFill>
              <a:latin typeface="Barlow ExtraBold"/>
              <a:sym typeface="Barlow ExtraBold"/>
            </a:endParaRPr>
          </a:p>
        </p:txBody>
      </p:sp>
      <p:pic>
        <p:nvPicPr>
          <p:cNvPr id="3" name="Google Shape;129;p5">
            <a:extLst>
              <a:ext uri="{FF2B5EF4-FFF2-40B4-BE49-F238E27FC236}">
                <a16:creationId xmlns:a16="http://schemas.microsoft.com/office/drawing/2014/main" id="{778FD135-02B4-C4C5-0E86-9AB54401D825}"/>
              </a:ext>
            </a:extLst>
          </p:cNvPr>
          <p:cNvPicPr preferRelativeResize="0"/>
          <p:nvPr/>
        </p:nvPicPr>
        <p:blipFill rotWithShape="1">
          <a:blip r:embed="rId4">
            <a:alphaModFix/>
          </a:blip>
          <a:srcRect/>
          <a:stretch/>
        </p:blipFill>
        <p:spPr>
          <a:xfrm>
            <a:off x="114412" y="2371035"/>
            <a:ext cx="411391" cy="403075"/>
          </a:xfrm>
          <a:prstGeom prst="rect">
            <a:avLst/>
          </a:prstGeom>
          <a:noFill/>
          <a:ln>
            <a:noFill/>
          </a:ln>
        </p:spPr>
      </p:pic>
      <p:sp>
        <p:nvSpPr>
          <p:cNvPr id="6" name="CuadroTexto 5">
            <a:extLst>
              <a:ext uri="{FF2B5EF4-FFF2-40B4-BE49-F238E27FC236}">
                <a16:creationId xmlns:a16="http://schemas.microsoft.com/office/drawing/2014/main" id="{EA78A466-B57C-CA84-B2A8-DA3ACB9BEFED}"/>
              </a:ext>
            </a:extLst>
          </p:cNvPr>
          <p:cNvSpPr txBox="1"/>
          <p:nvPr/>
        </p:nvSpPr>
        <p:spPr>
          <a:xfrm>
            <a:off x="517486" y="2310962"/>
            <a:ext cx="8512102" cy="369332"/>
          </a:xfrm>
          <a:prstGeom prst="rect">
            <a:avLst/>
          </a:prstGeom>
          <a:noFill/>
        </p:spPr>
        <p:txBody>
          <a:bodyPr wrap="square">
            <a:spAutoFit/>
          </a:bodyPr>
          <a:lstStyle/>
          <a:p>
            <a:pPr marL="0" indent="0" fontAlgn="base">
              <a:spcBef>
                <a:spcPts val="320"/>
              </a:spcBef>
              <a:buNone/>
            </a:pPr>
            <a:r>
              <a:rPr lang="es-ES" sz="1800" dirty="0">
                <a:latin typeface="Barlow" panose="00000500000000000000" pitchFamily="2" charset="0"/>
              </a:rPr>
              <a:t>Significa que en entidad A puede haber o no elementos a relacionar con la entidad B</a:t>
            </a:r>
          </a:p>
        </p:txBody>
      </p:sp>
      <p:pic>
        <p:nvPicPr>
          <p:cNvPr id="9" name="Imagen 8">
            <a:extLst>
              <a:ext uri="{FF2B5EF4-FFF2-40B4-BE49-F238E27FC236}">
                <a16:creationId xmlns:a16="http://schemas.microsoft.com/office/drawing/2014/main" id="{CD676416-FBA2-0D26-0A23-4563AEAACC2C}"/>
              </a:ext>
            </a:extLst>
          </p:cNvPr>
          <p:cNvPicPr>
            <a:picLocks noChangeAspect="1"/>
          </p:cNvPicPr>
          <p:nvPr/>
        </p:nvPicPr>
        <p:blipFill>
          <a:blip r:embed="rId6"/>
          <a:stretch>
            <a:fillRect/>
          </a:stretch>
        </p:blipFill>
        <p:spPr>
          <a:xfrm>
            <a:off x="770947" y="3294272"/>
            <a:ext cx="828675" cy="1171575"/>
          </a:xfrm>
          <a:prstGeom prst="rect">
            <a:avLst/>
          </a:prstGeom>
        </p:spPr>
      </p:pic>
      <p:pic>
        <p:nvPicPr>
          <p:cNvPr id="11" name="Imagen 10">
            <a:extLst>
              <a:ext uri="{FF2B5EF4-FFF2-40B4-BE49-F238E27FC236}">
                <a16:creationId xmlns:a16="http://schemas.microsoft.com/office/drawing/2014/main" id="{A79FC33C-B88E-C635-C308-77015696FC90}"/>
              </a:ext>
            </a:extLst>
          </p:cNvPr>
          <p:cNvPicPr>
            <a:picLocks noChangeAspect="1"/>
          </p:cNvPicPr>
          <p:nvPr/>
        </p:nvPicPr>
        <p:blipFill>
          <a:blip r:embed="rId6"/>
          <a:stretch>
            <a:fillRect/>
          </a:stretch>
        </p:blipFill>
        <p:spPr>
          <a:xfrm>
            <a:off x="2506131" y="3294272"/>
            <a:ext cx="828675" cy="1171575"/>
          </a:xfrm>
          <a:prstGeom prst="rect">
            <a:avLst/>
          </a:prstGeom>
        </p:spPr>
      </p:pic>
      <p:sp>
        <p:nvSpPr>
          <p:cNvPr id="12" name="CuadroTexto 11">
            <a:extLst>
              <a:ext uri="{FF2B5EF4-FFF2-40B4-BE49-F238E27FC236}">
                <a16:creationId xmlns:a16="http://schemas.microsoft.com/office/drawing/2014/main" id="{AB283EF3-BFBF-292D-96A9-D02B76EF428F}"/>
              </a:ext>
            </a:extLst>
          </p:cNvPr>
          <p:cNvSpPr txBox="1"/>
          <p:nvPr/>
        </p:nvSpPr>
        <p:spPr>
          <a:xfrm>
            <a:off x="901956" y="2986495"/>
            <a:ext cx="306324" cy="307777"/>
          </a:xfrm>
          <a:prstGeom prst="rect">
            <a:avLst/>
          </a:prstGeom>
          <a:noFill/>
        </p:spPr>
        <p:txBody>
          <a:bodyPr wrap="square">
            <a:spAutoFit/>
          </a:bodyPr>
          <a:lstStyle/>
          <a:p>
            <a:r>
              <a:rPr lang="es-ES" dirty="0">
                <a:latin typeface="Barlow" panose="00000500000000000000" pitchFamily="2" charset="0"/>
              </a:rPr>
              <a:t>A</a:t>
            </a:r>
            <a:endParaRPr lang="es-AR" dirty="0">
              <a:latin typeface="Barlow" panose="00000500000000000000" pitchFamily="2" charset="0"/>
            </a:endParaRPr>
          </a:p>
        </p:txBody>
      </p:sp>
      <p:sp>
        <p:nvSpPr>
          <p:cNvPr id="13" name="CuadroTexto 12">
            <a:extLst>
              <a:ext uri="{FF2B5EF4-FFF2-40B4-BE49-F238E27FC236}">
                <a16:creationId xmlns:a16="http://schemas.microsoft.com/office/drawing/2014/main" id="{9904BCDF-4693-028B-B80A-30E4240C6C9E}"/>
              </a:ext>
            </a:extLst>
          </p:cNvPr>
          <p:cNvSpPr txBox="1"/>
          <p:nvPr/>
        </p:nvSpPr>
        <p:spPr>
          <a:xfrm>
            <a:off x="2767306" y="2969040"/>
            <a:ext cx="306324" cy="307777"/>
          </a:xfrm>
          <a:prstGeom prst="rect">
            <a:avLst/>
          </a:prstGeom>
          <a:noFill/>
        </p:spPr>
        <p:txBody>
          <a:bodyPr wrap="square">
            <a:spAutoFit/>
          </a:bodyPr>
          <a:lstStyle/>
          <a:p>
            <a:r>
              <a:rPr lang="es-ES" dirty="0">
                <a:latin typeface="Barlow" panose="00000500000000000000" pitchFamily="2" charset="0"/>
              </a:rPr>
              <a:t>B</a:t>
            </a:r>
            <a:endParaRPr lang="es-AR" dirty="0">
              <a:latin typeface="Barlow" panose="00000500000000000000" pitchFamily="2" charset="0"/>
            </a:endParaRPr>
          </a:p>
        </p:txBody>
      </p:sp>
      <p:cxnSp>
        <p:nvCxnSpPr>
          <p:cNvPr id="14" name="Conector recto de flecha 13">
            <a:extLst>
              <a:ext uri="{FF2B5EF4-FFF2-40B4-BE49-F238E27FC236}">
                <a16:creationId xmlns:a16="http://schemas.microsoft.com/office/drawing/2014/main" id="{3DA72DC2-CA9F-3F32-88D4-6B67B96C2B18}"/>
              </a:ext>
            </a:extLst>
          </p:cNvPr>
          <p:cNvCxnSpPr/>
          <p:nvPr/>
        </p:nvCxnSpPr>
        <p:spPr>
          <a:xfrm>
            <a:off x="1599622" y="3644030"/>
            <a:ext cx="9065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586A9153-10DA-3B49-53A8-5799A85B14B4}"/>
              </a:ext>
            </a:extLst>
          </p:cNvPr>
          <p:cNvSpPr txBox="1"/>
          <p:nvPr/>
        </p:nvSpPr>
        <p:spPr>
          <a:xfrm>
            <a:off x="1831749" y="3336253"/>
            <a:ext cx="520090" cy="307777"/>
          </a:xfrm>
          <a:prstGeom prst="rect">
            <a:avLst/>
          </a:prstGeom>
          <a:noFill/>
        </p:spPr>
        <p:txBody>
          <a:bodyPr wrap="square">
            <a:spAutoFit/>
          </a:bodyPr>
          <a:lstStyle/>
          <a:p>
            <a:r>
              <a:rPr lang="es-ES" dirty="0">
                <a:latin typeface="Barlow" panose="00000500000000000000" pitchFamily="2" charset="0"/>
              </a:rPr>
              <a:t>0:1</a:t>
            </a:r>
            <a:endParaRPr lang="es-AR" dirty="0">
              <a:latin typeface="Barlow" panose="00000500000000000000" pitchFamily="2" charset="0"/>
            </a:endParaRPr>
          </a:p>
        </p:txBody>
      </p:sp>
      <p:pic>
        <p:nvPicPr>
          <p:cNvPr id="16" name="Imagen 15">
            <a:extLst>
              <a:ext uri="{FF2B5EF4-FFF2-40B4-BE49-F238E27FC236}">
                <a16:creationId xmlns:a16="http://schemas.microsoft.com/office/drawing/2014/main" id="{D42DE42F-5B2C-0C10-C197-D90BD0C94A57}"/>
              </a:ext>
            </a:extLst>
          </p:cNvPr>
          <p:cNvPicPr>
            <a:picLocks noChangeAspect="1"/>
          </p:cNvPicPr>
          <p:nvPr/>
        </p:nvPicPr>
        <p:blipFill>
          <a:blip r:embed="rId6"/>
          <a:stretch>
            <a:fillRect/>
          </a:stretch>
        </p:blipFill>
        <p:spPr>
          <a:xfrm>
            <a:off x="3659674" y="3294272"/>
            <a:ext cx="828675" cy="1171575"/>
          </a:xfrm>
          <a:prstGeom prst="rect">
            <a:avLst/>
          </a:prstGeom>
        </p:spPr>
      </p:pic>
      <p:pic>
        <p:nvPicPr>
          <p:cNvPr id="17" name="Imagen 16">
            <a:extLst>
              <a:ext uri="{FF2B5EF4-FFF2-40B4-BE49-F238E27FC236}">
                <a16:creationId xmlns:a16="http://schemas.microsoft.com/office/drawing/2014/main" id="{08A466A7-3C88-1300-1D2E-E977A5DCFC05}"/>
              </a:ext>
            </a:extLst>
          </p:cNvPr>
          <p:cNvPicPr>
            <a:picLocks noChangeAspect="1"/>
          </p:cNvPicPr>
          <p:nvPr/>
        </p:nvPicPr>
        <p:blipFill>
          <a:blip r:embed="rId6"/>
          <a:stretch>
            <a:fillRect/>
          </a:stretch>
        </p:blipFill>
        <p:spPr>
          <a:xfrm>
            <a:off x="5394858" y="3294272"/>
            <a:ext cx="828675" cy="1171575"/>
          </a:xfrm>
          <a:prstGeom prst="rect">
            <a:avLst/>
          </a:prstGeom>
        </p:spPr>
      </p:pic>
      <p:sp>
        <p:nvSpPr>
          <p:cNvPr id="18" name="CuadroTexto 17">
            <a:extLst>
              <a:ext uri="{FF2B5EF4-FFF2-40B4-BE49-F238E27FC236}">
                <a16:creationId xmlns:a16="http://schemas.microsoft.com/office/drawing/2014/main" id="{37B67635-32F3-7BDF-20C5-79D15812781E}"/>
              </a:ext>
            </a:extLst>
          </p:cNvPr>
          <p:cNvSpPr txBox="1"/>
          <p:nvPr/>
        </p:nvSpPr>
        <p:spPr>
          <a:xfrm>
            <a:off x="3790683" y="2986495"/>
            <a:ext cx="306324" cy="307777"/>
          </a:xfrm>
          <a:prstGeom prst="rect">
            <a:avLst/>
          </a:prstGeom>
          <a:noFill/>
        </p:spPr>
        <p:txBody>
          <a:bodyPr wrap="square">
            <a:spAutoFit/>
          </a:bodyPr>
          <a:lstStyle/>
          <a:p>
            <a:r>
              <a:rPr lang="es-ES" dirty="0">
                <a:latin typeface="Barlow" panose="00000500000000000000" pitchFamily="2" charset="0"/>
              </a:rPr>
              <a:t>A</a:t>
            </a:r>
            <a:endParaRPr lang="es-AR" dirty="0">
              <a:latin typeface="Barlow" panose="00000500000000000000" pitchFamily="2" charset="0"/>
            </a:endParaRPr>
          </a:p>
        </p:txBody>
      </p:sp>
      <p:sp>
        <p:nvSpPr>
          <p:cNvPr id="19" name="CuadroTexto 18">
            <a:extLst>
              <a:ext uri="{FF2B5EF4-FFF2-40B4-BE49-F238E27FC236}">
                <a16:creationId xmlns:a16="http://schemas.microsoft.com/office/drawing/2014/main" id="{2A0B5883-1E68-8A2A-3427-FF366C538935}"/>
              </a:ext>
            </a:extLst>
          </p:cNvPr>
          <p:cNvSpPr txBox="1"/>
          <p:nvPr/>
        </p:nvSpPr>
        <p:spPr>
          <a:xfrm>
            <a:off x="5656033" y="2969040"/>
            <a:ext cx="306324" cy="307777"/>
          </a:xfrm>
          <a:prstGeom prst="rect">
            <a:avLst/>
          </a:prstGeom>
          <a:noFill/>
        </p:spPr>
        <p:txBody>
          <a:bodyPr wrap="square">
            <a:spAutoFit/>
          </a:bodyPr>
          <a:lstStyle/>
          <a:p>
            <a:r>
              <a:rPr lang="es-ES" dirty="0">
                <a:latin typeface="Barlow" panose="00000500000000000000" pitchFamily="2" charset="0"/>
              </a:rPr>
              <a:t>B</a:t>
            </a:r>
            <a:endParaRPr lang="es-AR" dirty="0">
              <a:latin typeface="Barlow" panose="00000500000000000000" pitchFamily="2" charset="0"/>
            </a:endParaRPr>
          </a:p>
        </p:txBody>
      </p:sp>
      <p:cxnSp>
        <p:nvCxnSpPr>
          <p:cNvPr id="20" name="Conector recto de flecha 19">
            <a:extLst>
              <a:ext uri="{FF2B5EF4-FFF2-40B4-BE49-F238E27FC236}">
                <a16:creationId xmlns:a16="http://schemas.microsoft.com/office/drawing/2014/main" id="{93EC1AB9-76DF-723B-F0E3-EF60AF6C25B7}"/>
              </a:ext>
            </a:extLst>
          </p:cNvPr>
          <p:cNvCxnSpPr/>
          <p:nvPr/>
        </p:nvCxnSpPr>
        <p:spPr>
          <a:xfrm>
            <a:off x="4488349" y="3644030"/>
            <a:ext cx="9065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827B237-DCF2-2845-134B-180117AFE7CF}"/>
              </a:ext>
            </a:extLst>
          </p:cNvPr>
          <p:cNvSpPr txBox="1"/>
          <p:nvPr/>
        </p:nvSpPr>
        <p:spPr>
          <a:xfrm>
            <a:off x="4720476" y="3336253"/>
            <a:ext cx="520090" cy="307777"/>
          </a:xfrm>
          <a:prstGeom prst="rect">
            <a:avLst/>
          </a:prstGeom>
          <a:noFill/>
        </p:spPr>
        <p:txBody>
          <a:bodyPr wrap="square">
            <a:spAutoFit/>
          </a:bodyPr>
          <a:lstStyle/>
          <a:p>
            <a:r>
              <a:rPr lang="es-ES" dirty="0">
                <a:latin typeface="Barlow" panose="00000500000000000000" pitchFamily="2" charset="0"/>
              </a:rPr>
              <a:t>0:n</a:t>
            </a:r>
            <a:endParaRPr lang="es-AR" dirty="0">
              <a:latin typeface="Barlow" panose="00000500000000000000" pitchFamily="2" charset="0"/>
            </a:endParaRPr>
          </a:p>
        </p:txBody>
      </p:sp>
    </p:spTree>
    <p:extLst>
      <p:ext uri="{BB962C8B-B14F-4D97-AF65-F5344CB8AC3E}">
        <p14:creationId xmlns:p14="http://schemas.microsoft.com/office/powerpoint/2010/main" val="12250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build="p"/>
      <p:bldP spid="12" grpId="0"/>
      <p:bldP spid="13" grpId="0"/>
      <p:bldP spid="15" grpId="0"/>
      <p:bldP spid="18" grpId="0"/>
      <p:bldP spid="19"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p:nvPr/>
        </p:nvSpPr>
        <p:spPr>
          <a:xfrm rot="5400000">
            <a:off x="2113290" y="-1790493"/>
            <a:ext cx="640938" cy="4867323"/>
          </a:xfrm>
          <a:prstGeom prst="round2SameRect">
            <a:avLst>
              <a:gd name="adj1" fmla="val 16667"/>
              <a:gd name="adj2" fmla="val 0"/>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7"/>
          <p:cNvSpPr txBox="1">
            <a:spLocks noGrp="1"/>
          </p:cNvSpPr>
          <p:nvPr>
            <p:ph type="title" idx="4294967295"/>
          </p:nvPr>
        </p:nvSpPr>
        <p:spPr>
          <a:xfrm>
            <a:off x="586475" y="401494"/>
            <a:ext cx="4012500" cy="484771"/>
          </a:xfrm>
          <a:prstGeom prst="rect">
            <a:avLst/>
          </a:prstGeom>
          <a:noFill/>
          <a:ln>
            <a:noFill/>
          </a:ln>
        </p:spPr>
        <p:txBody>
          <a:bodyPr spcFirstLastPara="1" wrap="square" lIns="91425" tIns="91425" rIns="91425" bIns="91425" anchor="t" anchorCtr="0">
            <a:noAutofit/>
          </a:bodyPr>
          <a:lstStyle/>
          <a:p>
            <a:r>
              <a:rPr lang="es-ES" sz="1800" dirty="0">
                <a:solidFill>
                  <a:schemeClr val="bg1"/>
                </a:solidFill>
              </a:rPr>
              <a:t>Claves</a:t>
            </a:r>
            <a:endParaRPr lang="es-AR" sz="1800" dirty="0">
              <a:solidFill>
                <a:schemeClr val="bg1"/>
              </a:solidFill>
            </a:endParaRPr>
          </a:p>
        </p:txBody>
      </p:sp>
      <p:sp>
        <p:nvSpPr>
          <p:cNvPr id="147" name="Google Shape;147;p7"/>
          <p:cNvSpPr txBox="1">
            <a:spLocks noGrp="1"/>
          </p:cNvSpPr>
          <p:nvPr>
            <p:ph type="body" idx="4294967295"/>
          </p:nvPr>
        </p:nvSpPr>
        <p:spPr>
          <a:xfrm>
            <a:off x="2270564" y="2571309"/>
            <a:ext cx="1868620" cy="64409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AR" sz="2000" dirty="0"/>
              <a:t>Clave primaria</a:t>
            </a:r>
            <a:endParaRPr sz="1500" dirty="0">
              <a:latin typeface="Barlow"/>
              <a:ea typeface="Barlow"/>
              <a:cs typeface="Barlow"/>
              <a:sym typeface="Barlow"/>
            </a:endParaRPr>
          </a:p>
        </p:txBody>
      </p:sp>
      <p:pic>
        <p:nvPicPr>
          <p:cNvPr id="148" name="Google Shape;148;p7"/>
          <p:cNvPicPr preferRelativeResize="0"/>
          <p:nvPr/>
        </p:nvPicPr>
        <p:blipFill rotWithShape="1">
          <a:blip r:embed="rId3">
            <a:alphaModFix/>
          </a:blip>
          <a:srcRect/>
          <a:stretch/>
        </p:blipFill>
        <p:spPr>
          <a:xfrm>
            <a:off x="7783800" y="4436750"/>
            <a:ext cx="1183299" cy="665600"/>
          </a:xfrm>
          <a:prstGeom prst="rect">
            <a:avLst/>
          </a:prstGeom>
          <a:noFill/>
          <a:ln>
            <a:noFill/>
          </a:ln>
        </p:spPr>
      </p:pic>
      <p:sp>
        <p:nvSpPr>
          <p:cNvPr id="151" name="Google Shape;151;p7"/>
          <p:cNvSpPr txBox="1">
            <a:spLocks noGrp="1"/>
          </p:cNvSpPr>
          <p:nvPr>
            <p:ph type="body" idx="4294967295"/>
          </p:nvPr>
        </p:nvSpPr>
        <p:spPr>
          <a:xfrm>
            <a:off x="2206094" y="1459747"/>
            <a:ext cx="1803900" cy="13098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SzPct val="27027"/>
              <a:buNone/>
            </a:pPr>
            <a:r>
              <a:rPr lang="en-US" sz="7200" b="1" dirty="0">
                <a:solidFill>
                  <a:srgbClr val="6959A6"/>
                </a:solidFill>
                <a:latin typeface="Barlow"/>
                <a:ea typeface="Barlow"/>
                <a:cs typeface="Barlow"/>
                <a:sym typeface="Barlow"/>
              </a:rPr>
              <a:t>01.</a:t>
            </a:r>
            <a:endParaRPr sz="7200" b="1" dirty="0">
              <a:solidFill>
                <a:srgbClr val="6959A6"/>
              </a:solidFill>
              <a:latin typeface="Barlow"/>
              <a:ea typeface="Barlow"/>
              <a:cs typeface="Barlow"/>
              <a:sym typeface="Barlow"/>
            </a:endParaRPr>
          </a:p>
        </p:txBody>
      </p:sp>
      <p:pic>
        <p:nvPicPr>
          <p:cNvPr id="154" name="Google Shape;154;p7"/>
          <p:cNvPicPr preferRelativeResize="0"/>
          <p:nvPr/>
        </p:nvPicPr>
        <p:blipFill rotWithShape="1">
          <a:blip r:embed="rId4">
            <a:alphaModFix/>
          </a:blip>
          <a:srcRect/>
          <a:stretch/>
        </p:blipFill>
        <p:spPr>
          <a:xfrm>
            <a:off x="7598275" y="250202"/>
            <a:ext cx="429525" cy="429525"/>
          </a:xfrm>
          <a:prstGeom prst="rect">
            <a:avLst/>
          </a:prstGeom>
          <a:noFill/>
          <a:ln>
            <a:noFill/>
          </a:ln>
        </p:spPr>
      </p:pic>
      <p:pic>
        <p:nvPicPr>
          <p:cNvPr id="155" name="Google Shape;155;p7"/>
          <p:cNvPicPr preferRelativeResize="0"/>
          <p:nvPr/>
        </p:nvPicPr>
        <p:blipFill rotWithShape="1">
          <a:blip r:embed="rId5">
            <a:alphaModFix/>
          </a:blip>
          <a:srcRect/>
          <a:stretch/>
        </p:blipFill>
        <p:spPr>
          <a:xfrm>
            <a:off x="8722242" y="1261369"/>
            <a:ext cx="244856" cy="244856"/>
          </a:xfrm>
          <a:prstGeom prst="rect">
            <a:avLst/>
          </a:prstGeom>
          <a:noFill/>
          <a:ln>
            <a:noFill/>
          </a:ln>
        </p:spPr>
      </p:pic>
      <p:pic>
        <p:nvPicPr>
          <p:cNvPr id="156" name="Google Shape;156;p7"/>
          <p:cNvPicPr preferRelativeResize="0"/>
          <p:nvPr/>
        </p:nvPicPr>
        <p:blipFill rotWithShape="1">
          <a:blip r:embed="rId6">
            <a:alphaModFix/>
          </a:blip>
          <a:srcRect/>
          <a:stretch/>
        </p:blipFill>
        <p:spPr>
          <a:xfrm>
            <a:off x="8257456" y="390457"/>
            <a:ext cx="709646" cy="709647"/>
          </a:xfrm>
          <a:prstGeom prst="rect">
            <a:avLst/>
          </a:prstGeom>
          <a:noFill/>
          <a:ln>
            <a:noFill/>
          </a:ln>
        </p:spPr>
      </p:pic>
      <p:pic>
        <p:nvPicPr>
          <p:cNvPr id="157" name="Google Shape;157;p7"/>
          <p:cNvPicPr preferRelativeResize="0"/>
          <p:nvPr/>
        </p:nvPicPr>
        <p:blipFill rotWithShape="1">
          <a:blip r:embed="rId4">
            <a:alphaModFix/>
          </a:blip>
          <a:srcRect/>
          <a:stretch/>
        </p:blipFill>
        <p:spPr>
          <a:xfrm>
            <a:off x="680588" y="3634452"/>
            <a:ext cx="429525" cy="429525"/>
          </a:xfrm>
          <a:prstGeom prst="rect">
            <a:avLst/>
          </a:prstGeom>
          <a:noFill/>
          <a:ln>
            <a:noFill/>
          </a:ln>
        </p:spPr>
      </p:pic>
      <p:pic>
        <p:nvPicPr>
          <p:cNvPr id="158" name="Google Shape;158;p7"/>
          <p:cNvPicPr preferRelativeResize="0"/>
          <p:nvPr/>
        </p:nvPicPr>
        <p:blipFill rotWithShape="1">
          <a:blip r:embed="rId5">
            <a:alphaModFix/>
          </a:blip>
          <a:srcRect/>
          <a:stretch/>
        </p:blipFill>
        <p:spPr>
          <a:xfrm>
            <a:off x="680586" y="4728719"/>
            <a:ext cx="244856" cy="244856"/>
          </a:xfrm>
          <a:prstGeom prst="rect">
            <a:avLst/>
          </a:prstGeom>
          <a:noFill/>
          <a:ln>
            <a:noFill/>
          </a:ln>
        </p:spPr>
      </p:pic>
      <p:pic>
        <p:nvPicPr>
          <p:cNvPr id="159" name="Google Shape;159;p7"/>
          <p:cNvPicPr preferRelativeResize="0"/>
          <p:nvPr/>
        </p:nvPicPr>
        <p:blipFill rotWithShape="1">
          <a:blip r:embed="rId7">
            <a:alphaModFix/>
          </a:blip>
          <a:srcRect/>
          <a:stretch/>
        </p:blipFill>
        <p:spPr>
          <a:xfrm>
            <a:off x="1017026" y="4248036"/>
            <a:ext cx="313325" cy="343287"/>
          </a:xfrm>
          <a:prstGeom prst="rect">
            <a:avLst/>
          </a:prstGeom>
          <a:noFill/>
          <a:ln>
            <a:noFill/>
          </a:ln>
        </p:spPr>
      </p:pic>
      <p:pic>
        <p:nvPicPr>
          <p:cNvPr id="160" name="Google Shape;160;p7"/>
          <p:cNvPicPr preferRelativeResize="0"/>
          <p:nvPr/>
        </p:nvPicPr>
        <p:blipFill rotWithShape="1">
          <a:blip r:embed="rId8">
            <a:alphaModFix/>
          </a:blip>
          <a:srcRect/>
          <a:stretch/>
        </p:blipFill>
        <p:spPr>
          <a:xfrm>
            <a:off x="163763" y="4161268"/>
            <a:ext cx="516825" cy="516825"/>
          </a:xfrm>
          <a:prstGeom prst="rect">
            <a:avLst/>
          </a:prstGeom>
          <a:noFill/>
          <a:ln>
            <a:noFill/>
          </a:ln>
        </p:spPr>
      </p:pic>
      <p:sp>
        <p:nvSpPr>
          <p:cNvPr id="2" name="Google Shape;149;p7">
            <a:extLst>
              <a:ext uri="{FF2B5EF4-FFF2-40B4-BE49-F238E27FC236}">
                <a16:creationId xmlns:a16="http://schemas.microsoft.com/office/drawing/2014/main" id="{7ECE2AD3-7C0D-B292-A3E0-884AD66DCEEC}"/>
              </a:ext>
            </a:extLst>
          </p:cNvPr>
          <p:cNvSpPr txBox="1">
            <a:spLocks/>
          </p:cNvSpPr>
          <p:nvPr/>
        </p:nvSpPr>
        <p:spPr>
          <a:xfrm>
            <a:off x="4920156" y="2571309"/>
            <a:ext cx="2317500" cy="738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spcAft>
                <a:spcPts val="1200"/>
              </a:spcAft>
              <a:buFont typeface="Barlow"/>
              <a:buNone/>
            </a:pPr>
            <a:r>
              <a:rPr lang="es-AR" sz="2000" dirty="0"/>
              <a:t>Clave </a:t>
            </a:r>
            <a:r>
              <a:rPr lang="es-AR" sz="2000" dirty="0" err="1"/>
              <a:t>foranea</a:t>
            </a:r>
            <a:endParaRPr lang="es-AR" sz="1500" dirty="0"/>
          </a:p>
        </p:txBody>
      </p:sp>
      <p:sp>
        <p:nvSpPr>
          <p:cNvPr id="3" name="Google Shape;152;p7">
            <a:extLst>
              <a:ext uri="{FF2B5EF4-FFF2-40B4-BE49-F238E27FC236}">
                <a16:creationId xmlns:a16="http://schemas.microsoft.com/office/drawing/2014/main" id="{FB62CD15-5362-F9DE-07C6-6D518A78A5E1}"/>
              </a:ext>
            </a:extLst>
          </p:cNvPr>
          <p:cNvSpPr txBox="1">
            <a:spLocks/>
          </p:cNvSpPr>
          <p:nvPr/>
        </p:nvSpPr>
        <p:spPr>
          <a:xfrm>
            <a:off x="4920156" y="1524034"/>
            <a:ext cx="1803900" cy="13098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spcAft>
                <a:spcPts val="1200"/>
              </a:spcAft>
              <a:buSzPct val="27027"/>
              <a:buNone/>
            </a:pPr>
            <a:r>
              <a:rPr lang="en-US" sz="7200" b="1" dirty="0">
                <a:solidFill>
                  <a:srgbClr val="00AEB2"/>
                </a:solidFill>
              </a:rPr>
              <a:t>02.</a:t>
            </a:r>
          </a:p>
        </p:txBody>
      </p:sp>
    </p:spTree>
    <p:extLst>
      <p:ext uri="{BB962C8B-B14F-4D97-AF65-F5344CB8AC3E}">
        <p14:creationId xmlns:p14="http://schemas.microsoft.com/office/powerpoint/2010/main" val="49303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p:bldP spid="151" grpId="0" build="p"/>
      <p:bldP spid="2" grpId="0" build="p"/>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6C53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600900"/>
            <a:ext cx="6044700" cy="6440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Claves primaria (</a:t>
            </a:r>
            <a:r>
              <a:rPr lang="es-AR" sz="2500" b="0" dirty="0" err="1">
                <a:solidFill>
                  <a:schemeClr val="lt1"/>
                </a:solidFill>
                <a:latin typeface="Barlow ExtraBold"/>
                <a:ea typeface="Barlow ExtraBold"/>
                <a:cs typeface="Barlow ExtraBold"/>
                <a:sym typeface="Barlow ExtraBold"/>
              </a:rPr>
              <a:t>primary</a:t>
            </a:r>
            <a:r>
              <a:rPr lang="es-AR" sz="2500" b="0" dirty="0">
                <a:solidFill>
                  <a:schemeClr val="lt1"/>
                </a:solidFill>
                <a:latin typeface="Barlow ExtraBold"/>
                <a:ea typeface="Barlow ExtraBold"/>
                <a:cs typeface="Barlow ExtraBold"/>
                <a:sym typeface="Barlow ExtraBold"/>
              </a:rPr>
              <a:t> </a:t>
            </a:r>
            <a:r>
              <a:rPr lang="es-AR" sz="2500" b="0" dirty="0" err="1">
                <a:solidFill>
                  <a:schemeClr val="lt1"/>
                </a:solidFill>
                <a:latin typeface="Barlow ExtraBold"/>
                <a:ea typeface="Barlow ExtraBold"/>
                <a:cs typeface="Barlow ExtraBold"/>
                <a:sym typeface="Barlow ExtraBold"/>
              </a:rPr>
              <a:t>key</a:t>
            </a:r>
            <a:r>
              <a:rPr lang="es-AR" sz="2500" dirty="0">
                <a:solidFill>
                  <a:schemeClr val="lt1"/>
                </a:solidFill>
                <a:latin typeface="Barlow ExtraBold"/>
                <a:ea typeface="Barlow ExtraBold"/>
                <a:cs typeface="Barlow ExtraBold"/>
                <a:sym typeface="Barlow ExtraBold"/>
              </a:rPr>
              <a:t>)</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3" name="CuadroTexto 2">
            <a:extLst>
              <a:ext uri="{FF2B5EF4-FFF2-40B4-BE49-F238E27FC236}">
                <a16:creationId xmlns:a16="http://schemas.microsoft.com/office/drawing/2014/main" id="{F3DA6042-AC9E-DBED-73CE-E712BA3C8012}"/>
              </a:ext>
            </a:extLst>
          </p:cNvPr>
          <p:cNvSpPr txBox="1"/>
          <p:nvPr/>
        </p:nvSpPr>
        <p:spPr>
          <a:xfrm>
            <a:off x="868681" y="1213397"/>
            <a:ext cx="4572000" cy="1169551"/>
          </a:xfrm>
          <a:prstGeom prst="rect">
            <a:avLst/>
          </a:prstGeom>
          <a:noFill/>
        </p:spPr>
        <p:txBody>
          <a:bodyPr wrap="square">
            <a:spAutoFit/>
          </a:bodyPr>
          <a:lstStyle/>
          <a:p>
            <a:pPr algn="l" rtl="0" fontAlgn="base"/>
            <a:r>
              <a:rPr lang="es-AR" sz="1400" b="0" i="0" u="none" strike="noStrike" cap="none" dirty="0">
                <a:solidFill>
                  <a:schemeClr val="tx1"/>
                </a:solidFill>
                <a:latin typeface="Barlow"/>
                <a:cs typeface="Arial"/>
                <a:sym typeface="Arial"/>
              </a:rPr>
              <a:t>   </a:t>
            </a:r>
          </a:p>
          <a:p>
            <a:pPr algn="l" rtl="0" fontAlgn="base"/>
            <a:endParaRPr lang="es-AR" dirty="0">
              <a:solidFill>
                <a:schemeClr val="tx1"/>
              </a:solidFill>
              <a:latin typeface="Barlow"/>
              <a:ea typeface="+mn-ea"/>
            </a:endParaRPr>
          </a:p>
          <a:p>
            <a:pPr algn="l" rtl="0" fontAlgn="base"/>
            <a:r>
              <a:rPr lang="es-AR" dirty="0">
                <a:solidFill>
                  <a:schemeClr val="tx1"/>
                </a:solidFill>
                <a:latin typeface="Barlow"/>
                <a:ea typeface="+mn-ea"/>
              </a:rPr>
              <a:t>Es un atributo o subconjunto de atributos que permiten distinguir unívocamente cada uno de los elementos que pertenecen a una entidad</a:t>
            </a:r>
            <a:r>
              <a:rPr lang="en-US" dirty="0">
                <a:solidFill>
                  <a:schemeClr val="tx1"/>
                </a:solidFill>
                <a:latin typeface="Barlow"/>
              </a:rPr>
              <a:t> </a:t>
            </a:r>
            <a:endParaRPr lang="es-AR" sz="1250" b="0" i="0" dirty="0">
              <a:effectLst/>
              <a:latin typeface="Consolas" panose="020B0609020204030204" pitchFamily="49" charset="0"/>
            </a:endParaRPr>
          </a:p>
        </p:txBody>
      </p:sp>
      <p:pic>
        <p:nvPicPr>
          <p:cNvPr id="4" name="Google Shape;129;p5">
            <a:extLst>
              <a:ext uri="{FF2B5EF4-FFF2-40B4-BE49-F238E27FC236}">
                <a16:creationId xmlns:a16="http://schemas.microsoft.com/office/drawing/2014/main" id="{DAA23A56-66EE-4F18-DE4B-14C7D4767EDB}"/>
              </a:ext>
            </a:extLst>
          </p:cNvPr>
          <p:cNvPicPr preferRelativeResize="0"/>
          <p:nvPr/>
        </p:nvPicPr>
        <p:blipFill rotWithShape="1">
          <a:blip r:embed="rId5">
            <a:alphaModFix/>
          </a:blip>
          <a:srcRect/>
          <a:stretch/>
        </p:blipFill>
        <p:spPr>
          <a:xfrm>
            <a:off x="345131" y="1755562"/>
            <a:ext cx="403075" cy="403075"/>
          </a:xfrm>
          <a:prstGeom prst="rect">
            <a:avLst/>
          </a:prstGeom>
          <a:noFill/>
          <a:ln>
            <a:noFill/>
          </a:ln>
        </p:spPr>
      </p:pic>
      <p:sp>
        <p:nvSpPr>
          <p:cNvPr id="6" name="CuadroTexto 5">
            <a:extLst>
              <a:ext uri="{FF2B5EF4-FFF2-40B4-BE49-F238E27FC236}">
                <a16:creationId xmlns:a16="http://schemas.microsoft.com/office/drawing/2014/main" id="{EAAFE200-0A70-2CE7-8C00-98B696B47508}"/>
              </a:ext>
            </a:extLst>
          </p:cNvPr>
          <p:cNvSpPr txBox="1"/>
          <p:nvPr/>
        </p:nvSpPr>
        <p:spPr>
          <a:xfrm>
            <a:off x="906445" y="2132878"/>
            <a:ext cx="4572000" cy="907941"/>
          </a:xfrm>
          <a:prstGeom prst="rect">
            <a:avLst/>
          </a:prstGeom>
          <a:noFill/>
        </p:spPr>
        <p:txBody>
          <a:bodyPr wrap="square">
            <a:spAutoFit/>
          </a:bodyPr>
          <a:lstStyle/>
          <a:p>
            <a:pPr algn="l" rtl="0" fontAlgn="base"/>
            <a:r>
              <a:rPr lang="es-AR" sz="1400" b="0" i="0" u="none" strike="noStrike" cap="none" dirty="0">
                <a:solidFill>
                  <a:schemeClr val="tx1"/>
                </a:solidFill>
                <a:latin typeface="Barlow"/>
                <a:cs typeface="Arial"/>
                <a:sym typeface="Arial"/>
              </a:rPr>
              <a:t>   </a:t>
            </a:r>
          </a:p>
          <a:p>
            <a:pPr algn="l" rtl="0" fontAlgn="base"/>
            <a:endParaRPr lang="es-AR" dirty="0">
              <a:solidFill>
                <a:schemeClr val="tx1"/>
              </a:solidFill>
              <a:latin typeface="Barlow"/>
              <a:ea typeface="+mn-ea"/>
            </a:endParaRPr>
          </a:p>
          <a:p>
            <a:pPr algn="l" rtl="0" fontAlgn="base"/>
            <a:r>
              <a:rPr lang="es-AR" sz="1250" dirty="0">
                <a:solidFill>
                  <a:schemeClr val="tx1"/>
                </a:solidFill>
                <a:latin typeface="Barlow"/>
                <a:ea typeface="+mn-ea"/>
              </a:rPr>
              <a:t>Es obligatorio rellenar los datos de las calves primarias, no se aceptan valores nulos</a:t>
            </a:r>
            <a:endParaRPr lang="es-AR" sz="1250" b="0" i="0" dirty="0">
              <a:effectLst/>
              <a:latin typeface="Consolas" panose="020B0609020204030204" pitchFamily="49" charset="0"/>
            </a:endParaRPr>
          </a:p>
        </p:txBody>
      </p:sp>
      <p:pic>
        <p:nvPicPr>
          <p:cNvPr id="7" name="Google Shape;129;p5">
            <a:extLst>
              <a:ext uri="{FF2B5EF4-FFF2-40B4-BE49-F238E27FC236}">
                <a16:creationId xmlns:a16="http://schemas.microsoft.com/office/drawing/2014/main" id="{AFF046C1-12AE-36EE-D0B6-D273432EFBBC}"/>
              </a:ext>
            </a:extLst>
          </p:cNvPr>
          <p:cNvPicPr preferRelativeResize="0"/>
          <p:nvPr/>
        </p:nvPicPr>
        <p:blipFill rotWithShape="1">
          <a:blip r:embed="rId5">
            <a:alphaModFix/>
          </a:blip>
          <a:srcRect/>
          <a:stretch/>
        </p:blipFill>
        <p:spPr>
          <a:xfrm>
            <a:off x="345131" y="2642201"/>
            <a:ext cx="403075" cy="403075"/>
          </a:xfrm>
          <a:prstGeom prst="rect">
            <a:avLst/>
          </a:prstGeom>
          <a:noFill/>
          <a:ln>
            <a:noFill/>
          </a:ln>
        </p:spPr>
      </p:pic>
      <p:pic>
        <p:nvPicPr>
          <p:cNvPr id="8" name="Imagen 7">
            <a:extLst>
              <a:ext uri="{FF2B5EF4-FFF2-40B4-BE49-F238E27FC236}">
                <a16:creationId xmlns:a16="http://schemas.microsoft.com/office/drawing/2014/main" id="{900EE721-74A0-9FAB-2291-F0CA679F4D1A}"/>
              </a:ext>
            </a:extLst>
          </p:cNvPr>
          <p:cNvPicPr>
            <a:picLocks noChangeAspect="1"/>
          </p:cNvPicPr>
          <p:nvPr/>
        </p:nvPicPr>
        <p:blipFill>
          <a:blip r:embed="rId6"/>
          <a:stretch>
            <a:fillRect/>
          </a:stretch>
        </p:blipFill>
        <p:spPr>
          <a:xfrm>
            <a:off x="3013515" y="3281509"/>
            <a:ext cx="828675" cy="1171575"/>
          </a:xfrm>
          <a:prstGeom prst="rect">
            <a:avLst/>
          </a:prstGeom>
        </p:spPr>
      </p:pic>
      <p:sp>
        <p:nvSpPr>
          <p:cNvPr id="9" name="CuadroTexto 8">
            <a:extLst>
              <a:ext uri="{FF2B5EF4-FFF2-40B4-BE49-F238E27FC236}">
                <a16:creationId xmlns:a16="http://schemas.microsoft.com/office/drawing/2014/main" id="{1B0C8004-39DC-9A88-2549-25CFCCAD898E}"/>
              </a:ext>
            </a:extLst>
          </p:cNvPr>
          <p:cNvSpPr txBox="1"/>
          <p:nvPr/>
        </p:nvSpPr>
        <p:spPr>
          <a:xfrm>
            <a:off x="3144524" y="2973732"/>
            <a:ext cx="306324" cy="307777"/>
          </a:xfrm>
          <a:prstGeom prst="rect">
            <a:avLst/>
          </a:prstGeom>
          <a:noFill/>
        </p:spPr>
        <p:txBody>
          <a:bodyPr wrap="square">
            <a:spAutoFit/>
          </a:bodyPr>
          <a:lstStyle/>
          <a:p>
            <a:r>
              <a:rPr lang="es-ES" dirty="0">
                <a:latin typeface="Barlow" panose="00000500000000000000" pitchFamily="2" charset="0"/>
              </a:rPr>
              <a:t>A</a:t>
            </a:r>
            <a:endParaRPr lang="es-AR" dirty="0">
              <a:latin typeface="Barlow" panose="00000500000000000000" pitchFamily="2" charset="0"/>
            </a:endParaRPr>
          </a:p>
        </p:txBody>
      </p:sp>
    </p:spTree>
    <p:extLst>
      <p:ext uri="{BB962C8B-B14F-4D97-AF65-F5344CB8AC3E}">
        <p14:creationId xmlns:p14="http://schemas.microsoft.com/office/powerpoint/2010/main" val="28277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600900"/>
            <a:ext cx="6044700" cy="6440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Claves </a:t>
            </a:r>
            <a:r>
              <a:rPr lang="es-AR" sz="2500" dirty="0" err="1">
                <a:solidFill>
                  <a:schemeClr val="lt1"/>
                </a:solidFill>
                <a:latin typeface="Barlow ExtraBold"/>
                <a:ea typeface="Barlow ExtraBold"/>
                <a:cs typeface="Barlow ExtraBold"/>
                <a:sym typeface="Barlow ExtraBold"/>
              </a:rPr>
              <a:t>foranea</a:t>
            </a:r>
            <a:r>
              <a:rPr lang="es-AR" sz="2500" dirty="0">
                <a:solidFill>
                  <a:schemeClr val="lt1"/>
                </a:solidFill>
                <a:latin typeface="Barlow ExtraBold"/>
                <a:ea typeface="Barlow ExtraBold"/>
                <a:cs typeface="Barlow ExtraBold"/>
                <a:sym typeface="Barlow ExtraBold"/>
              </a:rPr>
              <a:t> (</a:t>
            </a:r>
            <a:r>
              <a:rPr lang="es-AR" sz="2500" b="0" dirty="0" err="1">
                <a:solidFill>
                  <a:schemeClr val="lt1"/>
                </a:solidFill>
                <a:latin typeface="Barlow ExtraBold"/>
                <a:ea typeface="Barlow ExtraBold"/>
                <a:cs typeface="Barlow ExtraBold"/>
                <a:sym typeface="Barlow ExtraBold"/>
              </a:rPr>
              <a:t>foreing</a:t>
            </a:r>
            <a:r>
              <a:rPr lang="es-AR" sz="2500" b="0" dirty="0">
                <a:solidFill>
                  <a:schemeClr val="lt1"/>
                </a:solidFill>
                <a:latin typeface="Barlow ExtraBold"/>
                <a:ea typeface="Barlow ExtraBold"/>
                <a:cs typeface="Barlow ExtraBold"/>
                <a:sym typeface="Barlow ExtraBold"/>
              </a:rPr>
              <a:t> </a:t>
            </a:r>
            <a:r>
              <a:rPr lang="es-AR" sz="2500" b="0" dirty="0" err="1">
                <a:solidFill>
                  <a:schemeClr val="lt1"/>
                </a:solidFill>
                <a:latin typeface="Barlow ExtraBold"/>
                <a:ea typeface="Barlow ExtraBold"/>
                <a:cs typeface="Barlow ExtraBold"/>
                <a:sym typeface="Barlow ExtraBold"/>
              </a:rPr>
              <a:t>key</a:t>
            </a:r>
            <a:r>
              <a:rPr lang="es-AR" sz="2500" dirty="0">
                <a:solidFill>
                  <a:schemeClr val="lt1"/>
                </a:solidFill>
                <a:latin typeface="Barlow ExtraBold"/>
                <a:ea typeface="Barlow ExtraBold"/>
                <a:cs typeface="Barlow ExtraBold"/>
                <a:sym typeface="Barlow ExtraBold"/>
              </a:rPr>
              <a:t>)</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6" name="Google Shape;128;p5">
            <a:extLst>
              <a:ext uri="{FF2B5EF4-FFF2-40B4-BE49-F238E27FC236}">
                <a16:creationId xmlns:a16="http://schemas.microsoft.com/office/drawing/2014/main" id="{34FE4027-8C35-6663-3176-11853CB21DF7}"/>
              </a:ext>
            </a:extLst>
          </p:cNvPr>
          <p:cNvSpPr txBox="1">
            <a:spLocks/>
          </p:cNvSpPr>
          <p:nvPr/>
        </p:nvSpPr>
        <p:spPr>
          <a:xfrm>
            <a:off x="1429773" y="1402483"/>
            <a:ext cx="7531347" cy="10042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114300" indent="0" fontAlgn="base">
              <a:buNone/>
            </a:pPr>
            <a:r>
              <a:rPr lang="es-AR" sz="1800" dirty="0">
                <a:solidFill>
                  <a:schemeClr val="tx1"/>
                </a:solidFill>
              </a:rPr>
              <a:t>Es un atributo o subconjunto de atributos que permiten distinguir unívocamente a uno elemento de una entidad externa que debe ser referenciado en la entidad actual</a:t>
            </a:r>
            <a:endParaRPr lang="es-AR" sz="1800" dirty="0">
              <a:latin typeface="Consolas" panose="020B0609020204030204" pitchFamily="49" charset="0"/>
            </a:endParaRPr>
          </a:p>
        </p:txBody>
      </p:sp>
      <p:pic>
        <p:nvPicPr>
          <p:cNvPr id="7" name="Google Shape;129;p5">
            <a:extLst>
              <a:ext uri="{FF2B5EF4-FFF2-40B4-BE49-F238E27FC236}">
                <a16:creationId xmlns:a16="http://schemas.microsoft.com/office/drawing/2014/main" id="{644143D1-147C-C00C-CFD2-892430554EDC}"/>
              </a:ext>
            </a:extLst>
          </p:cNvPr>
          <p:cNvPicPr preferRelativeResize="0"/>
          <p:nvPr/>
        </p:nvPicPr>
        <p:blipFill rotWithShape="1">
          <a:blip r:embed="rId5">
            <a:alphaModFix/>
          </a:blip>
          <a:srcRect/>
          <a:stretch/>
        </p:blipFill>
        <p:spPr>
          <a:xfrm>
            <a:off x="921300" y="1456582"/>
            <a:ext cx="430983" cy="403075"/>
          </a:xfrm>
          <a:prstGeom prst="rect">
            <a:avLst/>
          </a:prstGeom>
          <a:noFill/>
          <a:ln>
            <a:noFill/>
          </a:ln>
        </p:spPr>
      </p:pic>
      <p:sp>
        <p:nvSpPr>
          <p:cNvPr id="10" name="Google Shape;128;p5">
            <a:extLst>
              <a:ext uri="{FF2B5EF4-FFF2-40B4-BE49-F238E27FC236}">
                <a16:creationId xmlns:a16="http://schemas.microsoft.com/office/drawing/2014/main" id="{97E862DF-04B6-AFFD-E238-2D2E7377B14C}"/>
              </a:ext>
            </a:extLst>
          </p:cNvPr>
          <p:cNvSpPr txBox="1">
            <a:spLocks/>
          </p:cNvSpPr>
          <p:nvPr/>
        </p:nvSpPr>
        <p:spPr>
          <a:xfrm>
            <a:off x="1525532" y="2489782"/>
            <a:ext cx="6155428" cy="817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lnSpc>
                <a:spcPct val="100000"/>
              </a:lnSpc>
              <a:buFont typeface="Barlow"/>
              <a:buNone/>
            </a:pPr>
            <a:r>
              <a:rPr lang="en-US" sz="1800" dirty="0"/>
              <a:t>La clave </a:t>
            </a:r>
            <a:r>
              <a:rPr lang="en-US" sz="1800" dirty="0" err="1"/>
              <a:t>foranea</a:t>
            </a:r>
            <a:r>
              <a:rPr lang="en-US" sz="1800" dirty="0"/>
              <a:t>, es </a:t>
            </a:r>
            <a:r>
              <a:rPr lang="en-US" sz="1800" dirty="0" err="1"/>
              <a:t>una</a:t>
            </a:r>
            <a:r>
              <a:rPr lang="en-US" sz="1800" dirty="0"/>
              <a:t> clave </a:t>
            </a:r>
            <a:r>
              <a:rPr lang="en-US" sz="1800" dirty="0" err="1"/>
              <a:t>primaria</a:t>
            </a:r>
            <a:r>
              <a:rPr lang="en-US" sz="1800" dirty="0"/>
              <a:t> </a:t>
            </a:r>
            <a:r>
              <a:rPr lang="en-US" sz="1800" dirty="0" err="1"/>
              <a:t>en</a:t>
            </a:r>
            <a:r>
              <a:rPr lang="en-US" sz="1800" dirty="0"/>
              <a:t> </a:t>
            </a:r>
            <a:r>
              <a:rPr lang="en-US" sz="1800" dirty="0" err="1"/>
              <a:t>otra</a:t>
            </a:r>
            <a:r>
              <a:rPr lang="en-US" sz="1800" dirty="0"/>
              <a:t> </a:t>
            </a:r>
            <a:r>
              <a:rPr lang="en-US" sz="1800" dirty="0" err="1"/>
              <a:t>entidad</a:t>
            </a:r>
            <a:endParaRPr lang="en-US" sz="1400" b="1" dirty="0"/>
          </a:p>
          <a:p>
            <a:pPr marL="0" indent="0">
              <a:spcAft>
                <a:spcPts val="1200"/>
              </a:spcAft>
              <a:buFont typeface="Barlow"/>
              <a:buNone/>
            </a:pPr>
            <a:endParaRPr lang="en-US" dirty="0"/>
          </a:p>
        </p:txBody>
      </p:sp>
      <p:pic>
        <p:nvPicPr>
          <p:cNvPr id="11" name="Google Shape;129;p5">
            <a:extLst>
              <a:ext uri="{FF2B5EF4-FFF2-40B4-BE49-F238E27FC236}">
                <a16:creationId xmlns:a16="http://schemas.microsoft.com/office/drawing/2014/main" id="{7165F7CE-151D-A234-E85D-75BF0B968426}"/>
              </a:ext>
            </a:extLst>
          </p:cNvPr>
          <p:cNvPicPr preferRelativeResize="0"/>
          <p:nvPr/>
        </p:nvPicPr>
        <p:blipFill rotWithShape="1">
          <a:blip r:embed="rId5">
            <a:alphaModFix/>
          </a:blip>
          <a:srcRect/>
          <a:stretch/>
        </p:blipFill>
        <p:spPr>
          <a:xfrm>
            <a:off x="940858" y="2543881"/>
            <a:ext cx="403075" cy="403075"/>
          </a:xfrm>
          <a:prstGeom prst="rect">
            <a:avLst/>
          </a:prstGeom>
          <a:noFill/>
          <a:ln>
            <a:noFill/>
          </a:ln>
        </p:spPr>
      </p:pic>
      <p:pic>
        <p:nvPicPr>
          <p:cNvPr id="3" name="Imagen 2">
            <a:extLst>
              <a:ext uri="{FF2B5EF4-FFF2-40B4-BE49-F238E27FC236}">
                <a16:creationId xmlns:a16="http://schemas.microsoft.com/office/drawing/2014/main" id="{22861A77-68DC-7431-5CC9-378C7D345838}"/>
              </a:ext>
            </a:extLst>
          </p:cNvPr>
          <p:cNvPicPr>
            <a:picLocks noChangeAspect="1"/>
          </p:cNvPicPr>
          <p:nvPr/>
        </p:nvPicPr>
        <p:blipFill>
          <a:blip r:embed="rId6"/>
          <a:stretch>
            <a:fillRect/>
          </a:stretch>
        </p:blipFill>
        <p:spPr>
          <a:xfrm>
            <a:off x="2011600" y="3361906"/>
            <a:ext cx="828675" cy="1171575"/>
          </a:xfrm>
          <a:prstGeom prst="rect">
            <a:avLst/>
          </a:prstGeom>
        </p:spPr>
      </p:pic>
      <p:pic>
        <p:nvPicPr>
          <p:cNvPr id="4" name="Imagen 3">
            <a:extLst>
              <a:ext uri="{FF2B5EF4-FFF2-40B4-BE49-F238E27FC236}">
                <a16:creationId xmlns:a16="http://schemas.microsoft.com/office/drawing/2014/main" id="{A22BF8D5-B0BF-0391-CA86-388CF5D36FDE}"/>
              </a:ext>
            </a:extLst>
          </p:cNvPr>
          <p:cNvPicPr>
            <a:picLocks noChangeAspect="1"/>
          </p:cNvPicPr>
          <p:nvPr/>
        </p:nvPicPr>
        <p:blipFill>
          <a:blip r:embed="rId6"/>
          <a:stretch>
            <a:fillRect/>
          </a:stretch>
        </p:blipFill>
        <p:spPr>
          <a:xfrm>
            <a:off x="4526608" y="3368087"/>
            <a:ext cx="828675" cy="1171575"/>
          </a:xfrm>
          <a:prstGeom prst="rect">
            <a:avLst/>
          </a:prstGeom>
        </p:spPr>
      </p:pic>
      <p:sp>
        <p:nvSpPr>
          <p:cNvPr id="5" name="CuadroTexto 4">
            <a:extLst>
              <a:ext uri="{FF2B5EF4-FFF2-40B4-BE49-F238E27FC236}">
                <a16:creationId xmlns:a16="http://schemas.microsoft.com/office/drawing/2014/main" id="{9CFCA9ED-097A-E940-6ED4-A99EC7CEA3DC}"/>
              </a:ext>
            </a:extLst>
          </p:cNvPr>
          <p:cNvSpPr txBox="1"/>
          <p:nvPr/>
        </p:nvSpPr>
        <p:spPr>
          <a:xfrm>
            <a:off x="2142609" y="3054129"/>
            <a:ext cx="306324" cy="307777"/>
          </a:xfrm>
          <a:prstGeom prst="rect">
            <a:avLst/>
          </a:prstGeom>
          <a:noFill/>
        </p:spPr>
        <p:txBody>
          <a:bodyPr wrap="square">
            <a:spAutoFit/>
          </a:bodyPr>
          <a:lstStyle/>
          <a:p>
            <a:r>
              <a:rPr lang="es-ES" dirty="0">
                <a:latin typeface="Barlow" panose="00000500000000000000" pitchFamily="2" charset="0"/>
              </a:rPr>
              <a:t>A</a:t>
            </a:r>
            <a:endParaRPr lang="es-AR" dirty="0">
              <a:latin typeface="Barlow" panose="00000500000000000000" pitchFamily="2" charset="0"/>
            </a:endParaRPr>
          </a:p>
        </p:txBody>
      </p:sp>
      <p:sp>
        <p:nvSpPr>
          <p:cNvPr id="8" name="CuadroTexto 7">
            <a:extLst>
              <a:ext uri="{FF2B5EF4-FFF2-40B4-BE49-F238E27FC236}">
                <a16:creationId xmlns:a16="http://schemas.microsoft.com/office/drawing/2014/main" id="{EFA57B0C-48BB-0AB7-B9D4-E4E058A760D8}"/>
              </a:ext>
            </a:extLst>
          </p:cNvPr>
          <p:cNvSpPr txBox="1"/>
          <p:nvPr/>
        </p:nvSpPr>
        <p:spPr>
          <a:xfrm>
            <a:off x="4787783" y="3042855"/>
            <a:ext cx="306324" cy="307777"/>
          </a:xfrm>
          <a:prstGeom prst="rect">
            <a:avLst/>
          </a:prstGeom>
          <a:noFill/>
        </p:spPr>
        <p:txBody>
          <a:bodyPr wrap="square">
            <a:spAutoFit/>
          </a:bodyPr>
          <a:lstStyle/>
          <a:p>
            <a:r>
              <a:rPr lang="es-ES" dirty="0">
                <a:latin typeface="Barlow" panose="00000500000000000000" pitchFamily="2" charset="0"/>
              </a:rPr>
              <a:t>B</a:t>
            </a:r>
            <a:endParaRPr lang="es-AR" dirty="0">
              <a:latin typeface="Barlow" panose="00000500000000000000" pitchFamily="2" charset="0"/>
            </a:endParaRPr>
          </a:p>
        </p:txBody>
      </p:sp>
      <p:sp>
        <p:nvSpPr>
          <p:cNvPr id="9" name="CuadroTexto 8">
            <a:extLst>
              <a:ext uri="{FF2B5EF4-FFF2-40B4-BE49-F238E27FC236}">
                <a16:creationId xmlns:a16="http://schemas.microsoft.com/office/drawing/2014/main" id="{13315B71-2654-1B57-5550-6C52FAEC2ED8}"/>
              </a:ext>
            </a:extLst>
          </p:cNvPr>
          <p:cNvSpPr txBox="1"/>
          <p:nvPr/>
        </p:nvSpPr>
        <p:spPr>
          <a:xfrm>
            <a:off x="3596226" y="3387150"/>
            <a:ext cx="520090" cy="307777"/>
          </a:xfrm>
          <a:prstGeom prst="rect">
            <a:avLst/>
          </a:prstGeom>
          <a:noFill/>
        </p:spPr>
        <p:txBody>
          <a:bodyPr wrap="square">
            <a:spAutoFit/>
          </a:bodyPr>
          <a:lstStyle/>
          <a:p>
            <a:r>
              <a:rPr lang="es-ES" dirty="0">
                <a:latin typeface="Barlow" panose="00000500000000000000" pitchFamily="2" charset="0"/>
              </a:rPr>
              <a:t>1:1</a:t>
            </a:r>
            <a:endParaRPr lang="es-AR" dirty="0">
              <a:latin typeface="Barlow" panose="00000500000000000000" pitchFamily="2" charset="0"/>
            </a:endParaRPr>
          </a:p>
        </p:txBody>
      </p:sp>
      <p:cxnSp>
        <p:nvCxnSpPr>
          <p:cNvPr id="13" name="Conector: angular 12">
            <a:extLst>
              <a:ext uri="{FF2B5EF4-FFF2-40B4-BE49-F238E27FC236}">
                <a16:creationId xmlns:a16="http://schemas.microsoft.com/office/drawing/2014/main" id="{40AEDA12-9D1A-FCAD-D9CC-18509523EB13}"/>
              </a:ext>
            </a:extLst>
          </p:cNvPr>
          <p:cNvCxnSpPr>
            <a:cxnSpLocks/>
          </p:cNvCxnSpPr>
          <p:nvPr/>
        </p:nvCxnSpPr>
        <p:spPr>
          <a:xfrm flipV="1">
            <a:off x="2679895" y="3692769"/>
            <a:ext cx="1846713" cy="37279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59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600900"/>
            <a:ext cx="6044700" cy="6440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AR" sz="2500" dirty="0">
                <a:solidFill>
                  <a:schemeClr val="lt1"/>
                </a:solidFill>
                <a:latin typeface="Barlow ExtraBold"/>
                <a:ea typeface="Barlow ExtraBold"/>
                <a:cs typeface="Barlow ExtraBold"/>
                <a:sym typeface="Barlow ExtraBold"/>
              </a:rPr>
              <a:t>Diagrama relacional</a:t>
            </a:r>
            <a:endParaRPr sz="4920" dirty="0">
              <a:latin typeface="Barlow ExtraBold"/>
              <a:ea typeface="Barlow ExtraBold"/>
              <a:cs typeface="Barlow ExtraBold"/>
              <a:sym typeface="Barlow ExtraBold"/>
            </a:endParaRPr>
          </a:p>
        </p:txBody>
      </p:sp>
      <p:pic>
        <p:nvPicPr>
          <p:cNvPr id="132" name="Google Shape;132;p5"/>
          <p:cNvPicPr preferRelativeResize="0"/>
          <p:nvPr/>
        </p:nvPicPr>
        <p:blipFill rotWithShape="1">
          <a:blip r:embed="rId4">
            <a:alphaModFix/>
          </a:blip>
          <a:srcRect/>
          <a:stretch/>
        </p:blipFill>
        <p:spPr>
          <a:xfrm>
            <a:off x="156557" y="4436750"/>
            <a:ext cx="1183299" cy="665600"/>
          </a:xfrm>
          <a:prstGeom prst="rect">
            <a:avLst/>
          </a:prstGeom>
          <a:noFill/>
          <a:ln>
            <a:noFill/>
          </a:ln>
        </p:spPr>
      </p:pic>
      <p:sp>
        <p:nvSpPr>
          <p:cNvPr id="8" name="CuadroTexto 7">
            <a:extLst>
              <a:ext uri="{FF2B5EF4-FFF2-40B4-BE49-F238E27FC236}">
                <a16:creationId xmlns:a16="http://schemas.microsoft.com/office/drawing/2014/main" id="{EFA57B0C-48BB-0AB7-B9D4-E4E058A760D8}"/>
              </a:ext>
            </a:extLst>
          </p:cNvPr>
          <p:cNvSpPr txBox="1"/>
          <p:nvPr/>
        </p:nvSpPr>
        <p:spPr>
          <a:xfrm>
            <a:off x="4787783" y="3042855"/>
            <a:ext cx="306324" cy="307777"/>
          </a:xfrm>
          <a:prstGeom prst="rect">
            <a:avLst/>
          </a:prstGeom>
          <a:noFill/>
        </p:spPr>
        <p:txBody>
          <a:bodyPr wrap="square">
            <a:spAutoFit/>
          </a:bodyPr>
          <a:lstStyle/>
          <a:p>
            <a:r>
              <a:rPr lang="es-ES" dirty="0">
                <a:latin typeface="Barlow" panose="00000500000000000000" pitchFamily="2" charset="0"/>
              </a:rPr>
              <a:t>B</a:t>
            </a:r>
            <a:endParaRPr lang="es-AR" dirty="0">
              <a:latin typeface="Barlow" panose="00000500000000000000" pitchFamily="2" charset="0"/>
            </a:endParaRPr>
          </a:p>
        </p:txBody>
      </p:sp>
      <p:pic>
        <p:nvPicPr>
          <p:cNvPr id="12" name="Imagen 11">
            <a:extLst>
              <a:ext uri="{FF2B5EF4-FFF2-40B4-BE49-F238E27FC236}">
                <a16:creationId xmlns:a16="http://schemas.microsoft.com/office/drawing/2014/main" id="{BCA286C0-880F-1998-2925-AFBB1F070960}"/>
              </a:ext>
            </a:extLst>
          </p:cNvPr>
          <p:cNvPicPr>
            <a:picLocks noChangeAspect="1"/>
          </p:cNvPicPr>
          <p:nvPr/>
        </p:nvPicPr>
        <p:blipFill>
          <a:blip r:embed="rId5"/>
          <a:stretch>
            <a:fillRect/>
          </a:stretch>
        </p:blipFill>
        <p:spPr>
          <a:xfrm>
            <a:off x="381877" y="1617350"/>
            <a:ext cx="7629525" cy="2819400"/>
          </a:xfrm>
          <a:prstGeom prst="rect">
            <a:avLst/>
          </a:prstGeom>
        </p:spPr>
      </p:pic>
    </p:spTree>
    <p:extLst>
      <p:ext uri="{BB962C8B-B14F-4D97-AF65-F5344CB8AC3E}">
        <p14:creationId xmlns:p14="http://schemas.microsoft.com/office/powerpoint/2010/main" val="923126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18" name="Google Shape;318;p41"/>
          <p:cNvSpPr txBox="1">
            <a:spLocks noGrp="1"/>
          </p:cNvSpPr>
          <p:nvPr>
            <p:ph type="title" idx="4294967295"/>
          </p:nvPr>
        </p:nvSpPr>
        <p:spPr>
          <a:xfrm>
            <a:off x="1042349" y="-93593"/>
            <a:ext cx="4541101" cy="975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 sz="4000" dirty="0">
                <a:latin typeface="Barlow ExtraBold"/>
                <a:ea typeface="Barlow ExtraBold"/>
                <a:cs typeface="Barlow ExtraBold"/>
                <a:sym typeface="Barlow ExtraBold"/>
              </a:rPr>
              <a:t>SQL: SELECT</a:t>
            </a:r>
          </a:p>
        </p:txBody>
      </p:sp>
      <p:sp>
        <p:nvSpPr>
          <p:cNvPr id="319" name="Google Shape;319;p41"/>
          <p:cNvSpPr txBox="1">
            <a:spLocks noGrp="1"/>
          </p:cNvSpPr>
          <p:nvPr>
            <p:ph type="body" idx="4294967295"/>
          </p:nvPr>
        </p:nvSpPr>
        <p:spPr>
          <a:xfrm>
            <a:off x="236915" y="983610"/>
            <a:ext cx="7422943" cy="1133578"/>
          </a:xfrm>
          <a:prstGeom prst="rect">
            <a:avLst/>
          </a:prstGeom>
          <a:noFill/>
          <a:ln>
            <a:noFill/>
          </a:ln>
        </p:spPr>
        <p:txBody>
          <a:bodyPr spcFirstLastPara="1" wrap="square" lIns="91425" tIns="91425" rIns="91425" bIns="91425" anchor="t" anchorCtr="0">
            <a:noAutofit/>
          </a:bodyPr>
          <a:lstStyle/>
          <a:p>
            <a:pPr marL="92075" indent="-92075" fontAlgn="base"/>
            <a:r>
              <a:rPr lang="es-ES" sz="1800" dirty="0"/>
              <a:t> Se utiliza para recuperar datos de una base de datos relacional. Todos los datos que se recuperen tendrán forma de tabla de resultado que contendrá filas y columnas</a:t>
            </a:r>
            <a:r>
              <a:rPr lang="es-AR" sz="1800" dirty="0"/>
              <a:t>.</a:t>
            </a:r>
          </a:p>
          <a:p>
            <a:pPr marL="114300" indent="0">
              <a:buNone/>
            </a:pPr>
            <a:br>
              <a:rPr lang="es-ES" sz="2400" b="0" dirty="0">
                <a:effectLst/>
              </a:rPr>
            </a:br>
            <a:endParaRPr lang="es-ES" sz="1800" dirty="0"/>
          </a:p>
        </p:txBody>
      </p:sp>
      <p:sp>
        <p:nvSpPr>
          <p:cNvPr id="320" name="Google Shape;320;p41"/>
          <p:cNvSpPr/>
          <p:nvPr/>
        </p:nvSpPr>
        <p:spPr>
          <a:xfrm>
            <a:off x="0" y="53057"/>
            <a:ext cx="919200" cy="712500"/>
          </a:xfrm>
          <a:prstGeom prst="rightArrow">
            <a:avLst>
              <a:gd name="adj1" fmla="val 50000"/>
              <a:gd name="adj2" fmla="val 50000"/>
            </a:avLst>
          </a:prstGeom>
          <a:solidFill>
            <a:srgbClr val="6959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CuadroTexto 2">
            <a:extLst>
              <a:ext uri="{FF2B5EF4-FFF2-40B4-BE49-F238E27FC236}">
                <a16:creationId xmlns:a16="http://schemas.microsoft.com/office/drawing/2014/main" id="{B6607103-A5B3-976E-FEB7-6158C21B8D54}"/>
              </a:ext>
            </a:extLst>
          </p:cNvPr>
          <p:cNvSpPr txBox="1"/>
          <p:nvPr/>
        </p:nvSpPr>
        <p:spPr>
          <a:xfrm>
            <a:off x="1308396" y="3031589"/>
            <a:ext cx="4572000" cy="979755"/>
          </a:xfrm>
          <a:prstGeom prst="rect">
            <a:avLst/>
          </a:prstGeom>
          <a:noFill/>
        </p:spPr>
        <p:txBody>
          <a:bodyPr wrap="square">
            <a:spAutoFit/>
          </a:bodyPr>
          <a:lstStyle/>
          <a:p>
            <a:pPr marL="92075" indent="-92075" fontAlgn="base"/>
            <a:endParaRPr lang="es-AR" sz="1400" dirty="0"/>
          </a:p>
          <a:p>
            <a:pPr marL="0" indent="0" fontAlgn="base">
              <a:buNone/>
            </a:pPr>
            <a:r>
              <a:rPr lang="es-AR" sz="1400" dirty="0"/>
              <a:t>  </a:t>
            </a:r>
            <a:r>
              <a:rPr lang="es-ES" sz="1400" dirty="0"/>
              <a:t> </a:t>
            </a:r>
            <a:r>
              <a:rPr lang="es-ES" sz="1400" b="1" i="0" u="none" strike="noStrike" dirty="0">
                <a:solidFill>
                  <a:srgbClr val="00AEB2"/>
                </a:solidFill>
                <a:effectLst/>
                <a:latin typeface="Barlow" panose="00000500000000000000" pitchFamily="2" charset="0"/>
              </a:rPr>
              <a:t>SELECT</a:t>
            </a:r>
            <a:r>
              <a:rPr lang="es-ES" sz="1400" b="0" i="0" u="none" strike="noStrike" dirty="0">
                <a:solidFill>
                  <a:srgbClr val="000000"/>
                </a:solidFill>
                <a:effectLst/>
                <a:latin typeface="Barlow" panose="00000500000000000000" pitchFamily="2" charset="0"/>
              </a:rPr>
              <a:t>  lista de campos</a:t>
            </a:r>
            <a:endParaRPr lang="es-ES" sz="1800" b="0" dirty="0">
              <a:effectLst/>
              <a:latin typeface="Barlow" panose="00000500000000000000" pitchFamily="2" charset="0"/>
            </a:endParaRPr>
          </a:p>
          <a:p>
            <a:pPr marL="554051" indent="0" rtl="0">
              <a:spcBef>
                <a:spcPts val="80"/>
              </a:spcBef>
              <a:spcAft>
                <a:spcPts val="0"/>
              </a:spcAft>
              <a:buNone/>
            </a:pPr>
            <a:r>
              <a:rPr lang="es-ES" sz="1400" b="0" i="0" u="none" strike="noStrike" dirty="0">
                <a:solidFill>
                  <a:srgbClr val="000000"/>
                </a:solidFill>
                <a:effectLst/>
                <a:latin typeface="Barlow" panose="00000500000000000000" pitchFamily="2" charset="0"/>
              </a:rPr>
              <a:t>         </a:t>
            </a:r>
            <a:r>
              <a:rPr lang="es-ES" sz="1400" b="1" i="0" u="none" strike="noStrike" dirty="0">
                <a:solidFill>
                  <a:srgbClr val="00AEB2"/>
                </a:solidFill>
                <a:effectLst/>
                <a:latin typeface="Barlow" panose="00000500000000000000" pitchFamily="2" charset="0"/>
              </a:rPr>
              <a:t>FROM</a:t>
            </a:r>
            <a:r>
              <a:rPr lang="es-ES" sz="1400" b="0" i="0" u="none" strike="noStrike" dirty="0">
                <a:solidFill>
                  <a:srgbClr val="000000"/>
                </a:solidFill>
                <a:effectLst/>
                <a:latin typeface="Barlow" panose="00000500000000000000" pitchFamily="2" charset="0"/>
              </a:rPr>
              <a:t> nombre de tablas</a:t>
            </a:r>
            <a:endParaRPr lang="es-ES" sz="1800" b="0" dirty="0">
              <a:effectLst/>
              <a:latin typeface="Barlow" panose="00000500000000000000" pitchFamily="2" charset="0"/>
            </a:endParaRPr>
          </a:p>
          <a:p>
            <a:pPr marL="792176" indent="0" rtl="0">
              <a:spcBef>
                <a:spcPts val="80"/>
              </a:spcBef>
              <a:spcAft>
                <a:spcPts val="0"/>
              </a:spcAft>
              <a:buNone/>
            </a:pPr>
            <a:r>
              <a:rPr lang="es-ES" sz="1400" b="0" i="0" u="none" strike="noStrike" dirty="0">
                <a:solidFill>
                  <a:srgbClr val="000000"/>
                </a:solidFill>
                <a:effectLst/>
                <a:latin typeface="Barlow" panose="00000500000000000000" pitchFamily="2" charset="0"/>
              </a:rPr>
              <a:t>              </a:t>
            </a:r>
            <a:r>
              <a:rPr lang="es-ES" sz="1400" b="1" i="0" u="none" strike="noStrike" dirty="0">
                <a:solidFill>
                  <a:srgbClr val="00AEB2"/>
                </a:solidFill>
                <a:effectLst/>
                <a:latin typeface="Barlow" panose="00000500000000000000" pitchFamily="2" charset="0"/>
              </a:rPr>
              <a:t>WHERE</a:t>
            </a:r>
            <a:r>
              <a:rPr lang="es-ES" sz="1400" b="0" i="0" u="none" strike="noStrike" dirty="0">
                <a:solidFill>
                  <a:srgbClr val="000000"/>
                </a:solidFill>
                <a:effectLst/>
                <a:latin typeface="Barlow" panose="00000500000000000000" pitchFamily="2" charset="0"/>
              </a:rPr>
              <a:t> condición</a:t>
            </a:r>
            <a:r>
              <a:rPr lang="es-ES" sz="1400" b="0" i="0" u="none" strike="noStrike" dirty="0">
                <a:solidFill>
                  <a:srgbClr val="000000"/>
                </a:solidFill>
                <a:effectLst/>
                <a:latin typeface="Arial" panose="020B0604020202020204" pitchFamily="34" charset="0"/>
              </a:rPr>
              <a:t>;</a:t>
            </a:r>
            <a:endParaRPr lang="es-ES" sz="1800" b="0" dirty="0">
              <a:effectLst/>
            </a:endParaRPr>
          </a:p>
        </p:txBody>
      </p:sp>
      <p:sp>
        <p:nvSpPr>
          <p:cNvPr id="4" name="Google Shape;319;p41">
            <a:extLst>
              <a:ext uri="{FF2B5EF4-FFF2-40B4-BE49-F238E27FC236}">
                <a16:creationId xmlns:a16="http://schemas.microsoft.com/office/drawing/2014/main" id="{BB4D90F6-441D-FA4F-7E7D-20C88A25713E}"/>
              </a:ext>
            </a:extLst>
          </p:cNvPr>
          <p:cNvSpPr txBox="1">
            <a:spLocks/>
          </p:cNvSpPr>
          <p:nvPr/>
        </p:nvSpPr>
        <p:spPr>
          <a:xfrm>
            <a:off x="236915" y="4255038"/>
            <a:ext cx="7422943" cy="5053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92075" indent="-92075" fontAlgn="base"/>
            <a:r>
              <a:rPr lang="es-ES" sz="1800" b="0" i="0" u="none" strike="noStrike" dirty="0">
                <a:solidFill>
                  <a:srgbClr val="000000"/>
                </a:solidFill>
                <a:effectLst/>
                <a:latin typeface="Barlow" panose="00000500000000000000" pitchFamily="2" charset="0"/>
              </a:rPr>
              <a:t> Termina con punto y coma (;)</a:t>
            </a:r>
            <a:endParaRPr lang="es-ES" sz="1800" b="0" i="0" u="none" strike="noStrike" dirty="0">
              <a:solidFill>
                <a:srgbClr val="53548A"/>
              </a:solidFill>
              <a:effectLst/>
              <a:latin typeface="Barlow" panose="00000500000000000000" pitchFamily="2" charset="0"/>
            </a:endParaRPr>
          </a:p>
          <a:p>
            <a:pPr marL="92075" indent="-92075" fontAlgn="base"/>
            <a:endParaRPr lang="es-AR" sz="1800" dirty="0"/>
          </a:p>
          <a:p>
            <a:pPr marL="114300" indent="0">
              <a:buFont typeface="Barlow"/>
              <a:buNone/>
            </a:pPr>
            <a:br>
              <a:rPr lang="es-ES" sz="2400" dirty="0"/>
            </a:br>
            <a:endParaRPr lang="es-ES" sz="1800" dirty="0"/>
          </a:p>
        </p:txBody>
      </p:sp>
      <p:sp>
        <p:nvSpPr>
          <p:cNvPr id="5" name="Google Shape;319;p41">
            <a:extLst>
              <a:ext uri="{FF2B5EF4-FFF2-40B4-BE49-F238E27FC236}">
                <a16:creationId xmlns:a16="http://schemas.microsoft.com/office/drawing/2014/main" id="{0B3E48CB-E4FE-0DBB-0E11-F5D3534C45DB}"/>
              </a:ext>
            </a:extLst>
          </p:cNvPr>
          <p:cNvSpPr txBox="1">
            <a:spLocks/>
          </p:cNvSpPr>
          <p:nvPr/>
        </p:nvSpPr>
        <p:spPr>
          <a:xfrm>
            <a:off x="236915" y="2282586"/>
            <a:ext cx="7422943" cy="1877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92075" indent="-92075" fontAlgn="base"/>
            <a:r>
              <a:rPr lang="es-ES" sz="1800" b="0" i="0" u="none" strike="noStrike" dirty="0">
                <a:solidFill>
                  <a:srgbClr val="000000"/>
                </a:solidFill>
                <a:effectLst/>
                <a:latin typeface="Barlow" panose="00000500000000000000" pitchFamily="2" charset="0"/>
              </a:rPr>
              <a:t> </a:t>
            </a:r>
            <a:r>
              <a:rPr lang="es-ES" sz="1800" b="0" i="0" u="none" strike="noStrike" dirty="0">
                <a:solidFill>
                  <a:srgbClr val="000000"/>
                </a:solidFill>
                <a:effectLst/>
                <a:latin typeface="Arial" panose="020B0604020202020204" pitchFamily="34" charset="0"/>
              </a:rPr>
              <a:t>La instrucción SELECT tiene 3 cláusulas básicas:</a:t>
            </a:r>
            <a:endParaRPr lang="es-ES" sz="1800" b="0" i="0" u="none" strike="noStrike" dirty="0">
              <a:solidFill>
                <a:srgbClr val="53548A"/>
              </a:solidFill>
              <a:effectLst/>
              <a:latin typeface="Noto Sans Symbols"/>
            </a:endParaRPr>
          </a:p>
          <a:p>
            <a:pPr marL="549275" lvl="1" indent="-92075" fontAlgn="base"/>
            <a:r>
              <a:rPr lang="es-ES" sz="1800" b="0" i="0" u="none" strike="noStrike" dirty="0">
                <a:solidFill>
                  <a:srgbClr val="53548A"/>
                </a:solidFill>
                <a:effectLst/>
                <a:latin typeface="Barlow" panose="00000500000000000000" pitchFamily="2" charset="0"/>
              </a:rPr>
              <a:t> </a:t>
            </a:r>
            <a:r>
              <a:rPr lang="es-ES" sz="1800" b="1" i="0" u="none" strike="noStrike" dirty="0">
                <a:solidFill>
                  <a:srgbClr val="00AEB2"/>
                </a:solidFill>
                <a:effectLst/>
                <a:latin typeface="Barlow" panose="00000500000000000000" pitchFamily="2" charset="0"/>
              </a:rPr>
              <a:t>SELECT - FROM - WHERE</a:t>
            </a:r>
            <a:endParaRPr lang="es-ES" sz="1800" b="0" i="0" u="none" strike="noStrike" dirty="0">
              <a:solidFill>
                <a:srgbClr val="53548A"/>
              </a:solidFill>
              <a:effectLst/>
              <a:latin typeface="Barlow" panose="00000500000000000000" pitchFamily="2" charset="0"/>
            </a:endParaRPr>
          </a:p>
          <a:p>
            <a:pPr marL="92075" indent="-92075" fontAlgn="base"/>
            <a:endParaRPr lang="es-AR" sz="1800" dirty="0"/>
          </a:p>
          <a:p>
            <a:pPr marL="114300" indent="0">
              <a:buFont typeface="Barlow"/>
              <a:buNone/>
            </a:pPr>
            <a:br>
              <a:rPr lang="es-ES" sz="2400" dirty="0"/>
            </a:br>
            <a:endParaRPr lang="es-ES" sz="1800" dirty="0"/>
          </a:p>
        </p:txBody>
      </p:sp>
    </p:spTree>
    <p:extLst>
      <p:ext uri="{BB962C8B-B14F-4D97-AF65-F5344CB8AC3E}">
        <p14:creationId xmlns:p14="http://schemas.microsoft.com/office/powerpoint/2010/main" val="291666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18" name="Google Shape;318;p41"/>
          <p:cNvSpPr txBox="1">
            <a:spLocks noGrp="1"/>
          </p:cNvSpPr>
          <p:nvPr>
            <p:ph type="title" idx="4294967295"/>
          </p:nvPr>
        </p:nvSpPr>
        <p:spPr>
          <a:xfrm>
            <a:off x="1042349" y="-93593"/>
            <a:ext cx="4541101" cy="975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 sz="4000" dirty="0">
                <a:latin typeface="Barlow ExtraBold"/>
                <a:ea typeface="Barlow ExtraBold"/>
                <a:cs typeface="Barlow ExtraBold"/>
                <a:sym typeface="Barlow ExtraBold"/>
              </a:rPr>
              <a:t>SQL: SELECT</a:t>
            </a:r>
          </a:p>
        </p:txBody>
      </p:sp>
      <p:sp>
        <p:nvSpPr>
          <p:cNvPr id="320" name="Google Shape;320;p41"/>
          <p:cNvSpPr/>
          <p:nvPr/>
        </p:nvSpPr>
        <p:spPr>
          <a:xfrm>
            <a:off x="0" y="53057"/>
            <a:ext cx="919200" cy="712500"/>
          </a:xfrm>
          <a:prstGeom prst="rightArrow">
            <a:avLst>
              <a:gd name="adj1" fmla="val 50000"/>
              <a:gd name="adj2" fmla="val 50000"/>
            </a:avLst>
          </a:prstGeom>
          <a:solidFill>
            <a:srgbClr val="6959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CuadroTexto 2">
            <a:extLst>
              <a:ext uri="{FF2B5EF4-FFF2-40B4-BE49-F238E27FC236}">
                <a16:creationId xmlns:a16="http://schemas.microsoft.com/office/drawing/2014/main" id="{B6607103-A5B3-976E-FEB7-6158C21B8D54}"/>
              </a:ext>
            </a:extLst>
          </p:cNvPr>
          <p:cNvSpPr txBox="1"/>
          <p:nvPr/>
        </p:nvSpPr>
        <p:spPr>
          <a:xfrm>
            <a:off x="1301320" y="3368157"/>
            <a:ext cx="2011579" cy="800219"/>
          </a:xfrm>
          <a:prstGeom prst="rect">
            <a:avLst/>
          </a:prstGeom>
          <a:noFill/>
        </p:spPr>
        <p:txBody>
          <a:bodyPr wrap="square">
            <a:spAutoFit/>
          </a:bodyPr>
          <a:lstStyle/>
          <a:p>
            <a:pPr marL="92075" indent="-92075" fontAlgn="base"/>
            <a:endParaRPr lang="es-AR" sz="1400" dirty="0"/>
          </a:p>
          <a:p>
            <a:pPr marL="0" indent="0" fontAlgn="base">
              <a:buNone/>
            </a:pPr>
            <a:r>
              <a:rPr lang="es-AR" sz="1400" dirty="0"/>
              <a:t>  </a:t>
            </a:r>
            <a:r>
              <a:rPr lang="es-ES" sz="1400" dirty="0"/>
              <a:t> </a:t>
            </a:r>
            <a:r>
              <a:rPr lang="es-ES" sz="1400" b="1" i="0" u="none" strike="noStrike" dirty="0">
                <a:solidFill>
                  <a:srgbClr val="00AEB2"/>
                </a:solidFill>
                <a:effectLst/>
                <a:latin typeface="Barlow" panose="00000500000000000000" pitchFamily="2" charset="0"/>
              </a:rPr>
              <a:t>SELECT</a:t>
            </a:r>
            <a:r>
              <a:rPr lang="es-ES" sz="1400" b="0" i="0" u="none" strike="noStrike" dirty="0">
                <a:solidFill>
                  <a:srgbClr val="000000"/>
                </a:solidFill>
                <a:effectLst/>
                <a:latin typeface="Barlow" panose="00000500000000000000" pitchFamily="2" charset="0"/>
              </a:rPr>
              <a:t>  *</a:t>
            </a:r>
            <a:endParaRPr lang="es-ES" sz="1800" dirty="0">
              <a:latin typeface="Barlow" panose="00000500000000000000" pitchFamily="2" charset="0"/>
            </a:endParaRPr>
          </a:p>
          <a:p>
            <a:pPr marL="0" indent="0" fontAlgn="base">
              <a:buNone/>
            </a:pPr>
            <a:r>
              <a:rPr lang="es-ES" sz="1800" b="0" i="0" u="none" strike="noStrike" dirty="0">
                <a:solidFill>
                  <a:srgbClr val="000000"/>
                </a:solidFill>
                <a:effectLst/>
                <a:latin typeface="Barlow" panose="00000500000000000000" pitchFamily="2" charset="0"/>
              </a:rPr>
              <a:t>      </a:t>
            </a:r>
            <a:r>
              <a:rPr lang="es-ES" sz="1400" b="0" i="0" u="none" strike="noStrike" dirty="0">
                <a:solidFill>
                  <a:srgbClr val="000000"/>
                </a:solidFill>
                <a:effectLst/>
                <a:latin typeface="Barlow" panose="00000500000000000000" pitchFamily="2" charset="0"/>
              </a:rPr>
              <a:t> </a:t>
            </a:r>
            <a:r>
              <a:rPr lang="es-ES" sz="1400" b="1" i="0" u="none" strike="noStrike" dirty="0">
                <a:solidFill>
                  <a:srgbClr val="00AEB2"/>
                </a:solidFill>
                <a:effectLst/>
                <a:latin typeface="Barlow" panose="00000500000000000000" pitchFamily="2" charset="0"/>
              </a:rPr>
              <a:t>FROM</a:t>
            </a:r>
            <a:r>
              <a:rPr lang="es-ES" sz="1400" b="0" i="0" u="none" strike="noStrike" dirty="0">
                <a:solidFill>
                  <a:srgbClr val="000000"/>
                </a:solidFill>
                <a:effectLst/>
                <a:latin typeface="Barlow" panose="00000500000000000000" pitchFamily="2" charset="0"/>
              </a:rPr>
              <a:t> </a:t>
            </a:r>
            <a:r>
              <a:rPr lang="es-ES" sz="1400" b="0" i="0" u="none" strike="noStrike" dirty="0" err="1">
                <a:solidFill>
                  <a:srgbClr val="000000"/>
                </a:solidFill>
                <a:effectLst/>
                <a:latin typeface="Barlow" panose="00000500000000000000" pitchFamily="2" charset="0"/>
              </a:rPr>
              <a:t>tbAlumnos</a:t>
            </a:r>
            <a:r>
              <a:rPr lang="es-ES" sz="1400" b="0" i="0" u="none" strike="noStrike" dirty="0">
                <a:solidFill>
                  <a:srgbClr val="000000"/>
                </a:solidFill>
                <a:effectLst/>
                <a:latin typeface="Barlow" panose="00000500000000000000" pitchFamily="2" charset="0"/>
              </a:rPr>
              <a:t>;</a:t>
            </a:r>
            <a:endParaRPr lang="es-ES" sz="1800" b="0" dirty="0">
              <a:effectLst/>
              <a:latin typeface="Barlow" panose="00000500000000000000" pitchFamily="2" charset="0"/>
            </a:endParaRPr>
          </a:p>
        </p:txBody>
      </p:sp>
      <p:graphicFrame>
        <p:nvGraphicFramePr>
          <p:cNvPr id="7" name="Google Shape;737;p86">
            <a:extLst>
              <a:ext uri="{FF2B5EF4-FFF2-40B4-BE49-F238E27FC236}">
                <a16:creationId xmlns:a16="http://schemas.microsoft.com/office/drawing/2014/main" id="{44A0CA6F-625E-F618-8CC6-948E2DD7A2DF}"/>
              </a:ext>
            </a:extLst>
          </p:cNvPr>
          <p:cNvGraphicFramePr/>
          <p:nvPr>
            <p:extLst>
              <p:ext uri="{D42A27DB-BD31-4B8C-83A1-F6EECF244321}">
                <p14:modId xmlns:p14="http://schemas.microsoft.com/office/powerpoint/2010/main" val="3297870777"/>
              </p:ext>
            </p:extLst>
          </p:nvPr>
        </p:nvGraphicFramePr>
        <p:xfrm>
          <a:off x="798821" y="1374495"/>
          <a:ext cx="8121002" cy="1595234"/>
        </p:xfrm>
        <a:graphic>
          <a:graphicData uri="http://schemas.openxmlformats.org/drawingml/2006/table">
            <a:tbl>
              <a:tblPr firstRow="1" bandRow="1">
                <a:noFill/>
              </a:tblPr>
              <a:tblGrid>
                <a:gridCol w="572779">
                  <a:extLst>
                    <a:ext uri="{9D8B030D-6E8A-4147-A177-3AD203B41FA5}">
                      <a16:colId xmlns:a16="http://schemas.microsoft.com/office/drawing/2014/main" val="20000"/>
                    </a:ext>
                  </a:extLst>
                </a:gridCol>
                <a:gridCol w="1427871">
                  <a:extLst>
                    <a:ext uri="{9D8B030D-6E8A-4147-A177-3AD203B41FA5}">
                      <a16:colId xmlns:a16="http://schemas.microsoft.com/office/drawing/2014/main" val="20001"/>
                    </a:ext>
                  </a:extLst>
                </a:gridCol>
                <a:gridCol w="1723292">
                  <a:extLst>
                    <a:ext uri="{9D8B030D-6E8A-4147-A177-3AD203B41FA5}">
                      <a16:colId xmlns:a16="http://schemas.microsoft.com/office/drawing/2014/main" val="20002"/>
                    </a:ext>
                  </a:extLst>
                </a:gridCol>
                <a:gridCol w="1631852">
                  <a:extLst>
                    <a:ext uri="{9D8B030D-6E8A-4147-A177-3AD203B41FA5}">
                      <a16:colId xmlns:a16="http://schemas.microsoft.com/office/drawing/2014/main" val="20004"/>
                    </a:ext>
                  </a:extLst>
                </a:gridCol>
                <a:gridCol w="1508247">
                  <a:extLst>
                    <a:ext uri="{9D8B030D-6E8A-4147-A177-3AD203B41FA5}">
                      <a16:colId xmlns:a16="http://schemas.microsoft.com/office/drawing/2014/main" val="20005"/>
                    </a:ext>
                  </a:extLst>
                </a:gridCol>
                <a:gridCol w="1256961">
                  <a:extLst>
                    <a:ext uri="{9D8B030D-6E8A-4147-A177-3AD203B41FA5}">
                      <a16:colId xmlns:a16="http://schemas.microsoft.com/office/drawing/2014/main" val="3503861865"/>
                    </a:ext>
                  </a:extLst>
                </a:gridCol>
              </a:tblGrid>
              <a:tr h="322855">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id</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apellido</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nombre</a:t>
                      </a:r>
                      <a:endParaRPr b="1" dirty="0">
                        <a:solidFill>
                          <a:schemeClr val="bg1"/>
                        </a:solidFil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universidad</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carrera</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err="1">
                          <a:ln>
                            <a:noFill/>
                          </a:ln>
                          <a:solidFill>
                            <a:srgbClr val="FFFFFF"/>
                          </a:solidFill>
                          <a:effectLst/>
                          <a:uLnTx/>
                          <a:uFillTx/>
                          <a:latin typeface="Barlow"/>
                          <a:ea typeface="+mn-ea"/>
                          <a:cs typeface="+mn-cs"/>
                          <a:sym typeface="Barlow"/>
                        </a:rPr>
                        <a:t>fe_nac</a:t>
                      </a:r>
                      <a:endParaRPr kumimoji="0" lang="es-ES" sz="1867" b="1" i="0" u="none" strike="noStrike" kern="0" cap="none" spc="0" normalizeH="0" baseline="0" noProof="0" dirty="0">
                        <a:ln>
                          <a:noFill/>
                        </a:ln>
                        <a:solidFill>
                          <a:srgbClr val="FFFFFF"/>
                        </a:solidFill>
                        <a:effectLst/>
                        <a:uLnTx/>
                        <a:uFillTx/>
                        <a:latin typeface="Barlow"/>
                        <a:ea typeface="+mn-ea"/>
                        <a:cs typeface="+mn-cs"/>
                        <a:sym typeface="Arial"/>
                      </a:endParaRPr>
                    </a:p>
                  </a:txBody>
                  <a:tcPr marL="91450" marR="91450" marT="45725" marB="45725" anchor="ctr">
                    <a:solidFill>
                      <a:srgbClr val="6C539E"/>
                    </a:solidFill>
                  </a:tcPr>
                </a:tc>
                <a:extLst>
                  <a:ext uri="{0D108BD9-81ED-4DB2-BD59-A6C34878D82A}">
                    <a16:rowId xmlns:a16="http://schemas.microsoft.com/office/drawing/2014/main" val="10000"/>
                  </a:ext>
                </a:extLst>
              </a:tr>
              <a:tr h="261731">
                <a:tc>
                  <a:txBody>
                    <a:bodyPr/>
                    <a:lstStyle/>
                    <a:p>
                      <a:pPr marL="0" marR="0" lvl="0" indent="0" algn="l" rtl="0">
                        <a:lnSpc>
                          <a:spcPct val="100000"/>
                        </a:lnSpc>
                        <a:spcBef>
                          <a:spcPts val="0"/>
                        </a:spcBef>
                        <a:spcAft>
                          <a:spcPts val="0"/>
                        </a:spcAft>
                        <a:buNone/>
                      </a:pPr>
                      <a:r>
                        <a:rPr lang="es-ES" b="1" dirty="0">
                          <a:solidFill>
                            <a:schemeClr val="bg1"/>
                          </a:solidFill>
                        </a:rPr>
                        <a:t>0</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err="1">
                          <a:solidFill>
                            <a:schemeClr val="bg1"/>
                          </a:solidFill>
                        </a:rPr>
                        <a:t>Lopez</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a:solidFill>
                            <a:schemeClr val="bg1"/>
                          </a:solidFill>
                        </a:rPr>
                        <a:t>Pablo</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UBA</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IS</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09-10-1980</a:t>
                      </a:r>
                    </a:p>
                  </a:txBody>
                  <a:tcPr marL="91450" marR="91450" marT="45725" marB="45725" anchor="ctr">
                    <a:solidFill>
                      <a:srgbClr val="B4A7D6"/>
                    </a:solidFill>
                  </a:tcPr>
                </a:tc>
                <a:extLst>
                  <a:ext uri="{0D108BD9-81ED-4DB2-BD59-A6C34878D82A}">
                    <a16:rowId xmlns:a16="http://schemas.microsoft.com/office/drawing/2014/main" val="2996226390"/>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1</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Cruz</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Carlos</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UNLaM</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IF</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mn-lt"/>
                          <a:ea typeface="+mn-ea"/>
                          <a:cs typeface="+mn-cs"/>
                          <a:sym typeface="Arial"/>
                        </a:rPr>
                        <a:t>25-06-1978</a:t>
                      </a:r>
                    </a:p>
                  </a:txBody>
                  <a:tcPr marL="91450" marR="91450" marT="45725" marB="45725" anchor="ctr">
                    <a:solidFill>
                      <a:srgbClr val="B4A7D6"/>
                    </a:solidFill>
                  </a:tcPr>
                </a:tc>
                <a:extLst>
                  <a:ext uri="{0D108BD9-81ED-4DB2-BD59-A6C34878D82A}">
                    <a16:rowId xmlns:a16="http://schemas.microsoft.com/office/drawing/2014/main" val="931635104"/>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2</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err="1">
                          <a:solidFill>
                            <a:schemeClr val="bg1"/>
                          </a:solidFill>
                        </a:rPr>
                        <a:t>Martinez</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Laura</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UIA</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CC</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mn-lt"/>
                          <a:ea typeface="+mn-ea"/>
                          <a:cs typeface="+mn-cs"/>
                          <a:sym typeface="Arial"/>
                        </a:rPr>
                        <a:t>16-06-1986</a:t>
                      </a:r>
                    </a:p>
                  </a:txBody>
                  <a:tcPr marL="91450" marR="91450" marT="45725" marB="45725" anchor="ctr">
                    <a:solidFill>
                      <a:srgbClr val="B4A7D6"/>
                    </a:solidFill>
                  </a:tcPr>
                </a:tc>
                <a:extLst>
                  <a:ext uri="{0D108BD9-81ED-4DB2-BD59-A6C34878D82A}">
                    <a16:rowId xmlns:a16="http://schemas.microsoft.com/office/drawing/2014/main" val="468627604"/>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3</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Jorge</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Omar</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UBA</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AS</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mn-lt"/>
                          <a:ea typeface="+mn-ea"/>
                          <a:cs typeface="+mn-cs"/>
                          <a:sym typeface="Arial"/>
                        </a:rPr>
                        <a:t>29-01-1982</a:t>
                      </a:r>
                    </a:p>
                  </a:txBody>
                  <a:tcPr marL="91450" marR="91450" marT="45725" marB="45725" anchor="ctr">
                    <a:solidFill>
                      <a:srgbClr val="B4A7D6"/>
                    </a:solidFill>
                  </a:tcPr>
                </a:tc>
                <a:extLst>
                  <a:ext uri="{0D108BD9-81ED-4DB2-BD59-A6C34878D82A}">
                    <a16:rowId xmlns:a16="http://schemas.microsoft.com/office/drawing/2014/main" val="1826568562"/>
                  </a:ext>
                </a:extLst>
              </a:tr>
            </a:tbl>
          </a:graphicData>
        </a:graphic>
      </p:graphicFrame>
      <p:sp>
        <p:nvSpPr>
          <p:cNvPr id="11" name="CuadroTexto 10">
            <a:extLst>
              <a:ext uri="{FF2B5EF4-FFF2-40B4-BE49-F238E27FC236}">
                <a16:creationId xmlns:a16="http://schemas.microsoft.com/office/drawing/2014/main" id="{C06053DC-F7E2-F9D2-96B6-410980CF1AF7}"/>
              </a:ext>
            </a:extLst>
          </p:cNvPr>
          <p:cNvSpPr txBox="1"/>
          <p:nvPr/>
        </p:nvSpPr>
        <p:spPr>
          <a:xfrm>
            <a:off x="786275" y="836315"/>
            <a:ext cx="2836156" cy="307777"/>
          </a:xfrm>
          <a:prstGeom prst="rect">
            <a:avLst/>
          </a:prstGeom>
          <a:noFill/>
        </p:spPr>
        <p:txBody>
          <a:bodyPr wrap="square">
            <a:spAutoFit/>
          </a:bodyPr>
          <a:lstStyle/>
          <a:p>
            <a:r>
              <a:rPr lang="es-ES" sz="1400" b="1" i="0" u="none" strike="noStrike" dirty="0">
                <a:solidFill>
                  <a:srgbClr val="00AEB2"/>
                </a:solidFill>
                <a:effectLst/>
                <a:latin typeface="Barlow" panose="00000500000000000000" pitchFamily="2" charset="0"/>
              </a:rPr>
              <a:t>Tabla: </a:t>
            </a:r>
            <a:r>
              <a:rPr lang="es-ES" sz="1400" b="1" i="0" u="none" strike="noStrike" dirty="0" err="1">
                <a:solidFill>
                  <a:srgbClr val="00AEB2"/>
                </a:solidFill>
                <a:effectLst/>
                <a:latin typeface="Barlow" panose="00000500000000000000" pitchFamily="2" charset="0"/>
              </a:rPr>
              <a:t>tbAlumnos</a:t>
            </a:r>
            <a:endParaRPr lang="es-AR" dirty="0"/>
          </a:p>
        </p:txBody>
      </p:sp>
      <p:sp>
        <p:nvSpPr>
          <p:cNvPr id="12" name="CuadroTexto 11">
            <a:extLst>
              <a:ext uri="{FF2B5EF4-FFF2-40B4-BE49-F238E27FC236}">
                <a16:creationId xmlns:a16="http://schemas.microsoft.com/office/drawing/2014/main" id="{EA0C3DD6-49DE-21DC-25C7-FD3AB7D87F9E}"/>
              </a:ext>
            </a:extLst>
          </p:cNvPr>
          <p:cNvSpPr txBox="1"/>
          <p:nvPr/>
        </p:nvSpPr>
        <p:spPr>
          <a:xfrm>
            <a:off x="4509159" y="3347125"/>
            <a:ext cx="4873991" cy="1015663"/>
          </a:xfrm>
          <a:prstGeom prst="rect">
            <a:avLst/>
          </a:prstGeom>
          <a:noFill/>
        </p:spPr>
        <p:txBody>
          <a:bodyPr wrap="square">
            <a:spAutoFit/>
          </a:bodyPr>
          <a:lstStyle/>
          <a:p>
            <a:pPr marL="92075" indent="-92075" fontAlgn="base"/>
            <a:endParaRPr lang="es-AR" sz="1400" dirty="0"/>
          </a:p>
          <a:p>
            <a:pPr marL="0" indent="0" fontAlgn="base">
              <a:buNone/>
            </a:pPr>
            <a:r>
              <a:rPr lang="es-AR" sz="1400" dirty="0"/>
              <a:t>  </a:t>
            </a:r>
            <a:r>
              <a:rPr lang="es-ES" sz="1400" dirty="0"/>
              <a:t> </a:t>
            </a:r>
            <a:r>
              <a:rPr lang="es-ES" sz="1400" b="1" i="0" u="none" strike="noStrike" dirty="0">
                <a:solidFill>
                  <a:srgbClr val="00AEB2"/>
                </a:solidFill>
                <a:effectLst/>
                <a:latin typeface="Barlow" panose="00000500000000000000" pitchFamily="2" charset="0"/>
              </a:rPr>
              <a:t>SELECT</a:t>
            </a:r>
            <a:r>
              <a:rPr lang="es-ES" sz="1400" b="0" i="0" u="none" strike="noStrike" dirty="0">
                <a:solidFill>
                  <a:srgbClr val="000000"/>
                </a:solidFill>
                <a:effectLst/>
                <a:latin typeface="Barlow" panose="00000500000000000000" pitchFamily="2" charset="0"/>
              </a:rPr>
              <a:t> id, apellido, nombre </a:t>
            </a:r>
          </a:p>
          <a:p>
            <a:pPr marL="0" indent="0" fontAlgn="base">
              <a:buNone/>
            </a:pPr>
            <a:r>
              <a:rPr lang="es-ES" dirty="0">
                <a:latin typeface="Barlow" panose="00000500000000000000" pitchFamily="2" charset="0"/>
              </a:rPr>
              <a:t>                      ,</a:t>
            </a:r>
            <a:r>
              <a:rPr lang="es-ES" sz="1400" b="0" i="0" u="none" strike="noStrike" dirty="0">
                <a:solidFill>
                  <a:srgbClr val="000000"/>
                </a:solidFill>
                <a:effectLst/>
                <a:latin typeface="Barlow" panose="00000500000000000000" pitchFamily="2" charset="0"/>
              </a:rPr>
              <a:t>universidad, carrera, </a:t>
            </a:r>
            <a:r>
              <a:rPr lang="es-ES" sz="1400" b="0" i="0" u="none" strike="noStrike" dirty="0" err="1">
                <a:solidFill>
                  <a:srgbClr val="000000"/>
                </a:solidFill>
                <a:effectLst/>
                <a:latin typeface="Barlow" panose="00000500000000000000" pitchFamily="2" charset="0"/>
              </a:rPr>
              <a:t>fe_nac</a:t>
            </a:r>
            <a:endParaRPr lang="es-ES" sz="1800" dirty="0">
              <a:latin typeface="Barlow" panose="00000500000000000000" pitchFamily="2" charset="0"/>
            </a:endParaRPr>
          </a:p>
          <a:p>
            <a:pPr marL="0" indent="0" fontAlgn="base">
              <a:buNone/>
            </a:pPr>
            <a:r>
              <a:rPr lang="es-ES" sz="1800" b="0" i="0" u="none" strike="noStrike" dirty="0">
                <a:solidFill>
                  <a:srgbClr val="000000"/>
                </a:solidFill>
                <a:effectLst/>
                <a:latin typeface="Barlow" panose="00000500000000000000" pitchFamily="2" charset="0"/>
              </a:rPr>
              <a:t>      </a:t>
            </a:r>
            <a:r>
              <a:rPr lang="es-ES" sz="1400" b="0" i="0" u="none" strike="noStrike" dirty="0">
                <a:solidFill>
                  <a:srgbClr val="000000"/>
                </a:solidFill>
                <a:effectLst/>
                <a:latin typeface="Barlow" panose="00000500000000000000" pitchFamily="2" charset="0"/>
              </a:rPr>
              <a:t> </a:t>
            </a:r>
            <a:r>
              <a:rPr lang="es-ES" sz="1400" b="1" i="0" u="none" strike="noStrike" dirty="0">
                <a:solidFill>
                  <a:srgbClr val="00AEB2"/>
                </a:solidFill>
                <a:effectLst/>
                <a:latin typeface="Barlow" panose="00000500000000000000" pitchFamily="2" charset="0"/>
              </a:rPr>
              <a:t>FROM</a:t>
            </a:r>
            <a:r>
              <a:rPr lang="es-ES" sz="1400" b="0" i="0" u="none" strike="noStrike" dirty="0">
                <a:solidFill>
                  <a:srgbClr val="000000"/>
                </a:solidFill>
                <a:effectLst/>
                <a:latin typeface="Barlow" panose="00000500000000000000" pitchFamily="2" charset="0"/>
              </a:rPr>
              <a:t> </a:t>
            </a:r>
            <a:r>
              <a:rPr lang="es-ES" sz="1400" b="0" i="0" u="none" strike="noStrike" dirty="0" err="1">
                <a:solidFill>
                  <a:srgbClr val="000000"/>
                </a:solidFill>
                <a:effectLst/>
                <a:latin typeface="Barlow" panose="00000500000000000000" pitchFamily="2" charset="0"/>
              </a:rPr>
              <a:t>tbAlumnos</a:t>
            </a:r>
            <a:r>
              <a:rPr lang="es-ES" dirty="0">
                <a:latin typeface="Barlow" panose="00000500000000000000" pitchFamily="2" charset="0"/>
              </a:rPr>
              <a:t>;</a:t>
            </a:r>
            <a:endParaRPr lang="es-ES" sz="1800" b="0" dirty="0">
              <a:effectLst/>
              <a:latin typeface="Barlow" panose="00000500000000000000" pitchFamily="2" charset="0"/>
            </a:endParaRPr>
          </a:p>
        </p:txBody>
      </p:sp>
    </p:spTree>
    <p:extLst>
      <p:ext uri="{BB962C8B-B14F-4D97-AF65-F5344CB8AC3E}">
        <p14:creationId xmlns:p14="http://schemas.microsoft.com/office/powerpoint/2010/main" val="125290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18" name="Google Shape;318;p41"/>
          <p:cNvSpPr txBox="1">
            <a:spLocks noGrp="1"/>
          </p:cNvSpPr>
          <p:nvPr>
            <p:ph type="title" idx="4294967295"/>
          </p:nvPr>
        </p:nvSpPr>
        <p:spPr>
          <a:xfrm>
            <a:off x="1042349" y="-93593"/>
            <a:ext cx="4541101" cy="975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 sz="4000" dirty="0">
                <a:latin typeface="Barlow ExtraBold"/>
                <a:ea typeface="Barlow ExtraBold"/>
                <a:cs typeface="Barlow ExtraBold"/>
                <a:sym typeface="Barlow ExtraBold"/>
              </a:rPr>
              <a:t>SQL: SELECT</a:t>
            </a:r>
          </a:p>
        </p:txBody>
      </p:sp>
      <p:sp>
        <p:nvSpPr>
          <p:cNvPr id="320" name="Google Shape;320;p41"/>
          <p:cNvSpPr/>
          <p:nvPr/>
        </p:nvSpPr>
        <p:spPr>
          <a:xfrm>
            <a:off x="0" y="53057"/>
            <a:ext cx="919200" cy="712500"/>
          </a:xfrm>
          <a:prstGeom prst="rightArrow">
            <a:avLst>
              <a:gd name="adj1" fmla="val 50000"/>
              <a:gd name="adj2" fmla="val 50000"/>
            </a:avLst>
          </a:prstGeom>
          <a:solidFill>
            <a:srgbClr val="6959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7" name="Google Shape;737;p86">
            <a:extLst>
              <a:ext uri="{FF2B5EF4-FFF2-40B4-BE49-F238E27FC236}">
                <a16:creationId xmlns:a16="http://schemas.microsoft.com/office/drawing/2014/main" id="{44A0CA6F-625E-F618-8CC6-948E2DD7A2DF}"/>
              </a:ext>
            </a:extLst>
          </p:cNvPr>
          <p:cNvGraphicFramePr/>
          <p:nvPr>
            <p:extLst>
              <p:ext uri="{D42A27DB-BD31-4B8C-83A1-F6EECF244321}">
                <p14:modId xmlns:p14="http://schemas.microsoft.com/office/powerpoint/2010/main" val="1662106611"/>
              </p:ext>
            </p:extLst>
          </p:nvPr>
        </p:nvGraphicFramePr>
        <p:xfrm>
          <a:off x="798821" y="1374495"/>
          <a:ext cx="5232189" cy="1595234"/>
        </p:xfrm>
        <a:graphic>
          <a:graphicData uri="http://schemas.openxmlformats.org/drawingml/2006/table">
            <a:tbl>
              <a:tblPr firstRow="1" bandRow="1">
                <a:noFill/>
              </a:tblPr>
              <a:tblGrid>
                <a:gridCol w="572779">
                  <a:extLst>
                    <a:ext uri="{9D8B030D-6E8A-4147-A177-3AD203B41FA5}">
                      <a16:colId xmlns:a16="http://schemas.microsoft.com/office/drawing/2014/main" val="20000"/>
                    </a:ext>
                  </a:extLst>
                </a:gridCol>
                <a:gridCol w="1427871">
                  <a:extLst>
                    <a:ext uri="{9D8B030D-6E8A-4147-A177-3AD203B41FA5}">
                      <a16:colId xmlns:a16="http://schemas.microsoft.com/office/drawing/2014/main" val="20001"/>
                    </a:ext>
                  </a:extLst>
                </a:gridCol>
                <a:gridCol w="1723292">
                  <a:extLst>
                    <a:ext uri="{9D8B030D-6E8A-4147-A177-3AD203B41FA5}">
                      <a16:colId xmlns:a16="http://schemas.microsoft.com/office/drawing/2014/main" val="20002"/>
                    </a:ext>
                  </a:extLst>
                </a:gridCol>
                <a:gridCol w="1508247">
                  <a:extLst>
                    <a:ext uri="{9D8B030D-6E8A-4147-A177-3AD203B41FA5}">
                      <a16:colId xmlns:a16="http://schemas.microsoft.com/office/drawing/2014/main" val="20005"/>
                    </a:ext>
                  </a:extLst>
                </a:gridCol>
              </a:tblGrid>
              <a:tr h="322855">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id</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apellido</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nombre</a:t>
                      </a:r>
                      <a:endParaRPr b="1" dirty="0">
                        <a:solidFill>
                          <a:schemeClr val="bg1"/>
                        </a:solidFil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carrera</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extLst>
                  <a:ext uri="{0D108BD9-81ED-4DB2-BD59-A6C34878D82A}">
                    <a16:rowId xmlns:a16="http://schemas.microsoft.com/office/drawing/2014/main" val="10000"/>
                  </a:ext>
                </a:extLst>
              </a:tr>
              <a:tr h="261731">
                <a:tc>
                  <a:txBody>
                    <a:bodyPr/>
                    <a:lstStyle/>
                    <a:p>
                      <a:pPr marL="0" marR="0" lvl="0" indent="0" algn="l" rtl="0">
                        <a:lnSpc>
                          <a:spcPct val="100000"/>
                        </a:lnSpc>
                        <a:spcBef>
                          <a:spcPts val="0"/>
                        </a:spcBef>
                        <a:spcAft>
                          <a:spcPts val="0"/>
                        </a:spcAft>
                        <a:buNone/>
                      </a:pPr>
                      <a:r>
                        <a:rPr lang="es-ES" b="1" dirty="0">
                          <a:solidFill>
                            <a:schemeClr val="bg1"/>
                          </a:solidFill>
                        </a:rPr>
                        <a:t>0</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err="1">
                          <a:solidFill>
                            <a:schemeClr val="bg1"/>
                          </a:solidFill>
                        </a:rPr>
                        <a:t>Lopez</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a:solidFill>
                            <a:schemeClr val="bg1"/>
                          </a:solidFill>
                        </a:rPr>
                        <a:t>Pablo</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IS</a:t>
                      </a:r>
                    </a:p>
                  </a:txBody>
                  <a:tcPr marL="91450" marR="91450" marT="45725" marB="45725" anchor="ctr">
                    <a:solidFill>
                      <a:srgbClr val="B4A7D6"/>
                    </a:solidFill>
                  </a:tcPr>
                </a:tc>
                <a:extLst>
                  <a:ext uri="{0D108BD9-81ED-4DB2-BD59-A6C34878D82A}">
                    <a16:rowId xmlns:a16="http://schemas.microsoft.com/office/drawing/2014/main" val="2996226390"/>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1</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Cruz</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Carlos</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IF</a:t>
                      </a:r>
                    </a:p>
                  </a:txBody>
                  <a:tcPr marL="91450" marR="91450" marT="45725" marB="45725" anchor="ctr">
                    <a:solidFill>
                      <a:srgbClr val="B4A7D6"/>
                    </a:solidFill>
                  </a:tcPr>
                </a:tc>
                <a:extLst>
                  <a:ext uri="{0D108BD9-81ED-4DB2-BD59-A6C34878D82A}">
                    <a16:rowId xmlns:a16="http://schemas.microsoft.com/office/drawing/2014/main" val="931635104"/>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2</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err="1">
                          <a:solidFill>
                            <a:schemeClr val="bg1"/>
                          </a:solidFill>
                        </a:rPr>
                        <a:t>Martinez</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Laura</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CC</a:t>
                      </a:r>
                    </a:p>
                  </a:txBody>
                  <a:tcPr marL="91450" marR="91450" marT="45725" marB="45725" anchor="ctr">
                    <a:solidFill>
                      <a:srgbClr val="B4A7D6"/>
                    </a:solidFill>
                  </a:tcPr>
                </a:tc>
                <a:extLst>
                  <a:ext uri="{0D108BD9-81ED-4DB2-BD59-A6C34878D82A}">
                    <a16:rowId xmlns:a16="http://schemas.microsoft.com/office/drawing/2014/main" val="468627604"/>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3</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Jorge</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Omar</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AS</a:t>
                      </a:r>
                    </a:p>
                  </a:txBody>
                  <a:tcPr marL="91450" marR="91450" marT="45725" marB="45725" anchor="ctr">
                    <a:solidFill>
                      <a:srgbClr val="B4A7D6"/>
                    </a:solidFill>
                  </a:tcPr>
                </a:tc>
                <a:extLst>
                  <a:ext uri="{0D108BD9-81ED-4DB2-BD59-A6C34878D82A}">
                    <a16:rowId xmlns:a16="http://schemas.microsoft.com/office/drawing/2014/main" val="1826568562"/>
                  </a:ext>
                </a:extLst>
              </a:tr>
            </a:tbl>
          </a:graphicData>
        </a:graphic>
      </p:graphicFrame>
      <p:sp>
        <p:nvSpPr>
          <p:cNvPr id="11" name="CuadroTexto 10">
            <a:extLst>
              <a:ext uri="{FF2B5EF4-FFF2-40B4-BE49-F238E27FC236}">
                <a16:creationId xmlns:a16="http://schemas.microsoft.com/office/drawing/2014/main" id="{C06053DC-F7E2-F9D2-96B6-410980CF1AF7}"/>
              </a:ext>
            </a:extLst>
          </p:cNvPr>
          <p:cNvSpPr txBox="1"/>
          <p:nvPr/>
        </p:nvSpPr>
        <p:spPr>
          <a:xfrm>
            <a:off x="786275" y="836315"/>
            <a:ext cx="2836156" cy="307777"/>
          </a:xfrm>
          <a:prstGeom prst="rect">
            <a:avLst/>
          </a:prstGeom>
          <a:noFill/>
        </p:spPr>
        <p:txBody>
          <a:bodyPr wrap="square">
            <a:spAutoFit/>
          </a:bodyPr>
          <a:lstStyle/>
          <a:p>
            <a:r>
              <a:rPr lang="es-ES" sz="1400" b="1" i="0" u="none" strike="noStrike" dirty="0">
                <a:solidFill>
                  <a:srgbClr val="00AEB2"/>
                </a:solidFill>
                <a:effectLst/>
                <a:latin typeface="Barlow" panose="00000500000000000000" pitchFamily="2" charset="0"/>
              </a:rPr>
              <a:t>Tabla: </a:t>
            </a:r>
            <a:r>
              <a:rPr lang="es-ES" sz="1400" b="1" i="0" u="none" strike="noStrike" dirty="0" err="1">
                <a:solidFill>
                  <a:srgbClr val="00AEB2"/>
                </a:solidFill>
                <a:effectLst/>
                <a:latin typeface="Barlow" panose="00000500000000000000" pitchFamily="2" charset="0"/>
              </a:rPr>
              <a:t>tbAlumnos</a:t>
            </a:r>
            <a:endParaRPr lang="es-AR" dirty="0"/>
          </a:p>
        </p:txBody>
      </p:sp>
      <p:sp>
        <p:nvSpPr>
          <p:cNvPr id="12" name="CuadroTexto 11">
            <a:extLst>
              <a:ext uri="{FF2B5EF4-FFF2-40B4-BE49-F238E27FC236}">
                <a16:creationId xmlns:a16="http://schemas.microsoft.com/office/drawing/2014/main" id="{EA0C3DD6-49DE-21DC-25C7-FD3AB7D87F9E}"/>
              </a:ext>
            </a:extLst>
          </p:cNvPr>
          <p:cNvSpPr txBox="1"/>
          <p:nvPr/>
        </p:nvSpPr>
        <p:spPr>
          <a:xfrm>
            <a:off x="805855" y="3115009"/>
            <a:ext cx="4873991" cy="800219"/>
          </a:xfrm>
          <a:prstGeom prst="rect">
            <a:avLst/>
          </a:prstGeom>
          <a:noFill/>
        </p:spPr>
        <p:txBody>
          <a:bodyPr wrap="square">
            <a:spAutoFit/>
          </a:bodyPr>
          <a:lstStyle/>
          <a:p>
            <a:pPr marL="92075" indent="-92075" fontAlgn="base"/>
            <a:endParaRPr lang="es-AR" sz="1400" dirty="0"/>
          </a:p>
          <a:p>
            <a:pPr marL="0" indent="0" fontAlgn="base">
              <a:buNone/>
            </a:pPr>
            <a:r>
              <a:rPr lang="es-AR" sz="1400" dirty="0"/>
              <a:t>  </a:t>
            </a:r>
            <a:r>
              <a:rPr lang="es-ES" sz="1400" dirty="0"/>
              <a:t> </a:t>
            </a:r>
            <a:r>
              <a:rPr lang="es-ES" sz="1400" b="1" i="0" u="none" strike="noStrike" dirty="0">
                <a:solidFill>
                  <a:srgbClr val="00AEB2"/>
                </a:solidFill>
                <a:effectLst/>
                <a:latin typeface="Barlow" panose="00000500000000000000" pitchFamily="2" charset="0"/>
              </a:rPr>
              <a:t>SELECT</a:t>
            </a:r>
            <a:r>
              <a:rPr lang="es-ES" sz="1400" b="0" i="0" u="none" strike="noStrike" dirty="0">
                <a:solidFill>
                  <a:srgbClr val="000000"/>
                </a:solidFill>
                <a:effectLst/>
                <a:latin typeface="Barlow" panose="00000500000000000000" pitchFamily="2" charset="0"/>
              </a:rPr>
              <a:t> id, apellido, nombre </a:t>
            </a:r>
            <a:r>
              <a:rPr lang="es-ES" dirty="0">
                <a:latin typeface="Barlow" panose="00000500000000000000" pitchFamily="2" charset="0"/>
              </a:rPr>
              <a:t>,</a:t>
            </a:r>
            <a:r>
              <a:rPr lang="es-ES" sz="1400" b="0" i="0" u="none" strike="noStrike" dirty="0">
                <a:solidFill>
                  <a:srgbClr val="000000"/>
                </a:solidFill>
                <a:effectLst/>
                <a:latin typeface="Barlow" panose="00000500000000000000" pitchFamily="2" charset="0"/>
              </a:rPr>
              <a:t> carrera</a:t>
            </a:r>
            <a:r>
              <a:rPr lang="es-ES" sz="1800" b="0" i="0" u="none" strike="noStrike" dirty="0">
                <a:solidFill>
                  <a:srgbClr val="000000"/>
                </a:solidFill>
                <a:effectLst/>
                <a:latin typeface="Barlow" panose="00000500000000000000" pitchFamily="2" charset="0"/>
              </a:rPr>
              <a:t>      </a:t>
            </a:r>
            <a:r>
              <a:rPr lang="es-ES" sz="1400" b="0" i="0" u="none" strike="noStrike" dirty="0">
                <a:solidFill>
                  <a:srgbClr val="000000"/>
                </a:solidFill>
                <a:effectLst/>
                <a:latin typeface="Barlow" panose="00000500000000000000" pitchFamily="2" charset="0"/>
              </a:rPr>
              <a:t> </a:t>
            </a:r>
          </a:p>
          <a:p>
            <a:pPr marL="0" indent="0" fontAlgn="base">
              <a:buNone/>
            </a:pPr>
            <a:r>
              <a:rPr lang="es-ES" dirty="0">
                <a:latin typeface="Barlow" panose="00000500000000000000" pitchFamily="2" charset="0"/>
              </a:rPr>
              <a:t>         </a:t>
            </a:r>
            <a:r>
              <a:rPr lang="es-ES" sz="1400" b="1" i="0" u="none" strike="noStrike" dirty="0">
                <a:solidFill>
                  <a:srgbClr val="00AEB2"/>
                </a:solidFill>
                <a:effectLst/>
                <a:latin typeface="Barlow" panose="00000500000000000000" pitchFamily="2" charset="0"/>
              </a:rPr>
              <a:t>FROM</a:t>
            </a:r>
            <a:r>
              <a:rPr lang="es-ES" sz="1400" b="0" i="0" u="none" strike="noStrike" dirty="0">
                <a:solidFill>
                  <a:srgbClr val="000000"/>
                </a:solidFill>
                <a:effectLst/>
                <a:latin typeface="Barlow" panose="00000500000000000000" pitchFamily="2" charset="0"/>
              </a:rPr>
              <a:t> </a:t>
            </a:r>
            <a:r>
              <a:rPr lang="es-ES" sz="1400" b="0" i="0" u="none" strike="noStrike" dirty="0" err="1">
                <a:solidFill>
                  <a:srgbClr val="000000"/>
                </a:solidFill>
                <a:effectLst/>
                <a:latin typeface="Barlow" panose="00000500000000000000" pitchFamily="2" charset="0"/>
              </a:rPr>
              <a:t>tbAlumnos</a:t>
            </a:r>
            <a:r>
              <a:rPr lang="es-ES" dirty="0">
                <a:latin typeface="Barlow" panose="00000500000000000000" pitchFamily="2" charset="0"/>
              </a:rPr>
              <a:t>;</a:t>
            </a:r>
            <a:endParaRPr lang="es-ES" sz="1800" b="0" dirty="0">
              <a:effectLst/>
              <a:latin typeface="Barlow" panose="00000500000000000000" pitchFamily="2" charset="0"/>
            </a:endParaRPr>
          </a:p>
        </p:txBody>
      </p:sp>
    </p:spTree>
    <p:extLst>
      <p:ext uri="{BB962C8B-B14F-4D97-AF65-F5344CB8AC3E}">
        <p14:creationId xmlns:p14="http://schemas.microsoft.com/office/powerpoint/2010/main" val="80783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18" name="Google Shape;318;p41"/>
          <p:cNvSpPr txBox="1">
            <a:spLocks noGrp="1"/>
          </p:cNvSpPr>
          <p:nvPr>
            <p:ph type="title" idx="4294967295"/>
          </p:nvPr>
        </p:nvSpPr>
        <p:spPr>
          <a:xfrm>
            <a:off x="1042349" y="-93593"/>
            <a:ext cx="4541101" cy="975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 sz="4000" dirty="0">
                <a:latin typeface="Barlow ExtraBold"/>
                <a:ea typeface="Barlow ExtraBold"/>
                <a:cs typeface="Barlow ExtraBold"/>
                <a:sym typeface="Barlow ExtraBold"/>
              </a:rPr>
              <a:t>SQL: SELECT</a:t>
            </a:r>
          </a:p>
        </p:txBody>
      </p:sp>
      <p:sp>
        <p:nvSpPr>
          <p:cNvPr id="320" name="Google Shape;320;p41"/>
          <p:cNvSpPr/>
          <p:nvPr/>
        </p:nvSpPr>
        <p:spPr>
          <a:xfrm>
            <a:off x="0" y="53057"/>
            <a:ext cx="919200" cy="712500"/>
          </a:xfrm>
          <a:prstGeom prst="rightArrow">
            <a:avLst>
              <a:gd name="adj1" fmla="val 50000"/>
              <a:gd name="adj2" fmla="val 50000"/>
            </a:avLst>
          </a:prstGeom>
          <a:solidFill>
            <a:srgbClr val="6959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CuadroTexto 2">
            <a:extLst>
              <a:ext uri="{FF2B5EF4-FFF2-40B4-BE49-F238E27FC236}">
                <a16:creationId xmlns:a16="http://schemas.microsoft.com/office/drawing/2014/main" id="{B6607103-A5B3-976E-FEB7-6158C21B8D54}"/>
              </a:ext>
            </a:extLst>
          </p:cNvPr>
          <p:cNvSpPr txBox="1"/>
          <p:nvPr/>
        </p:nvSpPr>
        <p:spPr>
          <a:xfrm>
            <a:off x="1329456" y="2571750"/>
            <a:ext cx="2841615" cy="1292662"/>
          </a:xfrm>
          <a:prstGeom prst="rect">
            <a:avLst/>
          </a:prstGeom>
          <a:noFill/>
        </p:spPr>
        <p:txBody>
          <a:bodyPr wrap="square">
            <a:spAutoFit/>
          </a:bodyPr>
          <a:lstStyle/>
          <a:p>
            <a:pPr marL="92075" indent="-92075" fontAlgn="base"/>
            <a:endParaRPr lang="es-AR" sz="1400" dirty="0"/>
          </a:p>
          <a:p>
            <a:pPr marL="0" indent="0" fontAlgn="base">
              <a:buNone/>
            </a:pPr>
            <a:r>
              <a:rPr lang="es-AR" sz="1400" dirty="0"/>
              <a:t>  </a:t>
            </a:r>
            <a:r>
              <a:rPr lang="es-ES" sz="1400" dirty="0"/>
              <a:t> </a:t>
            </a:r>
            <a:r>
              <a:rPr lang="es-ES" sz="1400" b="1" i="0" u="none" strike="noStrike" dirty="0">
                <a:solidFill>
                  <a:srgbClr val="00AEB2"/>
                </a:solidFill>
                <a:effectLst/>
                <a:latin typeface="Barlow" panose="00000500000000000000" pitchFamily="2" charset="0"/>
              </a:rPr>
              <a:t>SELECT</a:t>
            </a:r>
            <a:r>
              <a:rPr lang="es-ES" sz="1400" b="0" i="0" u="none" strike="noStrike" dirty="0">
                <a:solidFill>
                  <a:srgbClr val="000000"/>
                </a:solidFill>
                <a:effectLst/>
                <a:latin typeface="Barlow" panose="00000500000000000000" pitchFamily="2" charset="0"/>
              </a:rPr>
              <a:t>  *</a:t>
            </a:r>
            <a:endParaRPr lang="es-ES" sz="1800" dirty="0">
              <a:latin typeface="Barlow" panose="00000500000000000000" pitchFamily="2" charset="0"/>
            </a:endParaRPr>
          </a:p>
          <a:p>
            <a:pPr marL="0" indent="0" fontAlgn="base">
              <a:buNone/>
            </a:pPr>
            <a:r>
              <a:rPr lang="es-ES" sz="1800" b="0" i="0" u="none" strike="noStrike" dirty="0">
                <a:solidFill>
                  <a:srgbClr val="000000"/>
                </a:solidFill>
                <a:effectLst/>
                <a:latin typeface="Barlow" panose="00000500000000000000" pitchFamily="2" charset="0"/>
              </a:rPr>
              <a:t>      </a:t>
            </a:r>
            <a:r>
              <a:rPr lang="es-ES" sz="1400" b="0" i="0" u="none" strike="noStrike" dirty="0">
                <a:solidFill>
                  <a:srgbClr val="000000"/>
                </a:solidFill>
                <a:effectLst/>
                <a:latin typeface="Barlow" panose="00000500000000000000" pitchFamily="2" charset="0"/>
              </a:rPr>
              <a:t> </a:t>
            </a:r>
            <a:r>
              <a:rPr lang="es-ES" sz="1400" b="1" i="0" u="none" strike="noStrike" dirty="0">
                <a:solidFill>
                  <a:srgbClr val="00AEB2"/>
                </a:solidFill>
                <a:effectLst/>
                <a:latin typeface="Barlow" panose="00000500000000000000" pitchFamily="2" charset="0"/>
              </a:rPr>
              <a:t>FROM</a:t>
            </a:r>
            <a:r>
              <a:rPr lang="es-ES" sz="1400" b="0" i="0" u="none" strike="noStrike" dirty="0">
                <a:solidFill>
                  <a:srgbClr val="000000"/>
                </a:solidFill>
                <a:effectLst/>
                <a:latin typeface="Barlow" panose="00000500000000000000" pitchFamily="2" charset="0"/>
              </a:rPr>
              <a:t> </a:t>
            </a:r>
            <a:r>
              <a:rPr lang="es-ES" sz="1400" b="0" i="0" u="none" strike="noStrike" dirty="0" err="1">
                <a:solidFill>
                  <a:srgbClr val="000000"/>
                </a:solidFill>
                <a:effectLst/>
                <a:latin typeface="Barlow" panose="00000500000000000000" pitchFamily="2" charset="0"/>
              </a:rPr>
              <a:t>tbAlumnos</a:t>
            </a:r>
            <a:endParaRPr lang="es-ES" sz="1400" b="0" i="0" u="none" strike="noStrike" dirty="0">
              <a:solidFill>
                <a:srgbClr val="000000"/>
              </a:solidFill>
              <a:effectLst/>
              <a:latin typeface="Barlow" panose="00000500000000000000" pitchFamily="2" charset="0"/>
            </a:endParaRPr>
          </a:p>
          <a:p>
            <a:pPr marL="0" indent="0" fontAlgn="base">
              <a:buNone/>
            </a:pPr>
            <a:r>
              <a:rPr lang="es-ES" b="1" dirty="0">
                <a:solidFill>
                  <a:srgbClr val="00AEB2"/>
                </a:solidFill>
                <a:latin typeface="Barlow" panose="00000500000000000000" pitchFamily="2" charset="0"/>
              </a:rPr>
              <a:t>      WHERE </a:t>
            </a:r>
            <a:r>
              <a:rPr lang="es-ES" dirty="0">
                <a:latin typeface="Barlow" panose="00000500000000000000" pitchFamily="2" charset="0"/>
              </a:rPr>
              <a:t>universidad = ‘UBA’</a:t>
            </a:r>
            <a:r>
              <a:rPr lang="es-ES" sz="1400" b="0" i="0" u="none" strike="noStrike" dirty="0">
                <a:solidFill>
                  <a:srgbClr val="000000"/>
                </a:solidFill>
                <a:effectLst/>
                <a:latin typeface="Barlow" panose="00000500000000000000" pitchFamily="2" charset="0"/>
              </a:rPr>
              <a:t>;</a:t>
            </a:r>
          </a:p>
          <a:p>
            <a:pPr marL="0" indent="0" fontAlgn="base">
              <a:buNone/>
            </a:pPr>
            <a:endParaRPr lang="es-ES" sz="1800" b="0" dirty="0">
              <a:effectLst/>
              <a:latin typeface="Barlow" panose="00000500000000000000" pitchFamily="2" charset="0"/>
            </a:endParaRPr>
          </a:p>
        </p:txBody>
      </p:sp>
      <p:graphicFrame>
        <p:nvGraphicFramePr>
          <p:cNvPr id="7" name="Google Shape;737;p86">
            <a:extLst>
              <a:ext uri="{FF2B5EF4-FFF2-40B4-BE49-F238E27FC236}">
                <a16:creationId xmlns:a16="http://schemas.microsoft.com/office/drawing/2014/main" id="{44A0CA6F-625E-F618-8CC6-948E2DD7A2DF}"/>
              </a:ext>
            </a:extLst>
          </p:cNvPr>
          <p:cNvGraphicFramePr/>
          <p:nvPr>
            <p:extLst>
              <p:ext uri="{D42A27DB-BD31-4B8C-83A1-F6EECF244321}">
                <p14:modId xmlns:p14="http://schemas.microsoft.com/office/powerpoint/2010/main" val="3870441876"/>
              </p:ext>
            </p:extLst>
          </p:nvPr>
        </p:nvGraphicFramePr>
        <p:xfrm>
          <a:off x="798821" y="1374495"/>
          <a:ext cx="8121002" cy="985614"/>
        </p:xfrm>
        <a:graphic>
          <a:graphicData uri="http://schemas.openxmlformats.org/drawingml/2006/table">
            <a:tbl>
              <a:tblPr firstRow="1" bandRow="1">
                <a:noFill/>
              </a:tblPr>
              <a:tblGrid>
                <a:gridCol w="572779">
                  <a:extLst>
                    <a:ext uri="{9D8B030D-6E8A-4147-A177-3AD203B41FA5}">
                      <a16:colId xmlns:a16="http://schemas.microsoft.com/office/drawing/2014/main" val="20000"/>
                    </a:ext>
                  </a:extLst>
                </a:gridCol>
                <a:gridCol w="1427871">
                  <a:extLst>
                    <a:ext uri="{9D8B030D-6E8A-4147-A177-3AD203B41FA5}">
                      <a16:colId xmlns:a16="http://schemas.microsoft.com/office/drawing/2014/main" val="20001"/>
                    </a:ext>
                  </a:extLst>
                </a:gridCol>
                <a:gridCol w="1723292">
                  <a:extLst>
                    <a:ext uri="{9D8B030D-6E8A-4147-A177-3AD203B41FA5}">
                      <a16:colId xmlns:a16="http://schemas.microsoft.com/office/drawing/2014/main" val="20002"/>
                    </a:ext>
                  </a:extLst>
                </a:gridCol>
                <a:gridCol w="1631852">
                  <a:extLst>
                    <a:ext uri="{9D8B030D-6E8A-4147-A177-3AD203B41FA5}">
                      <a16:colId xmlns:a16="http://schemas.microsoft.com/office/drawing/2014/main" val="20004"/>
                    </a:ext>
                  </a:extLst>
                </a:gridCol>
                <a:gridCol w="1508247">
                  <a:extLst>
                    <a:ext uri="{9D8B030D-6E8A-4147-A177-3AD203B41FA5}">
                      <a16:colId xmlns:a16="http://schemas.microsoft.com/office/drawing/2014/main" val="20005"/>
                    </a:ext>
                  </a:extLst>
                </a:gridCol>
                <a:gridCol w="1256961">
                  <a:extLst>
                    <a:ext uri="{9D8B030D-6E8A-4147-A177-3AD203B41FA5}">
                      <a16:colId xmlns:a16="http://schemas.microsoft.com/office/drawing/2014/main" val="3503861865"/>
                    </a:ext>
                  </a:extLst>
                </a:gridCol>
              </a:tblGrid>
              <a:tr h="322855">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id</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apellido</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nombre</a:t>
                      </a:r>
                      <a:endParaRPr b="1" dirty="0">
                        <a:solidFill>
                          <a:schemeClr val="bg1"/>
                        </a:solidFil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universidad</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carrera</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err="1">
                          <a:ln>
                            <a:noFill/>
                          </a:ln>
                          <a:solidFill>
                            <a:srgbClr val="FFFFFF"/>
                          </a:solidFill>
                          <a:effectLst/>
                          <a:uLnTx/>
                          <a:uFillTx/>
                          <a:latin typeface="Barlow"/>
                          <a:ea typeface="+mn-ea"/>
                          <a:cs typeface="+mn-cs"/>
                          <a:sym typeface="Barlow"/>
                        </a:rPr>
                        <a:t>fe_nac</a:t>
                      </a:r>
                      <a:endParaRPr kumimoji="0" lang="es-ES" sz="1867" b="1" i="0" u="none" strike="noStrike" kern="0" cap="none" spc="0" normalizeH="0" baseline="0" noProof="0" dirty="0">
                        <a:ln>
                          <a:noFill/>
                        </a:ln>
                        <a:solidFill>
                          <a:srgbClr val="FFFFFF"/>
                        </a:solidFill>
                        <a:effectLst/>
                        <a:uLnTx/>
                        <a:uFillTx/>
                        <a:latin typeface="Barlow"/>
                        <a:ea typeface="+mn-ea"/>
                        <a:cs typeface="+mn-cs"/>
                        <a:sym typeface="Arial"/>
                      </a:endParaRPr>
                    </a:p>
                  </a:txBody>
                  <a:tcPr marL="91450" marR="91450" marT="45725" marB="45725" anchor="ctr">
                    <a:solidFill>
                      <a:srgbClr val="6C539E"/>
                    </a:solidFill>
                  </a:tcPr>
                </a:tc>
                <a:extLst>
                  <a:ext uri="{0D108BD9-81ED-4DB2-BD59-A6C34878D82A}">
                    <a16:rowId xmlns:a16="http://schemas.microsoft.com/office/drawing/2014/main" val="10000"/>
                  </a:ext>
                </a:extLst>
              </a:tr>
              <a:tr h="261731">
                <a:tc>
                  <a:txBody>
                    <a:bodyPr/>
                    <a:lstStyle/>
                    <a:p>
                      <a:pPr marL="0" marR="0" lvl="0" indent="0" algn="l" rtl="0">
                        <a:lnSpc>
                          <a:spcPct val="100000"/>
                        </a:lnSpc>
                        <a:spcBef>
                          <a:spcPts val="0"/>
                        </a:spcBef>
                        <a:spcAft>
                          <a:spcPts val="0"/>
                        </a:spcAft>
                        <a:buNone/>
                      </a:pPr>
                      <a:r>
                        <a:rPr lang="es-ES" b="1" dirty="0">
                          <a:solidFill>
                            <a:schemeClr val="bg1"/>
                          </a:solidFill>
                        </a:rPr>
                        <a:t>0</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err="1">
                          <a:solidFill>
                            <a:schemeClr val="bg1"/>
                          </a:solidFill>
                        </a:rPr>
                        <a:t>Lopez</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a:solidFill>
                            <a:schemeClr val="bg1"/>
                          </a:solidFill>
                        </a:rPr>
                        <a:t>Pablo</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UBA</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IS</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09-10-1980</a:t>
                      </a:r>
                    </a:p>
                  </a:txBody>
                  <a:tcPr marL="91450" marR="91450" marT="45725" marB="45725" anchor="ctr">
                    <a:solidFill>
                      <a:srgbClr val="B4A7D6"/>
                    </a:solidFill>
                  </a:tcPr>
                </a:tc>
                <a:extLst>
                  <a:ext uri="{0D108BD9-81ED-4DB2-BD59-A6C34878D82A}">
                    <a16:rowId xmlns:a16="http://schemas.microsoft.com/office/drawing/2014/main" val="2996226390"/>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3</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Jorge</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Omar</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UBA</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AS</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mn-lt"/>
                          <a:ea typeface="+mn-ea"/>
                          <a:cs typeface="+mn-cs"/>
                          <a:sym typeface="Arial"/>
                        </a:rPr>
                        <a:t>29-01-1982</a:t>
                      </a:r>
                    </a:p>
                  </a:txBody>
                  <a:tcPr marL="91450" marR="91450" marT="45725" marB="45725" anchor="ctr">
                    <a:solidFill>
                      <a:srgbClr val="B4A7D6"/>
                    </a:solidFill>
                  </a:tcPr>
                </a:tc>
                <a:extLst>
                  <a:ext uri="{0D108BD9-81ED-4DB2-BD59-A6C34878D82A}">
                    <a16:rowId xmlns:a16="http://schemas.microsoft.com/office/drawing/2014/main" val="1826568562"/>
                  </a:ext>
                </a:extLst>
              </a:tr>
            </a:tbl>
          </a:graphicData>
        </a:graphic>
      </p:graphicFrame>
      <p:sp>
        <p:nvSpPr>
          <p:cNvPr id="11" name="CuadroTexto 10">
            <a:extLst>
              <a:ext uri="{FF2B5EF4-FFF2-40B4-BE49-F238E27FC236}">
                <a16:creationId xmlns:a16="http://schemas.microsoft.com/office/drawing/2014/main" id="{C06053DC-F7E2-F9D2-96B6-410980CF1AF7}"/>
              </a:ext>
            </a:extLst>
          </p:cNvPr>
          <p:cNvSpPr txBox="1"/>
          <p:nvPr/>
        </p:nvSpPr>
        <p:spPr>
          <a:xfrm>
            <a:off x="786275" y="836315"/>
            <a:ext cx="2836156" cy="307777"/>
          </a:xfrm>
          <a:prstGeom prst="rect">
            <a:avLst/>
          </a:prstGeom>
          <a:noFill/>
        </p:spPr>
        <p:txBody>
          <a:bodyPr wrap="square">
            <a:spAutoFit/>
          </a:bodyPr>
          <a:lstStyle/>
          <a:p>
            <a:r>
              <a:rPr lang="es-ES" sz="1400" b="1" i="0" u="none" strike="noStrike" dirty="0">
                <a:solidFill>
                  <a:srgbClr val="00AEB2"/>
                </a:solidFill>
                <a:effectLst/>
                <a:latin typeface="Barlow" panose="00000500000000000000" pitchFamily="2" charset="0"/>
              </a:rPr>
              <a:t>Tabla: </a:t>
            </a:r>
            <a:r>
              <a:rPr lang="es-ES" sz="1400" b="1" i="0" u="none" strike="noStrike" dirty="0" err="1">
                <a:solidFill>
                  <a:srgbClr val="00AEB2"/>
                </a:solidFill>
                <a:effectLst/>
                <a:latin typeface="Barlow" panose="00000500000000000000" pitchFamily="2" charset="0"/>
              </a:rPr>
              <a:t>tbAlumnos</a:t>
            </a:r>
            <a:endParaRPr lang="es-AR" dirty="0"/>
          </a:p>
        </p:txBody>
      </p:sp>
    </p:spTree>
    <p:extLst>
      <p:ext uri="{BB962C8B-B14F-4D97-AF65-F5344CB8AC3E}">
        <p14:creationId xmlns:p14="http://schemas.microsoft.com/office/powerpoint/2010/main" val="148047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p:nvPr/>
        </p:nvSpPr>
        <p:spPr>
          <a:xfrm>
            <a:off x="4404071" y="401115"/>
            <a:ext cx="4008600" cy="7518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i="0" u="none" strike="noStrike" cap="none">
                <a:solidFill>
                  <a:srgbClr val="000000"/>
                </a:solidFill>
                <a:latin typeface="Barlow ExtraBold"/>
                <a:ea typeface="Barlow ExtraBold"/>
                <a:cs typeface="Barlow ExtraBold"/>
                <a:sym typeface="Barlow ExtraBold"/>
              </a:rPr>
              <a:t>Reglas de la clase</a:t>
            </a:r>
            <a:endParaRPr sz="3500" b="1" i="0" u="none" strike="noStrike" cap="none">
              <a:solidFill>
                <a:srgbClr val="000000"/>
              </a:solidFill>
              <a:latin typeface="Barlow ExtraBold"/>
              <a:ea typeface="Barlow ExtraBold"/>
              <a:cs typeface="Barlow ExtraBold"/>
              <a:sym typeface="Barlow ExtraBold"/>
            </a:endParaRPr>
          </a:p>
          <a:p>
            <a:pPr marL="0" marR="0" lvl="0" indent="0" algn="l" rtl="0">
              <a:lnSpc>
                <a:spcPct val="100000"/>
              </a:lnSpc>
              <a:spcBef>
                <a:spcPts val="0"/>
              </a:spcBef>
              <a:spcAft>
                <a:spcPts val="0"/>
              </a:spcAft>
              <a:buClr>
                <a:srgbClr val="000000"/>
              </a:buClr>
              <a:buSzPts val="6060"/>
              <a:buFont typeface="Arial"/>
              <a:buNone/>
            </a:pPr>
            <a:endParaRPr sz="6060" b="1" i="0" u="none" strike="noStrike" cap="none">
              <a:solidFill>
                <a:srgbClr val="000000"/>
              </a:solidFill>
              <a:latin typeface="Barlow ExtraBold"/>
              <a:ea typeface="Barlow ExtraBold"/>
              <a:cs typeface="Barlow ExtraBold"/>
              <a:sym typeface="Barlow ExtraBold"/>
            </a:endParaRPr>
          </a:p>
        </p:txBody>
      </p:sp>
      <p:sp>
        <p:nvSpPr>
          <p:cNvPr id="80" name="Google Shape;80;p3"/>
          <p:cNvSpPr txBox="1"/>
          <p:nvPr/>
        </p:nvSpPr>
        <p:spPr>
          <a:xfrm>
            <a:off x="4833765" y="1151089"/>
            <a:ext cx="3995700" cy="8499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600"/>
              </a:spcAft>
              <a:buClr>
                <a:srgbClr val="000000"/>
              </a:buClr>
              <a:buSzPts val="1800"/>
              <a:buFont typeface="Arial"/>
              <a:buNone/>
            </a:pPr>
            <a:r>
              <a:rPr lang="en-US" sz="1800" b="0" i="0" u="none" strike="noStrike" cap="none">
                <a:solidFill>
                  <a:srgbClr val="000000"/>
                </a:solidFill>
                <a:latin typeface="Barlow"/>
                <a:ea typeface="Barlow"/>
                <a:cs typeface="Barlow"/>
                <a:sym typeface="Barlow"/>
              </a:rPr>
              <a:t>Micrófonos apagados</a:t>
            </a:r>
            <a:endParaRPr sz="1800" b="0" i="0" u="none" strike="noStrike" cap="none">
              <a:solidFill>
                <a:srgbClr val="000000"/>
              </a:solidFill>
              <a:latin typeface="Barlow"/>
              <a:ea typeface="Barlow"/>
              <a:cs typeface="Barlow"/>
              <a:sym typeface="Barlow"/>
            </a:endParaRPr>
          </a:p>
        </p:txBody>
      </p:sp>
      <p:pic>
        <p:nvPicPr>
          <p:cNvPr id="81" name="Google Shape;81;p3"/>
          <p:cNvPicPr preferRelativeResize="0"/>
          <p:nvPr/>
        </p:nvPicPr>
        <p:blipFill rotWithShape="1">
          <a:blip r:embed="rId3">
            <a:alphaModFix/>
          </a:blip>
          <a:srcRect/>
          <a:stretch/>
        </p:blipFill>
        <p:spPr>
          <a:xfrm>
            <a:off x="7776464" y="4432569"/>
            <a:ext cx="1182182" cy="664972"/>
          </a:xfrm>
          <a:prstGeom prst="rect">
            <a:avLst/>
          </a:prstGeom>
          <a:noFill/>
          <a:ln>
            <a:noFill/>
          </a:ln>
        </p:spPr>
      </p:pic>
      <p:sp>
        <p:nvSpPr>
          <p:cNvPr id="82" name="Google Shape;82;p3"/>
          <p:cNvSpPr txBox="1"/>
          <p:nvPr/>
        </p:nvSpPr>
        <p:spPr>
          <a:xfrm>
            <a:off x="4835239" y="1914744"/>
            <a:ext cx="3624600" cy="8499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600"/>
              </a:spcAft>
              <a:buClr>
                <a:srgbClr val="000000"/>
              </a:buClr>
              <a:buSzPts val="1800"/>
              <a:buFont typeface="Arial"/>
              <a:buNone/>
            </a:pPr>
            <a:r>
              <a:rPr lang="en-US" sz="1800" b="0" i="0" u="none" strike="noStrike" cap="none">
                <a:solidFill>
                  <a:srgbClr val="000000"/>
                </a:solidFill>
                <a:latin typeface="Barlow"/>
                <a:ea typeface="Barlow"/>
                <a:cs typeface="Barlow"/>
                <a:sym typeface="Barlow"/>
              </a:rPr>
              <a:t>Consultas al final de la clase</a:t>
            </a:r>
            <a:endParaRPr sz="1800" b="0" i="0" u="none" strike="noStrike" cap="none">
              <a:solidFill>
                <a:srgbClr val="000000"/>
              </a:solidFill>
              <a:latin typeface="Barlow"/>
              <a:ea typeface="Barlow"/>
              <a:cs typeface="Barlow"/>
              <a:sym typeface="Barlow"/>
            </a:endParaRPr>
          </a:p>
        </p:txBody>
      </p:sp>
      <p:sp>
        <p:nvSpPr>
          <p:cNvPr id="83" name="Google Shape;83;p3"/>
          <p:cNvSpPr txBox="1"/>
          <p:nvPr/>
        </p:nvSpPr>
        <p:spPr>
          <a:xfrm>
            <a:off x="4833765" y="2673653"/>
            <a:ext cx="3508800" cy="8499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600"/>
              </a:spcAft>
              <a:buClr>
                <a:srgbClr val="000000"/>
              </a:buClr>
              <a:buSzPts val="1800"/>
              <a:buFont typeface="Arial"/>
              <a:buNone/>
            </a:pPr>
            <a:r>
              <a:rPr lang="en-US" sz="1800" b="0" i="0" u="none" strike="noStrike" cap="none">
                <a:solidFill>
                  <a:srgbClr val="000000"/>
                </a:solidFill>
                <a:latin typeface="Barlow"/>
                <a:ea typeface="Barlow"/>
                <a:cs typeface="Barlow"/>
                <a:sym typeface="Barlow"/>
              </a:rPr>
              <a:t>Consultas por chat</a:t>
            </a:r>
            <a:endParaRPr sz="1800" b="0" i="0" u="none" strike="noStrike" cap="none">
              <a:solidFill>
                <a:srgbClr val="000000"/>
              </a:solidFill>
              <a:latin typeface="Barlow"/>
              <a:ea typeface="Barlow"/>
              <a:cs typeface="Barlow"/>
              <a:sym typeface="Barlow"/>
            </a:endParaRPr>
          </a:p>
        </p:txBody>
      </p:sp>
      <p:pic>
        <p:nvPicPr>
          <p:cNvPr id="84" name="Google Shape;84;p3"/>
          <p:cNvPicPr preferRelativeResize="0"/>
          <p:nvPr/>
        </p:nvPicPr>
        <p:blipFill rotWithShape="1">
          <a:blip r:embed="rId4">
            <a:alphaModFix/>
          </a:blip>
          <a:srcRect l="57110"/>
          <a:stretch/>
        </p:blipFill>
        <p:spPr>
          <a:xfrm>
            <a:off x="-1" y="0"/>
            <a:ext cx="4197899" cy="5138653"/>
          </a:xfrm>
          <a:prstGeom prst="rect">
            <a:avLst/>
          </a:prstGeom>
          <a:noFill/>
          <a:ln>
            <a:noFill/>
          </a:ln>
        </p:spPr>
      </p:pic>
      <p:pic>
        <p:nvPicPr>
          <p:cNvPr id="85" name="Google Shape;85;p3"/>
          <p:cNvPicPr preferRelativeResize="0"/>
          <p:nvPr/>
        </p:nvPicPr>
        <p:blipFill rotWithShape="1">
          <a:blip r:embed="rId5">
            <a:alphaModFix/>
          </a:blip>
          <a:srcRect/>
          <a:stretch/>
        </p:blipFill>
        <p:spPr>
          <a:xfrm>
            <a:off x="4440441" y="1154159"/>
            <a:ext cx="394803" cy="394803"/>
          </a:xfrm>
          <a:prstGeom prst="rect">
            <a:avLst/>
          </a:prstGeom>
          <a:noFill/>
          <a:ln>
            <a:noFill/>
          </a:ln>
        </p:spPr>
      </p:pic>
      <p:pic>
        <p:nvPicPr>
          <p:cNvPr id="86" name="Google Shape;86;p3"/>
          <p:cNvPicPr preferRelativeResize="0"/>
          <p:nvPr/>
        </p:nvPicPr>
        <p:blipFill rotWithShape="1">
          <a:blip r:embed="rId6">
            <a:alphaModFix/>
          </a:blip>
          <a:srcRect/>
          <a:stretch/>
        </p:blipFill>
        <p:spPr>
          <a:xfrm>
            <a:off x="4370289" y="2764746"/>
            <a:ext cx="394803" cy="394803"/>
          </a:xfrm>
          <a:prstGeom prst="rect">
            <a:avLst/>
          </a:prstGeom>
          <a:noFill/>
          <a:ln>
            <a:noFill/>
          </a:ln>
        </p:spPr>
      </p:pic>
      <p:pic>
        <p:nvPicPr>
          <p:cNvPr id="87" name="Google Shape;87;p3"/>
          <p:cNvPicPr preferRelativeResize="0"/>
          <p:nvPr/>
        </p:nvPicPr>
        <p:blipFill rotWithShape="1">
          <a:blip r:embed="rId7">
            <a:alphaModFix/>
          </a:blip>
          <a:srcRect/>
          <a:stretch/>
        </p:blipFill>
        <p:spPr>
          <a:xfrm>
            <a:off x="4370290" y="1959450"/>
            <a:ext cx="394803" cy="394803"/>
          </a:xfrm>
          <a:prstGeom prst="rect">
            <a:avLst/>
          </a:prstGeom>
          <a:noFill/>
          <a:ln>
            <a:noFill/>
          </a:ln>
        </p:spPr>
      </p:pic>
      <p:pic>
        <p:nvPicPr>
          <p:cNvPr id="88" name="Google Shape;88;p3"/>
          <p:cNvPicPr preferRelativeResize="0"/>
          <p:nvPr/>
        </p:nvPicPr>
        <p:blipFill rotWithShape="1">
          <a:blip r:embed="rId8">
            <a:alphaModFix/>
          </a:blip>
          <a:srcRect/>
          <a:stretch/>
        </p:blipFill>
        <p:spPr>
          <a:xfrm>
            <a:off x="7776464" y="3"/>
            <a:ext cx="429120" cy="429120"/>
          </a:xfrm>
          <a:prstGeom prst="rect">
            <a:avLst/>
          </a:prstGeom>
          <a:noFill/>
          <a:ln>
            <a:noFill/>
          </a:ln>
        </p:spPr>
      </p:pic>
      <p:pic>
        <p:nvPicPr>
          <p:cNvPr id="89" name="Google Shape;89;p3"/>
          <p:cNvPicPr preferRelativeResize="0"/>
          <p:nvPr/>
        </p:nvPicPr>
        <p:blipFill rotWithShape="1">
          <a:blip r:embed="rId9">
            <a:alphaModFix/>
          </a:blip>
          <a:srcRect/>
          <a:stretch/>
        </p:blipFill>
        <p:spPr>
          <a:xfrm>
            <a:off x="8899370" y="1010216"/>
            <a:ext cx="244625" cy="244625"/>
          </a:xfrm>
          <a:prstGeom prst="rect">
            <a:avLst/>
          </a:prstGeom>
          <a:noFill/>
          <a:ln>
            <a:noFill/>
          </a:ln>
        </p:spPr>
      </p:pic>
      <p:pic>
        <p:nvPicPr>
          <p:cNvPr id="90" name="Google Shape;90;p3"/>
          <p:cNvPicPr preferRelativeResize="0"/>
          <p:nvPr/>
        </p:nvPicPr>
        <p:blipFill rotWithShape="1">
          <a:blip r:embed="rId10">
            <a:alphaModFix/>
          </a:blip>
          <a:srcRect/>
          <a:stretch/>
        </p:blipFill>
        <p:spPr>
          <a:xfrm>
            <a:off x="8435023" y="140125"/>
            <a:ext cx="708977" cy="708979"/>
          </a:xfrm>
          <a:prstGeom prst="rect">
            <a:avLst/>
          </a:prstGeom>
          <a:noFill/>
          <a:ln>
            <a:noFill/>
          </a:ln>
        </p:spPr>
      </p:pic>
      <p:pic>
        <p:nvPicPr>
          <p:cNvPr id="91" name="Google Shape;91;p3"/>
          <p:cNvPicPr preferRelativeResize="0"/>
          <p:nvPr/>
        </p:nvPicPr>
        <p:blipFill rotWithShape="1">
          <a:blip r:embed="rId8">
            <a:alphaModFix/>
          </a:blip>
          <a:srcRect/>
          <a:stretch/>
        </p:blipFill>
        <p:spPr>
          <a:xfrm>
            <a:off x="4115943" y="3800793"/>
            <a:ext cx="429120" cy="429120"/>
          </a:xfrm>
          <a:prstGeom prst="rect">
            <a:avLst/>
          </a:prstGeom>
          <a:noFill/>
          <a:ln>
            <a:noFill/>
          </a:ln>
        </p:spPr>
      </p:pic>
      <p:pic>
        <p:nvPicPr>
          <p:cNvPr id="92" name="Google Shape;92;p3"/>
          <p:cNvPicPr preferRelativeResize="0"/>
          <p:nvPr/>
        </p:nvPicPr>
        <p:blipFill rotWithShape="1">
          <a:blip r:embed="rId11">
            <a:alphaModFix/>
          </a:blip>
          <a:srcRect/>
          <a:stretch/>
        </p:blipFill>
        <p:spPr>
          <a:xfrm>
            <a:off x="4452064" y="4413798"/>
            <a:ext cx="313029" cy="342964"/>
          </a:xfrm>
          <a:prstGeom prst="rect">
            <a:avLst/>
          </a:prstGeom>
          <a:noFill/>
          <a:ln>
            <a:noFill/>
          </a:ln>
        </p:spPr>
      </p:pic>
      <p:pic>
        <p:nvPicPr>
          <p:cNvPr id="93" name="Google Shape;93;p3"/>
          <p:cNvPicPr preferRelativeResize="0"/>
          <p:nvPr/>
        </p:nvPicPr>
        <p:blipFill rotWithShape="1">
          <a:blip r:embed="rId12">
            <a:alphaModFix/>
          </a:blip>
          <a:srcRect/>
          <a:stretch/>
        </p:blipFill>
        <p:spPr>
          <a:xfrm>
            <a:off x="3599605" y="4327112"/>
            <a:ext cx="516338" cy="5163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18" name="Google Shape;318;p41"/>
          <p:cNvSpPr txBox="1">
            <a:spLocks noGrp="1"/>
          </p:cNvSpPr>
          <p:nvPr>
            <p:ph type="title" idx="4294967295"/>
          </p:nvPr>
        </p:nvSpPr>
        <p:spPr>
          <a:xfrm>
            <a:off x="1042349" y="-93593"/>
            <a:ext cx="4541101" cy="975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 sz="4000" dirty="0">
                <a:latin typeface="Barlow ExtraBold"/>
                <a:ea typeface="Barlow ExtraBold"/>
                <a:cs typeface="Barlow ExtraBold"/>
                <a:sym typeface="Barlow ExtraBold"/>
              </a:rPr>
              <a:t>SQL: SELECT</a:t>
            </a:r>
          </a:p>
        </p:txBody>
      </p:sp>
      <p:sp>
        <p:nvSpPr>
          <p:cNvPr id="319" name="Google Shape;319;p41"/>
          <p:cNvSpPr txBox="1">
            <a:spLocks noGrp="1"/>
          </p:cNvSpPr>
          <p:nvPr>
            <p:ph type="body" idx="4294967295"/>
          </p:nvPr>
        </p:nvSpPr>
        <p:spPr>
          <a:xfrm>
            <a:off x="236915" y="983610"/>
            <a:ext cx="7422943" cy="1133578"/>
          </a:xfrm>
          <a:prstGeom prst="rect">
            <a:avLst/>
          </a:prstGeom>
          <a:noFill/>
          <a:ln>
            <a:noFill/>
          </a:ln>
        </p:spPr>
        <p:txBody>
          <a:bodyPr spcFirstLastPara="1" wrap="square" lIns="91425" tIns="91425" rIns="91425" bIns="91425" anchor="t" anchorCtr="0">
            <a:noAutofit/>
          </a:bodyPr>
          <a:lstStyle/>
          <a:p>
            <a:pPr marL="92075" indent="-92075" fontAlgn="base"/>
            <a:r>
              <a:rPr lang="es-ES" sz="1800" dirty="0"/>
              <a:t> </a:t>
            </a:r>
            <a:r>
              <a:rPr lang="es-AR" sz="1800" dirty="0"/>
              <a:t>Operadores</a:t>
            </a:r>
          </a:p>
          <a:p>
            <a:pPr marL="114300" indent="0">
              <a:buNone/>
            </a:pPr>
            <a:br>
              <a:rPr lang="es-ES" sz="2400" b="0" dirty="0">
                <a:effectLst/>
              </a:rPr>
            </a:br>
            <a:endParaRPr lang="es-ES" sz="1800" dirty="0"/>
          </a:p>
        </p:txBody>
      </p:sp>
      <p:sp>
        <p:nvSpPr>
          <p:cNvPr id="320" name="Google Shape;320;p41"/>
          <p:cNvSpPr/>
          <p:nvPr/>
        </p:nvSpPr>
        <p:spPr>
          <a:xfrm>
            <a:off x="0" y="53057"/>
            <a:ext cx="919200" cy="712500"/>
          </a:xfrm>
          <a:prstGeom prst="rightArrow">
            <a:avLst>
              <a:gd name="adj1" fmla="val 50000"/>
              <a:gd name="adj2" fmla="val 50000"/>
            </a:avLst>
          </a:prstGeom>
          <a:solidFill>
            <a:srgbClr val="6959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2" name="Tabla 1">
            <a:extLst>
              <a:ext uri="{FF2B5EF4-FFF2-40B4-BE49-F238E27FC236}">
                <a16:creationId xmlns:a16="http://schemas.microsoft.com/office/drawing/2014/main" id="{9A47E556-DE7F-7570-700D-4F41643BE950}"/>
              </a:ext>
            </a:extLst>
          </p:cNvPr>
          <p:cNvGraphicFramePr>
            <a:graphicFrameLocks noGrp="1"/>
          </p:cNvGraphicFramePr>
          <p:nvPr>
            <p:extLst>
              <p:ext uri="{D42A27DB-BD31-4B8C-83A1-F6EECF244321}">
                <p14:modId xmlns:p14="http://schemas.microsoft.com/office/powerpoint/2010/main" val="3181280656"/>
              </p:ext>
            </p:extLst>
          </p:nvPr>
        </p:nvGraphicFramePr>
        <p:xfrm>
          <a:off x="716695" y="1461600"/>
          <a:ext cx="6656378" cy="3226245"/>
        </p:xfrm>
        <a:graphic>
          <a:graphicData uri="http://schemas.openxmlformats.org/drawingml/2006/table">
            <a:tbl>
              <a:tblPr/>
              <a:tblGrid>
                <a:gridCol w="2187263">
                  <a:extLst>
                    <a:ext uri="{9D8B030D-6E8A-4147-A177-3AD203B41FA5}">
                      <a16:colId xmlns:a16="http://schemas.microsoft.com/office/drawing/2014/main" val="2949903122"/>
                    </a:ext>
                  </a:extLst>
                </a:gridCol>
                <a:gridCol w="4469115">
                  <a:extLst>
                    <a:ext uri="{9D8B030D-6E8A-4147-A177-3AD203B41FA5}">
                      <a16:colId xmlns:a16="http://schemas.microsoft.com/office/drawing/2014/main" val="1952765788"/>
                    </a:ext>
                  </a:extLst>
                </a:gridCol>
              </a:tblGrid>
              <a:tr h="779713">
                <a:tc>
                  <a:txBody>
                    <a:bodyPr/>
                    <a:lstStyle/>
                    <a:p>
                      <a:pPr rtl="0" fontAlgn="ctr">
                        <a:spcBef>
                          <a:spcPts val="0"/>
                        </a:spcBef>
                        <a:spcAft>
                          <a:spcPts val="0"/>
                        </a:spcAft>
                      </a:pPr>
                      <a:r>
                        <a:rPr lang="es-AR" sz="1700" b="1" i="0" u="none" strike="noStrike" dirty="0">
                          <a:solidFill>
                            <a:srgbClr val="FFFFFF"/>
                          </a:solidFill>
                          <a:effectLst/>
                          <a:latin typeface="Barlow" panose="00000500000000000000" pitchFamily="2" charset="0"/>
                        </a:rPr>
                        <a:t>Operador</a:t>
                      </a:r>
                      <a:endParaRPr lang="es-AR" dirty="0">
                        <a:effectLst/>
                        <a:latin typeface="Barlow" panose="00000500000000000000" pitchFamily="2" charset="0"/>
                      </a:endParaRPr>
                    </a:p>
                  </a:txBody>
                  <a:tcPr marL="76200" marR="76200" marT="30480" marB="30480" anchor="ctr">
                    <a:lnL w="22860"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22860" cap="flat" cmpd="sng" algn="ctr">
                      <a:solidFill>
                        <a:srgbClr val="000000"/>
                      </a:solidFill>
                      <a:prstDash val="solid"/>
                      <a:round/>
                      <a:headEnd type="none" w="med" len="med"/>
                      <a:tailEnd type="none" w="med" len="med"/>
                    </a:lnT>
                    <a:lnB w="22860" cap="flat" cmpd="sng" algn="ctr">
                      <a:solidFill>
                        <a:srgbClr val="000000"/>
                      </a:solidFill>
                      <a:prstDash val="solid"/>
                      <a:round/>
                      <a:headEnd type="none" w="med" len="med"/>
                      <a:tailEnd type="none" w="med" len="med"/>
                    </a:lnB>
                    <a:solidFill>
                      <a:srgbClr val="00AEB2"/>
                    </a:solidFill>
                  </a:tcPr>
                </a:tc>
                <a:tc>
                  <a:txBody>
                    <a:bodyPr/>
                    <a:lstStyle/>
                    <a:p>
                      <a:pPr rtl="0" fontAlgn="ctr">
                        <a:spcBef>
                          <a:spcPts val="0"/>
                        </a:spcBef>
                        <a:spcAft>
                          <a:spcPts val="0"/>
                        </a:spcAft>
                      </a:pPr>
                      <a:r>
                        <a:rPr lang="es-AR" sz="1700" b="1" i="0" u="none" strike="noStrike" dirty="0">
                          <a:solidFill>
                            <a:srgbClr val="FFFFFF"/>
                          </a:solidFill>
                          <a:effectLst/>
                          <a:latin typeface="Barlow" panose="00000500000000000000" pitchFamily="2" charset="0"/>
                        </a:rPr>
                        <a:t>Definición</a:t>
                      </a:r>
                      <a:endParaRPr lang="es-AR" dirty="0">
                        <a:effectLst/>
                        <a:latin typeface="Barlow" panose="00000500000000000000" pitchFamily="2" charset="0"/>
                      </a:endParaRPr>
                    </a:p>
                  </a:txBody>
                  <a:tcPr marL="76200" marR="76200" marT="30480" marB="30480" anchor="ctr">
                    <a:lnL w="10157" cap="flat" cmpd="sng" algn="ctr">
                      <a:solidFill>
                        <a:srgbClr val="000000"/>
                      </a:solidFill>
                      <a:prstDash val="solid"/>
                      <a:round/>
                      <a:headEnd type="none" w="med" len="med"/>
                      <a:tailEnd type="none" w="med" len="med"/>
                    </a:lnL>
                    <a:lnR w="22860" cap="flat" cmpd="sng" algn="ctr">
                      <a:solidFill>
                        <a:srgbClr val="000000"/>
                      </a:solidFill>
                      <a:prstDash val="solid"/>
                      <a:round/>
                      <a:headEnd type="none" w="med" len="med"/>
                      <a:tailEnd type="none" w="med" len="med"/>
                    </a:lnR>
                    <a:lnT w="22860" cap="flat" cmpd="sng" algn="ctr">
                      <a:solidFill>
                        <a:srgbClr val="000000"/>
                      </a:solidFill>
                      <a:prstDash val="solid"/>
                      <a:round/>
                      <a:headEnd type="none" w="med" len="med"/>
                      <a:tailEnd type="none" w="med" len="med"/>
                    </a:lnT>
                    <a:lnB w="22860" cap="flat" cmpd="sng" algn="ctr">
                      <a:solidFill>
                        <a:srgbClr val="000000"/>
                      </a:solidFill>
                      <a:prstDash val="solid"/>
                      <a:round/>
                      <a:headEnd type="none" w="med" len="med"/>
                      <a:tailEnd type="none" w="med" len="med"/>
                    </a:lnB>
                    <a:solidFill>
                      <a:srgbClr val="00AEB2"/>
                    </a:solidFill>
                  </a:tcPr>
                </a:tc>
                <a:extLst>
                  <a:ext uri="{0D108BD9-81ED-4DB2-BD59-A6C34878D82A}">
                    <a16:rowId xmlns:a16="http://schemas.microsoft.com/office/drawing/2014/main" val="2092861229"/>
                  </a:ext>
                </a:extLst>
              </a:tr>
              <a:tr h="319943">
                <a:tc>
                  <a:txBody>
                    <a:bodyPr/>
                    <a:lstStyle/>
                    <a:p>
                      <a:pPr algn="ctr" rtl="0" fontAlgn="ctr">
                        <a:spcBef>
                          <a:spcPts val="0"/>
                        </a:spcBef>
                        <a:spcAft>
                          <a:spcPts val="0"/>
                        </a:spcAft>
                      </a:pPr>
                      <a:r>
                        <a:rPr lang="es-AR" sz="1700" b="1" i="0" u="none" strike="noStrike" dirty="0">
                          <a:solidFill>
                            <a:srgbClr val="000000"/>
                          </a:solidFill>
                          <a:effectLst/>
                          <a:latin typeface="Barlow" panose="00000500000000000000" pitchFamily="2" charset="0"/>
                        </a:rPr>
                        <a:t>=</a:t>
                      </a:r>
                      <a:endParaRPr lang="es-AR" dirty="0">
                        <a:effectLst/>
                        <a:latin typeface="Barlow" panose="00000500000000000000" pitchFamily="2" charset="0"/>
                      </a:endParaRPr>
                    </a:p>
                  </a:txBody>
                  <a:tcPr marL="76200" marR="76200" marT="30480" marB="30480" anchor="ctr">
                    <a:lnL w="15240"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22860"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s-AR" sz="1700" b="0" i="0" u="none" strike="noStrike">
                          <a:solidFill>
                            <a:srgbClr val="000000"/>
                          </a:solidFill>
                          <a:effectLst/>
                          <a:latin typeface="Barlow" panose="00000500000000000000" pitchFamily="2" charset="0"/>
                        </a:rPr>
                        <a:t>Igual</a:t>
                      </a:r>
                      <a:endParaRPr lang="es-AR">
                        <a:effectLst/>
                        <a:latin typeface="Barlow" panose="00000500000000000000" pitchFamily="2" charset="0"/>
                      </a:endParaRPr>
                    </a:p>
                  </a:txBody>
                  <a:tcPr marL="76200" marR="76200" marT="30480" marB="30480" anchor="ctr">
                    <a:lnL w="10157"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22860"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802957"/>
                  </a:ext>
                </a:extLst>
              </a:tr>
              <a:tr h="375680">
                <a:tc>
                  <a:txBody>
                    <a:bodyPr/>
                    <a:lstStyle/>
                    <a:p>
                      <a:pPr algn="ctr" rtl="0" fontAlgn="ctr">
                        <a:spcBef>
                          <a:spcPts val="0"/>
                        </a:spcBef>
                        <a:spcAft>
                          <a:spcPts val="0"/>
                        </a:spcAft>
                      </a:pPr>
                      <a:r>
                        <a:rPr lang="es-AR" sz="1700" b="1" i="0" u="none" strike="noStrike" dirty="0">
                          <a:solidFill>
                            <a:srgbClr val="000000"/>
                          </a:solidFill>
                          <a:effectLst/>
                          <a:latin typeface="Barlow" panose="00000500000000000000" pitchFamily="2" charset="0"/>
                        </a:rPr>
                        <a:t>&gt;</a:t>
                      </a:r>
                      <a:endParaRPr lang="es-AR" dirty="0">
                        <a:effectLst/>
                        <a:latin typeface="Barlow" panose="00000500000000000000" pitchFamily="2" charset="0"/>
                      </a:endParaRPr>
                    </a:p>
                  </a:txBody>
                  <a:tcPr marL="76200" marR="76200" marT="30480" marB="30480" anchor="ctr">
                    <a:lnL w="15240"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s-AR" sz="1700" b="0" i="0" u="none" strike="noStrike" dirty="0">
                          <a:solidFill>
                            <a:srgbClr val="000000"/>
                          </a:solidFill>
                          <a:effectLst/>
                          <a:latin typeface="Barlow" panose="00000500000000000000" pitchFamily="2" charset="0"/>
                        </a:rPr>
                        <a:t>Mayor</a:t>
                      </a:r>
                      <a:endParaRPr lang="es-AR" dirty="0">
                        <a:effectLst/>
                        <a:latin typeface="Barlow" panose="00000500000000000000" pitchFamily="2" charset="0"/>
                      </a:endParaRPr>
                    </a:p>
                  </a:txBody>
                  <a:tcPr marL="76200" marR="76200" marT="30480" marB="30480" anchor="ctr">
                    <a:lnL w="10157"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0245910"/>
                  </a:ext>
                </a:extLst>
              </a:tr>
              <a:tr h="538711">
                <a:tc>
                  <a:txBody>
                    <a:bodyPr/>
                    <a:lstStyle/>
                    <a:p>
                      <a:pPr algn="ctr" rtl="0" fontAlgn="ctr">
                        <a:spcBef>
                          <a:spcPts val="0"/>
                        </a:spcBef>
                        <a:spcAft>
                          <a:spcPts val="0"/>
                        </a:spcAft>
                      </a:pPr>
                      <a:r>
                        <a:rPr lang="es-AR" sz="1700" b="1" i="0" u="none" strike="noStrike">
                          <a:solidFill>
                            <a:srgbClr val="000000"/>
                          </a:solidFill>
                          <a:effectLst/>
                          <a:latin typeface="Barlow" panose="00000500000000000000" pitchFamily="2" charset="0"/>
                        </a:rPr>
                        <a:t>&gt;=</a:t>
                      </a:r>
                      <a:endParaRPr lang="es-AR">
                        <a:effectLst/>
                        <a:latin typeface="Barlow" panose="00000500000000000000" pitchFamily="2" charset="0"/>
                      </a:endParaRPr>
                    </a:p>
                  </a:txBody>
                  <a:tcPr marL="76200" marR="76200" marT="30480" marB="30480" anchor="ctr">
                    <a:lnL w="15240"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s-AR" sz="1700" b="0" i="0" u="none" strike="noStrike" dirty="0">
                          <a:solidFill>
                            <a:srgbClr val="000000"/>
                          </a:solidFill>
                          <a:effectLst/>
                          <a:latin typeface="Barlow" panose="00000500000000000000" pitchFamily="2" charset="0"/>
                        </a:rPr>
                        <a:t>Mayor o igual</a:t>
                      </a:r>
                      <a:endParaRPr lang="es-AR" dirty="0">
                        <a:effectLst/>
                        <a:latin typeface="Barlow" panose="00000500000000000000" pitchFamily="2" charset="0"/>
                      </a:endParaRPr>
                    </a:p>
                  </a:txBody>
                  <a:tcPr marL="76200" marR="76200" marT="30480" marB="30480" anchor="ctr">
                    <a:lnL w="10157"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570258"/>
                  </a:ext>
                </a:extLst>
              </a:tr>
              <a:tr h="340239">
                <a:tc>
                  <a:txBody>
                    <a:bodyPr/>
                    <a:lstStyle/>
                    <a:p>
                      <a:pPr algn="ctr" rtl="0" fontAlgn="ctr">
                        <a:spcBef>
                          <a:spcPts val="0"/>
                        </a:spcBef>
                        <a:spcAft>
                          <a:spcPts val="0"/>
                        </a:spcAft>
                      </a:pPr>
                      <a:r>
                        <a:rPr lang="es-AR" sz="1700" b="1" i="0" u="none" strike="noStrike" dirty="0">
                          <a:solidFill>
                            <a:srgbClr val="000000"/>
                          </a:solidFill>
                          <a:effectLst/>
                          <a:latin typeface="Barlow" panose="00000500000000000000" pitchFamily="2" charset="0"/>
                        </a:rPr>
                        <a:t>&lt;</a:t>
                      </a:r>
                      <a:endParaRPr lang="es-AR" dirty="0">
                        <a:effectLst/>
                        <a:latin typeface="Barlow" panose="00000500000000000000" pitchFamily="2" charset="0"/>
                      </a:endParaRPr>
                    </a:p>
                  </a:txBody>
                  <a:tcPr marL="76200" marR="76200" marT="30480" marB="30480" anchor="ctr">
                    <a:lnL w="15240"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s-AR" sz="1700" b="0" i="0" u="none" strike="noStrike">
                          <a:solidFill>
                            <a:srgbClr val="000000"/>
                          </a:solidFill>
                          <a:effectLst/>
                          <a:latin typeface="Barlow" panose="00000500000000000000" pitchFamily="2" charset="0"/>
                        </a:rPr>
                        <a:t>Menor</a:t>
                      </a:r>
                      <a:endParaRPr lang="es-AR">
                        <a:effectLst/>
                        <a:latin typeface="Barlow" panose="00000500000000000000" pitchFamily="2" charset="0"/>
                      </a:endParaRPr>
                    </a:p>
                  </a:txBody>
                  <a:tcPr marL="76200" marR="76200" marT="30480" marB="30480" anchor="ctr">
                    <a:lnL w="10157"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327609"/>
                  </a:ext>
                </a:extLst>
              </a:tr>
              <a:tr h="538711">
                <a:tc>
                  <a:txBody>
                    <a:bodyPr/>
                    <a:lstStyle/>
                    <a:p>
                      <a:pPr algn="ctr" rtl="0" fontAlgn="ctr">
                        <a:spcBef>
                          <a:spcPts val="0"/>
                        </a:spcBef>
                        <a:spcAft>
                          <a:spcPts val="0"/>
                        </a:spcAft>
                      </a:pPr>
                      <a:r>
                        <a:rPr lang="es-AR" sz="1700" b="1" i="0" u="none" strike="noStrike" dirty="0">
                          <a:solidFill>
                            <a:srgbClr val="000000"/>
                          </a:solidFill>
                          <a:effectLst/>
                          <a:latin typeface="Barlow" panose="00000500000000000000" pitchFamily="2" charset="0"/>
                        </a:rPr>
                        <a:t>&lt;=</a:t>
                      </a:r>
                      <a:endParaRPr lang="es-AR" dirty="0">
                        <a:effectLst/>
                        <a:latin typeface="Barlow" panose="00000500000000000000" pitchFamily="2" charset="0"/>
                      </a:endParaRPr>
                    </a:p>
                  </a:txBody>
                  <a:tcPr marL="76200" marR="76200" marT="30480" marB="30480" anchor="ctr">
                    <a:lnL w="15240"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s-AR" sz="1700" b="0" i="0" u="none" strike="noStrike">
                          <a:solidFill>
                            <a:srgbClr val="000000"/>
                          </a:solidFill>
                          <a:effectLst/>
                          <a:latin typeface="Barlow" panose="00000500000000000000" pitchFamily="2" charset="0"/>
                        </a:rPr>
                        <a:t>Menor   o igual</a:t>
                      </a:r>
                      <a:endParaRPr lang="es-AR">
                        <a:effectLst/>
                        <a:latin typeface="Barlow" panose="00000500000000000000" pitchFamily="2" charset="0"/>
                      </a:endParaRPr>
                    </a:p>
                  </a:txBody>
                  <a:tcPr marL="76200" marR="76200" marT="30480" marB="30480" anchor="ctr">
                    <a:lnL w="10157"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7151478"/>
                  </a:ext>
                </a:extLst>
              </a:tr>
              <a:tr h="333151">
                <a:tc>
                  <a:txBody>
                    <a:bodyPr/>
                    <a:lstStyle/>
                    <a:p>
                      <a:pPr algn="ctr" rtl="0" fontAlgn="ctr">
                        <a:spcBef>
                          <a:spcPts val="0"/>
                        </a:spcBef>
                        <a:spcAft>
                          <a:spcPts val="0"/>
                        </a:spcAft>
                      </a:pPr>
                      <a:r>
                        <a:rPr lang="es-AR" sz="1700" b="1" i="0" u="none" strike="noStrike">
                          <a:solidFill>
                            <a:srgbClr val="000000"/>
                          </a:solidFill>
                          <a:effectLst/>
                          <a:latin typeface="Barlow" panose="00000500000000000000" pitchFamily="2" charset="0"/>
                        </a:rPr>
                        <a:t>&lt;&gt;</a:t>
                      </a:r>
                      <a:endParaRPr lang="es-AR">
                        <a:effectLst/>
                        <a:latin typeface="Barlow" panose="00000500000000000000" pitchFamily="2" charset="0"/>
                      </a:endParaRPr>
                    </a:p>
                  </a:txBody>
                  <a:tcPr marL="76200" marR="76200" marT="30480" marB="30480" anchor="ctr">
                    <a:lnL w="15240"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s-AR" sz="1700" b="0" i="0" u="none" strike="noStrike" dirty="0">
                          <a:solidFill>
                            <a:srgbClr val="000000"/>
                          </a:solidFill>
                          <a:effectLst/>
                          <a:latin typeface="Barlow" panose="00000500000000000000" pitchFamily="2" charset="0"/>
                        </a:rPr>
                        <a:t>Distinto</a:t>
                      </a:r>
                      <a:endParaRPr lang="es-AR" dirty="0">
                        <a:effectLst/>
                        <a:latin typeface="Barlow" panose="00000500000000000000" pitchFamily="2" charset="0"/>
                      </a:endParaRPr>
                    </a:p>
                  </a:txBody>
                  <a:tcPr marL="76200" marR="76200" marT="30480" marB="30480" anchor="ctr">
                    <a:lnL w="10157" cap="flat" cmpd="sng" algn="ctr">
                      <a:solidFill>
                        <a:srgbClr val="000000"/>
                      </a:solidFill>
                      <a:prstDash val="solid"/>
                      <a:round/>
                      <a:headEnd type="none" w="med" len="med"/>
                      <a:tailEnd type="none" w="med" len="med"/>
                    </a:lnL>
                    <a:lnR w="15240"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015254"/>
                  </a:ext>
                </a:extLst>
              </a:tr>
            </a:tbl>
          </a:graphicData>
        </a:graphic>
      </p:graphicFrame>
      <p:sp>
        <p:nvSpPr>
          <p:cNvPr id="6" name="Rectangle 1">
            <a:extLst>
              <a:ext uri="{FF2B5EF4-FFF2-40B4-BE49-F238E27FC236}">
                <a16:creationId xmlns:a16="http://schemas.microsoft.com/office/drawing/2014/main" id="{6774ACDE-C607-A947-8875-128573EB785C}"/>
              </a:ext>
            </a:extLst>
          </p:cNvPr>
          <p:cNvSpPr>
            <a:spLocks noChangeArrowheads="1"/>
          </p:cNvSpPr>
          <p:nvPr/>
        </p:nvSpPr>
        <p:spPr bwMode="auto">
          <a:xfrm>
            <a:off x="717013" y="1728475"/>
            <a:ext cx="4726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latin typeface="Barlow" panose="00000500000000000000" pitchFamily="2" charset="0"/>
            </a:endParaRPr>
          </a:p>
        </p:txBody>
      </p:sp>
    </p:spTree>
    <p:extLst>
      <p:ext uri="{BB962C8B-B14F-4D97-AF65-F5344CB8AC3E}">
        <p14:creationId xmlns:p14="http://schemas.microsoft.com/office/powerpoint/2010/main" val="2816799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18" name="Google Shape;318;p41"/>
          <p:cNvSpPr txBox="1">
            <a:spLocks noGrp="1"/>
          </p:cNvSpPr>
          <p:nvPr>
            <p:ph type="title" idx="4294967295"/>
          </p:nvPr>
        </p:nvSpPr>
        <p:spPr>
          <a:xfrm>
            <a:off x="1042349" y="-93593"/>
            <a:ext cx="4541101" cy="975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 sz="4000" dirty="0">
                <a:latin typeface="Barlow ExtraBold"/>
                <a:ea typeface="Barlow ExtraBold"/>
                <a:cs typeface="Barlow ExtraBold"/>
                <a:sym typeface="Barlow ExtraBold"/>
              </a:rPr>
              <a:t>SQL: SELECT</a:t>
            </a:r>
          </a:p>
        </p:txBody>
      </p:sp>
      <p:sp>
        <p:nvSpPr>
          <p:cNvPr id="319" name="Google Shape;319;p41"/>
          <p:cNvSpPr txBox="1">
            <a:spLocks noGrp="1"/>
          </p:cNvSpPr>
          <p:nvPr>
            <p:ph type="body" idx="4294967295"/>
          </p:nvPr>
        </p:nvSpPr>
        <p:spPr>
          <a:xfrm>
            <a:off x="236915" y="983610"/>
            <a:ext cx="7422943" cy="1133578"/>
          </a:xfrm>
          <a:prstGeom prst="rect">
            <a:avLst/>
          </a:prstGeom>
          <a:noFill/>
          <a:ln>
            <a:noFill/>
          </a:ln>
        </p:spPr>
        <p:txBody>
          <a:bodyPr spcFirstLastPara="1" wrap="square" lIns="91425" tIns="91425" rIns="91425" bIns="91425" anchor="t" anchorCtr="0">
            <a:noAutofit/>
          </a:bodyPr>
          <a:lstStyle/>
          <a:p>
            <a:pPr marL="92075" indent="-92075" fontAlgn="base"/>
            <a:r>
              <a:rPr lang="es-ES" sz="1800" dirty="0"/>
              <a:t> </a:t>
            </a:r>
            <a:r>
              <a:rPr lang="es-AR" sz="1800" dirty="0" err="1"/>
              <a:t>Conecotres</a:t>
            </a:r>
            <a:endParaRPr lang="es-AR" sz="1800" dirty="0"/>
          </a:p>
          <a:p>
            <a:pPr marL="114300" indent="0">
              <a:buNone/>
            </a:pPr>
            <a:br>
              <a:rPr lang="es-ES" sz="2400" b="0" dirty="0">
                <a:effectLst/>
              </a:rPr>
            </a:br>
            <a:endParaRPr lang="es-ES" sz="1800" dirty="0"/>
          </a:p>
        </p:txBody>
      </p:sp>
      <p:sp>
        <p:nvSpPr>
          <p:cNvPr id="320" name="Google Shape;320;p41"/>
          <p:cNvSpPr/>
          <p:nvPr/>
        </p:nvSpPr>
        <p:spPr>
          <a:xfrm>
            <a:off x="0" y="53057"/>
            <a:ext cx="919200" cy="712500"/>
          </a:xfrm>
          <a:prstGeom prst="rightArrow">
            <a:avLst>
              <a:gd name="adj1" fmla="val 50000"/>
              <a:gd name="adj2" fmla="val 50000"/>
            </a:avLst>
          </a:prstGeom>
          <a:solidFill>
            <a:srgbClr val="6959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Rectangle 1">
            <a:extLst>
              <a:ext uri="{FF2B5EF4-FFF2-40B4-BE49-F238E27FC236}">
                <a16:creationId xmlns:a16="http://schemas.microsoft.com/office/drawing/2014/main" id="{6774ACDE-C607-A947-8875-128573EB785C}"/>
              </a:ext>
            </a:extLst>
          </p:cNvPr>
          <p:cNvSpPr>
            <a:spLocks noChangeArrowheads="1"/>
          </p:cNvSpPr>
          <p:nvPr/>
        </p:nvSpPr>
        <p:spPr bwMode="auto">
          <a:xfrm>
            <a:off x="717013" y="1728475"/>
            <a:ext cx="47261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latin typeface="Barlow" panose="00000500000000000000" pitchFamily="2" charset="0"/>
            </a:endParaRPr>
          </a:p>
        </p:txBody>
      </p:sp>
      <p:graphicFrame>
        <p:nvGraphicFramePr>
          <p:cNvPr id="5" name="Tabla 4">
            <a:extLst>
              <a:ext uri="{FF2B5EF4-FFF2-40B4-BE49-F238E27FC236}">
                <a16:creationId xmlns:a16="http://schemas.microsoft.com/office/drawing/2014/main" id="{C60AED17-3FFC-27AF-D036-DF3C06D42701}"/>
              </a:ext>
            </a:extLst>
          </p:cNvPr>
          <p:cNvGraphicFramePr>
            <a:graphicFrameLocks noGrp="1"/>
          </p:cNvGraphicFramePr>
          <p:nvPr>
            <p:extLst>
              <p:ext uri="{D42A27DB-BD31-4B8C-83A1-F6EECF244321}">
                <p14:modId xmlns:p14="http://schemas.microsoft.com/office/powerpoint/2010/main" val="1100609808"/>
              </p:ext>
            </p:extLst>
          </p:nvPr>
        </p:nvGraphicFramePr>
        <p:xfrm>
          <a:off x="919200" y="1881191"/>
          <a:ext cx="6040930" cy="2491740"/>
        </p:xfrm>
        <a:graphic>
          <a:graphicData uri="http://schemas.openxmlformats.org/drawingml/2006/table">
            <a:tbl>
              <a:tblPr/>
              <a:tblGrid>
                <a:gridCol w="1221301">
                  <a:extLst>
                    <a:ext uri="{9D8B030D-6E8A-4147-A177-3AD203B41FA5}">
                      <a16:colId xmlns:a16="http://schemas.microsoft.com/office/drawing/2014/main" val="96073081"/>
                    </a:ext>
                  </a:extLst>
                </a:gridCol>
                <a:gridCol w="4819629">
                  <a:extLst>
                    <a:ext uri="{9D8B030D-6E8A-4147-A177-3AD203B41FA5}">
                      <a16:colId xmlns:a16="http://schemas.microsoft.com/office/drawing/2014/main" val="848021985"/>
                    </a:ext>
                  </a:extLst>
                </a:gridCol>
              </a:tblGrid>
              <a:tr h="373380">
                <a:tc>
                  <a:txBody>
                    <a:bodyPr/>
                    <a:lstStyle/>
                    <a:p>
                      <a:pPr algn="ctr" rtl="0" fontAlgn="ctr">
                        <a:spcBef>
                          <a:spcPts val="0"/>
                        </a:spcBef>
                        <a:spcAft>
                          <a:spcPts val="0"/>
                        </a:spcAft>
                      </a:pPr>
                      <a:r>
                        <a:rPr lang="es-AR" sz="1700" b="1" i="0" u="none" strike="noStrike" dirty="0">
                          <a:solidFill>
                            <a:srgbClr val="FFFFFF"/>
                          </a:solidFill>
                          <a:effectLst/>
                          <a:latin typeface="Barlow" panose="00000500000000000000" pitchFamily="2" charset="0"/>
                        </a:rPr>
                        <a:t>Conectores</a:t>
                      </a:r>
                      <a:endParaRPr lang="es-AR" dirty="0">
                        <a:effectLst/>
                        <a:latin typeface="Barlow" panose="00000500000000000000" pitchFamily="2" charset="0"/>
                      </a:endParaRPr>
                    </a:p>
                  </a:txBody>
                  <a:tcPr marL="38100" marR="38100" marT="30480" marB="30480" anchor="ctr">
                    <a:lnL w="22860" cap="flat" cmpd="sng" algn="ctr">
                      <a:solidFill>
                        <a:srgbClr val="000000"/>
                      </a:solidFill>
                      <a:prstDash val="solid"/>
                      <a:round/>
                      <a:headEnd type="none" w="med" len="med"/>
                      <a:tailEnd type="none" w="med" len="med"/>
                    </a:lnL>
                    <a:lnR w="10157" cap="flat" cmpd="sng" algn="ctr">
                      <a:solidFill>
                        <a:srgbClr val="C0C0C0"/>
                      </a:solidFill>
                      <a:prstDash val="solid"/>
                      <a:round/>
                      <a:headEnd type="none" w="med" len="med"/>
                      <a:tailEnd type="none" w="med" len="med"/>
                    </a:lnR>
                    <a:lnT w="22860" cap="flat" cmpd="sng" algn="ctr">
                      <a:solidFill>
                        <a:srgbClr val="000000"/>
                      </a:solidFill>
                      <a:prstDash val="solid"/>
                      <a:round/>
                      <a:headEnd type="none" w="med" len="med"/>
                      <a:tailEnd type="none" w="med" len="med"/>
                    </a:lnT>
                    <a:lnB w="22860" cap="flat" cmpd="sng" algn="ctr">
                      <a:solidFill>
                        <a:srgbClr val="000000"/>
                      </a:solidFill>
                      <a:prstDash val="solid"/>
                      <a:round/>
                      <a:headEnd type="none" w="med" len="med"/>
                      <a:tailEnd type="none" w="med" len="med"/>
                    </a:lnB>
                    <a:solidFill>
                      <a:srgbClr val="00AEB2"/>
                    </a:solidFill>
                  </a:tcPr>
                </a:tc>
                <a:tc>
                  <a:txBody>
                    <a:bodyPr/>
                    <a:lstStyle/>
                    <a:p>
                      <a:pPr rtl="0" fontAlgn="ctr">
                        <a:spcBef>
                          <a:spcPts val="0"/>
                        </a:spcBef>
                        <a:spcAft>
                          <a:spcPts val="0"/>
                        </a:spcAft>
                      </a:pPr>
                      <a:r>
                        <a:rPr lang="es-AR" sz="1700" b="1" i="0" u="none" strike="noStrike" dirty="0">
                          <a:solidFill>
                            <a:srgbClr val="FFFFFF"/>
                          </a:solidFill>
                          <a:effectLst/>
                          <a:latin typeface="Barlow" panose="00000500000000000000" pitchFamily="2" charset="0"/>
                        </a:rPr>
                        <a:t>Definición</a:t>
                      </a:r>
                      <a:endParaRPr lang="es-AR" dirty="0">
                        <a:effectLst/>
                        <a:latin typeface="Barlow" panose="00000500000000000000" pitchFamily="2" charset="0"/>
                      </a:endParaRPr>
                    </a:p>
                  </a:txBody>
                  <a:tcPr marL="38100" marR="38100" marT="30480" marB="30480" anchor="ctr">
                    <a:lnL w="10157" cap="flat" cmpd="sng" algn="ctr">
                      <a:solidFill>
                        <a:srgbClr val="C0C0C0"/>
                      </a:solidFill>
                      <a:prstDash val="solid"/>
                      <a:round/>
                      <a:headEnd type="none" w="med" len="med"/>
                      <a:tailEnd type="none" w="med" len="med"/>
                    </a:lnL>
                    <a:lnR w="22860" cap="flat" cmpd="sng" algn="ctr">
                      <a:solidFill>
                        <a:srgbClr val="000000"/>
                      </a:solidFill>
                      <a:prstDash val="solid"/>
                      <a:round/>
                      <a:headEnd type="none" w="med" len="med"/>
                      <a:tailEnd type="none" w="med" len="med"/>
                    </a:lnR>
                    <a:lnT w="22860" cap="flat" cmpd="sng" algn="ctr">
                      <a:solidFill>
                        <a:srgbClr val="000000"/>
                      </a:solidFill>
                      <a:prstDash val="solid"/>
                      <a:round/>
                      <a:headEnd type="none" w="med" len="med"/>
                      <a:tailEnd type="none" w="med" len="med"/>
                    </a:lnT>
                    <a:lnB w="22860" cap="flat" cmpd="sng" algn="ctr">
                      <a:solidFill>
                        <a:srgbClr val="000000"/>
                      </a:solidFill>
                      <a:prstDash val="solid"/>
                      <a:round/>
                      <a:headEnd type="none" w="med" len="med"/>
                      <a:tailEnd type="none" w="med" len="med"/>
                    </a:lnB>
                    <a:solidFill>
                      <a:srgbClr val="00AEB2"/>
                    </a:solidFill>
                  </a:tcPr>
                </a:tc>
                <a:extLst>
                  <a:ext uri="{0D108BD9-81ED-4DB2-BD59-A6C34878D82A}">
                    <a16:rowId xmlns:a16="http://schemas.microsoft.com/office/drawing/2014/main" val="3975067448"/>
                  </a:ext>
                </a:extLst>
              </a:tr>
              <a:tr h="624840">
                <a:tc>
                  <a:txBody>
                    <a:bodyPr/>
                    <a:lstStyle/>
                    <a:p>
                      <a:pPr algn="ctr" rtl="0" fontAlgn="ctr">
                        <a:spcBef>
                          <a:spcPts val="0"/>
                        </a:spcBef>
                        <a:spcAft>
                          <a:spcPts val="0"/>
                        </a:spcAft>
                      </a:pPr>
                      <a:r>
                        <a:rPr lang="es-AR" sz="1700" b="1" i="0" u="none" strike="noStrike" dirty="0">
                          <a:solidFill>
                            <a:srgbClr val="000000"/>
                          </a:solidFill>
                          <a:effectLst/>
                          <a:latin typeface="Barlow" panose="00000500000000000000" pitchFamily="2" charset="0"/>
                        </a:rPr>
                        <a:t>OR</a:t>
                      </a:r>
                      <a:endParaRPr lang="es-AR" dirty="0">
                        <a:effectLst/>
                        <a:latin typeface="Barlow" panose="00000500000000000000" pitchFamily="2" charset="0"/>
                      </a:endParaRPr>
                    </a:p>
                  </a:txBody>
                  <a:tcPr marL="38100" marR="38100" marT="30480" marB="30480" anchor="ctr">
                    <a:lnL w="15240" cap="flat" cmpd="sng" algn="ctr">
                      <a:solidFill>
                        <a:srgbClr val="000000"/>
                      </a:solidFill>
                      <a:prstDash val="solid"/>
                      <a:round/>
                      <a:headEnd type="none" w="med" len="med"/>
                      <a:tailEnd type="none" w="med" len="med"/>
                    </a:lnL>
                    <a:lnR w="10157" cap="flat" cmpd="sng" algn="ctr">
                      <a:solidFill>
                        <a:srgbClr val="C0C0C0"/>
                      </a:solidFill>
                      <a:prstDash val="solid"/>
                      <a:round/>
                      <a:headEnd type="none" w="med" len="med"/>
                      <a:tailEnd type="none" w="med" len="med"/>
                    </a:lnR>
                    <a:lnT w="22860" cap="flat" cmpd="sng" algn="ctr">
                      <a:solidFill>
                        <a:srgbClr val="000000"/>
                      </a:solidFill>
                      <a:prstDash val="solid"/>
                      <a:round/>
                      <a:headEnd type="none" w="med" len="med"/>
                      <a:tailEnd type="none" w="med" len="med"/>
                    </a:lnT>
                    <a:lnB w="10157" cap="flat" cmpd="sng" algn="ctr">
                      <a:solidFill>
                        <a:srgbClr val="C0C0C0"/>
                      </a:solidFill>
                      <a:prstDash val="solid"/>
                      <a:round/>
                      <a:headEnd type="none" w="med" len="med"/>
                      <a:tailEnd type="none" w="med" len="med"/>
                    </a:lnB>
                  </a:tcPr>
                </a:tc>
                <a:tc>
                  <a:txBody>
                    <a:bodyPr/>
                    <a:lstStyle/>
                    <a:p>
                      <a:pPr rtl="0" fontAlgn="ctr">
                        <a:spcBef>
                          <a:spcPts val="0"/>
                        </a:spcBef>
                        <a:spcAft>
                          <a:spcPts val="0"/>
                        </a:spcAft>
                      </a:pPr>
                      <a:r>
                        <a:rPr lang="es-ES" sz="1700" b="0" i="0" u="none" strike="noStrike" dirty="0">
                          <a:solidFill>
                            <a:srgbClr val="000000"/>
                          </a:solidFill>
                          <a:effectLst/>
                          <a:latin typeface="Barlow" panose="00000500000000000000" pitchFamily="2" charset="0"/>
                        </a:rPr>
                        <a:t>Cumple al menos una de las dos condiciones</a:t>
                      </a:r>
                      <a:endParaRPr lang="es-ES" dirty="0">
                        <a:effectLst/>
                        <a:latin typeface="Barlow" panose="00000500000000000000" pitchFamily="2" charset="0"/>
                      </a:endParaRPr>
                    </a:p>
                    <a:p>
                      <a:pPr rtl="0" fontAlgn="ctr">
                        <a:spcBef>
                          <a:spcPts val="340"/>
                        </a:spcBef>
                        <a:spcAft>
                          <a:spcPts val="0"/>
                        </a:spcAft>
                      </a:pPr>
                      <a:r>
                        <a:rPr lang="es-ES" sz="1700" b="1" i="0" u="none" strike="noStrike" dirty="0">
                          <a:solidFill>
                            <a:srgbClr val="000000"/>
                          </a:solidFill>
                          <a:effectLst/>
                          <a:latin typeface="Barlow" panose="00000500000000000000" pitchFamily="2" charset="0"/>
                        </a:rPr>
                        <a:t>predicado-1 OR predicado-2 </a:t>
                      </a:r>
                      <a:endParaRPr lang="es-ES" dirty="0">
                        <a:effectLst/>
                        <a:latin typeface="Barlow" panose="00000500000000000000" pitchFamily="2" charset="0"/>
                      </a:endParaRPr>
                    </a:p>
                  </a:txBody>
                  <a:tcPr marL="38100" marR="38100" marT="30480" marB="30480" anchor="ctr">
                    <a:lnL w="10157" cap="flat" cmpd="sng" algn="ctr">
                      <a:solidFill>
                        <a:srgbClr val="C0C0C0"/>
                      </a:solidFill>
                      <a:prstDash val="solid"/>
                      <a:round/>
                      <a:headEnd type="none" w="med" len="med"/>
                      <a:tailEnd type="none" w="med" len="med"/>
                    </a:lnL>
                    <a:lnR w="15240" cap="flat" cmpd="sng" algn="ctr">
                      <a:solidFill>
                        <a:srgbClr val="000000"/>
                      </a:solidFill>
                      <a:prstDash val="solid"/>
                      <a:round/>
                      <a:headEnd type="none" w="med" len="med"/>
                      <a:tailEnd type="none" w="med" len="med"/>
                    </a:lnR>
                    <a:lnT w="22860" cap="flat" cmpd="sng" algn="ctr">
                      <a:solidFill>
                        <a:srgbClr val="000000"/>
                      </a:solidFill>
                      <a:prstDash val="solid"/>
                      <a:round/>
                      <a:headEnd type="none" w="med" len="med"/>
                      <a:tailEnd type="none" w="med" len="med"/>
                    </a:lnT>
                    <a:lnB w="10157"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432527718"/>
                  </a:ext>
                </a:extLst>
              </a:tr>
              <a:tr h="518160">
                <a:tc>
                  <a:txBody>
                    <a:bodyPr/>
                    <a:lstStyle/>
                    <a:p>
                      <a:pPr algn="ctr" rtl="0" fontAlgn="ctr">
                        <a:spcBef>
                          <a:spcPts val="0"/>
                        </a:spcBef>
                        <a:spcAft>
                          <a:spcPts val="0"/>
                        </a:spcAft>
                      </a:pPr>
                      <a:r>
                        <a:rPr lang="es-AR" sz="1700" b="1" i="0" u="none" strike="noStrike" dirty="0">
                          <a:solidFill>
                            <a:srgbClr val="000000"/>
                          </a:solidFill>
                          <a:effectLst/>
                          <a:latin typeface="Barlow" panose="00000500000000000000" pitchFamily="2" charset="0"/>
                        </a:rPr>
                        <a:t>AND</a:t>
                      </a:r>
                      <a:endParaRPr lang="es-AR" dirty="0">
                        <a:effectLst/>
                        <a:latin typeface="Barlow" panose="00000500000000000000" pitchFamily="2" charset="0"/>
                      </a:endParaRPr>
                    </a:p>
                  </a:txBody>
                  <a:tcPr marL="38100" marR="38100" marT="30480" marB="30480" anchor="ctr">
                    <a:lnL w="15240" cap="flat" cmpd="sng" algn="ctr">
                      <a:solidFill>
                        <a:srgbClr val="000000"/>
                      </a:solidFill>
                      <a:prstDash val="solid"/>
                      <a:round/>
                      <a:headEnd type="none" w="med" len="med"/>
                      <a:tailEnd type="none" w="med" len="med"/>
                    </a:lnL>
                    <a:lnR w="10157" cap="flat" cmpd="sng" algn="ctr">
                      <a:solidFill>
                        <a:srgbClr val="C0C0C0"/>
                      </a:solidFill>
                      <a:prstDash val="solid"/>
                      <a:round/>
                      <a:headEnd type="none" w="med" len="med"/>
                      <a:tailEnd type="none" w="med" len="med"/>
                    </a:lnR>
                    <a:lnT w="10157" cap="flat" cmpd="sng" algn="ctr">
                      <a:solidFill>
                        <a:srgbClr val="C0C0C0"/>
                      </a:solidFill>
                      <a:prstDash val="solid"/>
                      <a:round/>
                      <a:headEnd type="none" w="med" len="med"/>
                      <a:tailEnd type="none" w="med" len="med"/>
                    </a:lnT>
                    <a:lnB w="10157" cap="flat" cmpd="sng" algn="ctr">
                      <a:solidFill>
                        <a:srgbClr val="C0C0C0"/>
                      </a:solidFill>
                      <a:prstDash val="solid"/>
                      <a:round/>
                      <a:headEnd type="none" w="med" len="med"/>
                      <a:tailEnd type="none" w="med" len="med"/>
                    </a:lnB>
                  </a:tcPr>
                </a:tc>
                <a:tc>
                  <a:txBody>
                    <a:bodyPr/>
                    <a:lstStyle/>
                    <a:p>
                      <a:pPr rtl="0" fontAlgn="ctr">
                        <a:spcBef>
                          <a:spcPts val="0"/>
                        </a:spcBef>
                        <a:spcAft>
                          <a:spcPts val="0"/>
                        </a:spcAft>
                      </a:pPr>
                      <a:r>
                        <a:rPr lang="es-AR" sz="1700" b="0" i="0" u="none" strike="noStrike" dirty="0">
                          <a:solidFill>
                            <a:srgbClr val="000000"/>
                          </a:solidFill>
                          <a:effectLst/>
                          <a:latin typeface="Barlow" panose="00000500000000000000" pitchFamily="2" charset="0"/>
                        </a:rPr>
                        <a:t>Cumple ambas condiciones</a:t>
                      </a:r>
                      <a:endParaRPr lang="es-AR" dirty="0">
                        <a:effectLst/>
                        <a:latin typeface="Barlow" panose="00000500000000000000" pitchFamily="2" charset="0"/>
                      </a:endParaRPr>
                    </a:p>
                    <a:p>
                      <a:pPr rtl="0" fontAlgn="ctr">
                        <a:spcBef>
                          <a:spcPts val="340"/>
                        </a:spcBef>
                        <a:spcAft>
                          <a:spcPts val="0"/>
                        </a:spcAft>
                      </a:pPr>
                      <a:r>
                        <a:rPr lang="es-AR" sz="1700" b="1" i="0" u="none" strike="noStrike" dirty="0">
                          <a:solidFill>
                            <a:srgbClr val="000000"/>
                          </a:solidFill>
                          <a:effectLst/>
                          <a:latin typeface="Barlow" panose="00000500000000000000" pitchFamily="2" charset="0"/>
                        </a:rPr>
                        <a:t>predicado-1 AND predicado-2 </a:t>
                      </a:r>
                      <a:endParaRPr lang="es-AR" dirty="0">
                        <a:effectLst/>
                        <a:latin typeface="Barlow" panose="00000500000000000000" pitchFamily="2" charset="0"/>
                      </a:endParaRPr>
                    </a:p>
                  </a:txBody>
                  <a:tcPr marL="38100" marR="38100" marT="30480" marB="30480" anchor="ctr">
                    <a:lnL w="10157" cap="flat" cmpd="sng" algn="ctr">
                      <a:solidFill>
                        <a:srgbClr val="C0C0C0"/>
                      </a:solidFill>
                      <a:prstDash val="solid"/>
                      <a:round/>
                      <a:headEnd type="none" w="med" len="med"/>
                      <a:tailEnd type="none" w="med" len="med"/>
                    </a:lnL>
                    <a:lnR w="15240" cap="flat" cmpd="sng" algn="ctr">
                      <a:solidFill>
                        <a:srgbClr val="000000"/>
                      </a:solidFill>
                      <a:prstDash val="solid"/>
                      <a:round/>
                      <a:headEnd type="none" w="med" len="med"/>
                      <a:tailEnd type="none" w="med" len="med"/>
                    </a:lnR>
                    <a:lnT w="10157" cap="flat" cmpd="sng" algn="ctr">
                      <a:solidFill>
                        <a:srgbClr val="C0C0C0"/>
                      </a:solidFill>
                      <a:prstDash val="solid"/>
                      <a:round/>
                      <a:headEnd type="none" w="med" len="med"/>
                      <a:tailEnd type="none" w="med" len="med"/>
                    </a:lnT>
                    <a:lnB w="10157"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54995829"/>
                  </a:ext>
                </a:extLst>
              </a:tr>
              <a:tr h="723900">
                <a:tc>
                  <a:txBody>
                    <a:bodyPr/>
                    <a:lstStyle/>
                    <a:p>
                      <a:pPr algn="ctr" rtl="0" fontAlgn="ctr">
                        <a:spcBef>
                          <a:spcPts val="0"/>
                        </a:spcBef>
                        <a:spcAft>
                          <a:spcPts val="0"/>
                        </a:spcAft>
                      </a:pPr>
                      <a:r>
                        <a:rPr lang="es-AR" sz="1700" b="1" i="0" u="none" strike="noStrike">
                          <a:solidFill>
                            <a:srgbClr val="000000"/>
                          </a:solidFill>
                          <a:effectLst/>
                          <a:latin typeface="Barlow" panose="00000500000000000000" pitchFamily="2" charset="0"/>
                        </a:rPr>
                        <a:t>NOT</a:t>
                      </a:r>
                      <a:endParaRPr lang="es-AR">
                        <a:effectLst/>
                        <a:latin typeface="Barlow" panose="00000500000000000000" pitchFamily="2" charset="0"/>
                      </a:endParaRPr>
                    </a:p>
                  </a:txBody>
                  <a:tcPr marL="38100" marR="38100" marT="30480" marB="30480" anchor="ctr">
                    <a:lnL w="15240" cap="flat" cmpd="sng" algn="ctr">
                      <a:solidFill>
                        <a:srgbClr val="000000"/>
                      </a:solidFill>
                      <a:prstDash val="solid"/>
                      <a:round/>
                      <a:headEnd type="none" w="med" len="med"/>
                      <a:tailEnd type="none" w="med" len="med"/>
                    </a:lnL>
                    <a:lnR w="10157" cap="flat" cmpd="sng" algn="ctr">
                      <a:solidFill>
                        <a:srgbClr val="C0C0C0"/>
                      </a:solidFill>
                      <a:prstDash val="solid"/>
                      <a:round/>
                      <a:headEnd type="none" w="med" len="med"/>
                      <a:tailEnd type="none" w="med" len="med"/>
                    </a:lnR>
                    <a:lnT w="10157" cap="flat" cmpd="sng" algn="ctr">
                      <a:solidFill>
                        <a:srgbClr val="C0C0C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s-ES" sz="1700" b="0" i="0" u="none" strike="noStrike" dirty="0">
                          <a:solidFill>
                            <a:srgbClr val="000000"/>
                          </a:solidFill>
                          <a:effectLst/>
                          <a:latin typeface="Barlow" panose="00000500000000000000" pitchFamily="2" charset="0"/>
                        </a:rPr>
                        <a:t>Invierte el resultado de una expresión comparativa o lógica. </a:t>
                      </a:r>
                      <a:endParaRPr lang="es-ES" dirty="0">
                        <a:effectLst/>
                        <a:latin typeface="Barlow" panose="00000500000000000000" pitchFamily="2" charset="0"/>
                      </a:endParaRPr>
                    </a:p>
                    <a:p>
                      <a:pPr rtl="0" fontAlgn="ctr">
                        <a:spcBef>
                          <a:spcPts val="340"/>
                        </a:spcBef>
                        <a:spcAft>
                          <a:spcPts val="0"/>
                        </a:spcAft>
                      </a:pPr>
                      <a:r>
                        <a:rPr lang="es-ES" sz="1700" b="1" i="0" u="none" strike="noStrike" dirty="0">
                          <a:solidFill>
                            <a:srgbClr val="000000"/>
                          </a:solidFill>
                          <a:effectLst/>
                          <a:latin typeface="Barlow" panose="00000500000000000000" pitchFamily="2" charset="0"/>
                        </a:rPr>
                        <a:t>NOT predicado-1 </a:t>
                      </a:r>
                      <a:endParaRPr lang="es-ES" dirty="0">
                        <a:effectLst/>
                        <a:latin typeface="Barlow" panose="00000500000000000000" pitchFamily="2" charset="0"/>
                      </a:endParaRPr>
                    </a:p>
                  </a:txBody>
                  <a:tcPr marL="38100" marR="38100" marT="30480" marB="30480" anchor="ctr">
                    <a:lnL w="10157" cap="flat" cmpd="sng" algn="ctr">
                      <a:solidFill>
                        <a:srgbClr val="C0C0C0"/>
                      </a:solidFill>
                      <a:prstDash val="solid"/>
                      <a:round/>
                      <a:headEnd type="none" w="med" len="med"/>
                      <a:tailEnd type="none" w="med" len="med"/>
                    </a:lnL>
                    <a:lnR w="15240" cap="flat" cmpd="sng" algn="ctr">
                      <a:solidFill>
                        <a:srgbClr val="000000"/>
                      </a:solidFill>
                      <a:prstDash val="solid"/>
                      <a:round/>
                      <a:headEnd type="none" w="med" len="med"/>
                      <a:tailEnd type="none" w="med" len="med"/>
                    </a:lnR>
                    <a:lnT w="10157" cap="flat" cmpd="sng" algn="ctr">
                      <a:solidFill>
                        <a:srgbClr val="C0C0C0"/>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679600"/>
                  </a:ext>
                </a:extLst>
              </a:tr>
            </a:tbl>
          </a:graphicData>
        </a:graphic>
      </p:graphicFrame>
      <p:sp>
        <p:nvSpPr>
          <p:cNvPr id="7" name="Rectangle 2">
            <a:extLst>
              <a:ext uri="{FF2B5EF4-FFF2-40B4-BE49-F238E27FC236}">
                <a16:creationId xmlns:a16="http://schemas.microsoft.com/office/drawing/2014/main" id="{C616629C-E26C-F9CA-C2DD-6FC6C4449C7A}"/>
              </a:ext>
            </a:extLst>
          </p:cNvPr>
          <p:cNvSpPr>
            <a:spLocks noChangeArrowheads="1"/>
          </p:cNvSpPr>
          <p:nvPr/>
        </p:nvSpPr>
        <p:spPr bwMode="auto">
          <a:xfrm>
            <a:off x="1443038" y="1619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Tree>
    <p:extLst>
      <p:ext uri="{BB962C8B-B14F-4D97-AF65-F5344CB8AC3E}">
        <p14:creationId xmlns:p14="http://schemas.microsoft.com/office/powerpoint/2010/main" val="259925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18" name="Google Shape;318;p41"/>
          <p:cNvSpPr txBox="1">
            <a:spLocks noGrp="1"/>
          </p:cNvSpPr>
          <p:nvPr>
            <p:ph type="title" idx="4294967295"/>
          </p:nvPr>
        </p:nvSpPr>
        <p:spPr>
          <a:xfrm>
            <a:off x="1042349" y="-93593"/>
            <a:ext cx="4541101" cy="975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 sz="4000" dirty="0">
                <a:latin typeface="Barlow ExtraBold"/>
                <a:ea typeface="Barlow ExtraBold"/>
                <a:cs typeface="Barlow ExtraBold"/>
                <a:sym typeface="Barlow ExtraBold"/>
              </a:rPr>
              <a:t>SQL: SELECT</a:t>
            </a:r>
          </a:p>
        </p:txBody>
      </p:sp>
      <p:sp>
        <p:nvSpPr>
          <p:cNvPr id="320" name="Google Shape;320;p41"/>
          <p:cNvSpPr/>
          <p:nvPr/>
        </p:nvSpPr>
        <p:spPr>
          <a:xfrm>
            <a:off x="0" y="53057"/>
            <a:ext cx="919200" cy="712500"/>
          </a:xfrm>
          <a:prstGeom prst="rightArrow">
            <a:avLst>
              <a:gd name="adj1" fmla="val 50000"/>
              <a:gd name="adj2" fmla="val 50000"/>
            </a:avLst>
          </a:prstGeom>
          <a:solidFill>
            <a:srgbClr val="6959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7" name="Google Shape;737;p86">
            <a:extLst>
              <a:ext uri="{FF2B5EF4-FFF2-40B4-BE49-F238E27FC236}">
                <a16:creationId xmlns:a16="http://schemas.microsoft.com/office/drawing/2014/main" id="{44A0CA6F-625E-F618-8CC6-948E2DD7A2DF}"/>
              </a:ext>
            </a:extLst>
          </p:cNvPr>
          <p:cNvGraphicFramePr/>
          <p:nvPr>
            <p:extLst>
              <p:ext uri="{D42A27DB-BD31-4B8C-83A1-F6EECF244321}">
                <p14:modId xmlns:p14="http://schemas.microsoft.com/office/powerpoint/2010/main" val="4094522927"/>
              </p:ext>
            </p:extLst>
          </p:nvPr>
        </p:nvGraphicFramePr>
        <p:xfrm>
          <a:off x="798821" y="1374495"/>
          <a:ext cx="8121002" cy="1290424"/>
        </p:xfrm>
        <a:graphic>
          <a:graphicData uri="http://schemas.openxmlformats.org/drawingml/2006/table">
            <a:tbl>
              <a:tblPr firstRow="1" bandRow="1">
                <a:noFill/>
              </a:tblPr>
              <a:tblGrid>
                <a:gridCol w="572779">
                  <a:extLst>
                    <a:ext uri="{9D8B030D-6E8A-4147-A177-3AD203B41FA5}">
                      <a16:colId xmlns:a16="http://schemas.microsoft.com/office/drawing/2014/main" val="20000"/>
                    </a:ext>
                  </a:extLst>
                </a:gridCol>
                <a:gridCol w="1427871">
                  <a:extLst>
                    <a:ext uri="{9D8B030D-6E8A-4147-A177-3AD203B41FA5}">
                      <a16:colId xmlns:a16="http://schemas.microsoft.com/office/drawing/2014/main" val="20001"/>
                    </a:ext>
                  </a:extLst>
                </a:gridCol>
                <a:gridCol w="1723292">
                  <a:extLst>
                    <a:ext uri="{9D8B030D-6E8A-4147-A177-3AD203B41FA5}">
                      <a16:colId xmlns:a16="http://schemas.microsoft.com/office/drawing/2014/main" val="20002"/>
                    </a:ext>
                  </a:extLst>
                </a:gridCol>
                <a:gridCol w="1631852">
                  <a:extLst>
                    <a:ext uri="{9D8B030D-6E8A-4147-A177-3AD203B41FA5}">
                      <a16:colId xmlns:a16="http://schemas.microsoft.com/office/drawing/2014/main" val="20004"/>
                    </a:ext>
                  </a:extLst>
                </a:gridCol>
                <a:gridCol w="1508247">
                  <a:extLst>
                    <a:ext uri="{9D8B030D-6E8A-4147-A177-3AD203B41FA5}">
                      <a16:colId xmlns:a16="http://schemas.microsoft.com/office/drawing/2014/main" val="20005"/>
                    </a:ext>
                  </a:extLst>
                </a:gridCol>
                <a:gridCol w="1256961">
                  <a:extLst>
                    <a:ext uri="{9D8B030D-6E8A-4147-A177-3AD203B41FA5}">
                      <a16:colId xmlns:a16="http://schemas.microsoft.com/office/drawing/2014/main" val="3503861865"/>
                    </a:ext>
                  </a:extLst>
                </a:gridCol>
              </a:tblGrid>
              <a:tr h="322855">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id</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apellido</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nombre</a:t>
                      </a:r>
                      <a:endParaRPr b="1" dirty="0">
                        <a:solidFill>
                          <a:schemeClr val="bg1"/>
                        </a:solidFil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universidad</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carrera</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err="1">
                          <a:ln>
                            <a:noFill/>
                          </a:ln>
                          <a:solidFill>
                            <a:srgbClr val="FFFFFF"/>
                          </a:solidFill>
                          <a:effectLst/>
                          <a:uLnTx/>
                          <a:uFillTx/>
                          <a:latin typeface="Barlow"/>
                          <a:ea typeface="+mn-ea"/>
                          <a:cs typeface="+mn-cs"/>
                          <a:sym typeface="Barlow"/>
                        </a:rPr>
                        <a:t>fe_nac</a:t>
                      </a:r>
                      <a:endParaRPr kumimoji="0" lang="es-ES" sz="1867" b="1" i="0" u="none" strike="noStrike" kern="0" cap="none" spc="0" normalizeH="0" baseline="0" noProof="0" dirty="0">
                        <a:ln>
                          <a:noFill/>
                        </a:ln>
                        <a:solidFill>
                          <a:srgbClr val="FFFFFF"/>
                        </a:solidFill>
                        <a:effectLst/>
                        <a:uLnTx/>
                        <a:uFillTx/>
                        <a:latin typeface="Barlow"/>
                        <a:ea typeface="+mn-ea"/>
                        <a:cs typeface="+mn-cs"/>
                        <a:sym typeface="Arial"/>
                      </a:endParaRPr>
                    </a:p>
                  </a:txBody>
                  <a:tcPr marL="91450" marR="91450" marT="45725" marB="45725" anchor="ctr">
                    <a:solidFill>
                      <a:srgbClr val="6C539E"/>
                    </a:solidFill>
                  </a:tcPr>
                </a:tc>
                <a:extLst>
                  <a:ext uri="{0D108BD9-81ED-4DB2-BD59-A6C34878D82A}">
                    <a16:rowId xmlns:a16="http://schemas.microsoft.com/office/drawing/2014/main" val="10000"/>
                  </a:ext>
                </a:extLst>
              </a:tr>
              <a:tr h="261731">
                <a:tc>
                  <a:txBody>
                    <a:bodyPr/>
                    <a:lstStyle/>
                    <a:p>
                      <a:pPr marL="0" marR="0" lvl="0" indent="0" algn="l" rtl="0">
                        <a:lnSpc>
                          <a:spcPct val="100000"/>
                        </a:lnSpc>
                        <a:spcBef>
                          <a:spcPts val="0"/>
                        </a:spcBef>
                        <a:spcAft>
                          <a:spcPts val="0"/>
                        </a:spcAft>
                        <a:buNone/>
                      </a:pPr>
                      <a:r>
                        <a:rPr lang="es-ES" b="1" dirty="0">
                          <a:solidFill>
                            <a:schemeClr val="bg1"/>
                          </a:solidFill>
                        </a:rPr>
                        <a:t>0</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err="1">
                          <a:solidFill>
                            <a:schemeClr val="bg1"/>
                          </a:solidFill>
                        </a:rPr>
                        <a:t>Lopez</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a:solidFill>
                            <a:schemeClr val="bg1"/>
                          </a:solidFill>
                        </a:rPr>
                        <a:t>Pablo</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UBA</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IS</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09-10-1980</a:t>
                      </a:r>
                    </a:p>
                  </a:txBody>
                  <a:tcPr marL="91450" marR="91450" marT="45725" marB="45725" anchor="ctr">
                    <a:solidFill>
                      <a:srgbClr val="B4A7D6"/>
                    </a:solidFill>
                  </a:tcPr>
                </a:tc>
                <a:extLst>
                  <a:ext uri="{0D108BD9-81ED-4DB2-BD59-A6C34878D82A}">
                    <a16:rowId xmlns:a16="http://schemas.microsoft.com/office/drawing/2014/main" val="2996226390"/>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2</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err="1">
                          <a:solidFill>
                            <a:schemeClr val="bg1"/>
                          </a:solidFill>
                        </a:rPr>
                        <a:t>Martinez</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Laura</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UIA</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CC</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mn-lt"/>
                          <a:ea typeface="+mn-ea"/>
                          <a:cs typeface="+mn-cs"/>
                          <a:sym typeface="Arial"/>
                        </a:rPr>
                        <a:t>16-06-1986</a:t>
                      </a:r>
                    </a:p>
                  </a:txBody>
                  <a:tcPr marL="91450" marR="91450" marT="45725" marB="45725" anchor="ctr">
                    <a:solidFill>
                      <a:srgbClr val="B4A7D6"/>
                    </a:solidFill>
                  </a:tcPr>
                </a:tc>
                <a:extLst>
                  <a:ext uri="{0D108BD9-81ED-4DB2-BD59-A6C34878D82A}">
                    <a16:rowId xmlns:a16="http://schemas.microsoft.com/office/drawing/2014/main" val="468627604"/>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3</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Jorge</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Omar</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UBA</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AS</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mn-lt"/>
                          <a:ea typeface="+mn-ea"/>
                          <a:cs typeface="+mn-cs"/>
                          <a:sym typeface="Arial"/>
                        </a:rPr>
                        <a:t>29-01-1982</a:t>
                      </a:r>
                    </a:p>
                  </a:txBody>
                  <a:tcPr marL="91450" marR="91450" marT="45725" marB="45725" anchor="ctr">
                    <a:solidFill>
                      <a:srgbClr val="B4A7D6"/>
                    </a:solidFill>
                  </a:tcPr>
                </a:tc>
                <a:extLst>
                  <a:ext uri="{0D108BD9-81ED-4DB2-BD59-A6C34878D82A}">
                    <a16:rowId xmlns:a16="http://schemas.microsoft.com/office/drawing/2014/main" val="1826568562"/>
                  </a:ext>
                </a:extLst>
              </a:tr>
            </a:tbl>
          </a:graphicData>
        </a:graphic>
      </p:graphicFrame>
      <p:sp>
        <p:nvSpPr>
          <p:cNvPr id="11" name="CuadroTexto 10">
            <a:extLst>
              <a:ext uri="{FF2B5EF4-FFF2-40B4-BE49-F238E27FC236}">
                <a16:creationId xmlns:a16="http://schemas.microsoft.com/office/drawing/2014/main" id="{C06053DC-F7E2-F9D2-96B6-410980CF1AF7}"/>
              </a:ext>
            </a:extLst>
          </p:cNvPr>
          <p:cNvSpPr txBox="1"/>
          <p:nvPr/>
        </p:nvSpPr>
        <p:spPr>
          <a:xfrm>
            <a:off x="786275" y="836315"/>
            <a:ext cx="2836156" cy="307777"/>
          </a:xfrm>
          <a:prstGeom prst="rect">
            <a:avLst/>
          </a:prstGeom>
          <a:noFill/>
        </p:spPr>
        <p:txBody>
          <a:bodyPr wrap="square">
            <a:spAutoFit/>
          </a:bodyPr>
          <a:lstStyle/>
          <a:p>
            <a:r>
              <a:rPr lang="es-ES" sz="1400" b="1" i="0" u="none" strike="noStrike" dirty="0">
                <a:solidFill>
                  <a:srgbClr val="00AEB2"/>
                </a:solidFill>
                <a:effectLst/>
                <a:latin typeface="Barlow" panose="00000500000000000000" pitchFamily="2" charset="0"/>
              </a:rPr>
              <a:t>Tabla: </a:t>
            </a:r>
            <a:r>
              <a:rPr lang="es-ES" sz="1400" b="1" i="0" u="none" strike="noStrike" dirty="0" err="1">
                <a:solidFill>
                  <a:srgbClr val="00AEB2"/>
                </a:solidFill>
                <a:effectLst/>
                <a:latin typeface="Barlow" panose="00000500000000000000" pitchFamily="2" charset="0"/>
              </a:rPr>
              <a:t>tbAlumnos</a:t>
            </a:r>
            <a:endParaRPr lang="es-AR" dirty="0"/>
          </a:p>
        </p:txBody>
      </p:sp>
      <p:sp>
        <p:nvSpPr>
          <p:cNvPr id="2" name="CuadroTexto 1">
            <a:extLst>
              <a:ext uri="{FF2B5EF4-FFF2-40B4-BE49-F238E27FC236}">
                <a16:creationId xmlns:a16="http://schemas.microsoft.com/office/drawing/2014/main" id="{1E79D67B-619D-C8FE-DA10-01AD2764DF78}"/>
              </a:ext>
            </a:extLst>
          </p:cNvPr>
          <p:cNvSpPr txBox="1"/>
          <p:nvPr/>
        </p:nvSpPr>
        <p:spPr>
          <a:xfrm>
            <a:off x="1466616" y="2895322"/>
            <a:ext cx="2841615" cy="1508105"/>
          </a:xfrm>
          <a:prstGeom prst="rect">
            <a:avLst/>
          </a:prstGeom>
          <a:noFill/>
        </p:spPr>
        <p:txBody>
          <a:bodyPr wrap="square">
            <a:spAutoFit/>
          </a:bodyPr>
          <a:lstStyle/>
          <a:p>
            <a:pPr marL="92075" indent="-92075" fontAlgn="base"/>
            <a:endParaRPr lang="es-AR" sz="1400" dirty="0"/>
          </a:p>
          <a:p>
            <a:pPr marL="0" indent="0" fontAlgn="base">
              <a:buNone/>
            </a:pPr>
            <a:r>
              <a:rPr lang="es-AR" sz="1400" dirty="0"/>
              <a:t>  </a:t>
            </a:r>
            <a:r>
              <a:rPr lang="es-ES" sz="1400" dirty="0"/>
              <a:t> </a:t>
            </a:r>
            <a:r>
              <a:rPr lang="es-ES" sz="1400" b="1" i="0" u="none" strike="noStrike" dirty="0">
                <a:solidFill>
                  <a:srgbClr val="00AEB2"/>
                </a:solidFill>
                <a:effectLst/>
                <a:latin typeface="Barlow" panose="00000500000000000000" pitchFamily="2" charset="0"/>
              </a:rPr>
              <a:t>SELECT</a:t>
            </a:r>
            <a:r>
              <a:rPr lang="es-ES" sz="1400" b="0" i="0" u="none" strike="noStrike" dirty="0">
                <a:solidFill>
                  <a:srgbClr val="000000"/>
                </a:solidFill>
                <a:effectLst/>
                <a:latin typeface="Barlow" panose="00000500000000000000" pitchFamily="2" charset="0"/>
              </a:rPr>
              <a:t>  *</a:t>
            </a:r>
            <a:endParaRPr lang="es-ES" sz="1800" dirty="0">
              <a:latin typeface="Barlow" panose="00000500000000000000" pitchFamily="2" charset="0"/>
            </a:endParaRPr>
          </a:p>
          <a:p>
            <a:pPr marL="0" indent="0" fontAlgn="base">
              <a:buNone/>
            </a:pPr>
            <a:r>
              <a:rPr lang="es-ES" sz="1800" b="0" i="0" u="none" strike="noStrike" dirty="0">
                <a:solidFill>
                  <a:srgbClr val="000000"/>
                </a:solidFill>
                <a:effectLst/>
                <a:latin typeface="Barlow" panose="00000500000000000000" pitchFamily="2" charset="0"/>
              </a:rPr>
              <a:t>      </a:t>
            </a:r>
            <a:r>
              <a:rPr lang="es-ES" sz="1400" b="0" i="0" u="none" strike="noStrike" dirty="0">
                <a:solidFill>
                  <a:srgbClr val="000000"/>
                </a:solidFill>
                <a:effectLst/>
                <a:latin typeface="Barlow" panose="00000500000000000000" pitchFamily="2" charset="0"/>
              </a:rPr>
              <a:t> </a:t>
            </a:r>
            <a:r>
              <a:rPr lang="es-ES" sz="1400" b="1" i="0" u="none" strike="noStrike" dirty="0">
                <a:solidFill>
                  <a:srgbClr val="00AEB2"/>
                </a:solidFill>
                <a:effectLst/>
                <a:latin typeface="Barlow" panose="00000500000000000000" pitchFamily="2" charset="0"/>
              </a:rPr>
              <a:t>FROM</a:t>
            </a:r>
            <a:r>
              <a:rPr lang="es-ES" sz="1400" b="0" i="0" u="none" strike="noStrike" dirty="0">
                <a:solidFill>
                  <a:srgbClr val="000000"/>
                </a:solidFill>
                <a:effectLst/>
                <a:latin typeface="Barlow" panose="00000500000000000000" pitchFamily="2" charset="0"/>
              </a:rPr>
              <a:t> </a:t>
            </a:r>
            <a:r>
              <a:rPr lang="es-ES" sz="1400" b="0" i="0" u="none" strike="noStrike" dirty="0" err="1">
                <a:solidFill>
                  <a:srgbClr val="000000"/>
                </a:solidFill>
                <a:effectLst/>
                <a:latin typeface="Barlow" panose="00000500000000000000" pitchFamily="2" charset="0"/>
              </a:rPr>
              <a:t>tbAlumnos</a:t>
            </a:r>
            <a:endParaRPr lang="es-ES" sz="1400" b="0" i="0" u="none" strike="noStrike" dirty="0">
              <a:solidFill>
                <a:srgbClr val="000000"/>
              </a:solidFill>
              <a:effectLst/>
              <a:latin typeface="Barlow" panose="00000500000000000000" pitchFamily="2" charset="0"/>
            </a:endParaRPr>
          </a:p>
          <a:p>
            <a:pPr marL="0" indent="0" fontAlgn="base">
              <a:buNone/>
            </a:pPr>
            <a:r>
              <a:rPr lang="es-ES" b="1" dirty="0">
                <a:solidFill>
                  <a:srgbClr val="00AEB2"/>
                </a:solidFill>
                <a:latin typeface="Barlow" panose="00000500000000000000" pitchFamily="2" charset="0"/>
              </a:rPr>
              <a:t>      WHERE </a:t>
            </a:r>
            <a:r>
              <a:rPr lang="es-ES" dirty="0">
                <a:latin typeface="Barlow" panose="00000500000000000000" pitchFamily="2" charset="0"/>
              </a:rPr>
              <a:t>universidad = ‘UBA’</a:t>
            </a:r>
          </a:p>
          <a:p>
            <a:pPr marL="0" indent="0" fontAlgn="base">
              <a:buNone/>
            </a:pPr>
            <a:r>
              <a:rPr lang="es-ES" sz="1400" b="0" i="0" u="none" strike="noStrike" dirty="0">
                <a:solidFill>
                  <a:srgbClr val="000000"/>
                </a:solidFill>
                <a:effectLst/>
                <a:latin typeface="Barlow" panose="00000500000000000000" pitchFamily="2" charset="0"/>
              </a:rPr>
              <a:t>                </a:t>
            </a:r>
            <a:r>
              <a:rPr lang="es-ES" b="1" dirty="0">
                <a:solidFill>
                  <a:srgbClr val="00AEB2"/>
                </a:solidFill>
                <a:latin typeface="Barlow" panose="00000500000000000000" pitchFamily="2" charset="0"/>
              </a:rPr>
              <a:t>OR </a:t>
            </a:r>
            <a:r>
              <a:rPr lang="es-ES" dirty="0">
                <a:latin typeface="Barlow" panose="00000500000000000000" pitchFamily="2" charset="0"/>
              </a:rPr>
              <a:t>universidad = ‘UIA’</a:t>
            </a:r>
            <a:r>
              <a:rPr lang="es-ES" sz="1400" b="0" i="0" u="none" strike="noStrike" dirty="0">
                <a:solidFill>
                  <a:srgbClr val="000000"/>
                </a:solidFill>
                <a:effectLst/>
                <a:latin typeface="Barlow" panose="00000500000000000000" pitchFamily="2" charset="0"/>
              </a:rPr>
              <a:t>;</a:t>
            </a:r>
          </a:p>
          <a:p>
            <a:pPr marL="0" indent="0" fontAlgn="base">
              <a:buNone/>
            </a:pPr>
            <a:endParaRPr lang="es-ES" sz="1800" b="0" dirty="0">
              <a:effectLst/>
              <a:latin typeface="Barlow" panose="00000500000000000000" pitchFamily="2" charset="0"/>
            </a:endParaRPr>
          </a:p>
        </p:txBody>
      </p:sp>
      <p:sp>
        <p:nvSpPr>
          <p:cNvPr id="4" name="CuadroTexto 3">
            <a:extLst>
              <a:ext uri="{FF2B5EF4-FFF2-40B4-BE49-F238E27FC236}">
                <a16:creationId xmlns:a16="http://schemas.microsoft.com/office/drawing/2014/main" id="{331A42F5-CABB-A7C9-1BDD-2F1063A2F8E7}"/>
              </a:ext>
            </a:extLst>
          </p:cNvPr>
          <p:cNvSpPr txBox="1"/>
          <p:nvPr/>
        </p:nvSpPr>
        <p:spPr>
          <a:xfrm>
            <a:off x="4835769" y="2895322"/>
            <a:ext cx="3264291" cy="1292662"/>
          </a:xfrm>
          <a:prstGeom prst="rect">
            <a:avLst/>
          </a:prstGeom>
          <a:noFill/>
        </p:spPr>
        <p:txBody>
          <a:bodyPr wrap="square">
            <a:spAutoFit/>
          </a:bodyPr>
          <a:lstStyle/>
          <a:p>
            <a:pPr marL="92075" indent="-92075" fontAlgn="base"/>
            <a:endParaRPr lang="es-AR" sz="1400" dirty="0"/>
          </a:p>
          <a:p>
            <a:pPr marL="0" indent="0" fontAlgn="base">
              <a:buNone/>
            </a:pPr>
            <a:r>
              <a:rPr lang="es-AR" sz="1400" dirty="0"/>
              <a:t>  </a:t>
            </a:r>
            <a:r>
              <a:rPr lang="es-ES" sz="1400" dirty="0"/>
              <a:t> </a:t>
            </a:r>
            <a:r>
              <a:rPr lang="es-ES" sz="1400" b="1" i="0" u="none" strike="noStrike" dirty="0">
                <a:solidFill>
                  <a:srgbClr val="00AEB2"/>
                </a:solidFill>
                <a:effectLst/>
                <a:latin typeface="Barlow" panose="00000500000000000000" pitchFamily="2" charset="0"/>
              </a:rPr>
              <a:t>SELECT</a:t>
            </a:r>
            <a:r>
              <a:rPr lang="es-ES" sz="1400" b="0" i="0" u="none" strike="noStrike" dirty="0">
                <a:solidFill>
                  <a:srgbClr val="000000"/>
                </a:solidFill>
                <a:effectLst/>
                <a:latin typeface="Barlow" panose="00000500000000000000" pitchFamily="2" charset="0"/>
              </a:rPr>
              <a:t>  *</a:t>
            </a:r>
            <a:endParaRPr lang="es-ES" sz="1800" dirty="0">
              <a:latin typeface="Barlow" panose="00000500000000000000" pitchFamily="2" charset="0"/>
            </a:endParaRPr>
          </a:p>
          <a:p>
            <a:pPr marL="0" indent="0" fontAlgn="base">
              <a:buNone/>
            </a:pPr>
            <a:r>
              <a:rPr lang="es-ES" sz="1800" b="0" i="0" u="none" strike="noStrike" dirty="0">
                <a:solidFill>
                  <a:srgbClr val="000000"/>
                </a:solidFill>
                <a:effectLst/>
                <a:latin typeface="Barlow" panose="00000500000000000000" pitchFamily="2" charset="0"/>
              </a:rPr>
              <a:t>      </a:t>
            </a:r>
            <a:r>
              <a:rPr lang="es-ES" sz="1400" b="0" i="0" u="none" strike="noStrike" dirty="0">
                <a:solidFill>
                  <a:srgbClr val="000000"/>
                </a:solidFill>
                <a:effectLst/>
                <a:latin typeface="Barlow" panose="00000500000000000000" pitchFamily="2" charset="0"/>
              </a:rPr>
              <a:t> </a:t>
            </a:r>
            <a:r>
              <a:rPr lang="es-ES" sz="1400" b="1" i="0" u="none" strike="noStrike" dirty="0">
                <a:solidFill>
                  <a:srgbClr val="00AEB2"/>
                </a:solidFill>
                <a:effectLst/>
                <a:latin typeface="Barlow" panose="00000500000000000000" pitchFamily="2" charset="0"/>
              </a:rPr>
              <a:t>FROM</a:t>
            </a:r>
            <a:r>
              <a:rPr lang="es-ES" sz="1400" b="0" i="0" u="none" strike="noStrike" dirty="0">
                <a:solidFill>
                  <a:srgbClr val="000000"/>
                </a:solidFill>
                <a:effectLst/>
                <a:latin typeface="Barlow" panose="00000500000000000000" pitchFamily="2" charset="0"/>
              </a:rPr>
              <a:t> </a:t>
            </a:r>
            <a:r>
              <a:rPr lang="es-ES" sz="1400" b="0" i="0" u="none" strike="noStrike" dirty="0" err="1">
                <a:solidFill>
                  <a:srgbClr val="000000"/>
                </a:solidFill>
                <a:effectLst/>
                <a:latin typeface="Barlow" panose="00000500000000000000" pitchFamily="2" charset="0"/>
              </a:rPr>
              <a:t>tbAlumnos</a:t>
            </a:r>
            <a:endParaRPr lang="es-ES" sz="1400" b="0" i="0" u="none" strike="noStrike" dirty="0">
              <a:solidFill>
                <a:srgbClr val="000000"/>
              </a:solidFill>
              <a:effectLst/>
              <a:latin typeface="Barlow" panose="00000500000000000000" pitchFamily="2" charset="0"/>
            </a:endParaRPr>
          </a:p>
          <a:p>
            <a:pPr marL="0" indent="0" fontAlgn="base">
              <a:buNone/>
            </a:pPr>
            <a:r>
              <a:rPr lang="es-ES" b="1" dirty="0">
                <a:solidFill>
                  <a:srgbClr val="00AEB2"/>
                </a:solidFill>
                <a:latin typeface="Barlow" panose="00000500000000000000" pitchFamily="2" charset="0"/>
              </a:rPr>
              <a:t>      WHERE </a:t>
            </a:r>
            <a:r>
              <a:rPr lang="es-ES" dirty="0">
                <a:latin typeface="Barlow" panose="00000500000000000000" pitchFamily="2" charset="0"/>
              </a:rPr>
              <a:t>universidad </a:t>
            </a:r>
            <a:r>
              <a:rPr lang="es-ES" b="1" dirty="0">
                <a:solidFill>
                  <a:srgbClr val="00AEB2"/>
                </a:solidFill>
                <a:latin typeface="Barlow" panose="00000500000000000000" pitchFamily="2" charset="0"/>
              </a:rPr>
              <a:t>in </a:t>
            </a:r>
            <a:r>
              <a:rPr lang="es-ES" dirty="0">
                <a:latin typeface="Barlow" panose="00000500000000000000" pitchFamily="2" charset="0"/>
              </a:rPr>
              <a:t> (‘UBA’, ‘UIA’)</a:t>
            </a:r>
            <a:r>
              <a:rPr lang="es-ES" sz="1400" b="0" i="0" u="none" strike="noStrike" dirty="0">
                <a:solidFill>
                  <a:srgbClr val="000000"/>
                </a:solidFill>
                <a:effectLst/>
                <a:latin typeface="Barlow" panose="00000500000000000000" pitchFamily="2" charset="0"/>
              </a:rPr>
              <a:t>;</a:t>
            </a:r>
          </a:p>
          <a:p>
            <a:pPr marL="0" indent="0" fontAlgn="base">
              <a:buNone/>
            </a:pPr>
            <a:endParaRPr lang="es-ES" sz="1800" b="0" dirty="0">
              <a:effectLst/>
              <a:latin typeface="Barlow" panose="00000500000000000000" pitchFamily="2" charset="0"/>
            </a:endParaRPr>
          </a:p>
        </p:txBody>
      </p:sp>
    </p:spTree>
    <p:extLst>
      <p:ext uri="{BB962C8B-B14F-4D97-AF65-F5344CB8AC3E}">
        <p14:creationId xmlns:p14="http://schemas.microsoft.com/office/powerpoint/2010/main" val="235858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18" name="Google Shape;318;p41"/>
          <p:cNvSpPr txBox="1">
            <a:spLocks noGrp="1"/>
          </p:cNvSpPr>
          <p:nvPr>
            <p:ph type="title" idx="4294967295"/>
          </p:nvPr>
        </p:nvSpPr>
        <p:spPr>
          <a:xfrm>
            <a:off x="1042349" y="-93593"/>
            <a:ext cx="4541101" cy="975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 sz="4000" dirty="0">
                <a:latin typeface="Barlow ExtraBold"/>
                <a:ea typeface="Barlow ExtraBold"/>
                <a:cs typeface="Barlow ExtraBold"/>
                <a:sym typeface="Barlow ExtraBold"/>
              </a:rPr>
              <a:t>SQL: SELECT</a:t>
            </a:r>
          </a:p>
        </p:txBody>
      </p:sp>
      <p:sp>
        <p:nvSpPr>
          <p:cNvPr id="320" name="Google Shape;320;p41"/>
          <p:cNvSpPr/>
          <p:nvPr/>
        </p:nvSpPr>
        <p:spPr>
          <a:xfrm>
            <a:off x="0" y="53057"/>
            <a:ext cx="919200" cy="712500"/>
          </a:xfrm>
          <a:prstGeom prst="rightArrow">
            <a:avLst>
              <a:gd name="adj1" fmla="val 50000"/>
              <a:gd name="adj2" fmla="val 50000"/>
            </a:avLst>
          </a:prstGeom>
          <a:solidFill>
            <a:srgbClr val="6959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7" name="Google Shape;737;p86">
            <a:extLst>
              <a:ext uri="{FF2B5EF4-FFF2-40B4-BE49-F238E27FC236}">
                <a16:creationId xmlns:a16="http://schemas.microsoft.com/office/drawing/2014/main" id="{44A0CA6F-625E-F618-8CC6-948E2DD7A2DF}"/>
              </a:ext>
            </a:extLst>
          </p:cNvPr>
          <p:cNvGraphicFramePr/>
          <p:nvPr>
            <p:extLst>
              <p:ext uri="{D42A27DB-BD31-4B8C-83A1-F6EECF244321}">
                <p14:modId xmlns:p14="http://schemas.microsoft.com/office/powerpoint/2010/main" val="1717491432"/>
              </p:ext>
            </p:extLst>
          </p:nvPr>
        </p:nvGraphicFramePr>
        <p:xfrm>
          <a:off x="459600" y="1214850"/>
          <a:ext cx="8121002" cy="1290424"/>
        </p:xfrm>
        <a:graphic>
          <a:graphicData uri="http://schemas.openxmlformats.org/drawingml/2006/table">
            <a:tbl>
              <a:tblPr firstRow="1" bandRow="1">
                <a:noFill/>
              </a:tblPr>
              <a:tblGrid>
                <a:gridCol w="927240">
                  <a:extLst>
                    <a:ext uri="{9D8B030D-6E8A-4147-A177-3AD203B41FA5}">
                      <a16:colId xmlns:a16="http://schemas.microsoft.com/office/drawing/2014/main" val="20000"/>
                    </a:ext>
                  </a:extLst>
                </a:gridCol>
                <a:gridCol w="1073410">
                  <a:extLst>
                    <a:ext uri="{9D8B030D-6E8A-4147-A177-3AD203B41FA5}">
                      <a16:colId xmlns:a16="http://schemas.microsoft.com/office/drawing/2014/main" val="20001"/>
                    </a:ext>
                  </a:extLst>
                </a:gridCol>
                <a:gridCol w="1723292">
                  <a:extLst>
                    <a:ext uri="{9D8B030D-6E8A-4147-A177-3AD203B41FA5}">
                      <a16:colId xmlns:a16="http://schemas.microsoft.com/office/drawing/2014/main" val="20002"/>
                    </a:ext>
                  </a:extLst>
                </a:gridCol>
                <a:gridCol w="1631852">
                  <a:extLst>
                    <a:ext uri="{9D8B030D-6E8A-4147-A177-3AD203B41FA5}">
                      <a16:colId xmlns:a16="http://schemas.microsoft.com/office/drawing/2014/main" val="20004"/>
                    </a:ext>
                  </a:extLst>
                </a:gridCol>
                <a:gridCol w="1508247">
                  <a:extLst>
                    <a:ext uri="{9D8B030D-6E8A-4147-A177-3AD203B41FA5}">
                      <a16:colId xmlns:a16="http://schemas.microsoft.com/office/drawing/2014/main" val="20005"/>
                    </a:ext>
                  </a:extLst>
                </a:gridCol>
                <a:gridCol w="1256961">
                  <a:extLst>
                    <a:ext uri="{9D8B030D-6E8A-4147-A177-3AD203B41FA5}">
                      <a16:colId xmlns:a16="http://schemas.microsoft.com/office/drawing/2014/main" val="3503861865"/>
                    </a:ext>
                  </a:extLst>
                </a:gridCol>
              </a:tblGrid>
              <a:tr h="322855">
                <a:tc>
                  <a:txBody>
                    <a:bodyPr/>
                    <a:lstStyle/>
                    <a:p>
                      <a:pPr marL="0" marR="0" lvl="0" indent="0" algn="ctr" rtl="0">
                        <a:lnSpc>
                          <a:spcPct val="100000"/>
                        </a:lnSpc>
                        <a:spcBef>
                          <a:spcPts val="0"/>
                        </a:spcBef>
                        <a:spcAft>
                          <a:spcPts val="0"/>
                        </a:spcAft>
                        <a:buNone/>
                      </a:pPr>
                      <a:r>
                        <a:rPr lang="es-ES" sz="1867" b="1" u="none" strike="noStrike" cap="none" dirty="0" err="1">
                          <a:solidFill>
                            <a:schemeClr val="bg1"/>
                          </a:solidFill>
                          <a:latin typeface="Barlow"/>
                          <a:sym typeface="Barlow"/>
                        </a:rPr>
                        <a:t>id_alu</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apellido</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nombre</a:t>
                      </a:r>
                      <a:endParaRPr b="1" dirty="0">
                        <a:solidFill>
                          <a:schemeClr val="bg1"/>
                        </a:solidFil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universidad</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carrera</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err="1">
                          <a:ln>
                            <a:noFill/>
                          </a:ln>
                          <a:solidFill>
                            <a:srgbClr val="FFFFFF"/>
                          </a:solidFill>
                          <a:effectLst/>
                          <a:uLnTx/>
                          <a:uFillTx/>
                          <a:latin typeface="Barlow"/>
                          <a:ea typeface="+mn-ea"/>
                          <a:cs typeface="+mn-cs"/>
                          <a:sym typeface="Barlow"/>
                        </a:rPr>
                        <a:t>fe_nac</a:t>
                      </a:r>
                      <a:endParaRPr kumimoji="0" lang="es-ES" sz="1867" b="1" i="0" u="none" strike="noStrike" kern="0" cap="none" spc="0" normalizeH="0" baseline="0" noProof="0" dirty="0">
                        <a:ln>
                          <a:noFill/>
                        </a:ln>
                        <a:solidFill>
                          <a:srgbClr val="FFFFFF"/>
                        </a:solidFill>
                        <a:effectLst/>
                        <a:uLnTx/>
                        <a:uFillTx/>
                        <a:latin typeface="Barlow"/>
                        <a:ea typeface="+mn-ea"/>
                        <a:cs typeface="+mn-cs"/>
                        <a:sym typeface="Arial"/>
                      </a:endParaRPr>
                    </a:p>
                  </a:txBody>
                  <a:tcPr marL="91450" marR="91450" marT="45725" marB="45725" anchor="ctr">
                    <a:solidFill>
                      <a:srgbClr val="6C539E"/>
                    </a:solidFill>
                  </a:tcPr>
                </a:tc>
                <a:extLst>
                  <a:ext uri="{0D108BD9-81ED-4DB2-BD59-A6C34878D82A}">
                    <a16:rowId xmlns:a16="http://schemas.microsoft.com/office/drawing/2014/main" val="10000"/>
                  </a:ext>
                </a:extLst>
              </a:tr>
              <a:tr h="261731">
                <a:tc>
                  <a:txBody>
                    <a:bodyPr/>
                    <a:lstStyle/>
                    <a:p>
                      <a:pPr marL="0" marR="0" lvl="0" indent="0" algn="l" rtl="0">
                        <a:lnSpc>
                          <a:spcPct val="100000"/>
                        </a:lnSpc>
                        <a:spcBef>
                          <a:spcPts val="0"/>
                        </a:spcBef>
                        <a:spcAft>
                          <a:spcPts val="0"/>
                        </a:spcAft>
                        <a:buNone/>
                      </a:pPr>
                      <a:r>
                        <a:rPr lang="es-ES" b="1" dirty="0">
                          <a:solidFill>
                            <a:schemeClr val="bg1"/>
                          </a:solidFill>
                        </a:rPr>
                        <a:t>0</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err="1">
                          <a:solidFill>
                            <a:schemeClr val="bg1"/>
                          </a:solidFill>
                        </a:rPr>
                        <a:t>Lopez</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a:solidFill>
                            <a:schemeClr val="bg1"/>
                          </a:solidFill>
                        </a:rPr>
                        <a:t>Pablo</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UBA</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IS</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09-10-1980</a:t>
                      </a:r>
                    </a:p>
                  </a:txBody>
                  <a:tcPr marL="91450" marR="91450" marT="45725" marB="45725" anchor="ctr">
                    <a:solidFill>
                      <a:srgbClr val="B4A7D6"/>
                    </a:solidFill>
                  </a:tcPr>
                </a:tc>
                <a:extLst>
                  <a:ext uri="{0D108BD9-81ED-4DB2-BD59-A6C34878D82A}">
                    <a16:rowId xmlns:a16="http://schemas.microsoft.com/office/drawing/2014/main" val="2996226390"/>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2</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err="1">
                          <a:solidFill>
                            <a:schemeClr val="bg1"/>
                          </a:solidFill>
                        </a:rPr>
                        <a:t>Martinez</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Laura</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UIA</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CC</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mn-lt"/>
                          <a:ea typeface="+mn-ea"/>
                          <a:cs typeface="+mn-cs"/>
                          <a:sym typeface="Arial"/>
                        </a:rPr>
                        <a:t>16-06-1986</a:t>
                      </a:r>
                    </a:p>
                  </a:txBody>
                  <a:tcPr marL="91450" marR="91450" marT="45725" marB="45725" anchor="ctr">
                    <a:solidFill>
                      <a:srgbClr val="B4A7D6"/>
                    </a:solidFill>
                  </a:tcPr>
                </a:tc>
                <a:extLst>
                  <a:ext uri="{0D108BD9-81ED-4DB2-BD59-A6C34878D82A}">
                    <a16:rowId xmlns:a16="http://schemas.microsoft.com/office/drawing/2014/main" val="468627604"/>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3</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Jorge</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Omar</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UBA</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AS</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mn-lt"/>
                          <a:ea typeface="+mn-ea"/>
                          <a:cs typeface="+mn-cs"/>
                          <a:sym typeface="Arial"/>
                        </a:rPr>
                        <a:t>29-01-1982</a:t>
                      </a:r>
                    </a:p>
                  </a:txBody>
                  <a:tcPr marL="91450" marR="91450" marT="45725" marB="45725" anchor="ctr">
                    <a:solidFill>
                      <a:srgbClr val="B4A7D6"/>
                    </a:solidFill>
                  </a:tcPr>
                </a:tc>
                <a:extLst>
                  <a:ext uri="{0D108BD9-81ED-4DB2-BD59-A6C34878D82A}">
                    <a16:rowId xmlns:a16="http://schemas.microsoft.com/office/drawing/2014/main" val="1826568562"/>
                  </a:ext>
                </a:extLst>
              </a:tr>
            </a:tbl>
          </a:graphicData>
        </a:graphic>
      </p:graphicFrame>
      <p:sp>
        <p:nvSpPr>
          <p:cNvPr id="11" name="CuadroTexto 10">
            <a:extLst>
              <a:ext uri="{FF2B5EF4-FFF2-40B4-BE49-F238E27FC236}">
                <a16:creationId xmlns:a16="http://schemas.microsoft.com/office/drawing/2014/main" id="{C06053DC-F7E2-F9D2-96B6-410980CF1AF7}"/>
              </a:ext>
            </a:extLst>
          </p:cNvPr>
          <p:cNvSpPr txBox="1"/>
          <p:nvPr/>
        </p:nvSpPr>
        <p:spPr>
          <a:xfrm>
            <a:off x="390035" y="836315"/>
            <a:ext cx="2836156" cy="307777"/>
          </a:xfrm>
          <a:prstGeom prst="rect">
            <a:avLst/>
          </a:prstGeom>
          <a:noFill/>
        </p:spPr>
        <p:txBody>
          <a:bodyPr wrap="square">
            <a:spAutoFit/>
          </a:bodyPr>
          <a:lstStyle/>
          <a:p>
            <a:r>
              <a:rPr lang="es-ES" sz="1400" b="1" i="0" u="none" strike="noStrike" dirty="0">
                <a:solidFill>
                  <a:srgbClr val="00AEB2"/>
                </a:solidFill>
                <a:effectLst/>
                <a:latin typeface="Barlow" panose="00000500000000000000" pitchFamily="2" charset="0"/>
              </a:rPr>
              <a:t>Tabla: </a:t>
            </a:r>
            <a:r>
              <a:rPr lang="es-ES" sz="1400" b="1" i="0" u="none" strike="noStrike" dirty="0" err="1">
                <a:solidFill>
                  <a:srgbClr val="00AEB2"/>
                </a:solidFill>
                <a:effectLst/>
                <a:latin typeface="Barlow" panose="00000500000000000000" pitchFamily="2" charset="0"/>
              </a:rPr>
              <a:t>tbAlumnos</a:t>
            </a:r>
            <a:endParaRPr lang="es-AR" dirty="0"/>
          </a:p>
        </p:txBody>
      </p:sp>
      <p:graphicFrame>
        <p:nvGraphicFramePr>
          <p:cNvPr id="3" name="Google Shape;737;p86">
            <a:extLst>
              <a:ext uri="{FF2B5EF4-FFF2-40B4-BE49-F238E27FC236}">
                <a16:creationId xmlns:a16="http://schemas.microsoft.com/office/drawing/2014/main" id="{C831ADEC-D72D-F21E-FEB1-7C37717BB6F3}"/>
              </a:ext>
            </a:extLst>
          </p:cNvPr>
          <p:cNvGraphicFramePr/>
          <p:nvPr>
            <p:extLst>
              <p:ext uri="{D42A27DB-BD31-4B8C-83A1-F6EECF244321}">
                <p14:modId xmlns:p14="http://schemas.microsoft.com/office/powerpoint/2010/main" val="3598959362"/>
              </p:ext>
            </p:extLst>
          </p:nvPr>
        </p:nvGraphicFramePr>
        <p:xfrm>
          <a:off x="459600" y="2815611"/>
          <a:ext cx="7419481" cy="1290424"/>
        </p:xfrm>
        <a:graphic>
          <a:graphicData uri="http://schemas.openxmlformats.org/drawingml/2006/table">
            <a:tbl>
              <a:tblPr firstRow="1" bandRow="1">
                <a:noFill/>
              </a:tblPr>
              <a:tblGrid>
                <a:gridCol w="1108756">
                  <a:extLst>
                    <a:ext uri="{9D8B030D-6E8A-4147-A177-3AD203B41FA5}">
                      <a16:colId xmlns:a16="http://schemas.microsoft.com/office/drawing/2014/main" val="20000"/>
                    </a:ext>
                  </a:extLst>
                </a:gridCol>
                <a:gridCol w="1727020">
                  <a:extLst>
                    <a:ext uri="{9D8B030D-6E8A-4147-A177-3AD203B41FA5}">
                      <a16:colId xmlns:a16="http://schemas.microsoft.com/office/drawing/2014/main" val="20001"/>
                    </a:ext>
                  </a:extLst>
                </a:gridCol>
                <a:gridCol w="1342470">
                  <a:extLst>
                    <a:ext uri="{9D8B030D-6E8A-4147-A177-3AD203B41FA5}">
                      <a16:colId xmlns:a16="http://schemas.microsoft.com/office/drawing/2014/main" val="20002"/>
                    </a:ext>
                  </a:extLst>
                </a:gridCol>
                <a:gridCol w="1830930">
                  <a:extLst>
                    <a:ext uri="{9D8B030D-6E8A-4147-A177-3AD203B41FA5}">
                      <a16:colId xmlns:a16="http://schemas.microsoft.com/office/drawing/2014/main" val="20004"/>
                    </a:ext>
                  </a:extLst>
                </a:gridCol>
                <a:gridCol w="1410305">
                  <a:extLst>
                    <a:ext uri="{9D8B030D-6E8A-4147-A177-3AD203B41FA5}">
                      <a16:colId xmlns:a16="http://schemas.microsoft.com/office/drawing/2014/main" val="3503861865"/>
                    </a:ext>
                  </a:extLst>
                </a:gridCol>
              </a:tblGrid>
              <a:tr h="322855">
                <a:tc>
                  <a:txBody>
                    <a:bodyPr/>
                    <a:lstStyle/>
                    <a:p>
                      <a:pPr marL="0" marR="0" lvl="0" indent="0" algn="ctr" rtl="0">
                        <a:lnSpc>
                          <a:spcPct val="100000"/>
                        </a:lnSpc>
                        <a:spcBef>
                          <a:spcPts val="0"/>
                        </a:spcBef>
                        <a:spcAft>
                          <a:spcPts val="0"/>
                        </a:spcAft>
                        <a:buNone/>
                      </a:pPr>
                      <a:r>
                        <a:rPr lang="es-ES" sz="1867" b="1" u="none" strike="noStrike" cap="none" dirty="0" err="1">
                          <a:solidFill>
                            <a:schemeClr val="bg1"/>
                          </a:solidFill>
                          <a:latin typeface="Barlow"/>
                          <a:sym typeface="Barlow"/>
                        </a:rPr>
                        <a:t>id_mat</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a:solidFill>
                            <a:schemeClr val="bg1"/>
                          </a:solidFill>
                          <a:latin typeface="Barlow"/>
                          <a:sym typeface="Barlow"/>
                        </a:rPr>
                        <a:t>asignatura</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err="1">
                          <a:solidFill>
                            <a:schemeClr val="bg1"/>
                          </a:solidFill>
                          <a:latin typeface="Barlow"/>
                          <a:sym typeface="Barlow"/>
                        </a:rPr>
                        <a:t>Id_alu</a:t>
                      </a:r>
                      <a:endParaRPr b="1" dirty="0">
                        <a:solidFill>
                          <a:schemeClr val="bg1"/>
                        </a:solidFil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nota</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err="1">
                          <a:ln>
                            <a:noFill/>
                          </a:ln>
                          <a:solidFill>
                            <a:srgbClr val="FFFFFF"/>
                          </a:solidFill>
                          <a:effectLst/>
                          <a:uLnTx/>
                          <a:uFillTx/>
                          <a:latin typeface="Barlow"/>
                          <a:ea typeface="+mn-ea"/>
                          <a:cs typeface="+mn-cs"/>
                          <a:sym typeface="Barlow"/>
                        </a:rPr>
                        <a:t>fe_examen</a:t>
                      </a:r>
                      <a:endParaRPr kumimoji="0" lang="es-ES" sz="1867" b="1" i="0" u="none" strike="noStrike" kern="0" cap="none" spc="0" normalizeH="0" baseline="0" noProof="0" dirty="0">
                        <a:ln>
                          <a:noFill/>
                        </a:ln>
                        <a:solidFill>
                          <a:srgbClr val="FFFFFF"/>
                        </a:solidFill>
                        <a:effectLst/>
                        <a:uLnTx/>
                        <a:uFillTx/>
                        <a:latin typeface="Barlow"/>
                        <a:ea typeface="+mn-ea"/>
                        <a:cs typeface="+mn-cs"/>
                        <a:sym typeface="Arial"/>
                      </a:endParaRPr>
                    </a:p>
                  </a:txBody>
                  <a:tcPr marL="91450" marR="91450" marT="45725" marB="45725" anchor="ctr">
                    <a:solidFill>
                      <a:srgbClr val="6C539E"/>
                    </a:solidFill>
                  </a:tcPr>
                </a:tc>
                <a:extLst>
                  <a:ext uri="{0D108BD9-81ED-4DB2-BD59-A6C34878D82A}">
                    <a16:rowId xmlns:a16="http://schemas.microsoft.com/office/drawing/2014/main" val="10000"/>
                  </a:ext>
                </a:extLst>
              </a:tr>
              <a:tr h="261731">
                <a:tc>
                  <a:txBody>
                    <a:bodyPr/>
                    <a:lstStyle/>
                    <a:p>
                      <a:pPr marL="0" marR="0" lvl="0" indent="0" algn="l" rtl="0">
                        <a:lnSpc>
                          <a:spcPct val="100000"/>
                        </a:lnSpc>
                        <a:spcBef>
                          <a:spcPts val="0"/>
                        </a:spcBef>
                        <a:spcAft>
                          <a:spcPts val="0"/>
                        </a:spcAft>
                        <a:buNone/>
                      </a:pPr>
                      <a:r>
                        <a:rPr lang="es-ES" b="1" dirty="0">
                          <a:solidFill>
                            <a:schemeClr val="bg1"/>
                          </a:solidFill>
                        </a:rPr>
                        <a:t>1</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a:solidFill>
                            <a:schemeClr val="bg1"/>
                          </a:solidFill>
                        </a:rPr>
                        <a:t>Algebra</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a:solidFill>
                            <a:schemeClr val="bg1"/>
                          </a:solidFill>
                        </a:rPr>
                        <a:t>0</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7</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09-10-2021</a:t>
                      </a:r>
                    </a:p>
                  </a:txBody>
                  <a:tcPr marL="91450" marR="91450" marT="45725" marB="45725" anchor="ctr">
                    <a:solidFill>
                      <a:srgbClr val="B4A7D6"/>
                    </a:solidFill>
                  </a:tcPr>
                </a:tc>
                <a:extLst>
                  <a:ext uri="{0D108BD9-81ED-4DB2-BD59-A6C34878D82A}">
                    <a16:rowId xmlns:a16="http://schemas.microsoft.com/office/drawing/2014/main" val="2996226390"/>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2</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err="1">
                          <a:solidFill>
                            <a:schemeClr val="bg1"/>
                          </a:solidFill>
                        </a:rPr>
                        <a:t>Programacion</a:t>
                      </a:r>
                      <a:r>
                        <a:rPr lang="es-AR" b="1" dirty="0">
                          <a:solidFill>
                            <a:schemeClr val="bg1"/>
                          </a:solidFill>
                        </a:rPr>
                        <a:t> I</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0</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8</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mn-lt"/>
                          <a:ea typeface="+mn-ea"/>
                          <a:cs typeface="+mn-cs"/>
                          <a:sym typeface="Arial"/>
                        </a:rPr>
                        <a:t>16-06-2022</a:t>
                      </a:r>
                    </a:p>
                  </a:txBody>
                  <a:tcPr marL="91450" marR="91450" marT="45725" marB="45725" anchor="ctr">
                    <a:solidFill>
                      <a:srgbClr val="B4A7D6"/>
                    </a:solidFill>
                  </a:tcPr>
                </a:tc>
                <a:extLst>
                  <a:ext uri="{0D108BD9-81ED-4DB2-BD59-A6C34878D82A}">
                    <a16:rowId xmlns:a16="http://schemas.microsoft.com/office/drawing/2014/main" val="468627604"/>
                  </a:ext>
                </a:extLst>
              </a:tr>
              <a:tr h="261731">
                <a:tc>
                  <a:txBody>
                    <a:bodyPr/>
                    <a:lstStyle/>
                    <a:p>
                      <a:pPr marL="0" marR="0" lvl="0" indent="0" algn="l" rtl="0">
                        <a:lnSpc>
                          <a:spcPct val="100000"/>
                        </a:lnSpc>
                        <a:spcBef>
                          <a:spcPts val="0"/>
                        </a:spcBef>
                        <a:spcAft>
                          <a:spcPts val="0"/>
                        </a:spcAft>
                        <a:buNone/>
                      </a:pPr>
                      <a:r>
                        <a:rPr lang="es-AR" b="1" dirty="0">
                          <a:solidFill>
                            <a:schemeClr val="bg1"/>
                          </a:solidFill>
                        </a:rPr>
                        <a:t>3</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Base de Dato I</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AR" b="1" dirty="0">
                          <a:solidFill>
                            <a:schemeClr val="bg1"/>
                          </a:solidFill>
                        </a:rPr>
                        <a:t>1</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6</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mn-lt"/>
                          <a:ea typeface="+mn-ea"/>
                          <a:cs typeface="+mn-cs"/>
                          <a:sym typeface="Arial"/>
                        </a:rPr>
                        <a:t>29-07-2022</a:t>
                      </a:r>
                    </a:p>
                  </a:txBody>
                  <a:tcPr marL="91450" marR="91450" marT="45725" marB="45725" anchor="ctr">
                    <a:solidFill>
                      <a:srgbClr val="B4A7D6"/>
                    </a:solidFill>
                  </a:tcPr>
                </a:tc>
                <a:extLst>
                  <a:ext uri="{0D108BD9-81ED-4DB2-BD59-A6C34878D82A}">
                    <a16:rowId xmlns:a16="http://schemas.microsoft.com/office/drawing/2014/main" val="1826568562"/>
                  </a:ext>
                </a:extLst>
              </a:tr>
            </a:tbl>
          </a:graphicData>
        </a:graphic>
      </p:graphicFrame>
      <p:sp>
        <p:nvSpPr>
          <p:cNvPr id="5" name="CuadroTexto 4">
            <a:extLst>
              <a:ext uri="{FF2B5EF4-FFF2-40B4-BE49-F238E27FC236}">
                <a16:creationId xmlns:a16="http://schemas.microsoft.com/office/drawing/2014/main" id="{5B5C272F-AC0A-0E94-A99C-39FA23206357}"/>
              </a:ext>
            </a:extLst>
          </p:cNvPr>
          <p:cNvSpPr txBox="1"/>
          <p:nvPr/>
        </p:nvSpPr>
        <p:spPr>
          <a:xfrm>
            <a:off x="390035" y="2507834"/>
            <a:ext cx="2836156" cy="307777"/>
          </a:xfrm>
          <a:prstGeom prst="rect">
            <a:avLst/>
          </a:prstGeom>
          <a:noFill/>
        </p:spPr>
        <p:txBody>
          <a:bodyPr wrap="square">
            <a:spAutoFit/>
          </a:bodyPr>
          <a:lstStyle/>
          <a:p>
            <a:r>
              <a:rPr lang="es-ES" sz="1400" b="1" i="0" u="none" strike="noStrike" dirty="0">
                <a:solidFill>
                  <a:srgbClr val="00AEB2"/>
                </a:solidFill>
                <a:effectLst/>
                <a:latin typeface="Barlow" panose="00000500000000000000" pitchFamily="2" charset="0"/>
              </a:rPr>
              <a:t>Tabla: </a:t>
            </a:r>
            <a:r>
              <a:rPr lang="es-ES" sz="1400" b="1" i="0" u="none" strike="noStrike" dirty="0" err="1">
                <a:solidFill>
                  <a:srgbClr val="00AEB2"/>
                </a:solidFill>
                <a:effectLst/>
                <a:latin typeface="Barlow" panose="00000500000000000000" pitchFamily="2" charset="0"/>
              </a:rPr>
              <a:t>tbMaterias</a:t>
            </a:r>
            <a:endParaRPr lang="es-AR" dirty="0"/>
          </a:p>
        </p:txBody>
      </p:sp>
    </p:spTree>
    <p:extLst>
      <p:ext uri="{BB962C8B-B14F-4D97-AF65-F5344CB8AC3E}">
        <p14:creationId xmlns:p14="http://schemas.microsoft.com/office/powerpoint/2010/main" val="111702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318" name="Google Shape;318;p41"/>
          <p:cNvSpPr txBox="1">
            <a:spLocks noGrp="1"/>
          </p:cNvSpPr>
          <p:nvPr>
            <p:ph type="title" idx="4294967295"/>
          </p:nvPr>
        </p:nvSpPr>
        <p:spPr>
          <a:xfrm>
            <a:off x="1042349" y="-93593"/>
            <a:ext cx="4541101" cy="975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s-ES" sz="4000" dirty="0">
                <a:latin typeface="Barlow ExtraBold"/>
                <a:ea typeface="Barlow ExtraBold"/>
                <a:cs typeface="Barlow ExtraBold"/>
                <a:sym typeface="Barlow ExtraBold"/>
              </a:rPr>
              <a:t>SQL: SELECT</a:t>
            </a:r>
          </a:p>
        </p:txBody>
      </p:sp>
      <p:sp>
        <p:nvSpPr>
          <p:cNvPr id="320" name="Google Shape;320;p41"/>
          <p:cNvSpPr/>
          <p:nvPr/>
        </p:nvSpPr>
        <p:spPr>
          <a:xfrm>
            <a:off x="0" y="53057"/>
            <a:ext cx="919200" cy="712500"/>
          </a:xfrm>
          <a:prstGeom prst="rightArrow">
            <a:avLst>
              <a:gd name="adj1" fmla="val 50000"/>
              <a:gd name="adj2" fmla="val 50000"/>
            </a:avLst>
          </a:prstGeom>
          <a:solidFill>
            <a:srgbClr val="6959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7" name="Google Shape;737;p86">
            <a:extLst>
              <a:ext uri="{FF2B5EF4-FFF2-40B4-BE49-F238E27FC236}">
                <a16:creationId xmlns:a16="http://schemas.microsoft.com/office/drawing/2014/main" id="{44A0CA6F-625E-F618-8CC6-948E2DD7A2DF}"/>
              </a:ext>
            </a:extLst>
          </p:cNvPr>
          <p:cNvGraphicFramePr/>
          <p:nvPr>
            <p:extLst>
              <p:ext uri="{D42A27DB-BD31-4B8C-83A1-F6EECF244321}">
                <p14:modId xmlns:p14="http://schemas.microsoft.com/office/powerpoint/2010/main" val="1372456245"/>
              </p:ext>
            </p:extLst>
          </p:nvPr>
        </p:nvGraphicFramePr>
        <p:xfrm>
          <a:off x="118110" y="1206629"/>
          <a:ext cx="8907780" cy="680804"/>
        </p:xfrm>
        <a:graphic>
          <a:graphicData uri="http://schemas.openxmlformats.org/drawingml/2006/table">
            <a:tbl>
              <a:tblPr firstRow="1" bandRow="1">
                <a:noFill/>
              </a:tblPr>
              <a:tblGrid>
                <a:gridCol w="1292894">
                  <a:extLst>
                    <a:ext uri="{9D8B030D-6E8A-4147-A177-3AD203B41FA5}">
                      <a16:colId xmlns:a16="http://schemas.microsoft.com/office/drawing/2014/main" val="20000"/>
                    </a:ext>
                  </a:extLst>
                </a:gridCol>
                <a:gridCol w="1245378">
                  <a:extLst>
                    <a:ext uri="{9D8B030D-6E8A-4147-A177-3AD203B41FA5}">
                      <a16:colId xmlns:a16="http://schemas.microsoft.com/office/drawing/2014/main" val="20001"/>
                    </a:ext>
                  </a:extLst>
                </a:gridCol>
                <a:gridCol w="1721797">
                  <a:extLst>
                    <a:ext uri="{9D8B030D-6E8A-4147-A177-3AD203B41FA5}">
                      <a16:colId xmlns:a16="http://schemas.microsoft.com/office/drawing/2014/main" val="20002"/>
                    </a:ext>
                  </a:extLst>
                </a:gridCol>
                <a:gridCol w="1614603">
                  <a:extLst>
                    <a:ext uri="{9D8B030D-6E8A-4147-A177-3AD203B41FA5}">
                      <a16:colId xmlns:a16="http://schemas.microsoft.com/office/drawing/2014/main" val="20004"/>
                    </a:ext>
                  </a:extLst>
                </a:gridCol>
                <a:gridCol w="1654370">
                  <a:extLst>
                    <a:ext uri="{9D8B030D-6E8A-4147-A177-3AD203B41FA5}">
                      <a16:colId xmlns:a16="http://schemas.microsoft.com/office/drawing/2014/main" val="20005"/>
                    </a:ext>
                  </a:extLst>
                </a:gridCol>
                <a:gridCol w="1378738">
                  <a:extLst>
                    <a:ext uri="{9D8B030D-6E8A-4147-A177-3AD203B41FA5}">
                      <a16:colId xmlns:a16="http://schemas.microsoft.com/office/drawing/2014/main" val="3503861865"/>
                    </a:ext>
                  </a:extLst>
                </a:gridCol>
              </a:tblGrid>
              <a:tr h="322855">
                <a:tc>
                  <a:txBody>
                    <a:bodyPr/>
                    <a:lstStyle/>
                    <a:p>
                      <a:pPr marL="0" marR="0" lvl="0" indent="0" algn="ctr" rtl="0">
                        <a:lnSpc>
                          <a:spcPct val="100000"/>
                        </a:lnSpc>
                        <a:spcBef>
                          <a:spcPts val="0"/>
                        </a:spcBef>
                        <a:spcAft>
                          <a:spcPts val="0"/>
                        </a:spcAft>
                        <a:buNone/>
                      </a:pPr>
                      <a:r>
                        <a:rPr lang="es-ES" sz="1867" b="1" u="none" strike="noStrike" cap="none" dirty="0" err="1">
                          <a:solidFill>
                            <a:schemeClr val="bg1"/>
                          </a:solidFill>
                          <a:latin typeface="Barlow"/>
                          <a:sym typeface="Barlow"/>
                        </a:rPr>
                        <a:t>a.id_alu</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lang="es-ES" sz="1867" b="1" u="none" strike="noStrike" cap="none" dirty="0" err="1">
                          <a:solidFill>
                            <a:schemeClr val="bg1"/>
                          </a:solidFill>
                          <a:latin typeface="Barlow"/>
                          <a:sym typeface="Barlow"/>
                        </a:rPr>
                        <a:t>id_mat</a:t>
                      </a:r>
                      <a:endParaRPr b="1" dirty="0">
                        <a:solidFill>
                          <a:schemeClr val="bg1"/>
                        </a:solidFill>
                      </a:endParaRPr>
                    </a:p>
                  </a:txBody>
                  <a:tcPr marL="91450" marR="91450" marT="45725" marB="45725" anchor="ctr">
                    <a:solidFill>
                      <a:srgbClr val="6C539E"/>
                    </a:solidFill>
                  </a:tcPr>
                </a:tc>
                <a:tc>
                  <a:txBody>
                    <a:bodyPr/>
                    <a:lstStyle/>
                    <a:p>
                      <a:pPr marL="0" marR="0" lvl="0" indent="0" algn="ctr" rtl="0">
                        <a:lnSpc>
                          <a:spcPct val="100000"/>
                        </a:lnSpc>
                        <a:spcBef>
                          <a:spcPts val="0"/>
                        </a:spcBef>
                        <a:spcAft>
                          <a:spcPts val="0"/>
                        </a:spcAft>
                        <a:buNone/>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universidad</a:t>
                      </a:r>
                      <a:endParaRPr b="1" dirty="0">
                        <a:solidFill>
                          <a:schemeClr val="bg1"/>
                        </a:solidFil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867" b="1" u="none" strike="noStrike" cap="none" dirty="0">
                          <a:solidFill>
                            <a:schemeClr val="bg1"/>
                          </a:solidFill>
                          <a:latin typeface="Barlow"/>
                          <a:sym typeface="Barlow"/>
                        </a:rPr>
                        <a:t>asignatura</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a:ln>
                            <a:noFill/>
                          </a:ln>
                          <a:solidFill>
                            <a:srgbClr val="FFFFFF"/>
                          </a:solidFill>
                          <a:effectLst/>
                          <a:uLnTx/>
                          <a:uFillTx/>
                          <a:latin typeface="Barlow"/>
                          <a:ea typeface="+mn-ea"/>
                          <a:cs typeface="+mn-cs"/>
                          <a:sym typeface="Barlow"/>
                        </a:rPr>
                        <a:t>nota</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6C539E"/>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867" b="1" i="0" u="none" strike="noStrike" kern="0" cap="none" spc="0" normalizeH="0" baseline="0" noProof="0" dirty="0" err="1">
                          <a:ln>
                            <a:noFill/>
                          </a:ln>
                          <a:solidFill>
                            <a:srgbClr val="FFFFFF"/>
                          </a:solidFill>
                          <a:effectLst/>
                          <a:uLnTx/>
                          <a:uFillTx/>
                          <a:latin typeface="Barlow"/>
                          <a:ea typeface="+mn-ea"/>
                          <a:cs typeface="+mn-cs"/>
                          <a:sym typeface="Barlow"/>
                        </a:rPr>
                        <a:t>fe_examen</a:t>
                      </a:r>
                      <a:endParaRPr kumimoji="0" lang="es-ES" sz="1867" b="1" i="0" u="none" strike="noStrike" kern="0" cap="none" spc="0" normalizeH="0" baseline="0" noProof="0" dirty="0">
                        <a:ln>
                          <a:noFill/>
                        </a:ln>
                        <a:solidFill>
                          <a:srgbClr val="FFFFFF"/>
                        </a:solidFill>
                        <a:effectLst/>
                        <a:uLnTx/>
                        <a:uFillTx/>
                        <a:latin typeface="Barlow"/>
                        <a:ea typeface="+mn-ea"/>
                        <a:cs typeface="+mn-cs"/>
                        <a:sym typeface="Arial"/>
                      </a:endParaRPr>
                    </a:p>
                  </a:txBody>
                  <a:tcPr marL="91450" marR="91450" marT="45725" marB="45725" anchor="ctr">
                    <a:solidFill>
                      <a:srgbClr val="6C539E"/>
                    </a:solidFill>
                  </a:tcPr>
                </a:tc>
                <a:extLst>
                  <a:ext uri="{0D108BD9-81ED-4DB2-BD59-A6C34878D82A}">
                    <a16:rowId xmlns:a16="http://schemas.microsoft.com/office/drawing/2014/main" val="10000"/>
                  </a:ext>
                </a:extLst>
              </a:tr>
              <a:tr h="261731">
                <a:tc>
                  <a:txBody>
                    <a:bodyPr/>
                    <a:lstStyle/>
                    <a:p>
                      <a:pPr marL="0" marR="0" lvl="0" indent="0" algn="l" rtl="0">
                        <a:lnSpc>
                          <a:spcPct val="100000"/>
                        </a:lnSpc>
                        <a:spcBef>
                          <a:spcPts val="0"/>
                        </a:spcBef>
                        <a:spcAft>
                          <a:spcPts val="0"/>
                        </a:spcAft>
                        <a:buNone/>
                      </a:pPr>
                      <a:r>
                        <a:rPr lang="es-ES" b="1" dirty="0">
                          <a:solidFill>
                            <a:schemeClr val="bg1"/>
                          </a:solidFill>
                        </a:rPr>
                        <a:t>0</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a:solidFill>
                            <a:schemeClr val="bg1"/>
                          </a:solidFill>
                        </a:rPr>
                        <a:t>1</a:t>
                      </a:r>
                      <a:endParaRPr b="1" dirty="0">
                        <a:solidFill>
                          <a:schemeClr val="bg1"/>
                        </a:solidFill>
                      </a:endParaRPr>
                    </a:p>
                  </a:txBody>
                  <a:tcPr marL="91450" marR="91450" marT="45725" marB="45725" anchor="ctr">
                    <a:solidFill>
                      <a:srgbClr val="B4A7D6"/>
                    </a:solidFill>
                  </a:tcPr>
                </a:tc>
                <a:tc>
                  <a:txBody>
                    <a:bodyPr/>
                    <a:lstStyle/>
                    <a:p>
                      <a:pPr marL="0" marR="0" lvl="0" indent="0" algn="l" rtl="0">
                        <a:lnSpc>
                          <a:spcPct val="100000"/>
                        </a:lnSpc>
                        <a:spcBef>
                          <a:spcPts val="0"/>
                        </a:spcBef>
                        <a:spcAft>
                          <a:spcPts val="0"/>
                        </a:spcAft>
                        <a:buNone/>
                      </a:pPr>
                      <a:r>
                        <a:rPr lang="es-ES" b="1" dirty="0">
                          <a:solidFill>
                            <a:schemeClr val="bg1"/>
                          </a:solidFill>
                        </a:rPr>
                        <a:t>UBA</a:t>
                      </a:r>
                      <a:endParaRPr b="1" dirty="0">
                        <a:solidFill>
                          <a:schemeClr val="bg1"/>
                        </a:solidFil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b="1" dirty="0">
                          <a:solidFill>
                            <a:schemeClr val="bg1"/>
                          </a:solidFill>
                        </a:rPr>
                        <a:t>Algebra</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Arial"/>
                          <a:ea typeface="+mn-ea"/>
                          <a:cs typeface="+mn-cs"/>
                          <a:sym typeface="Arial"/>
                        </a:rPr>
                        <a:t>7</a:t>
                      </a:r>
                    </a:p>
                  </a:txBody>
                  <a:tcPr marL="91450" marR="91450" marT="45725" marB="45725" anchor="ctr">
                    <a:solidFill>
                      <a:srgbClr val="B4A7D6"/>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1" i="0" u="none" strike="noStrike" kern="0" cap="none" spc="0" normalizeH="0" baseline="0" noProof="0" dirty="0">
                          <a:ln>
                            <a:noFill/>
                          </a:ln>
                          <a:solidFill>
                            <a:srgbClr val="FFFFFF"/>
                          </a:solidFill>
                          <a:effectLst/>
                          <a:uLnTx/>
                          <a:uFillTx/>
                          <a:latin typeface="+mn-lt"/>
                          <a:ea typeface="+mn-ea"/>
                          <a:cs typeface="+mn-cs"/>
                          <a:sym typeface="Arial"/>
                        </a:rPr>
                        <a:t>09-10-2021</a:t>
                      </a:r>
                      <a:endParaRPr kumimoji="0" lang="es-ES" sz="1400" b="1" i="0" u="none" strike="noStrike" kern="0" cap="none" spc="0" normalizeH="0" baseline="0" noProof="0" dirty="0">
                        <a:ln>
                          <a:noFill/>
                        </a:ln>
                        <a:solidFill>
                          <a:srgbClr val="FFFFFF"/>
                        </a:solidFill>
                        <a:effectLst/>
                        <a:uLnTx/>
                        <a:uFillTx/>
                        <a:latin typeface="Arial"/>
                        <a:ea typeface="+mn-ea"/>
                        <a:cs typeface="+mn-cs"/>
                        <a:sym typeface="Arial"/>
                      </a:endParaRPr>
                    </a:p>
                  </a:txBody>
                  <a:tcPr marL="91450" marR="91450" marT="45725" marB="45725" anchor="ctr">
                    <a:solidFill>
                      <a:srgbClr val="B4A7D6"/>
                    </a:solidFill>
                  </a:tcPr>
                </a:tc>
                <a:extLst>
                  <a:ext uri="{0D108BD9-81ED-4DB2-BD59-A6C34878D82A}">
                    <a16:rowId xmlns:a16="http://schemas.microsoft.com/office/drawing/2014/main" val="2996226390"/>
                  </a:ext>
                </a:extLst>
              </a:tr>
            </a:tbl>
          </a:graphicData>
        </a:graphic>
      </p:graphicFrame>
      <p:sp>
        <p:nvSpPr>
          <p:cNvPr id="6" name="CuadroTexto 5">
            <a:extLst>
              <a:ext uri="{FF2B5EF4-FFF2-40B4-BE49-F238E27FC236}">
                <a16:creationId xmlns:a16="http://schemas.microsoft.com/office/drawing/2014/main" id="{DAF1AC09-3D9E-E7A3-E392-3214A2525744}"/>
              </a:ext>
            </a:extLst>
          </p:cNvPr>
          <p:cNvSpPr txBox="1"/>
          <p:nvPr/>
        </p:nvSpPr>
        <p:spPr>
          <a:xfrm>
            <a:off x="1042349" y="2286572"/>
            <a:ext cx="5461209" cy="1938992"/>
          </a:xfrm>
          <a:prstGeom prst="rect">
            <a:avLst/>
          </a:prstGeom>
          <a:noFill/>
        </p:spPr>
        <p:txBody>
          <a:bodyPr wrap="square">
            <a:spAutoFit/>
          </a:bodyPr>
          <a:lstStyle/>
          <a:p>
            <a:pPr marL="92075" indent="-92075" fontAlgn="base"/>
            <a:endParaRPr lang="es-AR" sz="1400" dirty="0"/>
          </a:p>
          <a:p>
            <a:pPr marL="0" indent="0" fontAlgn="base">
              <a:buNone/>
            </a:pPr>
            <a:r>
              <a:rPr lang="es-AR" sz="1400" dirty="0"/>
              <a:t>  </a:t>
            </a:r>
            <a:r>
              <a:rPr lang="es-ES" sz="1400" dirty="0"/>
              <a:t> </a:t>
            </a:r>
            <a:r>
              <a:rPr lang="es-ES" sz="1400" b="1" i="0" u="none" strike="noStrike" dirty="0">
                <a:solidFill>
                  <a:srgbClr val="00AEB2"/>
                </a:solidFill>
                <a:effectLst/>
                <a:latin typeface="Barlow" panose="00000500000000000000" pitchFamily="2" charset="0"/>
              </a:rPr>
              <a:t>SELECT</a:t>
            </a:r>
            <a:r>
              <a:rPr lang="es-ES" sz="1400" b="0" i="0" u="none" strike="noStrike" dirty="0">
                <a:solidFill>
                  <a:srgbClr val="000000"/>
                </a:solidFill>
                <a:effectLst/>
                <a:latin typeface="Barlow" panose="00000500000000000000" pitchFamily="2" charset="0"/>
              </a:rPr>
              <a:t>  </a:t>
            </a:r>
            <a:r>
              <a:rPr lang="es-ES" dirty="0" err="1">
                <a:latin typeface="Barlow" panose="00000500000000000000" pitchFamily="2" charset="0"/>
              </a:rPr>
              <a:t>a.id_alu</a:t>
            </a:r>
            <a:r>
              <a:rPr lang="es-ES" dirty="0">
                <a:latin typeface="Barlow" panose="00000500000000000000" pitchFamily="2" charset="0"/>
              </a:rPr>
              <a:t>, </a:t>
            </a:r>
            <a:r>
              <a:rPr lang="es-ES" dirty="0" err="1">
                <a:latin typeface="Barlow" panose="00000500000000000000" pitchFamily="2" charset="0"/>
              </a:rPr>
              <a:t>id_mat</a:t>
            </a:r>
            <a:r>
              <a:rPr lang="es-ES" dirty="0">
                <a:latin typeface="Barlow" panose="00000500000000000000" pitchFamily="2" charset="0"/>
              </a:rPr>
              <a:t>, universidad, materia, nota, </a:t>
            </a:r>
            <a:r>
              <a:rPr lang="es-ES" dirty="0" err="1">
                <a:latin typeface="Barlow" panose="00000500000000000000" pitchFamily="2" charset="0"/>
              </a:rPr>
              <a:t>fe_examen</a:t>
            </a:r>
            <a:endParaRPr lang="es-ES" sz="1800" dirty="0">
              <a:latin typeface="Barlow" panose="00000500000000000000" pitchFamily="2" charset="0"/>
            </a:endParaRPr>
          </a:p>
          <a:p>
            <a:pPr marL="0" indent="0" fontAlgn="base">
              <a:buNone/>
            </a:pPr>
            <a:r>
              <a:rPr lang="es-ES" sz="1800" b="0" i="0" u="none" strike="noStrike" dirty="0">
                <a:solidFill>
                  <a:srgbClr val="000000"/>
                </a:solidFill>
                <a:effectLst/>
                <a:latin typeface="Barlow" panose="00000500000000000000" pitchFamily="2" charset="0"/>
              </a:rPr>
              <a:t>      </a:t>
            </a:r>
            <a:r>
              <a:rPr lang="es-ES" sz="1400" b="0" i="0" u="none" strike="noStrike" dirty="0">
                <a:solidFill>
                  <a:srgbClr val="000000"/>
                </a:solidFill>
                <a:effectLst/>
                <a:latin typeface="Barlow" panose="00000500000000000000" pitchFamily="2" charset="0"/>
              </a:rPr>
              <a:t> </a:t>
            </a:r>
            <a:r>
              <a:rPr lang="es-ES" sz="1400" b="1" i="0" u="none" strike="noStrike" dirty="0">
                <a:solidFill>
                  <a:srgbClr val="00AEB2"/>
                </a:solidFill>
                <a:effectLst/>
                <a:latin typeface="Barlow" panose="00000500000000000000" pitchFamily="2" charset="0"/>
              </a:rPr>
              <a:t>FROM</a:t>
            </a:r>
            <a:r>
              <a:rPr lang="es-ES" sz="1400" b="0" i="0" u="none" strike="noStrike" dirty="0">
                <a:solidFill>
                  <a:srgbClr val="000000"/>
                </a:solidFill>
                <a:effectLst/>
                <a:latin typeface="Barlow" panose="00000500000000000000" pitchFamily="2" charset="0"/>
              </a:rPr>
              <a:t> </a:t>
            </a:r>
            <a:r>
              <a:rPr lang="es-ES" sz="1400" b="0" i="0" u="none" strike="noStrike" dirty="0" err="1">
                <a:solidFill>
                  <a:srgbClr val="000000"/>
                </a:solidFill>
                <a:effectLst/>
                <a:latin typeface="Barlow" panose="00000500000000000000" pitchFamily="2" charset="0"/>
              </a:rPr>
              <a:t>tbAlumnos</a:t>
            </a:r>
            <a:r>
              <a:rPr lang="es-ES" sz="1400" b="0" i="0" u="none" strike="noStrike" dirty="0">
                <a:solidFill>
                  <a:srgbClr val="000000"/>
                </a:solidFill>
                <a:effectLst/>
                <a:latin typeface="Barlow" panose="00000500000000000000" pitchFamily="2" charset="0"/>
              </a:rPr>
              <a:t> </a:t>
            </a:r>
            <a:r>
              <a:rPr lang="es-ES" sz="1400" b="1" i="0" u="none" strike="noStrike" dirty="0">
                <a:solidFill>
                  <a:srgbClr val="00AEB2"/>
                </a:solidFill>
                <a:effectLst/>
                <a:latin typeface="Barlow" panose="00000500000000000000" pitchFamily="2" charset="0"/>
              </a:rPr>
              <a:t>AS </a:t>
            </a:r>
            <a:r>
              <a:rPr lang="es-ES" dirty="0">
                <a:latin typeface="Barlow" panose="00000500000000000000" pitchFamily="2" charset="0"/>
              </a:rPr>
              <a:t>a,</a:t>
            </a:r>
          </a:p>
          <a:p>
            <a:pPr fontAlgn="base"/>
            <a:r>
              <a:rPr lang="es-ES" sz="1400" b="0" i="0" u="none" strike="noStrike" dirty="0">
                <a:solidFill>
                  <a:srgbClr val="000000"/>
                </a:solidFill>
                <a:effectLst/>
                <a:latin typeface="Barlow" panose="00000500000000000000" pitchFamily="2" charset="0"/>
              </a:rPr>
              <a:t>                       </a:t>
            </a:r>
            <a:r>
              <a:rPr lang="es-ES" sz="1400" b="0" i="0" u="none" strike="noStrike" dirty="0" err="1">
                <a:solidFill>
                  <a:srgbClr val="000000"/>
                </a:solidFill>
                <a:effectLst/>
                <a:latin typeface="Barlow" panose="00000500000000000000" pitchFamily="2" charset="0"/>
              </a:rPr>
              <a:t>tbMateria</a:t>
            </a:r>
            <a:r>
              <a:rPr lang="es-ES" sz="1400" b="0" i="0" u="none" strike="noStrike" dirty="0">
                <a:solidFill>
                  <a:srgbClr val="000000"/>
                </a:solidFill>
                <a:effectLst/>
                <a:latin typeface="Barlow" panose="00000500000000000000" pitchFamily="2" charset="0"/>
              </a:rPr>
              <a:t> </a:t>
            </a:r>
            <a:r>
              <a:rPr lang="es-ES" sz="1400" b="1" i="0" u="none" strike="noStrike" dirty="0">
                <a:solidFill>
                  <a:srgbClr val="00AEB2"/>
                </a:solidFill>
                <a:effectLst/>
                <a:latin typeface="Barlow" panose="00000500000000000000" pitchFamily="2" charset="0"/>
              </a:rPr>
              <a:t>AS </a:t>
            </a:r>
            <a:r>
              <a:rPr lang="es-ES" dirty="0">
                <a:latin typeface="Barlow" panose="00000500000000000000" pitchFamily="2" charset="0"/>
              </a:rPr>
              <a:t>m,</a:t>
            </a:r>
            <a:endParaRPr lang="es-ES" sz="1400" b="0" i="0" u="none" strike="noStrike" dirty="0">
              <a:solidFill>
                <a:srgbClr val="000000"/>
              </a:solidFill>
              <a:effectLst/>
              <a:latin typeface="Barlow" panose="00000500000000000000" pitchFamily="2" charset="0"/>
            </a:endParaRPr>
          </a:p>
          <a:p>
            <a:pPr marL="0" indent="0" fontAlgn="base">
              <a:buNone/>
            </a:pPr>
            <a:r>
              <a:rPr lang="es-ES" b="1" dirty="0">
                <a:solidFill>
                  <a:srgbClr val="00AEB2"/>
                </a:solidFill>
                <a:latin typeface="Barlow" panose="00000500000000000000" pitchFamily="2" charset="0"/>
              </a:rPr>
              <a:t>      WHERE </a:t>
            </a:r>
            <a:r>
              <a:rPr lang="es-ES" dirty="0" err="1">
                <a:latin typeface="Barlow" panose="00000500000000000000" pitchFamily="2" charset="0"/>
              </a:rPr>
              <a:t>a.id_alu</a:t>
            </a:r>
            <a:r>
              <a:rPr lang="es-ES" dirty="0">
                <a:latin typeface="Barlow" panose="00000500000000000000" pitchFamily="2" charset="0"/>
              </a:rPr>
              <a:t> = 0</a:t>
            </a:r>
          </a:p>
          <a:p>
            <a:pPr marL="0" indent="0" fontAlgn="base">
              <a:buNone/>
            </a:pPr>
            <a:r>
              <a:rPr lang="es-ES" sz="1400" b="0" i="0" u="none" strike="noStrike" dirty="0">
                <a:solidFill>
                  <a:srgbClr val="000000"/>
                </a:solidFill>
                <a:effectLst/>
                <a:latin typeface="Barlow" panose="00000500000000000000" pitchFamily="2" charset="0"/>
              </a:rPr>
              <a:t>                </a:t>
            </a:r>
            <a:r>
              <a:rPr lang="es-ES" b="1" dirty="0">
                <a:solidFill>
                  <a:srgbClr val="00AEB2"/>
                </a:solidFill>
                <a:latin typeface="Barlow" panose="00000500000000000000" pitchFamily="2" charset="0"/>
              </a:rPr>
              <a:t>AND </a:t>
            </a:r>
            <a:r>
              <a:rPr lang="es-ES" dirty="0" err="1">
                <a:latin typeface="Barlow" panose="00000500000000000000" pitchFamily="2" charset="0"/>
              </a:rPr>
              <a:t>id_mat</a:t>
            </a:r>
            <a:r>
              <a:rPr lang="es-ES" dirty="0">
                <a:latin typeface="Barlow" panose="00000500000000000000" pitchFamily="2" charset="0"/>
              </a:rPr>
              <a:t> = 1 </a:t>
            </a:r>
          </a:p>
          <a:p>
            <a:pPr marL="0" indent="0" fontAlgn="base">
              <a:buNone/>
            </a:pPr>
            <a:r>
              <a:rPr lang="es-ES" sz="1400" b="0" i="0" u="none" strike="noStrike" dirty="0">
                <a:solidFill>
                  <a:srgbClr val="000000"/>
                </a:solidFill>
                <a:effectLst/>
                <a:latin typeface="Barlow" panose="00000500000000000000" pitchFamily="2" charset="0"/>
              </a:rPr>
              <a:t>                </a:t>
            </a:r>
            <a:r>
              <a:rPr lang="es-ES" b="1" dirty="0">
                <a:solidFill>
                  <a:srgbClr val="00AEB2"/>
                </a:solidFill>
                <a:latin typeface="Barlow" panose="00000500000000000000" pitchFamily="2" charset="0"/>
              </a:rPr>
              <a:t>AND </a:t>
            </a:r>
            <a:r>
              <a:rPr lang="es-ES" dirty="0" err="1">
                <a:latin typeface="Barlow" panose="00000500000000000000" pitchFamily="2" charset="0"/>
              </a:rPr>
              <a:t>a.id_alu</a:t>
            </a:r>
            <a:r>
              <a:rPr lang="es-ES" dirty="0">
                <a:latin typeface="Barlow" panose="00000500000000000000" pitchFamily="2" charset="0"/>
              </a:rPr>
              <a:t>  = </a:t>
            </a:r>
            <a:r>
              <a:rPr lang="es-ES" dirty="0" err="1">
                <a:latin typeface="Barlow" panose="00000500000000000000" pitchFamily="2" charset="0"/>
              </a:rPr>
              <a:t>m.id_alu</a:t>
            </a:r>
            <a:r>
              <a:rPr lang="es-ES" dirty="0">
                <a:latin typeface="Barlow" panose="00000500000000000000" pitchFamily="2" charset="0"/>
              </a:rPr>
              <a:t> </a:t>
            </a:r>
            <a:r>
              <a:rPr lang="es-ES" sz="1400" b="0" i="0" u="none" strike="noStrike" dirty="0">
                <a:solidFill>
                  <a:srgbClr val="000000"/>
                </a:solidFill>
                <a:effectLst/>
                <a:latin typeface="Barlow" panose="00000500000000000000" pitchFamily="2" charset="0"/>
              </a:rPr>
              <a:t>;</a:t>
            </a:r>
          </a:p>
          <a:p>
            <a:pPr marL="0" indent="0" fontAlgn="base">
              <a:buNone/>
            </a:pPr>
            <a:endParaRPr lang="es-ES" sz="1800" b="0" dirty="0">
              <a:effectLst/>
              <a:latin typeface="Barlow" panose="00000500000000000000" pitchFamily="2" charset="0"/>
            </a:endParaRPr>
          </a:p>
        </p:txBody>
      </p:sp>
    </p:spTree>
    <p:extLst>
      <p:ext uri="{BB962C8B-B14F-4D97-AF65-F5344CB8AC3E}">
        <p14:creationId xmlns:p14="http://schemas.microsoft.com/office/powerpoint/2010/main" val="382486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2"/>
          <p:cNvSpPr/>
          <p:nvPr/>
        </p:nvSpPr>
        <p:spPr>
          <a:xfrm>
            <a:off x="6083400" y="0"/>
            <a:ext cx="3060600" cy="5143500"/>
          </a:xfrm>
          <a:prstGeom prst="rect">
            <a:avLst/>
          </a:prstGeom>
          <a:solidFill>
            <a:srgbClr val="00AE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5" name="Google Shape;495;p22"/>
          <p:cNvSpPr txBox="1">
            <a:spLocks noGrp="1"/>
          </p:cNvSpPr>
          <p:nvPr>
            <p:ph type="title" idx="4294967295"/>
          </p:nvPr>
        </p:nvSpPr>
        <p:spPr>
          <a:xfrm>
            <a:off x="931606" y="69446"/>
            <a:ext cx="2464547" cy="75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990"/>
              <a:buFont typeface="Arial"/>
              <a:buNone/>
            </a:pPr>
            <a:r>
              <a:rPr lang="en-US" sz="3000" dirty="0" err="1">
                <a:solidFill>
                  <a:schemeClr val="dk1"/>
                </a:solidFill>
                <a:latin typeface="Barlow ExtraBold"/>
                <a:ea typeface="Barlow ExtraBold"/>
                <a:cs typeface="Barlow ExtraBold"/>
                <a:sym typeface="Barlow ExtraBold"/>
              </a:rPr>
              <a:t>Ejercicio</a:t>
            </a:r>
            <a:r>
              <a:rPr lang="en-US" sz="3000" dirty="0">
                <a:solidFill>
                  <a:schemeClr val="dk1"/>
                </a:solidFill>
                <a:latin typeface="Barlow ExtraBold"/>
                <a:ea typeface="Barlow ExtraBold"/>
                <a:cs typeface="Barlow ExtraBold"/>
                <a:sym typeface="Barlow ExtraBold"/>
              </a:rPr>
              <a:t> 1 a</a:t>
            </a:r>
            <a:endParaRPr dirty="0"/>
          </a:p>
        </p:txBody>
      </p:sp>
      <p:sp>
        <p:nvSpPr>
          <p:cNvPr id="496" name="Google Shape;496;p22"/>
          <p:cNvSpPr txBox="1">
            <a:spLocks noGrp="1"/>
          </p:cNvSpPr>
          <p:nvPr>
            <p:ph type="body" idx="4294967295"/>
          </p:nvPr>
        </p:nvSpPr>
        <p:spPr>
          <a:xfrm>
            <a:off x="156557" y="821846"/>
            <a:ext cx="4583220" cy="929582"/>
          </a:xfrm>
          <a:prstGeom prst="rect">
            <a:avLst/>
          </a:prstGeom>
          <a:noFill/>
          <a:ln>
            <a:noFill/>
          </a:ln>
        </p:spPr>
        <p:txBody>
          <a:bodyPr spcFirstLastPara="1" wrap="square" lIns="91425" tIns="91425" rIns="91425" bIns="91425" anchor="t" anchorCtr="0">
            <a:noAutofit/>
          </a:bodyPr>
          <a:lstStyle/>
          <a:p>
            <a:pPr marL="0" indent="0" fontAlgn="base">
              <a:buNone/>
            </a:pPr>
            <a:r>
              <a:rPr lang="es-ES" sz="1800" dirty="0"/>
              <a:t>Obtener todas las Ordenes con estado CANCELADO</a:t>
            </a:r>
          </a:p>
          <a:p>
            <a:pPr marL="0" indent="0" fontAlgn="base">
              <a:buNone/>
            </a:pPr>
            <a:endParaRPr lang="es-ES" sz="1800" dirty="0"/>
          </a:p>
          <a:p>
            <a:pPr marL="0" indent="0">
              <a:buNone/>
            </a:pPr>
            <a:endParaRPr lang="es-AR" sz="1800" dirty="0">
              <a:latin typeface="Barlow"/>
              <a:ea typeface="Barlow"/>
              <a:cs typeface="Barlow"/>
              <a:sym typeface="Barlow"/>
            </a:endParaRPr>
          </a:p>
        </p:txBody>
      </p:sp>
      <p:pic>
        <p:nvPicPr>
          <p:cNvPr id="497" name="Google Shape;497;p22"/>
          <p:cNvPicPr preferRelativeResize="0"/>
          <p:nvPr/>
        </p:nvPicPr>
        <p:blipFill rotWithShape="1">
          <a:blip r:embed="rId3">
            <a:alphaModFix/>
          </a:blip>
          <a:srcRect/>
          <a:stretch/>
        </p:blipFill>
        <p:spPr>
          <a:xfrm>
            <a:off x="156557" y="4436750"/>
            <a:ext cx="1183299" cy="665600"/>
          </a:xfrm>
          <a:prstGeom prst="rect">
            <a:avLst/>
          </a:prstGeom>
          <a:noFill/>
          <a:ln>
            <a:noFill/>
          </a:ln>
        </p:spPr>
      </p:pic>
      <p:pic>
        <p:nvPicPr>
          <p:cNvPr id="498" name="Google Shape;498;p22" descr="Gratis Fotos de stock gratuitas de archivos, código, de cerca Foto de stock"/>
          <p:cNvPicPr preferRelativeResize="0"/>
          <p:nvPr/>
        </p:nvPicPr>
        <p:blipFill rotWithShape="1">
          <a:blip r:embed="rId4">
            <a:alphaModFix/>
          </a:blip>
          <a:srcRect/>
          <a:stretch/>
        </p:blipFill>
        <p:spPr>
          <a:xfrm>
            <a:off x="5964702" y="276300"/>
            <a:ext cx="1835675" cy="2783423"/>
          </a:xfrm>
          <a:prstGeom prst="rect">
            <a:avLst/>
          </a:prstGeom>
          <a:noFill/>
          <a:ln>
            <a:noFill/>
          </a:ln>
        </p:spPr>
      </p:pic>
      <p:pic>
        <p:nvPicPr>
          <p:cNvPr id="499" name="Google Shape;499;p22"/>
          <p:cNvPicPr preferRelativeResize="0"/>
          <p:nvPr/>
        </p:nvPicPr>
        <p:blipFill>
          <a:blip r:embed="rId5">
            <a:alphaModFix/>
          </a:blip>
          <a:stretch>
            <a:fillRect/>
          </a:stretch>
        </p:blipFill>
        <p:spPr>
          <a:xfrm>
            <a:off x="156557" y="150346"/>
            <a:ext cx="590600" cy="590600"/>
          </a:xfrm>
          <a:prstGeom prst="rect">
            <a:avLst/>
          </a:prstGeom>
          <a:noFill/>
          <a:ln>
            <a:noFill/>
          </a:ln>
        </p:spPr>
      </p:pic>
    </p:spTree>
    <p:extLst>
      <p:ext uri="{BB962C8B-B14F-4D97-AF65-F5344CB8AC3E}">
        <p14:creationId xmlns:p14="http://schemas.microsoft.com/office/powerpoint/2010/main" val="1051662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2"/>
          <p:cNvSpPr/>
          <p:nvPr/>
        </p:nvSpPr>
        <p:spPr>
          <a:xfrm>
            <a:off x="6083400" y="0"/>
            <a:ext cx="3060600" cy="5143500"/>
          </a:xfrm>
          <a:prstGeom prst="rect">
            <a:avLst/>
          </a:prstGeom>
          <a:solidFill>
            <a:srgbClr val="00AE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5" name="Google Shape;495;p22"/>
          <p:cNvSpPr txBox="1">
            <a:spLocks noGrp="1"/>
          </p:cNvSpPr>
          <p:nvPr>
            <p:ph type="title" idx="4294967295"/>
          </p:nvPr>
        </p:nvSpPr>
        <p:spPr>
          <a:xfrm>
            <a:off x="931606" y="69446"/>
            <a:ext cx="2464547" cy="75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990"/>
              <a:buFont typeface="Arial"/>
              <a:buNone/>
            </a:pPr>
            <a:r>
              <a:rPr lang="en-US" sz="3000" dirty="0" err="1">
                <a:solidFill>
                  <a:schemeClr val="dk1"/>
                </a:solidFill>
                <a:latin typeface="Barlow ExtraBold"/>
                <a:ea typeface="Barlow ExtraBold"/>
                <a:cs typeface="Barlow ExtraBold"/>
                <a:sym typeface="Barlow ExtraBold"/>
              </a:rPr>
              <a:t>Ejercicio</a:t>
            </a:r>
            <a:r>
              <a:rPr lang="en-US" sz="3000" dirty="0">
                <a:solidFill>
                  <a:schemeClr val="dk1"/>
                </a:solidFill>
                <a:latin typeface="Barlow ExtraBold"/>
                <a:ea typeface="Barlow ExtraBold"/>
                <a:cs typeface="Barlow ExtraBold"/>
                <a:sym typeface="Barlow ExtraBold"/>
              </a:rPr>
              <a:t> 1 b</a:t>
            </a:r>
            <a:endParaRPr dirty="0"/>
          </a:p>
        </p:txBody>
      </p:sp>
      <p:sp>
        <p:nvSpPr>
          <p:cNvPr id="496" name="Google Shape;496;p22"/>
          <p:cNvSpPr txBox="1">
            <a:spLocks noGrp="1"/>
          </p:cNvSpPr>
          <p:nvPr>
            <p:ph type="body" idx="4294967295"/>
          </p:nvPr>
        </p:nvSpPr>
        <p:spPr>
          <a:xfrm>
            <a:off x="156557" y="821846"/>
            <a:ext cx="4583220" cy="929582"/>
          </a:xfrm>
          <a:prstGeom prst="rect">
            <a:avLst/>
          </a:prstGeom>
          <a:noFill/>
          <a:ln>
            <a:noFill/>
          </a:ln>
        </p:spPr>
        <p:txBody>
          <a:bodyPr spcFirstLastPara="1" wrap="square" lIns="91425" tIns="91425" rIns="91425" bIns="91425" anchor="t" anchorCtr="0">
            <a:noAutofit/>
          </a:bodyPr>
          <a:lstStyle/>
          <a:p>
            <a:pPr marL="0" indent="0" fontAlgn="base">
              <a:buNone/>
            </a:pPr>
            <a:r>
              <a:rPr lang="es-ES" sz="1800" dirty="0"/>
              <a:t>Obtener  el detalle de las Ordenes de compra que hizo el cliente  15  -  Oscar Vargas</a:t>
            </a:r>
          </a:p>
          <a:p>
            <a:pPr marL="0" indent="0">
              <a:buNone/>
            </a:pPr>
            <a:endParaRPr lang="es-AR" sz="1800" dirty="0">
              <a:latin typeface="Barlow"/>
              <a:ea typeface="Barlow"/>
              <a:cs typeface="Barlow"/>
              <a:sym typeface="Barlow"/>
            </a:endParaRPr>
          </a:p>
        </p:txBody>
      </p:sp>
      <p:pic>
        <p:nvPicPr>
          <p:cNvPr id="497" name="Google Shape;497;p22"/>
          <p:cNvPicPr preferRelativeResize="0"/>
          <p:nvPr/>
        </p:nvPicPr>
        <p:blipFill rotWithShape="1">
          <a:blip r:embed="rId3">
            <a:alphaModFix/>
          </a:blip>
          <a:srcRect/>
          <a:stretch/>
        </p:blipFill>
        <p:spPr>
          <a:xfrm>
            <a:off x="156557" y="4436750"/>
            <a:ext cx="1183299" cy="665600"/>
          </a:xfrm>
          <a:prstGeom prst="rect">
            <a:avLst/>
          </a:prstGeom>
          <a:noFill/>
          <a:ln>
            <a:noFill/>
          </a:ln>
        </p:spPr>
      </p:pic>
      <p:pic>
        <p:nvPicPr>
          <p:cNvPr id="498" name="Google Shape;498;p22" descr="Gratis Fotos de stock gratuitas de archivos, código, de cerca Foto de stock"/>
          <p:cNvPicPr preferRelativeResize="0"/>
          <p:nvPr/>
        </p:nvPicPr>
        <p:blipFill rotWithShape="1">
          <a:blip r:embed="rId4">
            <a:alphaModFix/>
          </a:blip>
          <a:srcRect/>
          <a:stretch/>
        </p:blipFill>
        <p:spPr>
          <a:xfrm>
            <a:off x="5964702" y="276300"/>
            <a:ext cx="1835675" cy="2783423"/>
          </a:xfrm>
          <a:prstGeom prst="rect">
            <a:avLst/>
          </a:prstGeom>
          <a:noFill/>
          <a:ln>
            <a:noFill/>
          </a:ln>
        </p:spPr>
      </p:pic>
      <p:pic>
        <p:nvPicPr>
          <p:cNvPr id="499" name="Google Shape;499;p22"/>
          <p:cNvPicPr preferRelativeResize="0"/>
          <p:nvPr/>
        </p:nvPicPr>
        <p:blipFill>
          <a:blip r:embed="rId5">
            <a:alphaModFix/>
          </a:blip>
          <a:stretch>
            <a:fillRect/>
          </a:stretch>
        </p:blipFill>
        <p:spPr>
          <a:xfrm>
            <a:off x="156557" y="150346"/>
            <a:ext cx="590600" cy="590600"/>
          </a:xfrm>
          <a:prstGeom prst="rect">
            <a:avLst/>
          </a:prstGeom>
          <a:noFill/>
          <a:ln>
            <a:noFill/>
          </a:ln>
        </p:spPr>
      </p:pic>
    </p:spTree>
    <p:extLst>
      <p:ext uri="{BB962C8B-B14F-4D97-AF65-F5344CB8AC3E}">
        <p14:creationId xmlns:p14="http://schemas.microsoft.com/office/powerpoint/2010/main" val="4155056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2"/>
          <p:cNvSpPr/>
          <p:nvPr/>
        </p:nvSpPr>
        <p:spPr>
          <a:xfrm>
            <a:off x="6083400" y="0"/>
            <a:ext cx="3060600" cy="5143500"/>
          </a:xfrm>
          <a:prstGeom prst="rect">
            <a:avLst/>
          </a:prstGeom>
          <a:solidFill>
            <a:srgbClr val="00AE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5" name="Google Shape;495;p22"/>
          <p:cNvSpPr txBox="1">
            <a:spLocks noGrp="1"/>
          </p:cNvSpPr>
          <p:nvPr>
            <p:ph type="title" idx="4294967295"/>
          </p:nvPr>
        </p:nvSpPr>
        <p:spPr>
          <a:xfrm>
            <a:off x="931606" y="69446"/>
            <a:ext cx="2464547" cy="75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990"/>
              <a:buFont typeface="Arial"/>
              <a:buNone/>
            </a:pPr>
            <a:r>
              <a:rPr lang="en-US" sz="3000" dirty="0" err="1">
                <a:solidFill>
                  <a:schemeClr val="dk1"/>
                </a:solidFill>
                <a:latin typeface="Barlow ExtraBold"/>
                <a:ea typeface="Barlow ExtraBold"/>
                <a:cs typeface="Barlow ExtraBold"/>
                <a:sym typeface="Barlow ExtraBold"/>
              </a:rPr>
              <a:t>Ejercicio</a:t>
            </a:r>
            <a:r>
              <a:rPr lang="en-US" sz="3000" dirty="0">
                <a:solidFill>
                  <a:schemeClr val="dk1"/>
                </a:solidFill>
                <a:latin typeface="Barlow ExtraBold"/>
                <a:ea typeface="Barlow ExtraBold"/>
                <a:cs typeface="Barlow ExtraBold"/>
                <a:sym typeface="Barlow ExtraBold"/>
              </a:rPr>
              <a:t> 1 c</a:t>
            </a:r>
            <a:endParaRPr dirty="0"/>
          </a:p>
        </p:txBody>
      </p:sp>
      <p:sp>
        <p:nvSpPr>
          <p:cNvPr id="496" name="Google Shape;496;p22"/>
          <p:cNvSpPr txBox="1">
            <a:spLocks noGrp="1"/>
          </p:cNvSpPr>
          <p:nvPr>
            <p:ph type="body" idx="4294967295"/>
          </p:nvPr>
        </p:nvSpPr>
        <p:spPr>
          <a:xfrm>
            <a:off x="156557" y="821846"/>
            <a:ext cx="4583220" cy="929582"/>
          </a:xfrm>
          <a:prstGeom prst="rect">
            <a:avLst/>
          </a:prstGeom>
          <a:noFill/>
          <a:ln>
            <a:noFill/>
          </a:ln>
        </p:spPr>
        <p:txBody>
          <a:bodyPr spcFirstLastPara="1" wrap="square" lIns="91425" tIns="91425" rIns="91425" bIns="91425" anchor="t" anchorCtr="0">
            <a:noAutofit/>
          </a:bodyPr>
          <a:lstStyle/>
          <a:p>
            <a:pPr marL="0" indent="0" fontAlgn="base">
              <a:buNone/>
            </a:pPr>
            <a:r>
              <a:rPr lang="es-ES" sz="1800" dirty="0"/>
              <a:t>Mostrar todos los productos relacionados a la categoría de mueble</a:t>
            </a:r>
          </a:p>
          <a:p>
            <a:pPr marL="0" indent="0">
              <a:buNone/>
            </a:pPr>
            <a:endParaRPr lang="es-AR" sz="1800" dirty="0">
              <a:latin typeface="Barlow"/>
              <a:ea typeface="Barlow"/>
              <a:cs typeface="Barlow"/>
              <a:sym typeface="Barlow"/>
            </a:endParaRPr>
          </a:p>
        </p:txBody>
      </p:sp>
      <p:pic>
        <p:nvPicPr>
          <p:cNvPr id="497" name="Google Shape;497;p22"/>
          <p:cNvPicPr preferRelativeResize="0"/>
          <p:nvPr/>
        </p:nvPicPr>
        <p:blipFill rotWithShape="1">
          <a:blip r:embed="rId3">
            <a:alphaModFix/>
          </a:blip>
          <a:srcRect/>
          <a:stretch/>
        </p:blipFill>
        <p:spPr>
          <a:xfrm>
            <a:off x="156557" y="4436750"/>
            <a:ext cx="1183299" cy="665600"/>
          </a:xfrm>
          <a:prstGeom prst="rect">
            <a:avLst/>
          </a:prstGeom>
          <a:noFill/>
          <a:ln>
            <a:noFill/>
          </a:ln>
        </p:spPr>
      </p:pic>
      <p:pic>
        <p:nvPicPr>
          <p:cNvPr id="498" name="Google Shape;498;p22" descr="Gratis Fotos de stock gratuitas de archivos, código, de cerca Foto de stock"/>
          <p:cNvPicPr preferRelativeResize="0"/>
          <p:nvPr/>
        </p:nvPicPr>
        <p:blipFill rotWithShape="1">
          <a:blip r:embed="rId4">
            <a:alphaModFix/>
          </a:blip>
          <a:srcRect/>
          <a:stretch/>
        </p:blipFill>
        <p:spPr>
          <a:xfrm>
            <a:off x="5964702" y="276300"/>
            <a:ext cx="1835675" cy="2783423"/>
          </a:xfrm>
          <a:prstGeom prst="rect">
            <a:avLst/>
          </a:prstGeom>
          <a:noFill/>
          <a:ln>
            <a:noFill/>
          </a:ln>
        </p:spPr>
      </p:pic>
      <p:pic>
        <p:nvPicPr>
          <p:cNvPr id="499" name="Google Shape;499;p22"/>
          <p:cNvPicPr preferRelativeResize="0"/>
          <p:nvPr/>
        </p:nvPicPr>
        <p:blipFill>
          <a:blip r:embed="rId5">
            <a:alphaModFix/>
          </a:blip>
          <a:stretch>
            <a:fillRect/>
          </a:stretch>
        </p:blipFill>
        <p:spPr>
          <a:xfrm>
            <a:off x="156557" y="150346"/>
            <a:ext cx="590600" cy="590600"/>
          </a:xfrm>
          <a:prstGeom prst="rect">
            <a:avLst/>
          </a:prstGeom>
          <a:noFill/>
          <a:ln>
            <a:noFill/>
          </a:ln>
        </p:spPr>
      </p:pic>
    </p:spTree>
    <p:extLst>
      <p:ext uri="{BB962C8B-B14F-4D97-AF65-F5344CB8AC3E}">
        <p14:creationId xmlns:p14="http://schemas.microsoft.com/office/powerpoint/2010/main" val="1644350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2"/>
          <p:cNvSpPr/>
          <p:nvPr/>
        </p:nvSpPr>
        <p:spPr>
          <a:xfrm>
            <a:off x="6083400" y="0"/>
            <a:ext cx="3060600" cy="5143500"/>
          </a:xfrm>
          <a:prstGeom prst="rect">
            <a:avLst/>
          </a:prstGeom>
          <a:solidFill>
            <a:srgbClr val="00AE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5" name="Google Shape;495;p22"/>
          <p:cNvSpPr txBox="1">
            <a:spLocks noGrp="1"/>
          </p:cNvSpPr>
          <p:nvPr>
            <p:ph type="title" idx="4294967295"/>
          </p:nvPr>
        </p:nvSpPr>
        <p:spPr>
          <a:xfrm>
            <a:off x="931606" y="69446"/>
            <a:ext cx="2464547" cy="75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990"/>
              <a:buFont typeface="Arial"/>
              <a:buNone/>
            </a:pPr>
            <a:r>
              <a:rPr lang="en-US" sz="3000" dirty="0" err="1">
                <a:solidFill>
                  <a:schemeClr val="dk1"/>
                </a:solidFill>
                <a:latin typeface="Barlow ExtraBold"/>
                <a:ea typeface="Barlow ExtraBold"/>
                <a:cs typeface="Barlow ExtraBold"/>
                <a:sym typeface="Barlow ExtraBold"/>
              </a:rPr>
              <a:t>Ejercicio</a:t>
            </a:r>
            <a:r>
              <a:rPr lang="en-US" sz="3000" dirty="0">
                <a:solidFill>
                  <a:schemeClr val="dk1"/>
                </a:solidFill>
                <a:latin typeface="Barlow ExtraBold"/>
                <a:ea typeface="Barlow ExtraBold"/>
                <a:cs typeface="Barlow ExtraBold"/>
                <a:sym typeface="Barlow ExtraBold"/>
              </a:rPr>
              <a:t> 1 d</a:t>
            </a:r>
            <a:endParaRPr dirty="0"/>
          </a:p>
        </p:txBody>
      </p:sp>
      <p:sp>
        <p:nvSpPr>
          <p:cNvPr id="496" name="Google Shape;496;p22"/>
          <p:cNvSpPr txBox="1">
            <a:spLocks noGrp="1"/>
          </p:cNvSpPr>
          <p:nvPr>
            <p:ph type="body" idx="4294967295"/>
          </p:nvPr>
        </p:nvSpPr>
        <p:spPr>
          <a:xfrm>
            <a:off x="156557" y="821846"/>
            <a:ext cx="4583220" cy="929582"/>
          </a:xfrm>
          <a:prstGeom prst="rect">
            <a:avLst/>
          </a:prstGeom>
          <a:noFill/>
          <a:ln>
            <a:noFill/>
          </a:ln>
        </p:spPr>
        <p:txBody>
          <a:bodyPr spcFirstLastPara="1" wrap="square" lIns="91425" tIns="91425" rIns="91425" bIns="91425" anchor="t" anchorCtr="0">
            <a:noAutofit/>
          </a:bodyPr>
          <a:lstStyle/>
          <a:p>
            <a:pPr marL="0" indent="0" fontAlgn="base">
              <a:buNone/>
            </a:pPr>
            <a:r>
              <a:rPr lang="es-ES" sz="1800" dirty="0"/>
              <a:t>Obtener todas los clientes que se encuentran al a zona :ciudad 1</a:t>
            </a:r>
          </a:p>
          <a:p>
            <a:pPr marL="0" indent="0">
              <a:buNone/>
            </a:pPr>
            <a:endParaRPr lang="es-AR" sz="1800" dirty="0">
              <a:latin typeface="Barlow"/>
              <a:ea typeface="Barlow"/>
              <a:cs typeface="Barlow"/>
              <a:sym typeface="Barlow"/>
            </a:endParaRPr>
          </a:p>
        </p:txBody>
      </p:sp>
      <p:pic>
        <p:nvPicPr>
          <p:cNvPr id="497" name="Google Shape;497;p22"/>
          <p:cNvPicPr preferRelativeResize="0"/>
          <p:nvPr/>
        </p:nvPicPr>
        <p:blipFill rotWithShape="1">
          <a:blip r:embed="rId3">
            <a:alphaModFix/>
          </a:blip>
          <a:srcRect/>
          <a:stretch/>
        </p:blipFill>
        <p:spPr>
          <a:xfrm>
            <a:off x="156557" y="4436750"/>
            <a:ext cx="1183299" cy="665600"/>
          </a:xfrm>
          <a:prstGeom prst="rect">
            <a:avLst/>
          </a:prstGeom>
          <a:noFill/>
          <a:ln>
            <a:noFill/>
          </a:ln>
        </p:spPr>
      </p:pic>
      <p:pic>
        <p:nvPicPr>
          <p:cNvPr id="498" name="Google Shape;498;p22" descr="Gratis Fotos de stock gratuitas de archivos, código, de cerca Foto de stock"/>
          <p:cNvPicPr preferRelativeResize="0"/>
          <p:nvPr/>
        </p:nvPicPr>
        <p:blipFill rotWithShape="1">
          <a:blip r:embed="rId4">
            <a:alphaModFix/>
          </a:blip>
          <a:srcRect/>
          <a:stretch/>
        </p:blipFill>
        <p:spPr>
          <a:xfrm>
            <a:off x="5964702" y="276300"/>
            <a:ext cx="1835675" cy="2783423"/>
          </a:xfrm>
          <a:prstGeom prst="rect">
            <a:avLst/>
          </a:prstGeom>
          <a:noFill/>
          <a:ln>
            <a:noFill/>
          </a:ln>
        </p:spPr>
      </p:pic>
      <p:pic>
        <p:nvPicPr>
          <p:cNvPr id="499" name="Google Shape;499;p22"/>
          <p:cNvPicPr preferRelativeResize="0"/>
          <p:nvPr/>
        </p:nvPicPr>
        <p:blipFill>
          <a:blip r:embed="rId5">
            <a:alphaModFix/>
          </a:blip>
          <a:stretch>
            <a:fillRect/>
          </a:stretch>
        </p:blipFill>
        <p:spPr>
          <a:xfrm>
            <a:off x="156557" y="150346"/>
            <a:ext cx="590600" cy="590600"/>
          </a:xfrm>
          <a:prstGeom prst="rect">
            <a:avLst/>
          </a:prstGeom>
          <a:noFill/>
          <a:ln>
            <a:noFill/>
          </a:ln>
        </p:spPr>
      </p:pic>
    </p:spTree>
    <p:extLst>
      <p:ext uri="{BB962C8B-B14F-4D97-AF65-F5344CB8AC3E}">
        <p14:creationId xmlns:p14="http://schemas.microsoft.com/office/powerpoint/2010/main" val="3272733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2"/>
          <p:cNvSpPr/>
          <p:nvPr/>
        </p:nvSpPr>
        <p:spPr>
          <a:xfrm>
            <a:off x="6083400" y="0"/>
            <a:ext cx="3060600" cy="5143500"/>
          </a:xfrm>
          <a:prstGeom prst="rect">
            <a:avLst/>
          </a:prstGeom>
          <a:solidFill>
            <a:srgbClr val="00AE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95" name="Google Shape;495;p22"/>
          <p:cNvSpPr txBox="1">
            <a:spLocks noGrp="1"/>
          </p:cNvSpPr>
          <p:nvPr>
            <p:ph type="title" idx="4294967295"/>
          </p:nvPr>
        </p:nvSpPr>
        <p:spPr>
          <a:xfrm>
            <a:off x="931606" y="69446"/>
            <a:ext cx="2464547" cy="75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990"/>
              <a:buFont typeface="Arial"/>
              <a:buNone/>
            </a:pPr>
            <a:r>
              <a:rPr lang="en-US" sz="3000" dirty="0" err="1">
                <a:solidFill>
                  <a:schemeClr val="dk1"/>
                </a:solidFill>
                <a:latin typeface="Barlow ExtraBold"/>
                <a:ea typeface="Barlow ExtraBold"/>
                <a:cs typeface="Barlow ExtraBold"/>
                <a:sym typeface="Barlow ExtraBold"/>
              </a:rPr>
              <a:t>Ejercicio</a:t>
            </a:r>
            <a:r>
              <a:rPr lang="en-US" sz="3000" dirty="0">
                <a:solidFill>
                  <a:schemeClr val="dk1"/>
                </a:solidFill>
                <a:latin typeface="Barlow ExtraBold"/>
                <a:ea typeface="Barlow ExtraBold"/>
                <a:cs typeface="Barlow ExtraBold"/>
                <a:sym typeface="Barlow ExtraBold"/>
              </a:rPr>
              <a:t> 1 e</a:t>
            </a:r>
            <a:endParaRPr dirty="0"/>
          </a:p>
        </p:txBody>
      </p:sp>
      <p:sp>
        <p:nvSpPr>
          <p:cNvPr id="496" name="Google Shape;496;p22"/>
          <p:cNvSpPr txBox="1">
            <a:spLocks noGrp="1"/>
          </p:cNvSpPr>
          <p:nvPr>
            <p:ph type="body" idx="4294967295"/>
          </p:nvPr>
        </p:nvSpPr>
        <p:spPr>
          <a:xfrm>
            <a:off x="156557" y="821845"/>
            <a:ext cx="4583220" cy="1421951"/>
          </a:xfrm>
          <a:prstGeom prst="rect">
            <a:avLst/>
          </a:prstGeom>
          <a:noFill/>
          <a:ln>
            <a:noFill/>
          </a:ln>
        </p:spPr>
        <p:txBody>
          <a:bodyPr spcFirstLastPara="1" wrap="square" lIns="91425" tIns="91425" rIns="91425" bIns="91425" anchor="t" anchorCtr="0">
            <a:noAutofit/>
          </a:bodyPr>
          <a:lstStyle/>
          <a:p>
            <a:pPr marL="0" indent="0" fontAlgn="base">
              <a:buNone/>
            </a:pPr>
            <a:r>
              <a:rPr lang="es-ES" sz="1800" dirty="0"/>
              <a:t>Obtener todas las ordenes que se encuentren en estado “En proceso” y que sean de la zona: ciudad 1</a:t>
            </a:r>
          </a:p>
          <a:p>
            <a:pPr marL="0" indent="0">
              <a:buNone/>
            </a:pPr>
            <a:endParaRPr lang="es-AR" sz="1800" dirty="0">
              <a:latin typeface="Barlow"/>
              <a:ea typeface="Barlow"/>
              <a:cs typeface="Barlow"/>
              <a:sym typeface="Barlow"/>
            </a:endParaRPr>
          </a:p>
        </p:txBody>
      </p:sp>
      <p:pic>
        <p:nvPicPr>
          <p:cNvPr id="497" name="Google Shape;497;p22"/>
          <p:cNvPicPr preferRelativeResize="0"/>
          <p:nvPr/>
        </p:nvPicPr>
        <p:blipFill rotWithShape="1">
          <a:blip r:embed="rId3">
            <a:alphaModFix/>
          </a:blip>
          <a:srcRect/>
          <a:stretch/>
        </p:blipFill>
        <p:spPr>
          <a:xfrm>
            <a:off x="156557" y="4436750"/>
            <a:ext cx="1183299" cy="665600"/>
          </a:xfrm>
          <a:prstGeom prst="rect">
            <a:avLst/>
          </a:prstGeom>
          <a:noFill/>
          <a:ln>
            <a:noFill/>
          </a:ln>
        </p:spPr>
      </p:pic>
      <p:pic>
        <p:nvPicPr>
          <p:cNvPr id="498" name="Google Shape;498;p22" descr="Gratis Fotos de stock gratuitas de archivos, código, de cerca Foto de stock"/>
          <p:cNvPicPr preferRelativeResize="0"/>
          <p:nvPr/>
        </p:nvPicPr>
        <p:blipFill rotWithShape="1">
          <a:blip r:embed="rId4">
            <a:alphaModFix/>
          </a:blip>
          <a:srcRect/>
          <a:stretch/>
        </p:blipFill>
        <p:spPr>
          <a:xfrm>
            <a:off x="5964702" y="276300"/>
            <a:ext cx="1835675" cy="2783423"/>
          </a:xfrm>
          <a:prstGeom prst="rect">
            <a:avLst/>
          </a:prstGeom>
          <a:noFill/>
          <a:ln>
            <a:noFill/>
          </a:ln>
        </p:spPr>
      </p:pic>
      <p:pic>
        <p:nvPicPr>
          <p:cNvPr id="499" name="Google Shape;499;p22"/>
          <p:cNvPicPr preferRelativeResize="0"/>
          <p:nvPr/>
        </p:nvPicPr>
        <p:blipFill>
          <a:blip r:embed="rId5">
            <a:alphaModFix/>
          </a:blip>
          <a:stretch>
            <a:fillRect/>
          </a:stretch>
        </p:blipFill>
        <p:spPr>
          <a:xfrm>
            <a:off x="156557" y="150346"/>
            <a:ext cx="590600" cy="590600"/>
          </a:xfrm>
          <a:prstGeom prst="rect">
            <a:avLst/>
          </a:prstGeom>
          <a:noFill/>
          <a:ln>
            <a:noFill/>
          </a:ln>
        </p:spPr>
      </p:pic>
    </p:spTree>
    <p:extLst>
      <p:ext uri="{BB962C8B-B14F-4D97-AF65-F5344CB8AC3E}">
        <p14:creationId xmlns:p14="http://schemas.microsoft.com/office/powerpoint/2010/main" val="144091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p:nvPr/>
        </p:nvSpPr>
        <p:spPr>
          <a:xfrm>
            <a:off x="911778" y="1501639"/>
            <a:ext cx="1516319" cy="1674296"/>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99" name="Google Shape;99;p4"/>
          <p:cNvSpPr/>
          <p:nvPr/>
        </p:nvSpPr>
        <p:spPr>
          <a:xfrm>
            <a:off x="3750577" y="1501639"/>
            <a:ext cx="1512474" cy="1674296"/>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100" name="Google Shape;100;p4"/>
          <p:cNvSpPr/>
          <p:nvPr/>
        </p:nvSpPr>
        <p:spPr>
          <a:xfrm>
            <a:off x="6589377" y="1501639"/>
            <a:ext cx="1516640" cy="1674296"/>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101" name="Google Shape;101;p4"/>
          <p:cNvSpPr/>
          <p:nvPr/>
        </p:nvSpPr>
        <p:spPr>
          <a:xfrm>
            <a:off x="1" y="3430201"/>
            <a:ext cx="9144014" cy="67625"/>
          </a:xfrm>
          <a:custGeom>
            <a:avLst/>
            <a:gdLst/>
            <a:ahLst/>
            <a:cxnLst/>
            <a:rect l="l" t="t" r="r" b="b"/>
            <a:pathLst>
              <a:path w="22549" h="211" extrusionOk="0">
                <a:moveTo>
                  <a:pt x="0" y="1"/>
                </a:moveTo>
                <a:lnTo>
                  <a:pt x="0" y="210"/>
                </a:lnTo>
                <a:lnTo>
                  <a:pt x="22548" y="210"/>
                </a:lnTo>
                <a:lnTo>
                  <a:pt x="22548" y="1"/>
                </a:ln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102" name="Google Shape;102;p4"/>
          <p:cNvSpPr/>
          <p:nvPr/>
        </p:nvSpPr>
        <p:spPr>
          <a:xfrm>
            <a:off x="1428973" y="3325906"/>
            <a:ext cx="367544" cy="315951"/>
          </a:xfrm>
          <a:custGeom>
            <a:avLst/>
            <a:gdLst/>
            <a:ahLst/>
            <a:cxnLst/>
            <a:rect l="l" t="t" r="r" b="b"/>
            <a:pathLst>
              <a:path w="1147" h="986" extrusionOk="0">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103" name="Google Shape;103;p4"/>
          <p:cNvSpPr/>
          <p:nvPr/>
        </p:nvSpPr>
        <p:spPr>
          <a:xfrm>
            <a:off x="4279627" y="3325587"/>
            <a:ext cx="367544" cy="314672"/>
          </a:xfrm>
          <a:custGeom>
            <a:avLst/>
            <a:gdLst/>
            <a:ahLst/>
            <a:cxnLst/>
            <a:rect l="l" t="t" r="r" b="b"/>
            <a:pathLst>
              <a:path w="1147" h="982" extrusionOk="0">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sp>
        <p:nvSpPr>
          <p:cNvPr id="104" name="Google Shape;104;p4"/>
          <p:cNvSpPr/>
          <p:nvPr/>
        </p:nvSpPr>
        <p:spPr>
          <a:xfrm>
            <a:off x="7185721" y="3325587"/>
            <a:ext cx="367544" cy="314672"/>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25"/>
              <a:buFont typeface="Arial"/>
              <a:buNone/>
            </a:pPr>
            <a:endParaRPr sz="1425" b="0" i="0" u="none" strike="noStrike" cap="none">
              <a:solidFill>
                <a:srgbClr val="000000"/>
              </a:solidFill>
              <a:latin typeface="Arial"/>
              <a:ea typeface="Arial"/>
              <a:cs typeface="Arial"/>
              <a:sym typeface="Arial"/>
            </a:endParaRPr>
          </a:p>
        </p:txBody>
      </p:sp>
      <p:pic>
        <p:nvPicPr>
          <p:cNvPr id="105" name="Google Shape;105;p4"/>
          <p:cNvPicPr preferRelativeResize="0"/>
          <p:nvPr/>
        </p:nvPicPr>
        <p:blipFill rotWithShape="1">
          <a:blip r:embed="rId3">
            <a:alphaModFix/>
          </a:blip>
          <a:srcRect/>
          <a:stretch/>
        </p:blipFill>
        <p:spPr>
          <a:xfrm>
            <a:off x="7649001" y="4313125"/>
            <a:ext cx="1183300" cy="665600"/>
          </a:xfrm>
          <a:prstGeom prst="rect">
            <a:avLst/>
          </a:prstGeom>
          <a:noFill/>
          <a:ln>
            <a:noFill/>
          </a:ln>
        </p:spPr>
      </p:pic>
      <p:sp>
        <p:nvSpPr>
          <p:cNvPr id="106" name="Google Shape;106;p4"/>
          <p:cNvSpPr txBox="1">
            <a:spLocks noGrp="1"/>
          </p:cNvSpPr>
          <p:nvPr>
            <p:ph type="title" idx="4294967295"/>
          </p:nvPr>
        </p:nvSpPr>
        <p:spPr>
          <a:xfrm>
            <a:off x="0" y="427650"/>
            <a:ext cx="9144000" cy="572625"/>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28300"/>
              <a:buNone/>
            </a:pPr>
            <a:r>
              <a:rPr lang="en-US" sz="3975"/>
              <a:t>Cronograma</a:t>
            </a:r>
            <a:endParaRPr b="1"/>
          </a:p>
        </p:txBody>
      </p:sp>
      <p:sp>
        <p:nvSpPr>
          <p:cNvPr id="107" name="Google Shape;107;p4"/>
          <p:cNvSpPr txBox="1"/>
          <p:nvPr/>
        </p:nvSpPr>
        <p:spPr>
          <a:xfrm>
            <a:off x="1000488" y="2108743"/>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Clr>
                <a:srgbClr val="000000"/>
              </a:buClr>
              <a:buSzPts val="1200"/>
              <a:buFont typeface="Arial"/>
              <a:buNone/>
            </a:pPr>
            <a:r>
              <a:rPr lang="en-US" sz="1200" b="0" i="0" u="none" strike="noStrike" cap="none">
                <a:solidFill>
                  <a:schemeClr val="lt1"/>
                </a:solidFill>
                <a:latin typeface="Barlow"/>
                <a:ea typeface="Barlow"/>
                <a:cs typeface="Barlow"/>
                <a:sym typeface="Barlow"/>
              </a:rPr>
              <a:t>18:30</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a</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19:25</a:t>
            </a:r>
            <a:endParaRPr sz="1725" b="0" i="0" u="none" strike="noStrike" cap="none">
              <a:solidFill>
                <a:schemeClr val="lt1"/>
              </a:solidFill>
              <a:latin typeface="Arial"/>
              <a:ea typeface="Arial"/>
              <a:cs typeface="Arial"/>
              <a:sym typeface="Arial"/>
            </a:endParaRPr>
          </a:p>
        </p:txBody>
      </p:sp>
      <p:sp>
        <p:nvSpPr>
          <p:cNvPr id="108" name="Google Shape;108;p4"/>
          <p:cNvSpPr txBox="1"/>
          <p:nvPr/>
        </p:nvSpPr>
        <p:spPr>
          <a:xfrm>
            <a:off x="1188588" y="1550054"/>
            <a:ext cx="962775" cy="646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chemeClr val="lt1"/>
                </a:solidFill>
                <a:latin typeface="Barlow"/>
                <a:ea typeface="Barlow"/>
                <a:cs typeface="Barlow"/>
                <a:sym typeface="Barlow"/>
              </a:rPr>
              <a:t>Primera Parte</a:t>
            </a:r>
            <a:endParaRPr sz="1500" b="1" i="0" u="none" strike="noStrike" cap="none">
              <a:solidFill>
                <a:schemeClr val="lt1"/>
              </a:solidFill>
              <a:latin typeface="Barlow"/>
              <a:ea typeface="Barlow"/>
              <a:cs typeface="Barlow"/>
              <a:sym typeface="Barlow"/>
            </a:endParaRPr>
          </a:p>
        </p:txBody>
      </p:sp>
      <p:sp>
        <p:nvSpPr>
          <p:cNvPr id="109" name="Google Shape;109;p4"/>
          <p:cNvSpPr txBox="1"/>
          <p:nvPr/>
        </p:nvSpPr>
        <p:spPr>
          <a:xfrm>
            <a:off x="6674176" y="2108744"/>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Clr>
                <a:srgbClr val="000000"/>
              </a:buClr>
              <a:buSzPts val="1200"/>
              <a:buFont typeface="Arial"/>
              <a:buNone/>
            </a:pPr>
            <a:r>
              <a:rPr lang="en-US" sz="1200" b="0" i="0" u="none" strike="noStrike" cap="none">
                <a:solidFill>
                  <a:schemeClr val="lt1"/>
                </a:solidFill>
                <a:latin typeface="Barlow"/>
                <a:ea typeface="Barlow"/>
                <a:cs typeface="Barlow"/>
                <a:sym typeface="Barlow"/>
              </a:rPr>
              <a:t>19:35</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a</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20:30</a:t>
            </a:r>
            <a:endParaRPr sz="1725" b="0" i="0" u="none" strike="noStrike" cap="none">
              <a:solidFill>
                <a:schemeClr val="lt1"/>
              </a:solidFill>
              <a:latin typeface="Arial"/>
              <a:ea typeface="Arial"/>
              <a:cs typeface="Arial"/>
              <a:sym typeface="Arial"/>
            </a:endParaRPr>
          </a:p>
        </p:txBody>
      </p:sp>
      <p:sp>
        <p:nvSpPr>
          <p:cNvPr id="110" name="Google Shape;110;p4"/>
          <p:cNvSpPr txBox="1"/>
          <p:nvPr/>
        </p:nvSpPr>
        <p:spPr>
          <a:xfrm>
            <a:off x="6862276" y="1511917"/>
            <a:ext cx="962775" cy="646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chemeClr val="lt1"/>
                </a:solidFill>
                <a:latin typeface="Barlow"/>
                <a:ea typeface="Barlow"/>
                <a:cs typeface="Barlow"/>
                <a:sym typeface="Barlow"/>
              </a:rPr>
              <a:t>Segunda Parte</a:t>
            </a:r>
            <a:endParaRPr sz="1500" b="1" i="0" u="none" strike="noStrike" cap="none">
              <a:solidFill>
                <a:schemeClr val="lt1"/>
              </a:solidFill>
              <a:latin typeface="Barlow"/>
              <a:ea typeface="Barlow"/>
              <a:cs typeface="Barlow"/>
              <a:sym typeface="Barlow"/>
            </a:endParaRPr>
          </a:p>
        </p:txBody>
      </p:sp>
      <p:sp>
        <p:nvSpPr>
          <p:cNvPr id="111" name="Google Shape;111;p4"/>
          <p:cNvSpPr txBox="1"/>
          <p:nvPr/>
        </p:nvSpPr>
        <p:spPr>
          <a:xfrm>
            <a:off x="3839237" y="2108731"/>
            <a:ext cx="1338975" cy="646200"/>
          </a:xfrm>
          <a:prstGeom prst="rect">
            <a:avLst/>
          </a:prstGeom>
          <a:noFill/>
          <a:ln>
            <a:noFill/>
          </a:ln>
        </p:spPr>
        <p:txBody>
          <a:bodyPr spcFirstLastPara="1" wrap="square" lIns="91425" tIns="91425" rIns="91425" bIns="91425" anchor="t" anchorCtr="0">
            <a:noAutofit/>
          </a:bodyPr>
          <a:lstStyle/>
          <a:p>
            <a:pPr marL="0" marR="0" lvl="0" indent="0" algn="ctr" rtl="0">
              <a:lnSpc>
                <a:spcPct val="95000"/>
              </a:lnSpc>
              <a:spcBef>
                <a:spcPts val="0"/>
              </a:spcBef>
              <a:spcAft>
                <a:spcPts val="1200"/>
              </a:spcAft>
              <a:buClr>
                <a:srgbClr val="000000"/>
              </a:buClr>
              <a:buSzPts val="1200"/>
              <a:buFont typeface="Arial"/>
              <a:buNone/>
            </a:pPr>
            <a:r>
              <a:rPr lang="en-US" sz="1200" b="0" i="0" u="none" strike="noStrike" cap="none">
                <a:solidFill>
                  <a:schemeClr val="lt1"/>
                </a:solidFill>
                <a:latin typeface="Barlow"/>
                <a:ea typeface="Barlow"/>
                <a:cs typeface="Barlow"/>
                <a:sym typeface="Barlow"/>
              </a:rPr>
              <a:t>19:25</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a</a:t>
            </a:r>
            <a:br>
              <a:rPr lang="en-US" sz="1200" b="0" i="0" u="none" strike="noStrike" cap="none">
                <a:solidFill>
                  <a:schemeClr val="lt1"/>
                </a:solidFill>
                <a:latin typeface="Barlow"/>
                <a:ea typeface="Barlow"/>
                <a:cs typeface="Barlow"/>
                <a:sym typeface="Barlow"/>
              </a:rPr>
            </a:br>
            <a:r>
              <a:rPr lang="en-US" sz="1200" b="0" i="0" u="none" strike="noStrike" cap="none">
                <a:solidFill>
                  <a:schemeClr val="lt1"/>
                </a:solidFill>
                <a:latin typeface="Barlow"/>
                <a:ea typeface="Barlow"/>
                <a:cs typeface="Barlow"/>
                <a:sym typeface="Barlow"/>
              </a:rPr>
              <a:t>19:35</a:t>
            </a:r>
            <a:endParaRPr sz="1725" b="0" i="0" u="none" strike="noStrike" cap="none">
              <a:solidFill>
                <a:schemeClr val="lt1"/>
              </a:solidFill>
              <a:latin typeface="Arial"/>
              <a:ea typeface="Arial"/>
              <a:cs typeface="Arial"/>
              <a:sym typeface="Arial"/>
            </a:endParaRPr>
          </a:p>
        </p:txBody>
      </p:sp>
      <p:sp>
        <p:nvSpPr>
          <p:cNvPr id="112" name="Google Shape;112;p4"/>
          <p:cNvSpPr txBox="1"/>
          <p:nvPr/>
        </p:nvSpPr>
        <p:spPr>
          <a:xfrm>
            <a:off x="4031865" y="1627348"/>
            <a:ext cx="962775" cy="4154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chemeClr val="lt1"/>
                </a:solidFill>
                <a:latin typeface="Barlow"/>
                <a:ea typeface="Barlow"/>
                <a:cs typeface="Barlow"/>
                <a:sym typeface="Barlow"/>
              </a:rPr>
              <a:t>Break</a:t>
            </a:r>
            <a:endParaRPr sz="1500" b="1" i="0" u="none" strike="noStrike" cap="none">
              <a:solidFill>
                <a:schemeClr val="lt1"/>
              </a:solidFill>
              <a:latin typeface="Barlow"/>
              <a:ea typeface="Barlow"/>
              <a:cs typeface="Barlow"/>
              <a:sym typeface="Barlow"/>
            </a:endParaRPr>
          </a:p>
        </p:txBody>
      </p:sp>
      <p:pic>
        <p:nvPicPr>
          <p:cNvPr id="113" name="Google Shape;113;p4"/>
          <p:cNvPicPr preferRelativeResize="0"/>
          <p:nvPr/>
        </p:nvPicPr>
        <p:blipFill rotWithShape="1">
          <a:blip r:embed="rId4">
            <a:alphaModFix/>
          </a:blip>
          <a:srcRect/>
          <a:stretch/>
        </p:blipFill>
        <p:spPr>
          <a:xfrm>
            <a:off x="2670301" y="498690"/>
            <a:ext cx="501581" cy="501581"/>
          </a:xfrm>
          <a:prstGeom prst="rect">
            <a:avLst/>
          </a:prstGeom>
          <a:noFill/>
          <a:ln>
            <a:noFill/>
          </a:ln>
        </p:spPr>
      </p:pic>
      <p:pic>
        <p:nvPicPr>
          <p:cNvPr id="114" name="Google Shape;114;p4"/>
          <p:cNvPicPr preferRelativeResize="0"/>
          <p:nvPr/>
        </p:nvPicPr>
        <p:blipFill rotWithShape="1">
          <a:blip r:embed="rId5">
            <a:alphaModFix/>
          </a:blip>
          <a:srcRect/>
          <a:stretch/>
        </p:blipFill>
        <p:spPr>
          <a:xfrm>
            <a:off x="8494238" y="2"/>
            <a:ext cx="429525" cy="429525"/>
          </a:xfrm>
          <a:prstGeom prst="rect">
            <a:avLst/>
          </a:prstGeom>
          <a:noFill/>
          <a:ln>
            <a:noFill/>
          </a:ln>
        </p:spPr>
      </p:pic>
      <p:pic>
        <p:nvPicPr>
          <p:cNvPr id="115" name="Google Shape;115;p4"/>
          <p:cNvPicPr preferRelativeResize="0"/>
          <p:nvPr/>
        </p:nvPicPr>
        <p:blipFill rotWithShape="1">
          <a:blip r:embed="rId6">
            <a:alphaModFix/>
          </a:blip>
          <a:srcRect/>
          <a:stretch/>
        </p:blipFill>
        <p:spPr>
          <a:xfrm>
            <a:off x="8494236" y="1094269"/>
            <a:ext cx="244856" cy="244856"/>
          </a:xfrm>
          <a:prstGeom prst="rect">
            <a:avLst/>
          </a:prstGeom>
          <a:noFill/>
          <a:ln>
            <a:noFill/>
          </a:ln>
        </p:spPr>
      </p:pic>
      <p:pic>
        <p:nvPicPr>
          <p:cNvPr id="116" name="Google Shape;116;p4"/>
          <p:cNvPicPr preferRelativeResize="0"/>
          <p:nvPr/>
        </p:nvPicPr>
        <p:blipFill rotWithShape="1">
          <a:blip r:embed="rId7">
            <a:alphaModFix/>
          </a:blip>
          <a:srcRect/>
          <a:stretch/>
        </p:blipFill>
        <p:spPr>
          <a:xfrm>
            <a:off x="8830676" y="613586"/>
            <a:ext cx="313325" cy="343287"/>
          </a:xfrm>
          <a:prstGeom prst="rect">
            <a:avLst/>
          </a:prstGeom>
          <a:noFill/>
          <a:ln>
            <a:noFill/>
          </a:ln>
        </p:spPr>
      </p:pic>
      <p:pic>
        <p:nvPicPr>
          <p:cNvPr id="117" name="Google Shape;117;p4"/>
          <p:cNvPicPr preferRelativeResize="0"/>
          <p:nvPr/>
        </p:nvPicPr>
        <p:blipFill rotWithShape="1">
          <a:blip r:embed="rId8">
            <a:alphaModFix/>
          </a:blip>
          <a:srcRect/>
          <a:stretch/>
        </p:blipFill>
        <p:spPr>
          <a:xfrm>
            <a:off x="7977413" y="526818"/>
            <a:ext cx="516825" cy="516825"/>
          </a:xfrm>
          <a:prstGeom prst="rect">
            <a:avLst/>
          </a:prstGeom>
          <a:noFill/>
          <a:ln>
            <a:noFill/>
          </a:ln>
        </p:spPr>
      </p:pic>
      <p:pic>
        <p:nvPicPr>
          <p:cNvPr id="118" name="Google Shape;118;p4"/>
          <p:cNvPicPr preferRelativeResize="0"/>
          <p:nvPr/>
        </p:nvPicPr>
        <p:blipFill rotWithShape="1">
          <a:blip r:embed="rId5">
            <a:alphaModFix/>
          </a:blip>
          <a:srcRect/>
          <a:stretch/>
        </p:blipFill>
        <p:spPr>
          <a:xfrm>
            <a:off x="0" y="3863402"/>
            <a:ext cx="429525" cy="429525"/>
          </a:xfrm>
          <a:prstGeom prst="rect">
            <a:avLst/>
          </a:prstGeom>
          <a:noFill/>
          <a:ln>
            <a:noFill/>
          </a:ln>
        </p:spPr>
      </p:pic>
      <p:pic>
        <p:nvPicPr>
          <p:cNvPr id="119" name="Google Shape;119;p4"/>
          <p:cNvPicPr preferRelativeResize="0"/>
          <p:nvPr/>
        </p:nvPicPr>
        <p:blipFill rotWithShape="1">
          <a:blip r:embed="rId6">
            <a:alphaModFix/>
          </a:blip>
          <a:srcRect/>
          <a:stretch/>
        </p:blipFill>
        <p:spPr>
          <a:xfrm>
            <a:off x="1123967" y="4874569"/>
            <a:ext cx="244856" cy="244856"/>
          </a:xfrm>
          <a:prstGeom prst="rect">
            <a:avLst/>
          </a:prstGeom>
          <a:noFill/>
          <a:ln>
            <a:noFill/>
          </a:ln>
        </p:spPr>
      </p:pic>
      <p:pic>
        <p:nvPicPr>
          <p:cNvPr id="120" name="Google Shape;120;p4"/>
          <p:cNvPicPr preferRelativeResize="0"/>
          <p:nvPr/>
        </p:nvPicPr>
        <p:blipFill rotWithShape="1">
          <a:blip r:embed="rId9">
            <a:alphaModFix/>
          </a:blip>
          <a:srcRect/>
          <a:stretch/>
        </p:blipFill>
        <p:spPr>
          <a:xfrm>
            <a:off x="659181" y="4003657"/>
            <a:ext cx="709646" cy="70964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pic>
        <p:nvPicPr>
          <p:cNvPr id="532" name="Google Shape;532;p26"/>
          <p:cNvPicPr preferRelativeResize="0"/>
          <p:nvPr/>
        </p:nvPicPr>
        <p:blipFill rotWithShape="1">
          <a:blip r:embed="rId3">
            <a:alphaModFix/>
          </a:blip>
          <a:srcRect/>
          <a:stretch/>
        </p:blipFill>
        <p:spPr>
          <a:xfrm>
            <a:off x="7736525" y="194900"/>
            <a:ext cx="1183299" cy="665600"/>
          </a:xfrm>
          <a:prstGeom prst="rect">
            <a:avLst/>
          </a:prstGeom>
          <a:noFill/>
          <a:ln>
            <a:noFill/>
          </a:ln>
        </p:spPr>
      </p:pic>
      <p:sp>
        <p:nvSpPr>
          <p:cNvPr id="533" name="Google Shape;533;p26"/>
          <p:cNvSpPr txBox="1">
            <a:spLocks noGrp="1"/>
          </p:cNvSpPr>
          <p:nvPr>
            <p:ph type="title" idx="4294967295"/>
          </p:nvPr>
        </p:nvSpPr>
        <p:spPr>
          <a:xfrm>
            <a:off x="1042350" y="891150"/>
            <a:ext cx="45411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5020">
                <a:latin typeface="Barlow ExtraBold"/>
                <a:ea typeface="Barlow ExtraBold"/>
                <a:cs typeface="Barlow ExtraBold"/>
                <a:sym typeface="Barlow ExtraBold"/>
              </a:rPr>
              <a:t>Comunicación</a:t>
            </a:r>
            <a:endParaRPr sz="5020">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a:latin typeface="Barlow ExtraBold"/>
              <a:ea typeface="Barlow ExtraBold"/>
              <a:cs typeface="Barlow ExtraBold"/>
              <a:sym typeface="Barlow ExtraBold"/>
            </a:endParaRPr>
          </a:p>
        </p:txBody>
      </p:sp>
      <p:sp>
        <p:nvSpPr>
          <p:cNvPr id="534" name="Google Shape;534;p26"/>
          <p:cNvSpPr txBox="1">
            <a:spLocks noGrp="1"/>
          </p:cNvSpPr>
          <p:nvPr>
            <p:ph type="body" idx="4294967295"/>
          </p:nvPr>
        </p:nvSpPr>
        <p:spPr>
          <a:xfrm>
            <a:off x="1085150" y="1809750"/>
            <a:ext cx="4541100" cy="26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800"/>
              <a:buNone/>
            </a:pPr>
            <a:r>
              <a:rPr lang="en-US" sz="1500" b="1" dirty="0" err="1">
                <a:solidFill>
                  <a:srgbClr val="2B1793"/>
                </a:solidFill>
              </a:rPr>
              <a:t>Foro</a:t>
            </a:r>
            <a:r>
              <a:rPr lang="en-US" sz="1500" b="1" dirty="0">
                <a:solidFill>
                  <a:srgbClr val="2B1793"/>
                </a:solidFill>
              </a:rPr>
              <a:t> de </a:t>
            </a:r>
            <a:r>
              <a:rPr lang="en-US" sz="1500" b="1" dirty="0" err="1">
                <a:solidFill>
                  <a:srgbClr val="2B1793"/>
                </a:solidFill>
              </a:rPr>
              <a:t>consultas</a:t>
            </a:r>
            <a:r>
              <a:rPr lang="en-US" sz="1500" b="1" dirty="0">
                <a:solidFill>
                  <a:srgbClr val="2B1793"/>
                </a:solidFill>
              </a:rPr>
              <a:t> TEC: </a:t>
            </a:r>
            <a:br>
              <a:rPr lang="en-US" sz="1500" dirty="0"/>
            </a:br>
            <a:r>
              <a:rPr lang="en-US" sz="1500" dirty="0">
                <a:solidFill>
                  <a:schemeClr val="hlink"/>
                </a:solidFill>
              </a:rPr>
              <a:t>https://campus.soysilvertech.org</a:t>
            </a:r>
            <a:endParaRPr dirty="0"/>
          </a:p>
          <a:p>
            <a:pPr marL="0" lvl="0" indent="0" algn="l" rtl="0">
              <a:lnSpc>
                <a:spcPct val="115000"/>
              </a:lnSpc>
              <a:spcBef>
                <a:spcPts val="1200"/>
              </a:spcBef>
              <a:spcAft>
                <a:spcPts val="0"/>
              </a:spcAft>
              <a:buSzPts val="1800"/>
              <a:buNone/>
            </a:pPr>
            <a:br>
              <a:rPr lang="en-US" sz="1500" dirty="0"/>
            </a:br>
            <a:r>
              <a:rPr lang="en-US" sz="1500" b="1" dirty="0">
                <a:solidFill>
                  <a:srgbClr val="2B1793"/>
                </a:solidFill>
              </a:rPr>
              <a:t>Mails de consulta TEC</a:t>
            </a:r>
            <a:r>
              <a:rPr lang="en-US" sz="1500" dirty="0"/>
              <a:t>: </a:t>
            </a:r>
            <a:r>
              <a:rPr lang="en-US" sz="1500" u="sng" dirty="0">
                <a:solidFill>
                  <a:schemeClr val="hlink"/>
                </a:solidFill>
                <a:hlinkClick r:id="rId4"/>
              </a:rPr>
              <a:t>consultasCOBOL@soysilvertech.org</a:t>
            </a:r>
            <a:endParaRPr sz="1500" b="1" dirty="0">
              <a:solidFill>
                <a:srgbClr val="00AEB2"/>
              </a:solidFill>
            </a:endParaRPr>
          </a:p>
        </p:txBody>
      </p:sp>
      <p:sp>
        <p:nvSpPr>
          <p:cNvPr id="535" name="Google Shape;535;p26"/>
          <p:cNvSpPr/>
          <p:nvPr/>
        </p:nvSpPr>
        <p:spPr>
          <a:xfrm>
            <a:off x="0" y="1037800"/>
            <a:ext cx="919200" cy="712500"/>
          </a:xfrm>
          <a:prstGeom prst="rightArrow">
            <a:avLst>
              <a:gd name="adj1" fmla="val 50000"/>
              <a:gd name="adj2" fmla="val 5000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36" name="Google Shape;536;p26"/>
          <p:cNvPicPr preferRelativeResize="0"/>
          <p:nvPr/>
        </p:nvPicPr>
        <p:blipFill rotWithShape="1">
          <a:blip r:embed="rId5">
            <a:alphaModFix/>
          </a:blip>
          <a:srcRect/>
          <a:stretch/>
        </p:blipFill>
        <p:spPr>
          <a:xfrm>
            <a:off x="5724675" y="1243200"/>
            <a:ext cx="2763075" cy="2763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AEB2"/>
        </a:solidFill>
        <a:effectLst/>
      </p:bgPr>
    </p:bg>
    <p:spTree>
      <p:nvGrpSpPr>
        <p:cNvPr id="1" name="Shape 540"/>
        <p:cNvGrpSpPr/>
        <p:nvPr/>
      </p:nvGrpSpPr>
      <p:grpSpPr>
        <a:xfrm>
          <a:off x="0" y="0"/>
          <a:ext cx="0" cy="0"/>
          <a:chOff x="0" y="0"/>
          <a:chExt cx="0" cy="0"/>
        </a:xfrm>
      </p:grpSpPr>
      <p:sp>
        <p:nvSpPr>
          <p:cNvPr id="541" name="Google Shape;541;p27"/>
          <p:cNvSpPr txBox="1">
            <a:spLocks noGrp="1"/>
          </p:cNvSpPr>
          <p:nvPr>
            <p:ph type="subTitle" idx="4294967295"/>
          </p:nvPr>
        </p:nvSpPr>
        <p:spPr>
          <a:xfrm>
            <a:off x="2593538" y="4151025"/>
            <a:ext cx="3836100" cy="935700"/>
          </a:xfrm>
          <a:prstGeom prst="rect">
            <a:avLst/>
          </a:prstGeom>
          <a:noFill/>
          <a:ln>
            <a:noFill/>
          </a:ln>
        </p:spPr>
        <p:txBody>
          <a:bodyPr spcFirstLastPara="1" wrap="square" lIns="91425" tIns="91425" rIns="91425" bIns="91425" anchor="ctr" anchorCtr="0">
            <a:noAutofit/>
          </a:bodyPr>
          <a:lstStyle/>
          <a:p>
            <a:pPr marL="0" marR="0" lvl="0" indent="0" algn="ctr" rtl="0">
              <a:lnSpc>
                <a:spcPct val="75000"/>
              </a:lnSpc>
              <a:spcBef>
                <a:spcPts val="0"/>
              </a:spcBef>
              <a:spcAft>
                <a:spcPts val="1200"/>
              </a:spcAft>
              <a:buClr>
                <a:schemeClr val="dk1"/>
              </a:buClr>
              <a:buSzPts val="600"/>
              <a:buFont typeface="Barlow"/>
              <a:buNone/>
            </a:pPr>
            <a:r>
              <a:rPr lang="en-US" sz="900" b="0" i="0" u="none" strike="noStrike" cap="none">
                <a:solidFill>
                  <a:schemeClr val="lt1"/>
                </a:solidFill>
                <a:latin typeface="Barlow"/>
                <a:ea typeface="Barlow"/>
                <a:cs typeface="Barlow"/>
                <a:sym typeface="Barlow"/>
              </a:rPr>
              <a:t>Lorem ipsum dolor sit amet, consectetur adipiscing elit, sed do eiusmod tempor incididunt ut labore et dolore magna aliqua. Ut enim ad minim veniam, quis nostrud exercitation ullamco laboris nisi ut aliquip ex ea commodo consequat. </a:t>
            </a:r>
            <a:endParaRPr sz="1100" b="0" i="0" u="none" strike="noStrike" cap="none">
              <a:solidFill>
                <a:schemeClr val="lt1"/>
              </a:solidFill>
              <a:latin typeface="Arial"/>
              <a:ea typeface="Arial"/>
              <a:cs typeface="Arial"/>
              <a:sym typeface="Arial"/>
            </a:endParaRPr>
          </a:p>
        </p:txBody>
      </p:sp>
      <p:grpSp>
        <p:nvGrpSpPr>
          <p:cNvPr id="542" name="Google Shape;542;p27"/>
          <p:cNvGrpSpPr/>
          <p:nvPr/>
        </p:nvGrpSpPr>
        <p:grpSpPr>
          <a:xfrm>
            <a:off x="3736749" y="3692166"/>
            <a:ext cx="274556" cy="274542"/>
            <a:chOff x="266768" y="1721375"/>
            <a:chExt cx="397907" cy="397887"/>
          </a:xfrm>
        </p:grpSpPr>
        <p:sp>
          <p:nvSpPr>
            <p:cNvPr id="543" name="Google Shape;543;p2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5" name="Google Shape;545;p27"/>
          <p:cNvGrpSpPr/>
          <p:nvPr/>
        </p:nvGrpSpPr>
        <p:grpSpPr>
          <a:xfrm>
            <a:off x="4843355" y="3692166"/>
            <a:ext cx="274542" cy="274542"/>
            <a:chOff x="1379798" y="1723250"/>
            <a:chExt cx="397887" cy="397887"/>
          </a:xfrm>
        </p:grpSpPr>
        <p:sp>
          <p:nvSpPr>
            <p:cNvPr id="546" name="Google Shape;546;p2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0" name="Google Shape;550;p27"/>
          <p:cNvGrpSpPr/>
          <p:nvPr/>
        </p:nvGrpSpPr>
        <p:grpSpPr>
          <a:xfrm>
            <a:off x="4290072" y="3692166"/>
            <a:ext cx="274527" cy="274542"/>
            <a:chOff x="864491" y="1723250"/>
            <a:chExt cx="397866" cy="397887"/>
          </a:xfrm>
        </p:grpSpPr>
        <p:sp>
          <p:nvSpPr>
            <p:cNvPr id="551" name="Google Shape;551;p2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4" name="Google Shape;554;p27"/>
          <p:cNvSpPr txBox="1">
            <a:spLocks noGrp="1"/>
          </p:cNvSpPr>
          <p:nvPr>
            <p:ph type="title" idx="4294967295"/>
          </p:nvPr>
        </p:nvSpPr>
        <p:spPr>
          <a:xfrm>
            <a:off x="2325750" y="1403550"/>
            <a:ext cx="4492500" cy="1222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900"/>
              <a:buNone/>
            </a:pPr>
            <a:r>
              <a:rPr lang="en-US" sz="3500">
                <a:solidFill>
                  <a:schemeClr val="lt1"/>
                </a:solidFill>
              </a:rPr>
              <a:t>GRACIAS</a:t>
            </a:r>
            <a:endParaRPr sz="3500">
              <a:solidFill>
                <a:schemeClr val="lt1"/>
              </a:solidFill>
            </a:endParaRPr>
          </a:p>
        </p:txBody>
      </p:sp>
      <p:pic>
        <p:nvPicPr>
          <p:cNvPr id="555" name="Google Shape;555;p27"/>
          <p:cNvPicPr preferRelativeResize="0"/>
          <p:nvPr/>
        </p:nvPicPr>
        <p:blipFill rotWithShape="1">
          <a:blip r:embed="rId3">
            <a:alphaModFix/>
          </a:blip>
          <a:srcRect/>
          <a:stretch/>
        </p:blipFill>
        <p:spPr>
          <a:xfrm>
            <a:off x="3821012" y="3052951"/>
            <a:ext cx="1295928" cy="35815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6959A6"/>
        </a:solidFill>
        <a:effectLst/>
      </p:bgPr>
    </p:bg>
    <p:spTree>
      <p:nvGrpSpPr>
        <p:cNvPr id="1" name="Shape 559"/>
        <p:cNvGrpSpPr/>
        <p:nvPr/>
      </p:nvGrpSpPr>
      <p:grpSpPr>
        <a:xfrm>
          <a:off x="0" y="0"/>
          <a:ext cx="0" cy="0"/>
          <a:chOff x="0" y="0"/>
          <a:chExt cx="0" cy="0"/>
        </a:xfrm>
      </p:grpSpPr>
      <p:pic>
        <p:nvPicPr>
          <p:cNvPr id="560" name="Google Shape;560;p28"/>
          <p:cNvPicPr preferRelativeResize="0"/>
          <p:nvPr/>
        </p:nvPicPr>
        <p:blipFill rotWithShape="1">
          <a:blip r:embed="rId3">
            <a:alphaModFix/>
          </a:blip>
          <a:srcRect/>
          <a:stretch/>
        </p:blipFill>
        <p:spPr>
          <a:xfrm>
            <a:off x="2810150" y="2130200"/>
            <a:ext cx="3195402" cy="88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rot="5400000">
            <a:off x="3476250" y="-3001150"/>
            <a:ext cx="831300" cy="7783800"/>
          </a:xfrm>
          <a:prstGeom prst="round2SameRect">
            <a:avLst>
              <a:gd name="adj1" fmla="val 16667"/>
              <a:gd name="adj2" fmla="val 0"/>
            </a:avLst>
          </a:prstGeom>
          <a:solidFill>
            <a:srgbClr val="00AE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3">
            <a:alphaModFix/>
          </a:blip>
          <a:srcRect r="21091" b="29453"/>
          <a:stretch/>
        </p:blipFill>
        <p:spPr>
          <a:xfrm>
            <a:off x="6107500" y="2428775"/>
            <a:ext cx="3036498" cy="2714726"/>
          </a:xfrm>
          <a:prstGeom prst="rect">
            <a:avLst/>
          </a:prstGeom>
          <a:noFill/>
          <a:ln>
            <a:noFill/>
          </a:ln>
        </p:spPr>
      </p:pic>
      <p:sp>
        <p:nvSpPr>
          <p:cNvPr id="127" name="Google Shape;127;p5"/>
          <p:cNvSpPr txBox="1">
            <a:spLocks noGrp="1"/>
          </p:cNvSpPr>
          <p:nvPr>
            <p:ph type="title" idx="4294967295"/>
          </p:nvPr>
        </p:nvSpPr>
        <p:spPr>
          <a:xfrm>
            <a:off x="1034975" y="600900"/>
            <a:ext cx="6044700" cy="164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2500">
                <a:solidFill>
                  <a:schemeClr val="lt1"/>
                </a:solidFill>
                <a:latin typeface="Barlow ExtraBold"/>
                <a:ea typeface="Barlow ExtraBold"/>
                <a:cs typeface="Barlow ExtraBold"/>
                <a:sym typeface="Barlow ExtraBold"/>
              </a:rPr>
              <a:t>¿Qué veremos hoy?</a:t>
            </a:r>
            <a:endParaRPr sz="2500">
              <a:solidFill>
                <a:schemeClr val="lt1"/>
              </a:solidFill>
              <a:latin typeface="Barlow ExtraBold"/>
              <a:ea typeface="Barlow ExtraBold"/>
              <a:cs typeface="Barlow ExtraBold"/>
              <a:sym typeface="Barlow ExtraBold"/>
            </a:endParaRPr>
          </a:p>
          <a:p>
            <a:pPr marL="0" lvl="0" indent="0" algn="l" rtl="0">
              <a:lnSpc>
                <a:spcPct val="100000"/>
              </a:lnSpc>
              <a:spcBef>
                <a:spcPts val="0"/>
              </a:spcBef>
              <a:spcAft>
                <a:spcPts val="0"/>
              </a:spcAft>
              <a:buClr>
                <a:schemeClr val="dk1"/>
              </a:buClr>
              <a:buSzPts val="990"/>
              <a:buFont typeface="Arial"/>
              <a:buNone/>
            </a:pPr>
            <a:endParaRPr sz="4920">
              <a:latin typeface="Barlow ExtraBold"/>
              <a:ea typeface="Barlow ExtraBold"/>
              <a:cs typeface="Barlow ExtraBold"/>
              <a:sym typeface="Barlow ExtraBold"/>
            </a:endParaRPr>
          </a:p>
        </p:txBody>
      </p:sp>
      <p:sp>
        <p:nvSpPr>
          <p:cNvPr id="128" name="Google Shape;128;p5"/>
          <p:cNvSpPr txBox="1">
            <a:spLocks noGrp="1"/>
          </p:cNvSpPr>
          <p:nvPr>
            <p:ph type="body" idx="4294967295"/>
          </p:nvPr>
        </p:nvSpPr>
        <p:spPr>
          <a:xfrm>
            <a:off x="1429774" y="1524500"/>
            <a:ext cx="3760411" cy="45717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n-US" sz="1800" dirty="0" err="1"/>
              <a:t>Introducción</a:t>
            </a:r>
            <a:r>
              <a:rPr lang="en-US" sz="1800" dirty="0"/>
              <a:t> a base de </a:t>
            </a:r>
            <a:r>
              <a:rPr lang="en-US" sz="1800" dirty="0" err="1"/>
              <a:t>datos</a:t>
            </a:r>
            <a:endParaRPr sz="1800" dirty="0"/>
          </a:p>
        </p:txBody>
      </p:sp>
      <p:pic>
        <p:nvPicPr>
          <p:cNvPr id="129" name="Google Shape;129;p5"/>
          <p:cNvPicPr preferRelativeResize="0"/>
          <p:nvPr/>
        </p:nvPicPr>
        <p:blipFill rotWithShape="1">
          <a:blip r:embed="rId4">
            <a:alphaModFix/>
          </a:blip>
          <a:srcRect/>
          <a:stretch/>
        </p:blipFill>
        <p:spPr>
          <a:xfrm>
            <a:off x="921300" y="1578599"/>
            <a:ext cx="403075" cy="403075"/>
          </a:xfrm>
          <a:prstGeom prst="rect">
            <a:avLst/>
          </a:prstGeom>
          <a:noFill/>
          <a:ln>
            <a:noFill/>
          </a:ln>
        </p:spPr>
      </p:pic>
      <p:sp>
        <p:nvSpPr>
          <p:cNvPr id="130" name="Google Shape;130;p5"/>
          <p:cNvSpPr txBox="1">
            <a:spLocks noGrp="1"/>
          </p:cNvSpPr>
          <p:nvPr>
            <p:ph type="body" idx="4294967295"/>
          </p:nvPr>
        </p:nvSpPr>
        <p:spPr>
          <a:xfrm>
            <a:off x="1507148" y="2900401"/>
            <a:ext cx="3760500" cy="504900"/>
          </a:xfrm>
          <a:prstGeom prst="rect">
            <a:avLst/>
          </a:prstGeom>
          <a:noFill/>
          <a:ln>
            <a:noFill/>
          </a:ln>
        </p:spPr>
        <p:txBody>
          <a:bodyPr spcFirstLastPara="1" wrap="square" lIns="91425" tIns="91425" rIns="91425" bIns="91425" anchor="t" anchorCtr="0">
            <a:noAutofit/>
          </a:bodyPr>
          <a:lstStyle/>
          <a:p>
            <a:pPr marL="0" indent="0">
              <a:spcAft>
                <a:spcPts val="1200"/>
              </a:spcAft>
              <a:buNone/>
            </a:pPr>
            <a:r>
              <a:rPr lang="en-US" sz="1800" dirty="0"/>
              <a:t>SQL - SELECT</a:t>
            </a:r>
          </a:p>
        </p:txBody>
      </p:sp>
      <p:pic>
        <p:nvPicPr>
          <p:cNvPr id="131" name="Google Shape;131;p5"/>
          <p:cNvPicPr preferRelativeResize="0"/>
          <p:nvPr/>
        </p:nvPicPr>
        <p:blipFill rotWithShape="1">
          <a:blip r:embed="rId4">
            <a:alphaModFix/>
          </a:blip>
          <a:srcRect/>
          <a:stretch/>
        </p:blipFill>
        <p:spPr>
          <a:xfrm>
            <a:off x="936781" y="2951313"/>
            <a:ext cx="403075" cy="403075"/>
          </a:xfrm>
          <a:prstGeom prst="rect">
            <a:avLst/>
          </a:prstGeom>
          <a:noFill/>
          <a:ln>
            <a:noFill/>
          </a:ln>
        </p:spPr>
      </p:pic>
      <p:pic>
        <p:nvPicPr>
          <p:cNvPr id="132" name="Google Shape;132;p5"/>
          <p:cNvPicPr preferRelativeResize="0"/>
          <p:nvPr/>
        </p:nvPicPr>
        <p:blipFill rotWithShape="1">
          <a:blip r:embed="rId5">
            <a:alphaModFix/>
          </a:blip>
          <a:srcRect/>
          <a:stretch/>
        </p:blipFill>
        <p:spPr>
          <a:xfrm>
            <a:off x="156557" y="4436750"/>
            <a:ext cx="1183299" cy="665600"/>
          </a:xfrm>
          <a:prstGeom prst="rect">
            <a:avLst/>
          </a:prstGeom>
          <a:noFill/>
          <a:ln>
            <a:noFill/>
          </a:ln>
        </p:spPr>
      </p:pic>
      <p:sp>
        <p:nvSpPr>
          <p:cNvPr id="4" name="Google Shape;128;p5">
            <a:extLst>
              <a:ext uri="{FF2B5EF4-FFF2-40B4-BE49-F238E27FC236}">
                <a16:creationId xmlns:a16="http://schemas.microsoft.com/office/drawing/2014/main" id="{0EAD2D67-EB1E-5648-113C-65C867D9FBFF}"/>
              </a:ext>
            </a:extLst>
          </p:cNvPr>
          <p:cNvSpPr txBox="1">
            <a:spLocks/>
          </p:cNvSpPr>
          <p:nvPr/>
        </p:nvSpPr>
        <p:spPr>
          <a:xfrm>
            <a:off x="1445255" y="2170083"/>
            <a:ext cx="4364702" cy="3527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lvl="0" indent="0" algn="l" rtl="0">
              <a:lnSpc>
                <a:spcPct val="115000"/>
              </a:lnSpc>
              <a:spcBef>
                <a:spcPts val="0"/>
              </a:spcBef>
              <a:spcAft>
                <a:spcPts val="1200"/>
              </a:spcAft>
              <a:buSzPts val="1800"/>
              <a:buNone/>
            </a:pPr>
            <a:r>
              <a:rPr lang="en-US" sz="1800" dirty="0" err="1"/>
              <a:t>Modelo</a:t>
            </a:r>
            <a:r>
              <a:rPr lang="en-US" sz="1800" dirty="0"/>
              <a:t> </a:t>
            </a:r>
            <a:r>
              <a:rPr lang="en-US" sz="1800" dirty="0" err="1"/>
              <a:t>relacional</a:t>
            </a:r>
            <a:endParaRPr lang="en-US" sz="1800" dirty="0"/>
          </a:p>
        </p:txBody>
      </p:sp>
      <p:pic>
        <p:nvPicPr>
          <p:cNvPr id="6" name="Google Shape;129;p5">
            <a:extLst>
              <a:ext uri="{FF2B5EF4-FFF2-40B4-BE49-F238E27FC236}">
                <a16:creationId xmlns:a16="http://schemas.microsoft.com/office/drawing/2014/main" id="{0E31D047-6294-99E9-D99D-D071D3A071B1}"/>
              </a:ext>
            </a:extLst>
          </p:cNvPr>
          <p:cNvPicPr preferRelativeResize="0"/>
          <p:nvPr/>
        </p:nvPicPr>
        <p:blipFill rotWithShape="1">
          <a:blip r:embed="rId4">
            <a:alphaModFix/>
          </a:blip>
          <a:srcRect/>
          <a:stretch/>
        </p:blipFill>
        <p:spPr>
          <a:xfrm>
            <a:off x="921299" y="2235419"/>
            <a:ext cx="403075" cy="40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C8FCD"/>
        </a:solidFill>
        <a:effectLst/>
      </p:bgPr>
    </p:bg>
    <p:spTree>
      <p:nvGrpSpPr>
        <p:cNvPr id="1" name="Shape 136"/>
        <p:cNvGrpSpPr/>
        <p:nvPr/>
      </p:nvGrpSpPr>
      <p:grpSpPr>
        <a:xfrm>
          <a:off x="0" y="0"/>
          <a:ext cx="0" cy="0"/>
          <a:chOff x="0" y="0"/>
          <a:chExt cx="0" cy="0"/>
        </a:xfrm>
      </p:grpSpPr>
      <p:sp>
        <p:nvSpPr>
          <p:cNvPr id="137" name="Google Shape;137;p6"/>
          <p:cNvSpPr txBox="1">
            <a:spLocks noGrp="1"/>
          </p:cNvSpPr>
          <p:nvPr>
            <p:ph type="body" idx="4294967295"/>
          </p:nvPr>
        </p:nvSpPr>
        <p:spPr>
          <a:xfrm>
            <a:off x="1762682" y="1626417"/>
            <a:ext cx="6818610" cy="225626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ES" sz="2000" dirty="0">
                <a:solidFill>
                  <a:schemeClr val="bg1"/>
                </a:solidFill>
              </a:rPr>
              <a:t>Los datos son símbolos que describen condiciones, hechos o valores.</a:t>
            </a:r>
          </a:p>
          <a:p>
            <a:pPr marL="0" lvl="0" indent="0" algn="l" rtl="0">
              <a:lnSpc>
                <a:spcPct val="115000"/>
              </a:lnSpc>
              <a:spcBef>
                <a:spcPts val="0"/>
              </a:spcBef>
              <a:spcAft>
                <a:spcPts val="1200"/>
              </a:spcAft>
              <a:buSzPts val="1800"/>
              <a:buNone/>
            </a:pPr>
            <a:r>
              <a:rPr lang="es-ES" sz="2000" dirty="0">
                <a:solidFill>
                  <a:schemeClr val="bg1"/>
                </a:solidFill>
              </a:rPr>
              <a:t>Los datos se caracterizan por no contener ninguna información.  </a:t>
            </a:r>
          </a:p>
          <a:p>
            <a:pPr marL="0" lvl="0" indent="0" algn="l" rtl="0">
              <a:lnSpc>
                <a:spcPct val="115000"/>
              </a:lnSpc>
              <a:spcBef>
                <a:spcPts val="0"/>
              </a:spcBef>
              <a:spcAft>
                <a:spcPts val="1200"/>
              </a:spcAft>
              <a:buSzPts val="1800"/>
              <a:buNone/>
            </a:pPr>
            <a:r>
              <a:rPr lang="es-ES" sz="2000" dirty="0">
                <a:solidFill>
                  <a:schemeClr val="bg1"/>
                </a:solidFill>
              </a:rPr>
              <a:t>Por si misma, los datos no pueden comunicar un significado.</a:t>
            </a:r>
          </a:p>
        </p:txBody>
      </p:sp>
      <p:pic>
        <p:nvPicPr>
          <p:cNvPr id="138" name="Google Shape;138;p6"/>
          <p:cNvPicPr preferRelativeResize="0"/>
          <p:nvPr/>
        </p:nvPicPr>
        <p:blipFill rotWithShape="1">
          <a:blip r:embed="rId3">
            <a:alphaModFix/>
          </a:blip>
          <a:srcRect/>
          <a:stretch/>
        </p:blipFill>
        <p:spPr>
          <a:xfrm>
            <a:off x="4001912" y="4485818"/>
            <a:ext cx="1140173" cy="315108"/>
          </a:xfrm>
          <a:prstGeom prst="rect">
            <a:avLst/>
          </a:prstGeom>
          <a:noFill/>
          <a:ln>
            <a:noFill/>
          </a:ln>
        </p:spPr>
      </p:pic>
      <p:sp>
        <p:nvSpPr>
          <p:cNvPr id="139" name="Google Shape;139;p6"/>
          <p:cNvSpPr txBox="1">
            <a:spLocks noGrp="1"/>
          </p:cNvSpPr>
          <p:nvPr>
            <p:ph type="title" idx="4294967295"/>
          </p:nvPr>
        </p:nvSpPr>
        <p:spPr>
          <a:xfrm>
            <a:off x="841248" y="-2866"/>
            <a:ext cx="6895715" cy="117353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Arial"/>
              <a:buNone/>
            </a:pPr>
            <a:r>
              <a:rPr lang="en-US" sz="5000" dirty="0" err="1">
                <a:solidFill>
                  <a:schemeClr val="lt1"/>
                </a:solidFill>
                <a:latin typeface="Barlow ExtraBold"/>
                <a:ea typeface="Barlow ExtraBold"/>
                <a:cs typeface="Barlow ExtraBold"/>
                <a:sym typeface="Barlow ExtraBold"/>
              </a:rPr>
              <a:t>Datos</a:t>
            </a:r>
            <a:endParaRPr sz="5000" dirty="0">
              <a:solidFill>
                <a:schemeClr val="lt1"/>
              </a:solidFill>
              <a:latin typeface="Barlow ExtraBold"/>
              <a:ea typeface="Barlow ExtraBold"/>
              <a:cs typeface="Barlow ExtraBold"/>
              <a:sym typeface="Barlow ExtraBold"/>
            </a:endParaRPr>
          </a:p>
        </p:txBody>
      </p:sp>
      <p:pic>
        <p:nvPicPr>
          <p:cNvPr id="2" name="Picture 2">
            <a:extLst>
              <a:ext uri="{FF2B5EF4-FFF2-40B4-BE49-F238E27FC236}">
                <a16:creationId xmlns:a16="http://schemas.microsoft.com/office/drawing/2014/main" id="{B67649B2-9FFA-E047-3C6F-698864335A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85" y="-5438"/>
            <a:ext cx="1842867" cy="18428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AEB2"/>
        </a:solidFill>
        <a:effectLst/>
      </p:bgPr>
    </p:bg>
    <p:spTree>
      <p:nvGrpSpPr>
        <p:cNvPr id="1" name="Shape 264"/>
        <p:cNvGrpSpPr/>
        <p:nvPr/>
      </p:nvGrpSpPr>
      <p:grpSpPr>
        <a:xfrm>
          <a:off x="0" y="0"/>
          <a:ext cx="0" cy="0"/>
          <a:chOff x="0" y="0"/>
          <a:chExt cx="0" cy="0"/>
        </a:xfrm>
      </p:grpSpPr>
      <p:sp>
        <p:nvSpPr>
          <p:cNvPr id="265" name="Google Shape;265;p12"/>
          <p:cNvSpPr txBox="1">
            <a:spLocks noGrp="1"/>
          </p:cNvSpPr>
          <p:nvPr>
            <p:ph type="title" idx="4294967295"/>
          </p:nvPr>
        </p:nvSpPr>
        <p:spPr>
          <a:xfrm>
            <a:off x="243570" y="0"/>
            <a:ext cx="8155200" cy="1129910"/>
          </a:xfrm>
          <a:prstGeom prst="rect">
            <a:avLst/>
          </a:prstGeom>
          <a:noFill/>
          <a:ln>
            <a:noFill/>
          </a:ln>
        </p:spPr>
        <p:txBody>
          <a:bodyPr spcFirstLastPara="1" wrap="square" lIns="91425" tIns="91425" rIns="91425" bIns="91425" anchor="t" anchorCtr="0">
            <a:noAutofit/>
          </a:bodyPr>
          <a:lstStyle/>
          <a:p>
            <a:pPr algn="ctr">
              <a:buClr>
                <a:schemeClr val="dk1"/>
              </a:buClr>
              <a:buSzPts val="990"/>
            </a:pPr>
            <a:r>
              <a:rPr lang="es-AR" sz="5400" dirty="0">
                <a:solidFill>
                  <a:schemeClr val="lt1"/>
                </a:solidFill>
                <a:latin typeface="Barlow ExtraBold"/>
                <a:ea typeface="Barlow ExtraBold"/>
                <a:cs typeface="Barlow ExtraBold"/>
                <a:sym typeface="Barlow ExtraBold"/>
              </a:rPr>
              <a:t>Información</a:t>
            </a:r>
            <a:endParaRPr dirty="0"/>
          </a:p>
        </p:txBody>
      </p:sp>
      <p:sp>
        <p:nvSpPr>
          <p:cNvPr id="266" name="Google Shape;266;p12"/>
          <p:cNvSpPr txBox="1">
            <a:spLocks noGrp="1"/>
          </p:cNvSpPr>
          <p:nvPr>
            <p:ph type="body" idx="4294967295"/>
          </p:nvPr>
        </p:nvSpPr>
        <p:spPr>
          <a:xfrm>
            <a:off x="1022155" y="1441840"/>
            <a:ext cx="6894300" cy="1129910"/>
          </a:xfrm>
          <a:prstGeom prst="rect">
            <a:avLst/>
          </a:prstGeom>
          <a:noFill/>
          <a:ln>
            <a:noFill/>
          </a:ln>
        </p:spPr>
        <p:txBody>
          <a:bodyPr spcFirstLastPara="1" wrap="square" lIns="91425" tIns="91425" rIns="91425" bIns="91425" anchor="t" anchorCtr="0">
            <a:noAutofit/>
          </a:bodyPr>
          <a:lstStyle/>
          <a:p>
            <a:pPr marL="0" indent="0">
              <a:buNone/>
            </a:pPr>
            <a:r>
              <a:rPr lang="es-AR" sz="2000" dirty="0">
                <a:solidFill>
                  <a:schemeClr val="lt1"/>
                </a:solidFill>
              </a:rPr>
              <a:t>Una información es un conjunto de datos significativos, que describen un suceso o entidad.</a:t>
            </a:r>
          </a:p>
          <a:p>
            <a:pPr marL="0" indent="0">
              <a:buNone/>
            </a:pPr>
            <a:endParaRPr lang="es-AR" sz="2000" dirty="0">
              <a:solidFill>
                <a:schemeClr val="lt1"/>
              </a:solidFill>
            </a:endParaRPr>
          </a:p>
          <a:p>
            <a:pPr marL="0" indent="0">
              <a:buNone/>
            </a:pPr>
            <a:r>
              <a:rPr lang="es-AR" sz="2000" dirty="0">
                <a:solidFill>
                  <a:schemeClr val="lt1"/>
                </a:solidFill>
              </a:rPr>
              <a:t>Para que los datos sean útiles, deben convertirse en información, para darle un significado al dato, generando un conocimiento, idea, conclusión.</a:t>
            </a:r>
            <a:endParaRPr sz="2000" dirty="0"/>
          </a:p>
          <a:p>
            <a:pPr marL="0" indent="0" algn="ctr">
              <a:spcBef>
                <a:spcPts val="1200"/>
              </a:spcBef>
              <a:spcAft>
                <a:spcPts val="1200"/>
              </a:spcAft>
              <a:buNone/>
            </a:pPr>
            <a:endParaRPr sz="1800" dirty="0">
              <a:solidFill>
                <a:schemeClr val="lt1"/>
              </a:solidFill>
            </a:endParaRPr>
          </a:p>
        </p:txBody>
      </p:sp>
      <p:pic>
        <p:nvPicPr>
          <p:cNvPr id="267" name="Google Shape;267;p12"/>
          <p:cNvPicPr preferRelativeResize="0"/>
          <p:nvPr/>
        </p:nvPicPr>
        <p:blipFill rotWithShape="1">
          <a:blip r:embed="rId3">
            <a:alphaModFix/>
          </a:blip>
          <a:srcRect/>
          <a:stretch/>
        </p:blipFill>
        <p:spPr>
          <a:xfrm>
            <a:off x="4001913" y="4485818"/>
            <a:ext cx="1140173" cy="3151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C8FCD"/>
        </a:solidFill>
        <a:effectLst/>
      </p:bgPr>
    </p:bg>
    <p:spTree>
      <p:nvGrpSpPr>
        <p:cNvPr id="1" name="Shape 136"/>
        <p:cNvGrpSpPr/>
        <p:nvPr/>
      </p:nvGrpSpPr>
      <p:grpSpPr>
        <a:xfrm>
          <a:off x="0" y="0"/>
          <a:ext cx="0" cy="0"/>
          <a:chOff x="0" y="0"/>
          <a:chExt cx="0" cy="0"/>
        </a:xfrm>
      </p:grpSpPr>
      <p:sp>
        <p:nvSpPr>
          <p:cNvPr id="137" name="Google Shape;137;p6"/>
          <p:cNvSpPr txBox="1">
            <a:spLocks noGrp="1"/>
          </p:cNvSpPr>
          <p:nvPr>
            <p:ph type="body" idx="4294967295"/>
          </p:nvPr>
        </p:nvSpPr>
        <p:spPr>
          <a:xfrm>
            <a:off x="1200106" y="2107067"/>
            <a:ext cx="6743783" cy="193661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ES" sz="2400" dirty="0">
                <a:solidFill>
                  <a:schemeClr val="bg1"/>
                </a:solidFill>
              </a:rPr>
              <a:t>Es un conjunto de datos perteneciente a un mismo contexto y almacenados sistemáticamente para su posterior uso.</a:t>
            </a:r>
          </a:p>
          <a:p>
            <a:pPr marL="0" lvl="0" indent="0" algn="l" rtl="0">
              <a:lnSpc>
                <a:spcPct val="115000"/>
              </a:lnSpc>
              <a:spcBef>
                <a:spcPts val="0"/>
              </a:spcBef>
              <a:spcAft>
                <a:spcPts val="1200"/>
              </a:spcAft>
              <a:buSzPts val="1800"/>
              <a:buNone/>
            </a:pPr>
            <a:endParaRPr lang="es-ES" sz="2400" dirty="0">
              <a:solidFill>
                <a:schemeClr val="bg1"/>
              </a:solidFill>
            </a:endParaRPr>
          </a:p>
          <a:p>
            <a:pPr marL="0" lvl="0" indent="0" algn="l" rtl="0">
              <a:lnSpc>
                <a:spcPct val="115000"/>
              </a:lnSpc>
              <a:spcBef>
                <a:spcPts val="0"/>
              </a:spcBef>
              <a:spcAft>
                <a:spcPts val="1200"/>
              </a:spcAft>
              <a:buSzPts val="1800"/>
              <a:buNone/>
            </a:pPr>
            <a:endParaRPr lang="es-ES" sz="2400" dirty="0">
              <a:solidFill>
                <a:schemeClr val="bg1"/>
              </a:solidFill>
            </a:endParaRPr>
          </a:p>
        </p:txBody>
      </p:sp>
      <p:pic>
        <p:nvPicPr>
          <p:cNvPr id="138" name="Google Shape;138;p6"/>
          <p:cNvPicPr preferRelativeResize="0"/>
          <p:nvPr/>
        </p:nvPicPr>
        <p:blipFill rotWithShape="1">
          <a:blip r:embed="rId3">
            <a:alphaModFix/>
          </a:blip>
          <a:srcRect/>
          <a:stretch/>
        </p:blipFill>
        <p:spPr>
          <a:xfrm>
            <a:off x="4001912" y="4485818"/>
            <a:ext cx="1140173" cy="315108"/>
          </a:xfrm>
          <a:prstGeom prst="rect">
            <a:avLst/>
          </a:prstGeom>
          <a:noFill/>
          <a:ln>
            <a:noFill/>
          </a:ln>
        </p:spPr>
      </p:pic>
      <p:pic>
        <p:nvPicPr>
          <p:cNvPr id="1026" name="Picture 2">
            <a:extLst>
              <a:ext uri="{FF2B5EF4-FFF2-40B4-BE49-F238E27FC236}">
                <a16:creationId xmlns:a16="http://schemas.microsoft.com/office/drawing/2014/main" id="{9FA90B85-7B3A-16EB-2E38-30B4D6D4E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42867" cy="1842867"/>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39;p6">
            <a:extLst>
              <a:ext uri="{FF2B5EF4-FFF2-40B4-BE49-F238E27FC236}">
                <a16:creationId xmlns:a16="http://schemas.microsoft.com/office/drawing/2014/main" id="{ACF6C984-DDF6-8504-183C-3AF6D898DF3C}"/>
              </a:ext>
            </a:extLst>
          </p:cNvPr>
          <p:cNvSpPr txBox="1">
            <a:spLocks/>
          </p:cNvSpPr>
          <p:nvPr/>
        </p:nvSpPr>
        <p:spPr>
          <a:xfrm>
            <a:off x="1610750" y="342574"/>
            <a:ext cx="6895715" cy="11735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800"/>
              <a:buFont typeface="Barlow"/>
              <a:buNone/>
              <a:defRPr sz="2400" b="1" i="0" u="none" strike="noStrike" cap="none">
                <a:solidFill>
                  <a:srgbClr val="000000"/>
                </a:solidFill>
                <a:latin typeface="Barlow"/>
                <a:ea typeface="Barlow"/>
                <a:cs typeface="Barlow"/>
                <a:sym typeface="Barlow"/>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a:buClr>
                <a:schemeClr val="dk1"/>
              </a:buClr>
              <a:buSzPts val="990"/>
              <a:buFont typeface="Arial"/>
              <a:buNone/>
            </a:pPr>
            <a:r>
              <a:rPr lang="en-US" sz="5000" dirty="0">
                <a:solidFill>
                  <a:schemeClr val="lt1"/>
                </a:solidFill>
                <a:latin typeface="Barlow ExtraBold"/>
                <a:ea typeface="Barlow ExtraBold"/>
                <a:cs typeface="Barlow ExtraBold"/>
                <a:sym typeface="Barlow ExtraBold"/>
              </a:rPr>
              <a:t>Base de </a:t>
            </a:r>
            <a:r>
              <a:rPr lang="en-US" sz="5000" dirty="0" err="1">
                <a:solidFill>
                  <a:schemeClr val="lt1"/>
                </a:solidFill>
                <a:latin typeface="Barlow ExtraBold"/>
                <a:ea typeface="Barlow ExtraBold"/>
                <a:cs typeface="Barlow ExtraBold"/>
                <a:sym typeface="Barlow ExtraBold"/>
              </a:rPr>
              <a:t>dato</a:t>
            </a:r>
            <a:endParaRPr lang="en-US" sz="5000" dirty="0">
              <a:solidFill>
                <a:schemeClr val="lt1"/>
              </a:solidFill>
              <a:latin typeface="Barlow ExtraBold"/>
              <a:ea typeface="Barlow ExtraBold"/>
              <a:cs typeface="Barlow ExtraBold"/>
              <a:sym typeface="Barlow ExtraBold"/>
            </a:endParaRPr>
          </a:p>
        </p:txBody>
      </p:sp>
    </p:spTree>
    <p:extLst>
      <p:ext uri="{BB962C8B-B14F-4D97-AF65-F5344CB8AC3E}">
        <p14:creationId xmlns:p14="http://schemas.microsoft.com/office/powerpoint/2010/main" val="36171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p:nvPr/>
        </p:nvSpPr>
        <p:spPr>
          <a:xfrm rot="5400000">
            <a:off x="2113290" y="-1790493"/>
            <a:ext cx="640938" cy="4867323"/>
          </a:xfrm>
          <a:prstGeom prst="round2SameRect">
            <a:avLst>
              <a:gd name="adj1" fmla="val 16667"/>
              <a:gd name="adj2" fmla="val 0"/>
            </a:avLst>
          </a:prstGeom>
          <a:solidFill>
            <a:srgbClr val="6959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7"/>
          <p:cNvSpPr txBox="1">
            <a:spLocks noGrp="1"/>
          </p:cNvSpPr>
          <p:nvPr>
            <p:ph type="title" idx="4294967295"/>
          </p:nvPr>
        </p:nvSpPr>
        <p:spPr>
          <a:xfrm>
            <a:off x="586475" y="401494"/>
            <a:ext cx="4012500" cy="484771"/>
          </a:xfrm>
          <a:prstGeom prst="rect">
            <a:avLst/>
          </a:prstGeom>
          <a:noFill/>
          <a:ln>
            <a:noFill/>
          </a:ln>
        </p:spPr>
        <p:txBody>
          <a:bodyPr spcFirstLastPara="1" wrap="square" lIns="91425" tIns="91425" rIns="91425" bIns="91425" anchor="t" anchorCtr="0">
            <a:noAutofit/>
          </a:bodyPr>
          <a:lstStyle/>
          <a:p>
            <a:r>
              <a:rPr lang="es-ES" sz="1800" dirty="0">
                <a:solidFill>
                  <a:schemeClr val="bg1"/>
                </a:solidFill>
              </a:rPr>
              <a:t>Tipo de modelo de base de datos</a:t>
            </a:r>
            <a:endParaRPr lang="es-AR" sz="1800" dirty="0">
              <a:solidFill>
                <a:schemeClr val="bg1"/>
              </a:solidFill>
            </a:endParaRPr>
          </a:p>
        </p:txBody>
      </p:sp>
      <p:sp>
        <p:nvSpPr>
          <p:cNvPr id="147" name="Google Shape;147;p7"/>
          <p:cNvSpPr txBox="1">
            <a:spLocks noGrp="1"/>
          </p:cNvSpPr>
          <p:nvPr>
            <p:ph type="body" idx="4294967295"/>
          </p:nvPr>
        </p:nvSpPr>
        <p:spPr>
          <a:xfrm>
            <a:off x="1374452" y="2571309"/>
            <a:ext cx="1626181" cy="64409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AR" sz="2000" dirty="0"/>
              <a:t>Jerárquicos</a:t>
            </a:r>
            <a:endParaRPr sz="1500" dirty="0">
              <a:latin typeface="Barlow"/>
              <a:ea typeface="Barlow"/>
              <a:cs typeface="Barlow"/>
              <a:sym typeface="Barlow"/>
            </a:endParaRPr>
          </a:p>
        </p:txBody>
      </p:sp>
      <p:pic>
        <p:nvPicPr>
          <p:cNvPr id="148" name="Google Shape;148;p7"/>
          <p:cNvPicPr preferRelativeResize="0"/>
          <p:nvPr/>
        </p:nvPicPr>
        <p:blipFill rotWithShape="1">
          <a:blip r:embed="rId3">
            <a:alphaModFix/>
          </a:blip>
          <a:srcRect/>
          <a:stretch/>
        </p:blipFill>
        <p:spPr>
          <a:xfrm>
            <a:off x="7783800" y="4436750"/>
            <a:ext cx="1183299" cy="665600"/>
          </a:xfrm>
          <a:prstGeom prst="rect">
            <a:avLst/>
          </a:prstGeom>
          <a:noFill/>
          <a:ln>
            <a:noFill/>
          </a:ln>
        </p:spPr>
      </p:pic>
      <p:sp>
        <p:nvSpPr>
          <p:cNvPr id="149" name="Google Shape;149;p7"/>
          <p:cNvSpPr txBox="1">
            <a:spLocks noGrp="1"/>
          </p:cNvSpPr>
          <p:nvPr>
            <p:ph type="body" idx="4294967295"/>
          </p:nvPr>
        </p:nvSpPr>
        <p:spPr>
          <a:xfrm>
            <a:off x="3514233" y="2571309"/>
            <a:ext cx="2317500" cy="73866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AR" sz="2000" dirty="0"/>
              <a:t>Orientado a Objeto</a:t>
            </a:r>
            <a:endParaRPr sz="1500" dirty="0">
              <a:latin typeface="Barlow"/>
              <a:ea typeface="Barlow"/>
              <a:cs typeface="Barlow"/>
              <a:sym typeface="Barlow"/>
            </a:endParaRPr>
          </a:p>
        </p:txBody>
      </p:sp>
      <p:sp>
        <p:nvSpPr>
          <p:cNvPr id="151" name="Google Shape;151;p7"/>
          <p:cNvSpPr txBox="1">
            <a:spLocks noGrp="1"/>
          </p:cNvSpPr>
          <p:nvPr>
            <p:ph type="body" idx="4294967295"/>
          </p:nvPr>
        </p:nvSpPr>
        <p:spPr>
          <a:xfrm>
            <a:off x="1316078" y="1459747"/>
            <a:ext cx="1803900" cy="13098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SzPct val="27027"/>
              <a:buNone/>
            </a:pPr>
            <a:r>
              <a:rPr lang="en-US" sz="7200" b="1" dirty="0">
                <a:solidFill>
                  <a:srgbClr val="6959A6"/>
                </a:solidFill>
                <a:latin typeface="Barlow"/>
                <a:ea typeface="Barlow"/>
                <a:cs typeface="Barlow"/>
                <a:sym typeface="Barlow"/>
              </a:rPr>
              <a:t>01.</a:t>
            </a:r>
            <a:endParaRPr sz="7200" b="1" dirty="0">
              <a:solidFill>
                <a:srgbClr val="6959A6"/>
              </a:solidFill>
              <a:latin typeface="Barlow"/>
              <a:ea typeface="Barlow"/>
              <a:cs typeface="Barlow"/>
              <a:sym typeface="Barlow"/>
            </a:endParaRPr>
          </a:p>
        </p:txBody>
      </p:sp>
      <p:sp>
        <p:nvSpPr>
          <p:cNvPr id="152" name="Google Shape;152;p7"/>
          <p:cNvSpPr txBox="1">
            <a:spLocks noGrp="1"/>
          </p:cNvSpPr>
          <p:nvPr>
            <p:ph type="body" idx="4294967295"/>
          </p:nvPr>
        </p:nvSpPr>
        <p:spPr>
          <a:xfrm>
            <a:off x="3514233" y="1524034"/>
            <a:ext cx="1803900" cy="13098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SzPct val="27027"/>
              <a:buNone/>
            </a:pPr>
            <a:r>
              <a:rPr lang="en-US" sz="7200" b="1" dirty="0">
                <a:solidFill>
                  <a:srgbClr val="00AEB2"/>
                </a:solidFill>
                <a:latin typeface="Barlow"/>
                <a:ea typeface="Barlow"/>
                <a:cs typeface="Barlow"/>
                <a:sym typeface="Barlow"/>
              </a:rPr>
              <a:t>02.</a:t>
            </a:r>
            <a:endParaRPr sz="7200" b="1" dirty="0">
              <a:solidFill>
                <a:srgbClr val="00AEB2"/>
              </a:solidFill>
              <a:latin typeface="Barlow"/>
              <a:ea typeface="Barlow"/>
              <a:cs typeface="Barlow"/>
              <a:sym typeface="Barlow"/>
            </a:endParaRPr>
          </a:p>
        </p:txBody>
      </p:sp>
      <p:pic>
        <p:nvPicPr>
          <p:cNvPr id="154" name="Google Shape;154;p7"/>
          <p:cNvPicPr preferRelativeResize="0"/>
          <p:nvPr/>
        </p:nvPicPr>
        <p:blipFill rotWithShape="1">
          <a:blip r:embed="rId4">
            <a:alphaModFix/>
          </a:blip>
          <a:srcRect/>
          <a:stretch/>
        </p:blipFill>
        <p:spPr>
          <a:xfrm>
            <a:off x="7598275" y="250202"/>
            <a:ext cx="429525" cy="429525"/>
          </a:xfrm>
          <a:prstGeom prst="rect">
            <a:avLst/>
          </a:prstGeom>
          <a:noFill/>
          <a:ln>
            <a:noFill/>
          </a:ln>
        </p:spPr>
      </p:pic>
      <p:pic>
        <p:nvPicPr>
          <p:cNvPr id="155" name="Google Shape;155;p7"/>
          <p:cNvPicPr preferRelativeResize="0"/>
          <p:nvPr/>
        </p:nvPicPr>
        <p:blipFill rotWithShape="1">
          <a:blip r:embed="rId5">
            <a:alphaModFix/>
          </a:blip>
          <a:srcRect/>
          <a:stretch/>
        </p:blipFill>
        <p:spPr>
          <a:xfrm>
            <a:off x="8722242" y="1261369"/>
            <a:ext cx="244856" cy="244856"/>
          </a:xfrm>
          <a:prstGeom prst="rect">
            <a:avLst/>
          </a:prstGeom>
          <a:noFill/>
          <a:ln>
            <a:noFill/>
          </a:ln>
        </p:spPr>
      </p:pic>
      <p:pic>
        <p:nvPicPr>
          <p:cNvPr id="156" name="Google Shape;156;p7"/>
          <p:cNvPicPr preferRelativeResize="0"/>
          <p:nvPr/>
        </p:nvPicPr>
        <p:blipFill rotWithShape="1">
          <a:blip r:embed="rId6">
            <a:alphaModFix/>
          </a:blip>
          <a:srcRect/>
          <a:stretch/>
        </p:blipFill>
        <p:spPr>
          <a:xfrm>
            <a:off x="8257456" y="390457"/>
            <a:ext cx="709646" cy="709647"/>
          </a:xfrm>
          <a:prstGeom prst="rect">
            <a:avLst/>
          </a:prstGeom>
          <a:noFill/>
          <a:ln>
            <a:noFill/>
          </a:ln>
        </p:spPr>
      </p:pic>
      <p:pic>
        <p:nvPicPr>
          <p:cNvPr id="157" name="Google Shape;157;p7"/>
          <p:cNvPicPr preferRelativeResize="0"/>
          <p:nvPr/>
        </p:nvPicPr>
        <p:blipFill rotWithShape="1">
          <a:blip r:embed="rId4">
            <a:alphaModFix/>
          </a:blip>
          <a:srcRect/>
          <a:stretch/>
        </p:blipFill>
        <p:spPr>
          <a:xfrm>
            <a:off x="680588" y="3634452"/>
            <a:ext cx="429525" cy="429525"/>
          </a:xfrm>
          <a:prstGeom prst="rect">
            <a:avLst/>
          </a:prstGeom>
          <a:noFill/>
          <a:ln>
            <a:noFill/>
          </a:ln>
        </p:spPr>
      </p:pic>
      <p:pic>
        <p:nvPicPr>
          <p:cNvPr id="158" name="Google Shape;158;p7"/>
          <p:cNvPicPr preferRelativeResize="0"/>
          <p:nvPr/>
        </p:nvPicPr>
        <p:blipFill rotWithShape="1">
          <a:blip r:embed="rId5">
            <a:alphaModFix/>
          </a:blip>
          <a:srcRect/>
          <a:stretch/>
        </p:blipFill>
        <p:spPr>
          <a:xfrm>
            <a:off x="680586" y="4728719"/>
            <a:ext cx="244856" cy="244856"/>
          </a:xfrm>
          <a:prstGeom prst="rect">
            <a:avLst/>
          </a:prstGeom>
          <a:noFill/>
          <a:ln>
            <a:noFill/>
          </a:ln>
        </p:spPr>
      </p:pic>
      <p:pic>
        <p:nvPicPr>
          <p:cNvPr id="159" name="Google Shape;159;p7"/>
          <p:cNvPicPr preferRelativeResize="0"/>
          <p:nvPr/>
        </p:nvPicPr>
        <p:blipFill rotWithShape="1">
          <a:blip r:embed="rId7">
            <a:alphaModFix/>
          </a:blip>
          <a:srcRect/>
          <a:stretch/>
        </p:blipFill>
        <p:spPr>
          <a:xfrm>
            <a:off x="1017026" y="4248036"/>
            <a:ext cx="313325" cy="343287"/>
          </a:xfrm>
          <a:prstGeom prst="rect">
            <a:avLst/>
          </a:prstGeom>
          <a:noFill/>
          <a:ln>
            <a:noFill/>
          </a:ln>
        </p:spPr>
      </p:pic>
      <p:pic>
        <p:nvPicPr>
          <p:cNvPr id="160" name="Google Shape;160;p7"/>
          <p:cNvPicPr preferRelativeResize="0"/>
          <p:nvPr/>
        </p:nvPicPr>
        <p:blipFill rotWithShape="1">
          <a:blip r:embed="rId8">
            <a:alphaModFix/>
          </a:blip>
          <a:srcRect/>
          <a:stretch/>
        </p:blipFill>
        <p:spPr>
          <a:xfrm>
            <a:off x="163763" y="4161268"/>
            <a:ext cx="516825" cy="516825"/>
          </a:xfrm>
          <a:prstGeom prst="rect">
            <a:avLst/>
          </a:prstGeom>
          <a:noFill/>
          <a:ln>
            <a:noFill/>
          </a:ln>
        </p:spPr>
      </p:pic>
      <p:sp>
        <p:nvSpPr>
          <p:cNvPr id="2" name="Google Shape;149;p7">
            <a:extLst>
              <a:ext uri="{FF2B5EF4-FFF2-40B4-BE49-F238E27FC236}">
                <a16:creationId xmlns:a16="http://schemas.microsoft.com/office/drawing/2014/main" id="{7ECE2AD3-7C0D-B292-A3E0-884AD66DCEEC}"/>
              </a:ext>
            </a:extLst>
          </p:cNvPr>
          <p:cNvSpPr txBox="1">
            <a:spLocks/>
          </p:cNvSpPr>
          <p:nvPr/>
        </p:nvSpPr>
        <p:spPr>
          <a:xfrm>
            <a:off x="6212508" y="2571309"/>
            <a:ext cx="2317500" cy="738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spcAft>
                <a:spcPts val="1200"/>
              </a:spcAft>
              <a:buFont typeface="Barlow"/>
              <a:buNone/>
            </a:pPr>
            <a:r>
              <a:rPr lang="es-AR" sz="2000" dirty="0"/>
              <a:t>Relacionales</a:t>
            </a:r>
            <a:endParaRPr lang="es-AR" sz="1500" dirty="0"/>
          </a:p>
        </p:txBody>
      </p:sp>
      <p:sp>
        <p:nvSpPr>
          <p:cNvPr id="3" name="Google Shape;152;p7">
            <a:extLst>
              <a:ext uri="{FF2B5EF4-FFF2-40B4-BE49-F238E27FC236}">
                <a16:creationId xmlns:a16="http://schemas.microsoft.com/office/drawing/2014/main" id="{FB62CD15-5362-F9DE-07C6-6D518A78A5E1}"/>
              </a:ext>
            </a:extLst>
          </p:cNvPr>
          <p:cNvSpPr txBox="1">
            <a:spLocks/>
          </p:cNvSpPr>
          <p:nvPr/>
        </p:nvSpPr>
        <p:spPr>
          <a:xfrm>
            <a:off x="6212508" y="1524034"/>
            <a:ext cx="1803900" cy="13098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6959A6"/>
              </a:buClr>
              <a:buSzPts val="18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rgbClr val="6959A6"/>
              </a:buClr>
              <a:buSzPts val="1400"/>
              <a:buFont typeface="Barlow"/>
              <a:buChar char="■"/>
              <a:defRPr sz="1400" b="0" i="0" u="none" strike="noStrike" cap="none">
                <a:solidFill>
                  <a:schemeClr val="dk1"/>
                </a:solidFill>
                <a:latin typeface="Barlow"/>
                <a:ea typeface="Barlow"/>
                <a:cs typeface="Barlow"/>
                <a:sym typeface="Barlow"/>
              </a:defRPr>
            </a:lvl9pPr>
          </a:lstStyle>
          <a:p>
            <a:pPr marL="0" indent="0">
              <a:spcAft>
                <a:spcPts val="1200"/>
              </a:spcAft>
              <a:buSzPct val="27027"/>
              <a:buNone/>
            </a:pPr>
            <a:r>
              <a:rPr lang="en-US" sz="7200" b="1" dirty="0">
                <a:solidFill>
                  <a:srgbClr val="6959A6"/>
                </a:solidFill>
              </a:rPr>
              <a:t>03.</a:t>
            </a:r>
            <a:endParaRPr lang="en-US" sz="7200" b="1" dirty="0">
              <a:solidFill>
                <a:srgbClr val="00AEB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p:bldP spid="149" grpId="0" build="p"/>
      <p:bldP spid="151" grpId="0" build="p"/>
      <p:bldP spid="152" grpId="0" build="p"/>
      <p:bldP spid="2" grpId="0" build="p"/>
      <p:bldP spid="3"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6568</TotalTime>
  <Words>1344</Words>
  <Application>Microsoft Office PowerPoint</Application>
  <PresentationFormat>Presentación en pantalla (16:9)</PresentationFormat>
  <Paragraphs>366</Paragraphs>
  <Slides>42</Slides>
  <Notes>42</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42</vt:i4>
      </vt:variant>
    </vt:vector>
  </HeadingPairs>
  <TitlesOfParts>
    <vt:vector size="50" baseType="lpstr">
      <vt:lpstr>Barlow</vt:lpstr>
      <vt:lpstr>Arial</vt:lpstr>
      <vt:lpstr>Barlow ExtraBold</vt:lpstr>
      <vt:lpstr>Calibri</vt:lpstr>
      <vt:lpstr>Noto Sans Symbols</vt:lpstr>
      <vt:lpstr>Consolas</vt:lpstr>
      <vt:lpstr>Simple Light</vt:lpstr>
      <vt:lpstr>1_Simple Light</vt:lpstr>
      <vt:lpstr>Socio estratégico</vt:lpstr>
      <vt:lpstr>Cobol – Clase 22 </vt:lpstr>
      <vt:lpstr>Presentación de PowerPoint</vt:lpstr>
      <vt:lpstr>Cronograma</vt:lpstr>
      <vt:lpstr>¿Qué veremos hoy? </vt:lpstr>
      <vt:lpstr>Datos</vt:lpstr>
      <vt:lpstr>Información</vt:lpstr>
      <vt:lpstr>Presentación de PowerPoint</vt:lpstr>
      <vt:lpstr>Tipo de modelo de base de datos</vt:lpstr>
      <vt:lpstr>Relacional</vt:lpstr>
      <vt:lpstr>Modelo relacional</vt:lpstr>
      <vt:lpstr>Presentación de PowerPoint</vt:lpstr>
      <vt:lpstr>Ventaja</vt:lpstr>
      <vt:lpstr>Modelo de datos</vt:lpstr>
      <vt:lpstr>Entidad</vt:lpstr>
      <vt:lpstr>atributos</vt:lpstr>
      <vt:lpstr>Cardinalidad</vt:lpstr>
      <vt:lpstr>Presentación de PowerPoint</vt:lpstr>
      <vt:lpstr>Presentación de PowerPoint</vt:lpstr>
      <vt:lpstr>Presentación de PowerPoint</vt:lpstr>
      <vt:lpstr>Presentación de PowerPoint</vt:lpstr>
      <vt:lpstr>Claves</vt:lpstr>
      <vt:lpstr>Claves primaria (primary key)</vt:lpstr>
      <vt:lpstr>Claves foranea (foreing key)</vt:lpstr>
      <vt:lpstr>Diagrama relacional</vt:lpstr>
      <vt:lpstr>SQL: SELECT</vt:lpstr>
      <vt:lpstr>SQL: SELECT</vt:lpstr>
      <vt:lpstr>SQL: SELECT</vt:lpstr>
      <vt:lpstr>SQL: SELECT</vt:lpstr>
      <vt:lpstr>SQL: SELECT</vt:lpstr>
      <vt:lpstr>SQL: SELECT</vt:lpstr>
      <vt:lpstr>SQL: SELECT</vt:lpstr>
      <vt:lpstr>SQL: SELECT</vt:lpstr>
      <vt:lpstr>SQL: SELECT</vt:lpstr>
      <vt:lpstr>Ejercicio 1 a</vt:lpstr>
      <vt:lpstr>Ejercicio 1 b</vt:lpstr>
      <vt:lpstr>Ejercicio 1 c</vt:lpstr>
      <vt:lpstr>Ejercicio 1 d</vt:lpstr>
      <vt:lpstr>Ejercicio 1 e</vt:lpstr>
      <vt:lpstr>Comunicación </vt:lpstr>
      <vt:lpstr>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 estratégico</dc:title>
  <dc:creator>Cristian Zucca</dc:creator>
  <cp:lastModifiedBy>Cristian Zucca</cp:lastModifiedBy>
  <cp:revision>26</cp:revision>
  <dcterms:modified xsi:type="dcterms:W3CDTF">2023-10-31T21:33:08Z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90af87d-ad1c-46d8-9efe-d658b1e3c1c4_Enabled">
    <vt:lpwstr>true</vt:lpwstr>
  </property>
  <property fmtid="{D5CDD505-2E9C-101B-9397-08002B2CF9AE}" pid="3" name="MSIP_Label_d90af87d-ad1c-46d8-9efe-d658b1e3c1c4_SetDate">
    <vt:lpwstr>2023-07-29T12:36:36Z</vt:lpwstr>
  </property>
  <property fmtid="{D5CDD505-2E9C-101B-9397-08002B2CF9AE}" pid="4" name="MSIP_Label_d90af87d-ad1c-46d8-9efe-d658b1e3c1c4_Method">
    <vt:lpwstr>Standard</vt:lpwstr>
  </property>
  <property fmtid="{D5CDD505-2E9C-101B-9397-08002B2CF9AE}" pid="5" name="MSIP_Label_d90af87d-ad1c-46d8-9efe-d658b1e3c1c4_Name">
    <vt:lpwstr>General</vt:lpwstr>
  </property>
  <property fmtid="{D5CDD505-2E9C-101B-9397-08002B2CF9AE}" pid="6" name="MSIP_Label_d90af87d-ad1c-46d8-9efe-d658b1e3c1c4_SiteId">
    <vt:lpwstr>934de3fe-416c-4e4c-b035-32df9344eac4</vt:lpwstr>
  </property>
  <property fmtid="{D5CDD505-2E9C-101B-9397-08002B2CF9AE}" pid="7" name="MSIP_Label_d90af87d-ad1c-46d8-9efe-d658b1e3c1c4_ActionId">
    <vt:lpwstr>58169fce-bd73-4756-b885-34a111d972f2</vt:lpwstr>
  </property>
  <property fmtid="{D5CDD505-2E9C-101B-9397-08002B2CF9AE}" pid="8" name="MSIP_Label_d90af87d-ad1c-46d8-9efe-d658b1e3c1c4_ContentBits">
    <vt:lpwstr>0</vt:lpwstr>
  </property>
</Properties>
</file>