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906000" cy="6858000"/>
  <p:notesSz cx="9906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B197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021E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B197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7B197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722" y="409445"/>
            <a:ext cx="144145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7B197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171" y="2762688"/>
            <a:ext cx="8049259" cy="246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21EA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007869" y="6582053"/>
            <a:ext cx="1900554" cy="27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219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7580" y="6280167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hyperlink" Target="http://upm.es/dir/cal.htm" TargetMode="External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ietf.org/rfc/rfc1738.txt" TargetMode="External"/><Relationship Id="rId4" Type="http://schemas.openxmlformats.org/officeDocument/2006/relationships/hyperlink" Target="http://upm.es/dir/pagina.html" TargetMode="External"/><Relationship Id="rId5" Type="http://schemas.openxmlformats.org/officeDocument/2006/relationships/hyperlink" Target="http://upm.es/dir/pagina.html#p3" TargetMode="External"/><Relationship Id="rId6" Type="http://schemas.openxmlformats.org/officeDocument/2006/relationships/hyperlink" Target="http://felix@upm.es/dir/pagina.html" TargetMode="External"/><Relationship Id="rId7" Type="http://schemas.openxmlformats.org/officeDocument/2006/relationships/hyperlink" Target="http://upm.es/registro?id=23&amp;nombre=Jos&#233;" TargetMode="External"/><Relationship Id="rId8" Type="http://schemas.openxmlformats.org/officeDocument/2006/relationships/hyperlink" Target="mailto:felix@upm.es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11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5520" y="3306390"/>
            <a:ext cx="7633334" cy="23317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295910">
              <a:lnSpc>
                <a:spcPct val="101200"/>
              </a:lnSpc>
              <a:spcBef>
                <a:spcPts val="40"/>
              </a:spcBef>
              <a:tabLst>
                <a:tab pos="1087755" algn="l"/>
                <a:tab pos="2545715" algn="l"/>
                <a:tab pos="5819140" algn="l"/>
              </a:tabLst>
            </a:pP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Desarrollo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Frontend</a:t>
            </a:r>
            <a:r>
              <a:rPr dirty="0" sz="4200" spc="-5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4200" spc="-25">
                <a:solidFill>
                  <a:srgbClr val="7B1979"/>
                </a:solidFill>
                <a:latin typeface="Tahoma"/>
                <a:cs typeface="Tahoma"/>
              </a:rPr>
              <a:t>con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HTML, </a:t>
            </a:r>
            <a:r>
              <a:rPr dirty="0" sz="4200" spc="-25">
                <a:solidFill>
                  <a:srgbClr val="7B1979"/>
                </a:solidFill>
                <a:latin typeface="Tahoma"/>
                <a:cs typeface="Tahoma"/>
              </a:rPr>
              <a:t>CSS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y</a:t>
            </a:r>
            <a:r>
              <a:rPr dirty="0" sz="42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Javascript</a:t>
            </a:r>
            <a:endParaRPr sz="4200">
              <a:latin typeface="Tahoma"/>
              <a:cs typeface="Tahoma"/>
            </a:endParaRPr>
          </a:p>
          <a:p>
            <a:pPr marL="2966720">
              <a:lnSpc>
                <a:spcPct val="100000"/>
              </a:lnSpc>
              <a:spcBef>
                <a:spcPts val="4295"/>
              </a:spcBef>
            </a:pP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Juan</a:t>
            </a:r>
            <a:r>
              <a:rPr dirty="0" sz="31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Quemada,</a:t>
            </a:r>
            <a:r>
              <a:rPr dirty="0" sz="31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31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31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 spc="-25">
                <a:solidFill>
                  <a:srgbClr val="7B1979"/>
                </a:solidFill>
                <a:latin typeface="Tahoma"/>
                <a:cs typeface="Tahoma"/>
              </a:rPr>
              <a:t>UPM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030" y="598134"/>
            <a:ext cx="2944783" cy="12154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076877" y="6470848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41140" y="6523831"/>
            <a:ext cx="1906270" cy="271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b="1">
                <a:solidFill>
                  <a:srgbClr val="942193"/>
                </a:solidFill>
                <a:latin typeface="Tahoma"/>
                <a:cs typeface="Tahoma"/>
              </a:rPr>
              <a:t>©</a:t>
            </a:r>
            <a:r>
              <a:rPr dirty="0" sz="1600" spc="40" b="1">
                <a:solidFill>
                  <a:srgbClr val="942193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10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93" y="1639070"/>
            <a:ext cx="203095" cy="20309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85226" y="1499948"/>
            <a:ext cx="6925309" cy="143827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dirty="0" sz="2000" spc="-25" b="1">
                <a:solidFill>
                  <a:srgbClr val="021EAA"/>
                </a:solidFill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463550" indent="-220345">
              <a:lnSpc>
                <a:spcPct val="100000"/>
              </a:lnSpc>
              <a:spcBef>
                <a:spcPts val="40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464184" algn="l"/>
              </a:tabLst>
            </a:pPr>
            <a:r>
              <a:rPr dirty="0" sz="1700" spc="-10" b="1">
                <a:solidFill>
                  <a:srgbClr val="0433FF"/>
                </a:solidFill>
                <a:latin typeface="Arial"/>
                <a:cs typeface="Arial"/>
              </a:rPr>
              <a:t>Dirección</a:t>
            </a:r>
            <a:r>
              <a:rPr dirty="0" sz="1700" spc="-4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única</a:t>
            </a:r>
            <a:r>
              <a:rPr dirty="0" sz="1700" spc="-3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fichero</a:t>
            </a:r>
            <a:r>
              <a:rPr dirty="0" sz="17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(o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sección)</a:t>
            </a:r>
            <a:r>
              <a:rPr dirty="0" sz="17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7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700">
              <a:latin typeface="Arial"/>
              <a:cs typeface="Arial"/>
            </a:endParaRPr>
          </a:p>
          <a:p>
            <a:pPr lvl="1" marL="876935" indent="-176530">
              <a:lnSpc>
                <a:spcPct val="100000"/>
              </a:lnSpc>
              <a:spcBef>
                <a:spcPts val="340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77569" algn="l"/>
              </a:tabLst>
            </a:pPr>
            <a:r>
              <a:rPr dirty="0" sz="1350">
                <a:solidFill>
                  <a:srgbClr val="021EAA"/>
                </a:solidFill>
                <a:latin typeface="Arial"/>
                <a:cs typeface="Arial"/>
              </a:rPr>
              <a:t>Ejemplo:</a:t>
            </a:r>
            <a:r>
              <a:rPr dirty="0" sz="1350" spc="1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3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https://en.wikipedia.org/wiki/URL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2000" spc="-20" b="1">
                <a:solidFill>
                  <a:srgbClr val="021EAA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93" y="2684584"/>
            <a:ext cx="203095" cy="2030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16493" y="3572502"/>
            <a:ext cx="12192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6493" y="2917468"/>
            <a:ext cx="5434965" cy="88836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46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233045" algn="l"/>
              </a:tabLst>
            </a:pP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Protocolo</a:t>
            </a:r>
            <a:r>
              <a:rPr dirty="0" sz="1700" spc="-6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traer</a:t>
            </a:r>
            <a:r>
              <a:rPr dirty="0" sz="17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ficheros</a:t>
            </a:r>
            <a:r>
              <a:rPr dirty="0" sz="1700" spc="-6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700" spc="-6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433FF"/>
                </a:solidFill>
                <a:latin typeface="Arial"/>
                <a:cs typeface="Arial"/>
              </a:rPr>
              <a:t>remoto</a:t>
            </a:r>
            <a:endParaRPr sz="1700">
              <a:latin typeface="Arial"/>
              <a:cs typeface="Arial"/>
            </a:endParaRPr>
          </a:p>
          <a:p>
            <a:pPr lvl="1" marL="645795" indent="-177165">
              <a:lnSpc>
                <a:spcPct val="100000"/>
              </a:lnSpc>
              <a:spcBef>
                <a:spcPts val="340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646430" algn="l"/>
              </a:tabLst>
            </a:pPr>
            <a:r>
              <a:rPr dirty="0" sz="1350">
                <a:solidFill>
                  <a:srgbClr val="021EAA"/>
                </a:solidFill>
                <a:latin typeface="Arial"/>
                <a:cs typeface="Arial"/>
              </a:rPr>
              <a:t>Protocolo</a:t>
            </a:r>
            <a:r>
              <a:rPr dirty="0" sz="13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021EAA"/>
                </a:solidFill>
                <a:latin typeface="Arial"/>
                <a:cs typeface="Arial"/>
              </a:rPr>
              <a:t>simple</a:t>
            </a:r>
            <a:r>
              <a:rPr dirty="0" sz="13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13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350" i="1">
                <a:solidFill>
                  <a:srgbClr val="021EAA"/>
                </a:solidFill>
                <a:latin typeface="Arial"/>
                <a:cs typeface="Arial"/>
              </a:rPr>
              <a:t>¡muy</a:t>
            </a:r>
            <a:r>
              <a:rPr dirty="0" sz="1350" spc="80" i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350" spc="-10" i="1">
                <a:solidFill>
                  <a:srgbClr val="021EAA"/>
                </a:solidFill>
                <a:latin typeface="Arial"/>
                <a:cs typeface="Arial"/>
              </a:rPr>
              <a:t>escalable!</a:t>
            </a:r>
            <a:endParaRPr sz="135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385"/>
              </a:spcBef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0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fichero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identifica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25" b="1">
                <a:solidFill>
                  <a:srgbClr val="0433FF"/>
                </a:solidFill>
                <a:latin typeface="Arial"/>
                <a:cs typeface="Arial"/>
              </a:rPr>
              <a:t>URL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93" y="4038861"/>
            <a:ext cx="203095" cy="20309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93" y="4836193"/>
            <a:ext cx="203095" cy="20309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993" y="5633524"/>
            <a:ext cx="203095" cy="20309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4426" y="3899739"/>
            <a:ext cx="9055100" cy="27800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90"/>
              </a:spcBef>
            </a:pPr>
            <a:r>
              <a:rPr dirty="0" sz="2000" spc="-20" b="1">
                <a:solidFill>
                  <a:srgbClr val="021EAA"/>
                </a:solidFill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514350" indent="-220345">
              <a:lnSpc>
                <a:spcPct val="100000"/>
              </a:lnSpc>
              <a:spcBef>
                <a:spcPts val="40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514984" algn="l"/>
              </a:tabLst>
            </a:pP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Lenguaje</a:t>
            </a:r>
            <a:r>
              <a:rPr dirty="0" sz="1700" spc="-5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definir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páginas</a:t>
            </a:r>
            <a:r>
              <a:rPr dirty="0" sz="1700" spc="-5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00" spc="-5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(con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433FF"/>
                </a:solidFill>
                <a:latin typeface="Arial"/>
                <a:cs typeface="Arial"/>
              </a:rPr>
              <a:t>hiperenlaces)</a:t>
            </a:r>
            <a:r>
              <a:rPr dirty="0" sz="1700" spc="-5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visualizar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navegador</a:t>
            </a:r>
            <a:endParaRPr sz="17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30"/>
              </a:spcBef>
            </a:pP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Cliente</a:t>
            </a:r>
            <a:r>
              <a:rPr dirty="0" sz="2000" spc="-3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r>
              <a:rPr dirty="0" sz="2000" spc="-25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42193"/>
                </a:solidFill>
                <a:latin typeface="Arial"/>
                <a:cs typeface="Arial"/>
              </a:rPr>
              <a:t>(navegador)</a:t>
            </a:r>
            <a:endParaRPr sz="2000">
              <a:latin typeface="Arial"/>
              <a:cs typeface="Arial"/>
            </a:endParaRPr>
          </a:p>
          <a:p>
            <a:pPr marL="514350" indent="-220345">
              <a:lnSpc>
                <a:spcPct val="100000"/>
              </a:lnSpc>
              <a:spcBef>
                <a:spcPts val="40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514984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Programa</a:t>
            </a:r>
            <a:r>
              <a:rPr dirty="0" sz="17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visualizar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páginas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(HTML)</a:t>
            </a:r>
            <a:r>
              <a:rPr dirty="0" sz="17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traídas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7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35"/>
              </a:spcBef>
            </a:pP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Servidor</a:t>
            </a:r>
            <a:r>
              <a:rPr dirty="0" sz="2000" spc="-3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r>
              <a:rPr dirty="0" sz="2000" spc="-25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42193"/>
                </a:solidFill>
                <a:latin typeface="Arial"/>
                <a:cs typeface="Arial"/>
              </a:rPr>
              <a:t>estático</a:t>
            </a:r>
            <a:endParaRPr sz="2000">
              <a:latin typeface="Arial"/>
              <a:cs typeface="Arial"/>
            </a:endParaRPr>
          </a:p>
          <a:p>
            <a:pPr marL="514350" indent="-220345">
              <a:lnSpc>
                <a:spcPct val="100000"/>
              </a:lnSpc>
              <a:spcBef>
                <a:spcPts val="40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514984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Programa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que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sirve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páginas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(ficheros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HTML)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que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las</a:t>
            </a:r>
            <a:r>
              <a:rPr dirty="0" sz="170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solicitan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Arial"/>
              <a:cs typeface="Arial"/>
            </a:endParaRPr>
          </a:p>
          <a:p>
            <a:pPr algn="r" marR="1366520">
              <a:lnSpc>
                <a:spcPct val="100000"/>
              </a:lnSpc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7993" y="454006"/>
            <a:ext cx="27914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La</a:t>
            </a:r>
            <a:r>
              <a:rPr dirty="0" sz="3600" spc="-85"/>
              <a:t> </a:t>
            </a:r>
            <a:r>
              <a:rPr dirty="0" sz="3600"/>
              <a:t>Web</a:t>
            </a:r>
            <a:r>
              <a:rPr dirty="0" sz="3600" spc="-70"/>
              <a:t> </a:t>
            </a:r>
            <a:r>
              <a:rPr dirty="0" sz="3600" spc="-10"/>
              <a:t>inicial</a:t>
            </a:r>
            <a:endParaRPr sz="3600"/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770" y="994145"/>
            <a:ext cx="206117" cy="26646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181" y="1043106"/>
            <a:ext cx="206117" cy="2664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3233" y="2513078"/>
            <a:ext cx="206117" cy="26646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1157" y="2973316"/>
            <a:ext cx="206117" cy="26646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6436" y="2952601"/>
            <a:ext cx="206117" cy="26646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9102185" y="2918208"/>
            <a:ext cx="605155" cy="782320"/>
            <a:chOff x="9102185" y="2918208"/>
            <a:chExt cx="605155" cy="78232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948" y="3423763"/>
              <a:ext cx="206117" cy="26646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358912" y="3368326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0"/>
                  </a:moveTo>
                  <a:lnTo>
                    <a:pt x="4490" y="4490"/>
                  </a:lnTo>
                  <a:lnTo>
                    <a:pt x="179377" y="179376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24787" y="3334202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0"/>
                  </a:moveTo>
                  <a:lnTo>
                    <a:pt x="19306" y="57922"/>
                  </a:lnTo>
                  <a:lnTo>
                    <a:pt x="57922" y="19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7388" y="3433554"/>
              <a:ext cx="206117" cy="26646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2185" y="2918208"/>
              <a:ext cx="325591" cy="448182"/>
            </a:xfrm>
            <a:prstGeom prst="rect">
              <a:avLst/>
            </a:prstGeom>
          </p:spPr>
        </p:pic>
      </p:grpSp>
      <p:grpSp>
        <p:nvGrpSpPr>
          <p:cNvPr id="23" name="object 23" descr=""/>
          <p:cNvGrpSpPr/>
          <p:nvPr/>
        </p:nvGrpSpPr>
        <p:grpSpPr>
          <a:xfrm>
            <a:off x="6649304" y="153138"/>
            <a:ext cx="3077845" cy="2831465"/>
            <a:chOff x="6649304" y="153138"/>
            <a:chExt cx="3077845" cy="2831465"/>
          </a:xfrm>
        </p:grpSpPr>
        <p:sp>
          <p:nvSpPr>
            <p:cNvPr id="24" name="object 24" descr=""/>
            <p:cNvSpPr/>
            <p:nvPr/>
          </p:nvSpPr>
          <p:spPr>
            <a:xfrm>
              <a:off x="7959006" y="1253690"/>
              <a:ext cx="811530" cy="342900"/>
            </a:xfrm>
            <a:custGeom>
              <a:avLst/>
              <a:gdLst/>
              <a:ahLst/>
              <a:cxnLst/>
              <a:rect l="l" t="t" r="r" b="b"/>
              <a:pathLst>
                <a:path w="811529" h="342900">
                  <a:moveTo>
                    <a:pt x="811157" y="342607"/>
                  </a:moveTo>
                  <a:lnTo>
                    <a:pt x="805307" y="34013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753689" y="1568674"/>
              <a:ext cx="60960" cy="50800"/>
            </a:xfrm>
            <a:custGeom>
              <a:avLst/>
              <a:gdLst/>
              <a:ahLst/>
              <a:cxnLst/>
              <a:rect l="l" t="t" r="r" b="b"/>
              <a:pathLst>
                <a:path w="60959" h="50800">
                  <a:moveTo>
                    <a:pt x="21248" y="0"/>
                  </a:moveTo>
                  <a:lnTo>
                    <a:pt x="0" y="50305"/>
                  </a:lnTo>
                  <a:lnTo>
                    <a:pt x="60930" y="46401"/>
                  </a:lnTo>
                  <a:lnTo>
                    <a:pt x="21248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630601" y="1526698"/>
              <a:ext cx="1287145" cy="733425"/>
            </a:xfrm>
            <a:custGeom>
              <a:avLst/>
              <a:gdLst/>
              <a:ahLst/>
              <a:cxnLst/>
              <a:rect l="l" t="t" r="r" b="b"/>
              <a:pathLst>
                <a:path w="1287145" h="733425">
                  <a:moveTo>
                    <a:pt x="1286564" y="732811"/>
                  </a:moveTo>
                  <a:lnTo>
                    <a:pt x="1281046" y="729668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898134" y="2232642"/>
              <a:ext cx="61594" cy="50800"/>
            </a:xfrm>
            <a:custGeom>
              <a:avLst/>
              <a:gdLst/>
              <a:ahLst/>
              <a:cxnLst/>
              <a:rect l="l" t="t" r="r" b="b"/>
              <a:pathLst>
                <a:path w="61595" h="50800">
                  <a:moveTo>
                    <a:pt x="27028" y="0"/>
                  </a:moveTo>
                  <a:lnTo>
                    <a:pt x="0" y="47452"/>
                  </a:lnTo>
                  <a:lnTo>
                    <a:pt x="60966" y="50754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830837" y="1138182"/>
              <a:ext cx="81915" cy="259079"/>
            </a:xfrm>
            <a:custGeom>
              <a:avLst/>
              <a:gdLst/>
              <a:ahLst/>
              <a:cxnLst/>
              <a:rect l="l" t="t" r="r" b="b"/>
              <a:pathLst>
                <a:path w="81915" h="259080">
                  <a:moveTo>
                    <a:pt x="81618" y="258979"/>
                  </a:moveTo>
                  <a:lnTo>
                    <a:pt x="79709" y="252922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884504" y="1382897"/>
              <a:ext cx="52705" cy="60325"/>
            </a:xfrm>
            <a:custGeom>
              <a:avLst/>
              <a:gdLst/>
              <a:ahLst/>
              <a:cxnLst/>
              <a:rect l="l" t="t" r="r" b="b"/>
              <a:pathLst>
                <a:path w="52704" h="60325">
                  <a:moveTo>
                    <a:pt x="52085" y="0"/>
                  </a:moveTo>
                  <a:lnTo>
                    <a:pt x="0" y="16414"/>
                  </a:lnTo>
                  <a:lnTo>
                    <a:pt x="42456" y="60291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43" y="828806"/>
              <a:ext cx="206117" cy="26646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029" y="641622"/>
              <a:ext cx="206117" cy="26646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7415" y="1052899"/>
              <a:ext cx="206117" cy="26646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4684" y="1229159"/>
              <a:ext cx="206117" cy="26646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554" y="798299"/>
              <a:ext cx="206117" cy="26646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8752" y="701506"/>
              <a:ext cx="206117" cy="26646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8429351" y="534961"/>
              <a:ext cx="560070" cy="278130"/>
            </a:xfrm>
            <a:custGeom>
              <a:avLst/>
              <a:gdLst/>
              <a:ahLst/>
              <a:cxnLst/>
              <a:rect l="l" t="t" r="r" b="b"/>
              <a:pathLst>
                <a:path w="560070" h="278130">
                  <a:moveTo>
                    <a:pt x="559865" y="0"/>
                  </a:moveTo>
                  <a:lnTo>
                    <a:pt x="554178" y="2823"/>
                  </a:lnTo>
                  <a:lnTo>
                    <a:pt x="0" y="277945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971388" y="513328"/>
              <a:ext cx="61594" cy="49530"/>
            </a:xfrm>
            <a:custGeom>
              <a:avLst/>
              <a:gdLst/>
              <a:ahLst/>
              <a:cxnLst/>
              <a:rect l="l" t="t" r="r" b="b"/>
              <a:pathLst>
                <a:path w="61595" h="49529">
                  <a:moveTo>
                    <a:pt x="0" y="0"/>
                  </a:moveTo>
                  <a:lnTo>
                    <a:pt x="24283" y="48914"/>
                  </a:lnTo>
                  <a:lnTo>
                    <a:pt x="61056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928498" y="1311314"/>
              <a:ext cx="957580" cy="777240"/>
            </a:xfrm>
            <a:custGeom>
              <a:avLst/>
              <a:gdLst/>
              <a:ahLst/>
              <a:cxnLst/>
              <a:rect l="l" t="t" r="r" b="b"/>
              <a:pathLst>
                <a:path w="957579" h="777239">
                  <a:moveTo>
                    <a:pt x="957407" y="776645"/>
                  </a:moveTo>
                  <a:lnTo>
                    <a:pt x="952476" y="77264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863773" y="2062755"/>
              <a:ext cx="59690" cy="55880"/>
            </a:xfrm>
            <a:custGeom>
              <a:avLst/>
              <a:gdLst/>
              <a:ahLst/>
              <a:cxnLst/>
              <a:rect l="l" t="t" r="r" b="b"/>
              <a:pathLst>
                <a:path w="59690" h="55880">
                  <a:moveTo>
                    <a:pt x="34404" y="0"/>
                  </a:moveTo>
                  <a:lnTo>
                    <a:pt x="0" y="42410"/>
                  </a:lnTo>
                  <a:lnTo>
                    <a:pt x="59612" y="55608"/>
                  </a:lnTo>
                  <a:lnTo>
                    <a:pt x="34404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055839" y="705604"/>
              <a:ext cx="685165" cy="111125"/>
            </a:xfrm>
            <a:custGeom>
              <a:avLst/>
              <a:gdLst/>
              <a:ahLst/>
              <a:cxnLst/>
              <a:rect l="l" t="t" r="r" b="b"/>
              <a:pathLst>
                <a:path w="685165" h="111125">
                  <a:moveTo>
                    <a:pt x="0" y="0"/>
                  </a:moveTo>
                  <a:lnTo>
                    <a:pt x="6268" y="1014"/>
                  </a:lnTo>
                  <a:lnTo>
                    <a:pt x="685035" y="110905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36294" y="429083"/>
              <a:ext cx="689610" cy="189230"/>
            </a:xfrm>
            <a:custGeom>
              <a:avLst/>
              <a:gdLst/>
              <a:ahLst/>
              <a:cxnLst/>
              <a:rect l="l" t="t" r="r" b="b"/>
              <a:pathLst>
                <a:path w="689609" h="189229">
                  <a:moveTo>
                    <a:pt x="0" y="188655"/>
                  </a:moveTo>
                  <a:lnTo>
                    <a:pt x="6124" y="186980"/>
                  </a:lnTo>
                  <a:lnTo>
                    <a:pt x="689568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989744" y="589727"/>
              <a:ext cx="60325" cy="52705"/>
            </a:xfrm>
            <a:custGeom>
              <a:avLst/>
              <a:gdLst/>
              <a:ahLst/>
              <a:cxnLst/>
              <a:rect l="l" t="t" r="r" b="b"/>
              <a:pathLst>
                <a:path w="60325" h="52704">
                  <a:moveTo>
                    <a:pt x="45469" y="0"/>
                  </a:moveTo>
                  <a:lnTo>
                    <a:pt x="0" y="40746"/>
                  </a:lnTo>
                  <a:lnTo>
                    <a:pt x="59879" y="52674"/>
                  </a:lnTo>
                  <a:lnTo>
                    <a:pt x="45469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9259" y="291360"/>
              <a:ext cx="206117" cy="26646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046" y="153138"/>
              <a:ext cx="206117" cy="266463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008200" y="679664"/>
              <a:ext cx="58419" cy="53975"/>
            </a:xfrm>
            <a:custGeom>
              <a:avLst/>
              <a:gdLst/>
              <a:ahLst/>
              <a:cxnLst/>
              <a:rect l="l" t="t" r="r" b="b"/>
              <a:pathLst>
                <a:path w="58420" h="53975">
                  <a:moveTo>
                    <a:pt x="58271" y="0"/>
                  </a:moveTo>
                  <a:lnTo>
                    <a:pt x="0" y="18225"/>
                  </a:lnTo>
                  <a:lnTo>
                    <a:pt x="49542" y="53907"/>
                  </a:lnTo>
                  <a:lnTo>
                    <a:pt x="58271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5810" y="268267"/>
              <a:ext cx="325591" cy="448182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6958" y="2043616"/>
              <a:ext cx="325591" cy="448182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904" y="2601210"/>
              <a:ext cx="206117" cy="26646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8616224" y="2765450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5" h="0">
                  <a:moveTo>
                    <a:pt x="0" y="0"/>
                  </a:moveTo>
                  <a:lnTo>
                    <a:pt x="6349" y="0"/>
                  </a:lnTo>
                  <a:lnTo>
                    <a:pt x="169189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567963" y="273814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54610" y="0"/>
                  </a:moveTo>
                  <a:lnTo>
                    <a:pt x="0" y="27305"/>
                  </a:lnTo>
                  <a:lnTo>
                    <a:pt x="54610" y="5461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975948" y="261239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542" y="0"/>
                  </a:moveTo>
                  <a:lnTo>
                    <a:pt x="81052" y="4490"/>
                  </a:lnTo>
                  <a:lnTo>
                    <a:pt x="0" y="85543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037694" y="257826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22" y="0"/>
                  </a:moveTo>
                  <a:lnTo>
                    <a:pt x="0" y="19306"/>
                  </a:lnTo>
                  <a:lnTo>
                    <a:pt x="38614" y="57922"/>
                  </a:lnTo>
                  <a:lnTo>
                    <a:pt x="57922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697" y="2536202"/>
              <a:ext cx="325591" cy="44818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0811" y="1450502"/>
              <a:ext cx="325591" cy="44818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4388" y="1581682"/>
              <a:ext cx="206117" cy="266463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9327380" y="208560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0" y="179377"/>
                  </a:moveTo>
                  <a:lnTo>
                    <a:pt x="4490" y="174886"/>
                  </a:lnTo>
                  <a:lnTo>
                    <a:pt x="179376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293255" y="224117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19307" y="0"/>
                  </a:moveTo>
                  <a:lnTo>
                    <a:pt x="0" y="57922"/>
                  </a:lnTo>
                  <a:lnTo>
                    <a:pt x="57922" y="38615"/>
                  </a:lnTo>
                  <a:lnTo>
                    <a:pt x="19307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0533" y="1827619"/>
              <a:ext cx="206117" cy="266463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0233" y="2093879"/>
              <a:ext cx="325591" cy="448182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9304" y="415064"/>
              <a:ext cx="325591" cy="448182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7872750" y="2341460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223" y="0"/>
                  </a:moveTo>
                  <a:lnTo>
                    <a:pt x="163733" y="4490"/>
                  </a:lnTo>
                  <a:lnTo>
                    <a:pt x="0" y="168224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017177" y="230733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22" y="0"/>
                  </a:moveTo>
                  <a:lnTo>
                    <a:pt x="0" y="19306"/>
                  </a:lnTo>
                  <a:lnTo>
                    <a:pt x="38614" y="57922"/>
                  </a:lnTo>
                  <a:lnTo>
                    <a:pt x="57922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594" y="2426603"/>
              <a:ext cx="206117" cy="266463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6282" y="730149"/>
            <a:ext cx="770255" cy="259079"/>
          </a:xfrm>
          <a:custGeom>
            <a:avLst/>
            <a:gdLst/>
            <a:ahLst/>
            <a:cxnLst/>
            <a:rect l="l" t="t" r="r" b="b"/>
            <a:pathLst>
              <a:path w="770254" h="259080">
                <a:moveTo>
                  <a:pt x="0" y="0"/>
                </a:moveTo>
                <a:lnTo>
                  <a:pt x="769686" y="0"/>
                </a:lnTo>
                <a:lnTo>
                  <a:pt x="769686" y="258960"/>
                </a:lnTo>
                <a:lnTo>
                  <a:pt x="0" y="25896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786522" y="762413"/>
            <a:ext cx="5492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942193"/>
                </a:solidFill>
                <a:latin typeface="Tahoma"/>
                <a:cs typeface="Tahoma"/>
              </a:rPr>
              <a:t>cal.htm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5704" y="1524137"/>
            <a:ext cx="664834" cy="5162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54723" y="1744152"/>
            <a:ext cx="487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942193"/>
                </a:solidFill>
                <a:latin typeface="Tahoma"/>
                <a:cs typeface="Tahoma"/>
              </a:rPr>
              <a:t>public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7518" y="1152712"/>
            <a:ext cx="664834" cy="5162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993599" y="1372726"/>
            <a:ext cx="2336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942193"/>
                </a:solidFill>
                <a:latin typeface="Tahoma"/>
                <a:cs typeface="Tahoma"/>
              </a:rPr>
              <a:t>dir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920636" y="643760"/>
            <a:ext cx="1506220" cy="982980"/>
            <a:chOff x="7920636" y="643760"/>
            <a:chExt cx="1506220" cy="9829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7392" y="954397"/>
              <a:ext cx="449347" cy="44934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0636" y="643760"/>
              <a:ext cx="766051" cy="982858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163" y="1706292"/>
            <a:ext cx="214254" cy="21425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163" y="2972612"/>
            <a:ext cx="214254" cy="21425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57863" y="3876234"/>
            <a:ext cx="1272540" cy="78930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420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147320" algn="l"/>
              </a:tabLst>
            </a:pPr>
            <a:r>
              <a:rPr dirty="0" sz="1400" spc="-10" b="1">
                <a:solidFill>
                  <a:srgbClr val="021EAA"/>
                </a:solidFill>
                <a:latin typeface="Arial"/>
                <a:cs typeface="Arial"/>
              </a:rPr>
              <a:t>http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spcBef>
                <a:spcPts val="32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147320" algn="l"/>
              </a:tabLst>
            </a:pPr>
            <a:r>
              <a:rPr dirty="0" sz="1400" spc="-10" b="1">
                <a:solidFill>
                  <a:srgbClr val="021EAA"/>
                </a:solidFill>
                <a:latin typeface="Arial"/>
                <a:cs typeface="Arial"/>
              </a:rPr>
              <a:t>upm.es:</a:t>
            </a:r>
            <a:endParaRPr sz="140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spcBef>
                <a:spcPts val="32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147320" algn="l"/>
              </a:tabLst>
            </a:pP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/dir/cal.html</a:t>
            </a:r>
            <a:r>
              <a:rPr dirty="0" sz="1400" spc="-1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021EAA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22377" y="3876234"/>
            <a:ext cx="5757545" cy="78930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2943860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protocolo</a:t>
            </a:r>
            <a:r>
              <a:rPr dirty="0" sz="1400" spc="-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acceso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al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servídor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	(HTTP</a:t>
            </a:r>
            <a:r>
              <a:rPr dirty="0" sz="1400" spc="-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21EAA"/>
                </a:solidFill>
                <a:latin typeface="Arial"/>
                <a:cs typeface="Arial"/>
              </a:rPr>
              <a:t>GET)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La dirección de dominio del </a:t>
            </a: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servidor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que alberga la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página</a:t>
            </a:r>
            <a:endParaRPr sz="14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ruta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al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fichero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(página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Web)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el directorio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recursos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del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servídor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2337" y="943968"/>
            <a:ext cx="3098800" cy="10293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400">
                <a:solidFill>
                  <a:srgbClr val="7B1979"/>
                </a:solidFill>
                <a:latin typeface="Tahoma"/>
                <a:cs typeface="Tahoma"/>
              </a:rPr>
              <a:t>La</a:t>
            </a:r>
            <a:r>
              <a:rPr dirty="0" sz="3400" spc="-7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400">
                <a:solidFill>
                  <a:srgbClr val="7B1979"/>
                </a:solidFill>
                <a:latin typeface="Tahoma"/>
                <a:cs typeface="Tahoma"/>
              </a:rPr>
              <a:t>Web</a:t>
            </a:r>
            <a:r>
              <a:rPr dirty="0" sz="3400" spc="-7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400" spc="-10">
                <a:solidFill>
                  <a:srgbClr val="7B1979"/>
                </a:solidFill>
                <a:latin typeface="Tahoma"/>
                <a:cs typeface="Tahoma"/>
              </a:rPr>
              <a:t>inicial</a:t>
            </a:r>
            <a:endParaRPr sz="3400">
              <a:latin typeface="Tahoma"/>
              <a:cs typeface="Tahoma"/>
            </a:endParaRPr>
          </a:p>
          <a:p>
            <a:pPr algn="ctr" marL="454025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Servidor</a:t>
            </a:r>
            <a:r>
              <a:rPr dirty="0" sz="210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sz="210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21EAA"/>
                </a:solidFill>
                <a:latin typeface="Arial"/>
                <a:cs typeface="Arial"/>
              </a:rPr>
              <a:t>estático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163" y="4863489"/>
            <a:ext cx="214254" cy="21425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96603" y="4707013"/>
            <a:ext cx="9135110" cy="141287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21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transacción</a:t>
            </a:r>
            <a:r>
              <a:rPr dirty="0" sz="21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HTTP</a:t>
            </a:r>
            <a:r>
              <a:rPr dirty="0" sz="2100" spc="-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vista</a:t>
            </a:r>
            <a:r>
              <a:rPr dirty="0" sz="21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desde</a:t>
            </a:r>
            <a:r>
              <a:rPr dirty="0" sz="21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el </a:t>
            </a:r>
            <a:r>
              <a:rPr dirty="0" sz="2100" spc="-10">
                <a:solidFill>
                  <a:srgbClr val="021EAA"/>
                </a:solidFill>
                <a:latin typeface="Arial"/>
                <a:cs typeface="Arial"/>
              </a:rPr>
              <a:t>cliente:</a:t>
            </a:r>
            <a:endParaRPr sz="2100">
              <a:latin typeface="Arial"/>
              <a:cs typeface="Arial"/>
            </a:endParaRPr>
          </a:p>
          <a:p>
            <a:pPr marL="384175" indent="-168275">
              <a:lnSpc>
                <a:spcPct val="100000"/>
              </a:lnSpc>
              <a:spcBef>
                <a:spcPts val="509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848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Establece</a:t>
            </a:r>
            <a:r>
              <a:rPr dirty="0" sz="175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una conexión</a:t>
            </a:r>
            <a:r>
              <a:rPr dirty="0" sz="1750" spc="-3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TCP</a:t>
            </a:r>
            <a:r>
              <a:rPr dirty="0" sz="175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con el servidor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dirty="0" sz="1750" spc="-10" b="1">
                <a:solidFill>
                  <a:srgbClr val="0433FF"/>
                </a:solidFill>
                <a:latin typeface="Arial"/>
                <a:cs typeface="Arial"/>
              </a:rPr>
              <a:t>upm.es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  <a:p>
            <a:pPr marL="384175" indent="-168275">
              <a:lnSpc>
                <a:spcPct val="100000"/>
              </a:lnSpc>
              <a:spcBef>
                <a:spcPts val="495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848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Envía</a:t>
            </a:r>
            <a:r>
              <a:rPr dirty="0" sz="175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por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conexión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una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0433FF"/>
                </a:solidFill>
                <a:latin typeface="Arial"/>
                <a:cs typeface="Arial"/>
              </a:rPr>
              <a:t>Solicitud</a:t>
            </a:r>
            <a:r>
              <a:rPr dirty="0" sz="175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HTTP</a:t>
            </a:r>
            <a:r>
              <a:rPr dirty="0" sz="175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ruta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al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recurso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dirty="0" sz="1750" spc="-10" b="1">
                <a:solidFill>
                  <a:srgbClr val="0433FF"/>
                </a:solidFill>
                <a:latin typeface="Arial"/>
                <a:cs typeface="Arial"/>
              </a:rPr>
              <a:t>/dir/pagina.htm)</a:t>
            </a:r>
            <a:endParaRPr sz="1750">
              <a:latin typeface="Arial"/>
              <a:cs typeface="Arial"/>
            </a:endParaRPr>
          </a:p>
          <a:p>
            <a:pPr marL="384175" indent="-168275">
              <a:lnSpc>
                <a:spcPct val="100000"/>
              </a:lnSpc>
              <a:spcBef>
                <a:spcPts val="490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848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Recibe</a:t>
            </a:r>
            <a:r>
              <a:rPr dirty="0" sz="175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por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 conexión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 </a:t>
            </a:r>
            <a:r>
              <a:rPr dirty="0" sz="1750" b="1">
                <a:solidFill>
                  <a:srgbClr val="0433FF"/>
                </a:solidFill>
                <a:latin typeface="Arial"/>
                <a:cs typeface="Arial"/>
              </a:rPr>
              <a:t>Respuesta</a:t>
            </a:r>
            <a:r>
              <a:rPr dirty="0" sz="175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HTTP</a:t>
            </a:r>
            <a:r>
              <a:rPr dirty="0" sz="1750" spc="-3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el fichero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dirty="0" sz="1750" b="1">
                <a:solidFill>
                  <a:srgbClr val="0433FF"/>
                </a:solidFill>
                <a:latin typeface="Arial"/>
                <a:cs typeface="Arial"/>
              </a:rPr>
              <a:t>página </a:t>
            </a:r>
            <a:r>
              <a:rPr dirty="0" sz="1750" spc="-20" b="1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50" spc="-20">
                <a:solidFill>
                  <a:srgbClr val="0433FF"/>
                </a:solidFill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00663" y="6155463"/>
            <a:ext cx="355600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110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18034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El servidor cierra la conexión</a:t>
            </a:r>
            <a:r>
              <a:rPr dirty="0" sz="1750" spc="-3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0433FF"/>
                </a:solidFill>
                <a:latin typeface="Arial"/>
                <a:cs typeface="Arial"/>
              </a:rPr>
              <a:t>TCP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761494" y="6498397"/>
            <a:ext cx="1504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15A9E"/>
                </a:solidFill>
                <a:latin typeface="Tahoma"/>
                <a:cs typeface="Tahoma"/>
              </a:rPr>
              <a:t>11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101367" y="6289830"/>
            <a:ext cx="1706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942193"/>
                </a:solidFill>
                <a:latin typeface="Tahoma"/>
                <a:cs typeface="Tahoma"/>
              </a:rPr>
              <a:t>© </a:t>
            </a:r>
            <a:r>
              <a:rPr dirty="0" sz="9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9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35829" y="6360584"/>
            <a:ext cx="1489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9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993433" y="253585"/>
            <a:ext cx="899160" cy="3403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480"/>
              </a:spcBef>
            </a:pPr>
            <a:r>
              <a:rPr dirty="0" sz="1400" spc="-10" b="1">
                <a:solidFill>
                  <a:srgbClr val="7B1979"/>
                </a:solidFill>
                <a:latin typeface="Tahoma"/>
                <a:cs typeface="Tahoma"/>
              </a:rPr>
              <a:t>upm.es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128613" y="919778"/>
            <a:ext cx="738505" cy="3619500"/>
            <a:chOff x="8128613" y="919778"/>
            <a:chExt cx="738505" cy="3619500"/>
          </a:xfrm>
        </p:grpSpPr>
        <p:sp>
          <p:nvSpPr>
            <p:cNvPr id="24" name="object 24" descr=""/>
            <p:cNvSpPr/>
            <p:nvPr/>
          </p:nvSpPr>
          <p:spPr>
            <a:xfrm>
              <a:off x="8134963" y="988321"/>
              <a:ext cx="695960" cy="3544570"/>
            </a:xfrm>
            <a:custGeom>
              <a:avLst/>
              <a:gdLst/>
              <a:ahLst/>
              <a:cxnLst/>
              <a:rect l="l" t="t" r="r" b="b"/>
              <a:pathLst>
                <a:path w="695959" h="3544570">
                  <a:moveTo>
                    <a:pt x="0" y="3544479"/>
                  </a:moveTo>
                  <a:lnTo>
                    <a:pt x="694348" y="6247"/>
                  </a:lnTo>
                  <a:lnTo>
                    <a:pt x="695574" y="0"/>
                  </a:lnTo>
                </a:path>
              </a:pathLst>
            </a:custGeom>
            <a:ln w="12699">
              <a:solidFill>
                <a:srgbClr val="94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791928" y="919778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29" h="82550">
                  <a:moveTo>
                    <a:pt x="52061" y="0"/>
                  </a:moveTo>
                  <a:lnTo>
                    <a:pt x="0" y="67437"/>
                  </a:lnTo>
                  <a:lnTo>
                    <a:pt x="74773" y="82110"/>
                  </a:lnTo>
                  <a:lnTo>
                    <a:pt x="52061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83903" y="1957877"/>
            <a:ext cx="6060440" cy="194183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96875" indent="-168275">
              <a:lnSpc>
                <a:spcPct val="100000"/>
              </a:lnSpc>
              <a:spcBef>
                <a:spcPts val="520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975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Programa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que sirve ficheros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solicitados por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endParaRPr sz="1750">
              <a:latin typeface="Arial"/>
              <a:cs typeface="Arial"/>
            </a:endParaRPr>
          </a:p>
          <a:p>
            <a:pPr lvl="1" marL="820419" indent="-134620">
              <a:lnSpc>
                <a:spcPct val="100000"/>
              </a:lnSpc>
              <a:spcBef>
                <a:spcPts val="34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821055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ficheros están en un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directorio de recursos (páginas </a:t>
            </a:r>
            <a:r>
              <a:rPr dirty="0" sz="1400" spc="-20">
                <a:solidFill>
                  <a:srgbClr val="021EAA"/>
                </a:solidFill>
                <a:latin typeface="Arial"/>
                <a:cs typeface="Arial"/>
              </a:rPr>
              <a:t>Web)</a:t>
            </a:r>
            <a:endParaRPr sz="1400">
              <a:latin typeface="Arial"/>
              <a:cs typeface="Arial"/>
            </a:endParaRPr>
          </a:p>
          <a:p>
            <a:pPr lvl="2" marL="1299845" indent="-156845">
              <a:lnSpc>
                <a:spcPct val="100000"/>
              </a:lnSpc>
              <a:spcBef>
                <a:spcPts val="245"/>
              </a:spcBef>
              <a:buClr>
                <a:srgbClr val="829FF9"/>
              </a:buClr>
              <a:buSzPct val="66666"/>
              <a:buFont typeface="Wingdings"/>
              <a:buChar char=""/>
              <a:tabLst>
                <a:tab pos="1300480" algn="l"/>
              </a:tabLst>
            </a:pP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El</a:t>
            </a:r>
            <a:r>
              <a:rPr dirty="0" sz="1200" spc="50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directorio</a:t>
            </a:r>
            <a:r>
              <a:rPr dirty="0" sz="1200" spc="55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de</a:t>
            </a:r>
            <a:r>
              <a:rPr dirty="0" sz="1200" spc="55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recursos</a:t>
            </a:r>
            <a:r>
              <a:rPr dirty="0" sz="1200" spc="50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suele</a:t>
            </a:r>
            <a:r>
              <a:rPr dirty="0" sz="1200" spc="55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ser:</a:t>
            </a:r>
            <a:r>
              <a:rPr dirty="0" sz="1200" spc="55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www,</a:t>
            </a:r>
            <a:r>
              <a:rPr dirty="0" sz="1200" spc="55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353FF"/>
                </a:solidFill>
                <a:latin typeface="Arial"/>
                <a:cs typeface="Arial"/>
              </a:rPr>
              <a:t>public,</a:t>
            </a:r>
            <a:r>
              <a:rPr dirty="0" sz="1200" spc="50">
                <a:solidFill>
                  <a:srgbClr val="4353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4353FF"/>
                </a:solidFill>
                <a:latin typeface="Arial"/>
                <a:cs typeface="Arial"/>
              </a:rPr>
              <a:t>..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5"/>
              </a:spcBef>
            </a:pPr>
            <a:r>
              <a:rPr dirty="0" sz="2100">
                <a:solidFill>
                  <a:srgbClr val="021EAA"/>
                </a:solidFill>
                <a:latin typeface="Arial"/>
                <a:cs typeface="Arial"/>
              </a:rPr>
              <a:t>Cliente</a:t>
            </a:r>
            <a:r>
              <a:rPr dirty="0" sz="2100" spc="-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021EAA"/>
                </a:solidFill>
                <a:latin typeface="Arial"/>
                <a:cs typeface="Arial"/>
              </a:rPr>
              <a:t>Web</a:t>
            </a:r>
            <a:endParaRPr sz="2100">
              <a:latin typeface="Arial"/>
              <a:cs typeface="Arial"/>
            </a:endParaRPr>
          </a:p>
          <a:p>
            <a:pPr marL="396875" indent="-168275">
              <a:lnSpc>
                <a:spcPct val="100000"/>
              </a:lnSpc>
              <a:spcBef>
                <a:spcPts val="509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975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Presenta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páginas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traídas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750">
              <a:latin typeface="Arial"/>
              <a:cs typeface="Arial"/>
            </a:endParaRPr>
          </a:p>
          <a:p>
            <a:pPr marL="396875" indent="-168275">
              <a:lnSpc>
                <a:spcPct val="100000"/>
              </a:lnSpc>
              <a:spcBef>
                <a:spcPts val="490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397510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5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7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identifica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recurso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Web:</a:t>
            </a:r>
            <a:r>
              <a:rPr dirty="0" sz="175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7B1979"/>
                </a:solidFill>
                <a:latin typeface="Tahoma"/>
                <a:cs typeface="Tahoma"/>
                <a:hlinkClick r:id="rId6"/>
              </a:rPr>
              <a:t>http://upm.es/dir/cal.htm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958310" y="32356"/>
            <a:ext cx="2952750" cy="1713230"/>
            <a:chOff x="4958310" y="32356"/>
            <a:chExt cx="2952750" cy="1713230"/>
          </a:xfrm>
        </p:grpSpPr>
        <p:sp>
          <p:nvSpPr>
            <p:cNvPr id="28" name="object 28" descr=""/>
            <p:cNvSpPr/>
            <p:nvPr/>
          </p:nvSpPr>
          <p:spPr>
            <a:xfrm>
              <a:off x="6126130" y="853527"/>
              <a:ext cx="1675764" cy="187325"/>
            </a:xfrm>
            <a:custGeom>
              <a:avLst/>
              <a:gdLst/>
              <a:ahLst/>
              <a:cxnLst/>
              <a:rect l="l" t="t" r="r" b="b"/>
              <a:pathLst>
                <a:path w="1675765" h="187325">
                  <a:moveTo>
                    <a:pt x="1675612" y="186742"/>
                  </a:moveTo>
                  <a:lnTo>
                    <a:pt x="1656680" y="18463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776156" y="978458"/>
              <a:ext cx="126364" cy="120014"/>
            </a:xfrm>
            <a:custGeom>
              <a:avLst/>
              <a:gdLst/>
              <a:ahLst/>
              <a:cxnLst/>
              <a:rect l="l" t="t" r="r" b="b"/>
              <a:pathLst>
                <a:path w="126365" h="120015">
                  <a:moveTo>
                    <a:pt x="13307" y="0"/>
                  </a:moveTo>
                  <a:lnTo>
                    <a:pt x="0" y="119402"/>
                  </a:lnTo>
                  <a:lnTo>
                    <a:pt x="126056" y="73008"/>
                  </a:lnTo>
                  <a:lnTo>
                    <a:pt x="133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43058" y="1077692"/>
              <a:ext cx="1642110" cy="187960"/>
            </a:xfrm>
            <a:custGeom>
              <a:avLst/>
              <a:gdLst/>
              <a:ahLst/>
              <a:cxnLst/>
              <a:rect l="l" t="t" r="r" b="b"/>
              <a:pathLst>
                <a:path w="1642109" h="187959">
                  <a:moveTo>
                    <a:pt x="0" y="187669"/>
                  </a:moveTo>
                  <a:lnTo>
                    <a:pt x="18926" y="185505"/>
                  </a:lnTo>
                  <a:lnTo>
                    <a:pt x="1641564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142620" y="1203515"/>
              <a:ext cx="126364" cy="119380"/>
            </a:xfrm>
            <a:custGeom>
              <a:avLst/>
              <a:gdLst/>
              <a:ahLst/>
              <a:cxnLst/>
              <a:rect l="l" t="t" r="r" b="b"/>
              <a:pathLst>
                <a:path w="126364" h="119380">
                  <a:moveTo>
                    <a:pt x="112541" y="0"/>
                  </a:moveTo>
                  <a:lnTo>
                    <a:pt x="0" y="73328"/>
                  </a:lnTo>
                  <a:lnTo>
                    <a:pt x="126187" y="119364"/>
                  </a:lnTo>
                  <a:lnTo>
                    <a:pt x="112541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28458" y="569214"/>
              <a:ext cx="15240" cy="1153795"/>
            </a:xfrm>
            <a:custGeom>
              <a:avLst/>
              <a:gdLst/>
              <a:ahLst/>
              <a:cxnLst/>
              <a:rect l="l" t="t" r="r" b="b"/>
              <a:pathLst>
                <a:path w="15239" h="1153795">
                  <a:moveTo>
                    <a:pt x="0" y="0"/>
                  </a:moveTo>
                  <a:lnTo>
                    <a:pt x="14681" y="1153691"/>
                  </a:lnTo>
                </a:path>
              </a:pathLst>
            </a:custGeom>
            <a:ln w="12700">
              <a:solidFill>
                <a:srgbClr val="515A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901833" y="583450"/>
              <a:ext cx="2540" cy="1155700"/>
            </a:xfrm>
            <a:custGeom>
              <a:avLst/>
              <a:gdLst/>
              <a:ahLst/>
              <a:cxnLst/>
              <a:rect l="l" t="t" r="r" b="b"/>
              <a:pathLst>
                <a:path w="2540" h="1155700">
                  <a:moveTo>
                    <a:pt x="0" y="0"/>
                  </a:moveTo>
                  <a:lnTo>
                    <a:pt x="2358" y="1155304"/>
                  </a:lnTo>
                </a:path>
              </a:pathLst>
            </a:custGeom>
            <a:ln w="12700">
              <a:solidFill>
                <a:srgbClr val="515A9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0" y="635000"/>
              <a:ext cx="1117600" cy="1524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8310" y="32356"/>
              <a:ext cx="1008404" cy="81122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6401965" y="513271"/>
            <a:ext cx="1238885" cy="339725"/>
          </a:xfrm>
          <a:prstGeom prst="rect">
            <a:avLst/>
          </a:prstGeom>
          <a:ln w="12700">
            <a:solidFill>
              <a:srgbClr val="515A9E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575"/>
              </a:spcBef>
            </a:pPr>
            <a:r>
              <a:rPr dirty="0" sz="1300" b="1" i="1">
                <a:solidFill>
                  <a:srgbClr val="000099"/>
                </a:solidFill>
                <a:latin typeface="Times New Roman"/>
                <a:cs typeface="Times New Roman"/>
              </a:rPr>
              <a:t>Solicitud</a:t>
            </a:r>
            <a:r>
              <a:rPr dirty="0" sz="1300" spc="-10" b="1" i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1300" spc="-20" b="1" i="1">
                <a:solidFill>
                  <a:srgbClr val="000099"/>
                </a:solidFill>
                <a:latin typeface="Times New Roman"/>
                <a:cs typeface="Times New Roman"/>
              </a:rPr>
              <a:t>HTTP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352749" y="1284521"/>
            <a:ext cx="1412240" cy="352425"/>
            <a:chOff x="6352749" y="1284521"/>
            <a:chExt cx="1412240" cy="352425"/>
          </a:xfrm>
        </p:grpSpPr>
        <p:sp>
          <p:nvSpPr>
            <p:cNvPr id="38" name="object 38" descr=""/>
            <p:cNvSpPr/>
            <p:nvPr/>
          </p:nvSpPr>
          <p:spPr>
            <a:xfrm>
              <a:off x="6359099" y="1290871"/>
              <a:ext cx="1399540" cy="339725"/>
            </a:xfrm>
            <a:custGeom>
              <a:avLst/>
              <a:gdLst/>
              <a:ahLst/>
              <a:cxnLst/>
              <a:rect l="l" t="t" r="r" b="b"/>
              <a:pathLst>
                <a:path w="1399540" h="339725">
                  <a:moveTo>
                    <a:pt x="0" y="0"/>
                  </a:moveTo>
                  <a:lnTo>
                    <a:pt x="1398922" y="0"/>
                  </a:lnTo>
                  <a:lnTo>
                    <a:pt x="1398922" y="339373"/>
                  </a:lnTo>
                  <a:lnTo>
                    <a:pt x="0" y="33937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15A9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4299" y="1409700"/>
              <a:ext cx="1206500" cy="152400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6465753" y="1351269"/>
            <a:ext cx="11861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 i="1">
                <a:solidFill>
                  <a:srgbClr val="000099"/>
                </a:solidFill>
                <a:latin typeface="Times New Roman"/>
                <a:cs typeface="Times New Roman"/>
              </a:rPr>
              <a:t>Respuesta</a:t>
            </a:r>
            <a:r>
              <a:rPr dirty="0" sz="1300" spc="-10" b="1" i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1300" spc="-20" b="1" i="1">
                <a:solidFill>
                  <a:srgbClr val="000099"/>
                </a:solidFill>
                <a:latin typeface="Times New Roman"/>
                <a:cs typeface="Times New Roman"/>
              </a:rPr>
              <a:t>HTTP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693742" y="819826"/>
            <a:ext cx="4370705" cy="3399154"/>
            <a:chOff x="3693742" y="819826"/>
            <a:chExt cx="4370705" cy="3399154"/>
          </a:xfrm>
        </p:grpSpPr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8126" y="1152736"/>
              <a:ext cx="1736591" cy="921646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769360" y="1762028"/>
              <a:ext cx="404495" cy="2206625"/>
            </a:xfrm>
            <a:custGeom>
              <a:avLst/>
              <a:gdLst/>
              <a:ahLst/>
              <a:cxnLst/>
              <a:rect l="l" t="t" r="r" b="b"/>
              <a:pathLst>
                <a:path w="404495" h="2206625">
                  <a:moveTo>
                    <a:pt x="0" y="2206119"/>
                  </a:moveTo>
                  <a:lnTo>
                    <a:pt x="403178" y="6261"/>
                  </a:lnTo>
                  <a:lnTo>
                    <a:pt x="404326" y="0"/>
                  </a:lnTo>
                </a:path>
              </a:pathLst>
            </a:custGeom>
            <a:ln w="12699">
              <a:solidFill>
                <a:srgbClr val="94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135066" y="1693322"/>
              <a:ext cx="75565" cy="81915"/>
            </a:xfrm>
            <a:custGeom>
              <a:avLst/>
              <a:gdLst/>
              <a:ahLst/>
              <a:cxnLst/>
              <a:rect l="l" t="t" r="r" b="b"/>
              <a:pathLst>
                <a:path w="75565" h="81914">
                  <a:moveTo>
                    <a:pt x="51211" y="0"/>
                  </a:moveTo>
                  <a:lnTo>
                    <a:pt x="0" y="68083"/>
                  </a:lnTo>
                  <a:lnTo>
                    <a:pt x="74951" y="81819"/>
                  </a:lnTo>
                  <a:lnTo>
                    <a:pt x="51211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531046" y="1700551"/>
              <a:ext cx="497205" cy="2512060"/>
            </a:xfrm>
            <a:custGeom>
              <a:avLst/>
              <a:gdLst/>
              <a:ahLst/>
              <a:cxnLst/>
              <a:rect l="l" t="t" r="r" b="b"/>
              <a:pathLst>
                <a:path w="497204" h="2512060">
                  <a:moveTo>
                    <a:pt x="0" y="2511898"/>
                  </a:moveTo>
                  <a:lnTo>
                    <a:pt x="495964" y="6245"/>
                  </a:lnTo>
                  <a:lnTo>
                    <a:pt x="497200" y="0"/>
                  </a:lnTo>
                </a:path>
              </a:pathLst>
            </a:custGeom>
            <a:ln w="12700">
              <a:solidFill>
                <a:srgbClr val="94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989639" y="1632031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29" h="82550">
                  <a:moveTo>
                    <a:pt x="52170" y="0"/>
                  </a:moveTo>
                  <a:lnTo>
                    <a:pt x="0" y="67351"/>
                  </a:lnTo>
                  <a:lnTo>
                    <a:pt x="74749" y="82147"/>
                  </a:lnTo>
                  <a:lnTo>
                    <a:pt x="5217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693742" y="819826"/>
              <a:ext cx="2092325" cy="309880"/>
            </a:xfrm>
            <a:custGeom>
              <a:avLst/>
              <a:gdLst/>
              <a:ahLst/>
              <a:cxnLst/>
              <a:rect l="l" t="t" r="r" b="b"/>
              <a:pathLst>
                <a:path w="2092325" h="309880">
                  <a:moveTo>
                    <a:pt x="2091700" y="0"/>
                  </a:moveTo>
                  <a:lnTo>
                    <a:pt x="0" y="0"/>
                  </a:lnTo>
                  <a:lnTo>
                    <a:pt x="0" y="309761"/>
                  </a:lnTo>
                  <a:lnTo>
                    <a:pt x="2091700" y="309761"/>
                  </a:lnTo>
                  <a:lnTo>
                    <a:pt x="2091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693742" y="819826"/>
            <a:ext cx="2092325" cy="309880"/>
          </a:xfrm>
          <a:prstGeom prst="rect">
            <a:avLst/>
          </a:prstGeom>
          <a:ln w="3175">
            <a:solidFill>
              <a:srgbClr val="515A9E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440"/>
              </a:spcBef>
            </a:pPr>
            <a:r>
              <a:rPr dirty="0" sz="1100" spc="-10" b="1">
                <a:solidFill>
                  <a:srgbClr val="7B1979"/>
                </a:solidFill>
                <a:latin typeface="Tahoma"/>
                <a:cs typeface="Tahoma"/>
                <a:hlinkClick r:id="rId6"/>
              </a:rPr>
              <a:t>http://upm.es/dir/cal.htm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148178" y="847307"/>
            <a:ext cx="76200" cy="811530"/>
            <a:chOff x="7148178" y="847307"/>
            <a:chExt cx="76200" cy="811530"/>
          </a:xfrm>
        </p:grpSpPr>
        <p:sp>
          <p:nvSpPr>
            <p:cNvPr id="50" name="object 50" descr=""/>
            <p:cNvSpPr/>
            <p:nvPr/>
          </p:nvSpPr>
          <p:spPr>
            <a:xfrm>
              <a:off x="7186278" y="917157"/>
              <a:ext cx="0" cy="741680"/>
            </a:xfrm>
            <a:custGeom>
              <a:avLst/>
              <a:gdLst/>
              <a:ahLst/>
              <a:cxnLst/>
              <a:rect l="l" t="t" r="r" b="b"/>
              <a:pathLst>
                <a:path w="0" h="741680">
                  <a:moveTo>
                    <a:pt x="0" y="741379"/>
                  </a:moveTo>
                  <a:lnTo>
                    <a:pt x="0" y="636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94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148178" y="84730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2" name="object 2" descr=""/>
          <p:cNvSpPr txBox="1"/>
          <p:nvPr/>
        </p:nvSpPr>
        <p:spPr>
          <a:xfrm>
            <a:off x="1059188" y="2969276"/>
            <a:ext cx="6724650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190" algn="l"/>
                <a:tab pos="3582670" algn="l"/>
              </a:tabLst>
            </a:pPr>
            <a:r>
              <a:rPr dirty="0" sz="4400" spc="-25">
                <a:solidFill>
                  <a:srgbClr val="7B1979"/>
                </a:solidFill>
                <a:latin typeface="Tahoma"/>
                <a:cs typeface="Tahoma"/>
              </a:rPr>
              <a:t>La</a:t>
            </a:r>
            <a:r>
              <a:rPr dirty="0" sz="44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400" spc="-10">
                <a:solidFill>
                  <a:srgbClr val="7B1979"/>
                </a:solidFill>
                <a:latin typeface="Tahoma"/>
                <a:cs typeface="Tahoma"/>
              </a:rPr>
              <a:t>plataforma</a:t>
            </a:r>
            <a:r>
              <a:rPr dirty="0" sz="4400">
                <a:solidFill>
                  <a:srgbClr val="7B1979"/>
                </a:solidFill>
                <a:latin typeface="Tahoma"/>
                <a:cs typeface="Tahoma"/>
              </a:rPr>
              <a:t>	Web</a:t>
            </a:r>
            <a:r>
              <a:rPr dirty="0" sz="4400" spc="-18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4400" spc="-10">
                <a:solidFill>
                  <a:srgbClr val="7B1979"/>
                </a:solidFill>
                <a:latin typeface="Tahoma"/>
                <a:cs typeface="Tahoma"/>
              </a:rPr>
              <a:t>actual: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750570" algn="l"/>
                <a:tab pos="2407920" algn="l"/>
                <a:tab pos="4156710" algn="l"/>
              </a:tabLst>
            </a:pPr>
            <a:r>
              <a:rPr dirty="0" sz="3800" spc="-25">
                <a:solidFill>
                  <a:srgbClr val="7B1979"/>
                </a:solidFill>
                <a:latin typeface="Tahoma"/>
                <a:cs typeface="Tahoma"/>
              </a:rPr>
              <a:t>los</a:t>
            </a:r>
            <a:r>
              <a:rPr dirty="0" sz="38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3800" spc="-10">
                <a:solidFill>
                  <a:srgbClr val="7B1979"/>
                </a:solidFill>
                <a:latin typeface="Tahoma"/>
                <a:cs typeface="Tahoma"/>
              </a:rPr>
              <a:t>nuevos</a:t>
            </a:r>
            <a:r>
              <a:rPr dirty="0" sz="38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3800" spc="-10">
                <a:solidFill>
                  <a:srgbClr val="7B1979"/>
                </a:solidFill>
                <a:latin typeface="Tahoma"/>
                <a:cs typeface="Tahoma"/>
              </a:rPr>
              <a:t>clientes</a:t>
            </a:r>
            <a:r>
              <a:rPr dirty="0" sz="3800">
                <a:solidFill>
                  <a:srgbClr val="7B1979"/>
                </a:solidFill>
                <a:latin typeface="Tahoma"/>
                <a:cs typeface="Tahoma"/>
              </a:rPr>
              <a:t>	y</a:t>
            </a:r>
            <a:r>
              <a:rPr dirty="0" sz="38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800" spc="-10">
                <a:solidFill>
                  <a:srgbClr val="7B1979"/>
                </a:solidFill>
                <a:latin typeface="Tahoma"/>
                <a:cs typeface="Tahoma"/>
              </a:rPr>
              <a:t>servidores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94800" y="5516043"/>
            <a:ext cx="4139565" cy="1163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Juan</a:t>
            </a:r>
            <a:r>
              <a:rPr dirty="0" sz="27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Quemada,</a:t>
            </a:r>
            <a:r>
              <a:rPr dirty="0" sz="2700" spc="-1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2700" spc="-1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27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 spc="-25">
                <a:solidFill>
                  <a:srgbClr val="7B1979"/>
                </a:solidFill>
                <a:latin typeface="Tahoma"/>
                <a:cs typeface="Tahoma"/>
              </a:rPr>
              <a:t>UPM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Santiago</a:t>
            </a:r>
            <a:r>
              <a:rPr dirty="0" sz="2700" spc="-3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Pavón,</a:t>
            </a:r>
            <a:r>
              <a:rPr dirty="0" sz="2700" spc="-3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2700" spc="-3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2700" spc="-25">
                <a:solidFill>
                  <a:srgbClr val="7B1979"/>
                </a:solidFill>
                <a:latin typeface="Tahoma"/>
                <a:cs typeface="Tahoma"/>
              </a:rPr>
              <a:t> UPM</a:t>
            </a:r>
            <a:endParaRPr sz="2700">
              <a:latin typeface="Tahoma"/>
              <a:cs typeface="Tahoma"/>
            </a:endParaRPr>
          </a:p>
          <a:p>
            <a:pPr algn="r" marR="111760">
              <a:lnSpc>
                <a:spcPct val="100000"/>
              </a:lnSpc>
              <a:spcBef>
                <a:spcPts val="980"/>
              </a:spcBef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28" y="320088"/>
            <a:ext cx="9083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1300" algn="l"/>
                <a:tab pos="5012055" algn="l"/>
                <a:tab pos="5869940" algn="l"/>
                <a:tab pos="8181340" algn="l"/>
              </a:tabLst>
            </a:pPr>
            <a:r>
              <a:rPr dirty="0" sz="3600" spc="-10"/>
              <a:t>Computación</a:t>
            </a:r>
            <a:r>
              <a:rPr dirty="0" sz="3600"/>
              <a:t>	</a:t>
            </a:r>
            <a:r>
              <a:rPr dirty="0" sz="3600" spc="-10"/>
              <a:t>distribuida</a:t>
            </a:r>
            <a:r>
              <a:rPr dirty="0" sz="3600"/>
              <a:t>	y</a:t>
            </a:r>
            <a:r>
              <a:rPr dirty="0" sz="3600" spc="-15"/>
              <a:t> </a:t>
            </a:r>
            <a:r>
              <a:rPr dirty="0" sz="3600" spc="-25"/>
              <a:t>la</a:t>
            </a:r>
            <a:r>
              <a:rPr dirty="0" sz="3600"/>
              <a:t>	</a:t>
            </a:r>
            <a:r>
              <a:rPr dirty="0" sz="3600" spc="-10"/>
              <a:t>plataforma</a:t>
            </a:r>
            <a:r>
              <a:rPr dirty="0" sz="3600"/>
              <a:t>	</a:t>
            </a:r>
            <a:r>
              <a:rPr dirty="0" sz="3600" spc="-35"/>
              <a:t>Web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185" y="1098190"/>
            <a:ext cx="205732" cy="2057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0947" y="1020089"/>
            <a:ext cx="46913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Paradigma</a:t>
            </a:r>
            <a:r>
              <a:rPr dirty="0" sz="200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000" spc="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computación</a:t>
            </a:r>
            <a:r>
              <a:rPr dirty="0" sz="2000" spc="7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21EAA"/>
                </a:solidFill>
                <a:latin typeface="Arial"/>
                <a:cs typeface="Arial"/>
              </a:rPr>
              <a:t>distribuida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0685" y="2211560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0685" y="1346889"/>
            <a:ext cx="8820150" cy="135636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46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235585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Partes</a:t>
            </a:r>
            <a:r>
              <a:rPr dirty="0" sz="17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 un programa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cooperan en un objetivo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común conectados por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700">
              <a:latin typeface="Arial"/>
              <a:cs typeface="Arial"/>
            </a:endParaRPr>
          </a:p>
          <a:p>
            <a:pPr lvl="1" marL="647700" marR="85725" indent="-178435">
              <a:lnSpc>
                <a:spcPts val="1600"/>
              </a:lnSpc>
              <a:spcBef>
                <a:spcPts val="41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648335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Plantea múltiples retos relacionados con la concurrencia entre procesos y la comunicación entre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ellos,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transacciones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seguras, sincronización de relojes, tolerancia a fallos de las partes, </a:t>
            </a:r>
            <a:r>
              <a:rPr dirty="0" sz="1400" spc="-20">
                <a:solidFill>
                  <a:srgbClr val="021EAA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440"/>
              </a:spcBef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han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propuesto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diversas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plataformas: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Web,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CORBA,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Fractal,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JavaBeans,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NFS,</a:t>
            </a:r>
            <a:r>
              <a:rPr dirty="0" sz="1700" spc="-10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AFS,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0433FF"/>
                </a:solidFill>
                <a:latin typeface="Arial"/>
                <a:cs typeface="Arial"/>
              </a:rPr>
              <a:t>..</a:t>
            </a:r>
            <a:endParaRPr sz="1700">
              <a:latin typeface="Arial"/>
              <a:cs typeface="Arial"/>
            </a:endParaRPr>
          </a:p>
          <a:p>
            <a:pPr lvl="1" marL="647700" indent="-179070">
              <a:lnSpc>
                <a:spcPct val="100000"/>
              </a:lnSpc>
              <a:spcBef>
                <a:spcPts val="29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648335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plataforma</a:t>
            </a:r>
            <a:r>
              <a:rPr dirty="0" sz="1400" spc="-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21EAA"/>
                </a:solidFill>
                <a:latin typeface="Arial"/>
                <a:cs typeface="Arial"/>
              </a:rPr>
              <a:t>Web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entorno más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utilizado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para el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desarrollo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de servicios</a:t>
            </a:r>
            <a:r>
              <a:rPr dirty="0" sz="140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en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08722" y="6435919"/>
            <a:ext cx="19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22" y="2907792"/>
            <a:ext cx="213645" cy="21364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10"/>
              </a:spcBef>
            </a:pPr>
            <a:r>
              <a:rPr dirty="0" b="0">
                <a:latin typeface="Arial"/>
                <a:cs typeface="Arial"/>
              </a:rPr>
              <a:t>La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/>
              <a:t>plataforma</a:t>
            </a:r>
            <a:r>
              <a:rPr dirty="0" spc="-10"/>
              <a:t> </a:t>
            </a:r>
            <a:r>
              <a:rPr dirty="0" spc="-25"/>
              <a:t>Web</a:t>
            </a:r>
          </a:p>
          <a:p>
            <a:pPr marL="461645" indent="-232410">
              <a:lnSpc>
                <a:spcPct val="100000"/>
              </a:lnSpc>
              <a:spcBef>
                <a:spcPts val="465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461645" algn="l"/>
                <a:tab pos="462280" algn="l"/>
              </a:tabLst>
            </a:pP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Arquitectura</a:t>
            </a:r>
            <a:r>
              <a:rPr dirty="0" sz="1750" spc="55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descentralizada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basada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50" spc="55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modelo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&lt;-&gt;</a:t>
            </a:r>
            <a:r>
              <a:rPr dirty="0" sz="1750" spc="60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b="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750" spc="55" b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20" b="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endParaRPr sz="1750">
              <a:latin typeface="Arial"/>
              <a:cs typeface="Arial"/>
            </a:endParaRPr>
          </a:p>
          <a:p>
            <a:pPr lvl="1" marL="872490" indent="-186055">
              <a:lnSpc>
                <a:spcPct val="100000"/>
              </a:lnSpc>
              <a:spcBef>
                <a:spcPts val="250"/>
              </a:spcBef>
              <a:buClr>
                <a:srgbClr val="829FF9"/>
              </a:buClr>
              <a:buSzPct val="93103"/>
              <a:buFont typeface="Wingdings"/>
              <a:buChar char=""/>
              <a:tabLst>
                <a:tab pos="873125" algn="l"/>
              </a:tabLst>
            </a:pP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Aplicaciones de sobremesa, teléfonos móviles u otros </a:t>
            </a:r>
            <a:r>
              <a:rPr dirty="0" sz="1450" spc="-10">
                <a:solidFill>
                  <a:srgbClr val="021EAA"/>
                </a:solidFill>
                <a:latin typeface="Arial"/>
                <a:cs typeface="Arial"/>
              </a:rPr>
              <a:t>dispositivos</a:t>
            </a:r>
            <a:endParaRPr sz="1450">
              <a:latin typeface="Arial"/>
              <a:cs typeface="Arial"/>
            </a:endParaRPr>
          </a:p>
          <a:p>
            <a:pPr lvl="1" marL="872490" indent="-186055">
              <a:lnSpc>
                <a:spcPct val="100000"/>
              </a:lnSpc>
              <a:spcBef>
                <a:spcPts val="235"/>
              </a:spcBef>
              <a:buClr>
                <a:srgbClr val="829FF9"/>
              </a:buClr>
              <a:buSzPct val="93103"/>
              <a:buFont typeface="Wingdings"/>
              <a:buChar char=""/>
              <a:tabLst>
                <a:tab pos="873125" algn="l"/>
              </a:tabLst>
            </a:pP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Servicios en la </a:t>
            </a:r>
            <a:r>
              <a:rPr dirty="0" sz="1450" spc="-20">
                <a:solidFill>
                  <a:srgbClr val="021EAA"/>
                </a:solidFill>
                <a:latin typeface="Arial"/>
                <a:cs typeface="Arial"/>
              </a:rPr>
              <a:t>nube</a:t>
            </a:r>
            <a:endParaRPr sz="1450">
              <a:latin typeface="Arial"/>
              <a:cs typeface="Arial"/>
            </a:endParaRPr>
          </a:p>
          <a:p>
            <a:pPr lvl="1" marL="872490" indent="-186055">
              <a:lnSpc>
                <a:spcPct val="100000"/>
              </a:lnSpc>
              <a:spcBef>
                <a:spcPts val="229"/>
              </a:spcBef>
              <a:buClr>
                <a:srgbClr val="829FF9"/>
              </a:buClr>
              <a:buSzPct val="93103"/>
              <a:buFont typeface="Wingdings"/>
              <a:buChar char=""/>
              <a:tabLst>
                <a:tab pos="873125" algn="l"/>
              </a:tabLst>
            </a:pP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Intranets y aplicaciones </a:t>
            </a:r>
            <a:r>
              <a:rPr dirty="0" sz="1450" spc="-10">
                <a:solidFill>
                  <a:srgbClr val="021EAA"/>
                </a:solidFill>
                <a:latin typeface="Arial"/>
                <a:cs typeface="Arial"/>
              </a:rPr>
              <a:t>corporativas</a:t>
            </a:r>
            <a:endParaRPr sz="1450">
              <a:latin typeface="Arial"/>
              <a:cs typeface="Arial"/>
            </a:endParaRPr>
          </a:p>
          <a:p>
            <a:pPr lvl="1" marL="872490" indent="-186055">
              <a:lnSpc>
                <a:spcPct val="100000"/>
              </a:lnSpc>
              <a:spcBef>
                <a:spcPts val="235"/>
              </a:spcBef>
              <a:buClr>
                <a:srgbClr val="829FF9"/>
              </a:buClr>
              <a:buSzPct val="93103"/>
              <a:buFont typeface="Wingdings"/>
              <a:buChar char=""/>
              <a:tabLst>
                <a:tab pos="873125" algn="l"/>
              </a:tabLst>
            </a:pP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Aplicaciones P2P</a:t>
            </a:r>
            <a:r>
              <a:rPr dirty="0" sz="1450" spc="-2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(Pier to </a:t>
            </a:r>
            <a:r>
              <a:rPr dirty="0" sz="1450" spc="-10">
                <a:solidFill>
                  <a:srgbClr val="021EAA"/>
                </a:solidFill>
                <a:latin typeface="Arial"/>
                <a:cs typeface="Arial"/>
              </a:rPr>
              <a:t>Pier)</a:t>
            </a:r>
            <a:endParaRPr sz="1450">
              <a:latin typeface="Arial"/>
              <a:cs typeface="Arial"/>
            </a:endParaRPr>
          </a:p>
          <a:p>
            <a:pPr lvl="1" marL="872490" indent="-186055">
              <a:lnSpc>
                <a:spcPct val="100000"/>
              </a:lnSpc>
              <a:spcBef>
                <a:spcPts val="229"/>
              </a:spcBef>
              <a:buClr>
                <a:srgbClr val="829FF9"/>
              </a:buClr>
              <a:buSzPct val="93103"/>
              <a:buFont typeface="Wingdings"/>
              <a:buChar char=""/>
              <a:tabLst>
                <a:tab pos="873125" algn="l"/>
              </a:tabLst>
            </a:pPr>
            <a:r>
              <a:rPr dirty="0" sz="1450" spc="-20">
                <a:solidFill>
                  <a:srgbClr val="021EAA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245"/>
              </a:spcBef>
            </a:pPr>
            <a:r>
              <a:rPr dirty="0" b="0">
                <a:latin typeface="Arial"/>
                <a:cs typeface="Arial"/>
              </a:rPr>
              <a:t>Este</a:t>
            </a:r>
            <a:r>
              <a:rPr dirty="0" spc="-5" b="0">
                <a:latin typeface="Arial"/>
                <a:cs typeface="Arial"/>
              </a:rPr>
              <a:t> </a:t>
            </a:r>
            <a:r>
              <a:rPr dirty="0"/>
              <a:t>curso </a:t>
            </a:r>
            <a:r>
              <a:rPr dirty="0" spc="-10" b="0">
                <a:latin typeface="Arial"/>
                <a:cs typeface="Arial"/>
              </a:rPr>
              <a:t>describe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22" y="4966157"/>
            <a:ext cx="213645" cy="21364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74722" y="5641764"/>
            <a:ext cx="12700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12" name="object 12" descr=""/>
          <p:cNvSpPr txBox="1"/>
          <p:nvPr/>
        </p:nvSpPr>
        <p:spPr>
          <a:xfrm>
            <a:off x="774722" y="5966071"/>
            <a:ext cx="12700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4722" y="5208331"/>
            <a:ext cx="6082665" cy="998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3840" marR="97790" indent="-231775">
              <a:lnSpc>
                <a:spcPct val="121600"/>
              </a:lnSpc>
              <a:spcBef>
                <a:spcPts val="90"/>
              </a:spcBef>
              <a:buClr>
                <a:srgbClr val="829FF9"/>
              </a:buClr>
              <a:buSzPct val="60000"/>
              <a:buFont typeface="Wingdings"/>
              <a:buChar char=""/>
              <a:tabLst>
                <a:tab pos="243840" algn="l"/>
                <a:tab pos="244475" algn="l"/>
              </a:tabLst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5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componentes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más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importantes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plataforma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0433FF"/>
                </a:solidFill>
                <a:latin typeface="Arial"/>
                <a:cs typeface="Arial"/>
              </a:rPr>
              <a:t>Web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Las</a:t>
            </a:r>
            <a:r>
              <a:rPr dirty="0" sz="175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técnicas</a:t>
            </a:r>
            <a:r>
              <a:rPr dirty="0" sz="175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5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desarrollo</a:t>
            </a:r>
            <a:r>
              <a:rPr dirty="0" sz="175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5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endParaRPr sz="17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455"/>
              </a:spcBef>
            </a:pP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lenguaje</a:t>
            </a:r>
            <a:r>
              <a:rPr dirty="0" sz="175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JavaScript</a:t>
            </a:r>
            <a:r>
              <a:rPr dirty="0" sz="175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5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programación</a:t>
            </a:r>
            <a:r>
              <a:rPr dirty="0" sz="175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5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35280" y="6470922"/>
            <a:ext cx="19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993" y="454006"/>
            <a:ext cx="5182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935" algn="l"/>
                <a:tab pos="2933700" algn="l"/>
              </a:tabLst>
            </a:pPr>
            <a:r>
              <a:rPr dirty="0" sz="3600" spc="-25"/>
              <a:t>La</a:t>
            </a:r>
            <a:r>
              <a:rPr dirty="0" sz="3600"/>
              <a:t>	</a:t>
            </a:r>
            <a:r>
              <a:rPr dirty="0" sz="3600" spc="-10"/>
              <a:t>plataforma</a:t>
            </a:r>
            <a:r>
              <a:rPr dirty="0" sz="3600"/>
              <a:t>	Web</a:t>
            </a:r>
            <a:r>
              <a:rPr dirty="0" sz="3600" spc="-150"/>
              <a:t> </a:t>
            </a:r>
            <a:r>
              <a:rPr dirty="0" sz="3600" spc="-10"/>
              <a:t>actual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47" y="1650543"/>
            <a:ext cx="205732" cy="2057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3309" y="1572444"/>
            <a:ext cx="10725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2960" algn="l"/>
              </a:tabLst>
            </a:pPr>
            <a:r>
              <a:rPr dirty="0" sz="2000" spc="-25" b="1">
                <a:solidFill>
                  <a:srgbClr val="021EAA"/>
                </a:solidFill>
                <a:latin typeface="Arial"/>
                <a:cs typeface="Arial"/>
              </a:rPr>
              <a:t>URL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-</a:t>
            </a:r>
            <a:r>
              <a:rPr dirty="0" sz="2000" spc="-50">
                <a:solidFill>
                  <a:srgbClr val="021EAA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78774" y="1557478"/>
            <a:ext cx="5278755" cy="360045"/>
          </a:xfrm>
          <a:prstGeom prst="rect">
            <a:avLst/>
          </a:prstGeom>
          <a:ln w="15597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45"/>
              </a:spcBef>
            </a:pP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200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añade</a:t>
            </a:r>
            <a:r>
              <a:rPr dirty="0" sz="200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200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query</a:t>
            </a:r>
            <a:r>
              <a:rPr dirty="0" sz="2000" spc="4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para</a:t>
            </a:r>
            <a:r>
              <a:rPr dirty="0" sz="200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envío</a:t>
            </a:r>
            <a:r>
              <a:rPr dirty="0" sz="200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00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21EAA"/>
                </a:solidFill>
                <a:latin typeface="Arial"/>
                <a:cs typeface="Arial"/>
              </a:rPr>
              <a:t>parámetros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3047" y="1989772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5932" y="1943934"/>
            <a:ext cx="5295265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Transacción</a:t>
            </a:r>
            <a:r>
              <a:rPr dirty="0" sz="1700" spc="-3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parámetros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acceder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7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servicios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0247" y="2242018"/>
            <a:ext cx="55067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191135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Por ejemplo: </a:t>
            </a:r>
            <a:r>
              <a:rPr dirty="0" sz="1400" spc="-10">
                <a:solidFill>
                  <a:srgbClr val="021EAA"/>
                </a:solidFill>
                <a:latin typeface="Arial"/>
                <a:cs typeface="Arial"/>
              </a:rPr>
              <a:t>https://upm.es/registro?nombre=José&amp;apellido=Perez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47" y="2711450"/>
            <a:ext cx="205732" cy="20573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03309" y="2633351"/>
            <a:ext cx="11487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9160" algn="l"/>
              </a:tabLst>
            </a:pPr>
            <a:r>
              <a:rPr dirty="0" sz="2000" spc="-20" b="1">
                <a:solidFill>
                  <a:srgbClr val="021EAA"/>
                </a:solidFill>
                <a:latin typeface="Arial"/>
                <a:cs typeface="Arial"/>
              </a:rPr>
              <a:t>HTTP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-</a:t>
            </a:r>
            <a:r>
              <a:rPr dirty="0" sz="2000" spc="-50">
                <a:solidFill>
                  <a:srgbClr val="021EAA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92010" y="2620404"/>
            <a:ext cx="4403725" cy="360045"/>
          </a:xfrm>
          <a:prstGeom prst="rect">
            <a:avLst/>
          </a:prstGeom>
          <a:ln w="1559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HTTP/2,</a:t>
            </a:r>
            <a:r>
              <a:rPr dirty="0" sz="2000" spc="6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WebSockets,</a:t>
            </a:r>
            <a:r>
              <a:rPr dirty="0" sz="2000" spc="6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WebRTC,</a:t>
            </a:r>
            <a:r>
              <a:rPr dirty="0" sz="2000" spc="6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21EAA"/>
                </a:solidFill>
                <a:latin typeface="Arial"/>
                <a:cs typeface="Arial"/>
              </a:rPr>
              <a:t>....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3047" y="3621620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93047" y="2960149"/>
            <a:ext cx="6645275" cy="902969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46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235585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añaden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nuevos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protocolos</a:t>
            </a:r>
            <a:r>
              <a:rPr dirty="0" sz="17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crear aplicaciones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la 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nube</a:t>
            </a:r>
            <a:endParaRPr sz="1700">
              <a:latin typeface="Arial"/>
              <a:cs typeface="Arial"/>
            </a:endParaRPr>
          </a:p>
          <a:p>
            <a:pPr lvl="1" marL="647700" indent="-179070">
              <a:lnSpc>
                <a:spcPct val="100000"/>
              </a:lnSpc>
              <a:spcBef>
                <a:spcPts val="29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648335" algn="l"/>
              </a:tabLst>
            </a:pPr>
            <a:r>
              <a:rPr dirty="0" sz="1400">
                <a:solidFill>
                  <a:srgbClr val="021EAA"/>
                </a:solidFill>
                <a:latin typeface="Arial"/>
                <a:cs typeface="Arial"/>
              </a:rPr>
              <a:t>Protocolos </a:t>
            </a:r>
            <a:r>
              <a:rPr dirty="0" sz="1400" i="1">
                <a:solidFill>
                  <a:srgbClr val="021EAA"/>
                </a:solidFill>
                <a:latin typeface="Arial"/>
                <a:cs typeface="Arial"/>
              </a:rPr>
              <a:t>muy </a:t>
            </a:r>
            <a:r>
              <a:rPr dirty="0" sz="1400" spc="-10" i="1">
                <a:solidFill>
                  <a:srgbClr val="021EAA"/>
                </a:solidFill>
                <a:latin typeface="Arial"/>
                <a:cs typeface="Arial"/>
              </a:rPr>
              <a:t>escalables</a:t>
            </a:r>
            <a:endParaRPr sz="14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480"/>
              </a:spcBef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nuevos protocolos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soportan cualquier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tipo de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aplicación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47" y="4094531"/>
            <a:ext cx="205732" cy="205732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03309" y="4016431"/>
            <a:ext cx="11918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2340" algn="l"/>
              </a:tabLst>
            </a:pPr>
            <a:r>
              <a:rPr dirty="0" sz="2000" spc="-20" b="1">
                <a:solidFill>
                  <a:srgbClr val="021EAA"/>
                </a:solidFill>
                <a:latin typeface="Arial"/>
                <a:cs typeface="Arial"/>
              </a:rPr>
              <a:t>HTML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-</a:t>
            </a:r>
            <a:r>
              <a:rPr dirty="0" sz="2000" spc="-50">
                <a:solidFill>
                  <a:srgbClr val="021EAA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83477" y="4025032"/>
            <a:ext cx="5640705" cy="360045"/>
          </a:xfrm>
          <a:prstGeom prst="rect">
            <a:avLst/>
          </a:prstGeom>
          <a:ln w="15597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60"/>
              </a:spcBef>
            </a:pP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Aplicaciones</a:t>
            </a:r>
            <a:r>
              <a:rPr dirty="0" sz="20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sz="20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20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HTML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,</a:t>
            </a:r>
            <a:r>
              <a:rPr dirty="0" sz="20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21EAA"/>
                </a:solidFill>
                <a:latin typeface="Arial"/>
                <a:cs typeface="Arial"/>
              </a:rPr>
              <a:t>CSS</a:t>
            </a:r>
            <a:r>
              <a:rPr dirty="0" sz="2000" spc="4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20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21EAA"/>
                </a:solidFill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93047" y="4433760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5932" y="4387922"/>
            <a:ext cx="7957184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r>
              <a:rPr dirty="0" sz="1700" spc="-1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(con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hiperenlaces)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que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ejecutan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navegador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47" y="4906671"/>
            <a:ext cx="205732" cy="205732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03309" y="4828571"/>
            <a:ext cx="342011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70555" algn="l"/>
              </a:tabLst>
            </a:pP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Cliente</a:t>
            </a:r>
            <a:r>
              <a:rPr dirty="0" sz="2000" spc="3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r>
              <a:rPr dirty="0" sz="2000" spc="3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42193"/>
                </a:solidFill>
                <a:latin typeface="Arial"/>
                <a:cs typeface="Arial"/>
              </a:rPr>
              <a:t>(navegador)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-</a:t>
            </a:r>
            <a:r>
              <a:rPr dirty="0" sz="2000" spc="-50">
                <a:solidFill>
                  <a:srgbClr val="942193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069801" y="4849101"/>
            <a:ext cx="4403725" cy="360045"/>
          </a:xfrm>
          <a:prstGeom prst="rect">
            <a:avLst/>
          </a:prstGeom>
          <a:ln w="155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2365"/>
              </a:lnSpc>
            </a:pP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Aparecen</a:t>
            </a:r>
            <a:r>
              <a:rPr dirty="0" sz="2000" spc="45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los</a:t>
            </a:r>
            <a:r>
              <a:rPr dirty="0" sz="2000" spc="50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móviles</a:t>
            </a:r>
            <a:r>
              <a:rPr dirty="0" sz="2000" spc="5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con</a:t>
            </a:r>
            <a:r>
              <a:rPr dirty="0" sz="2000" spc="50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sus</a:t>
            </a:r>
            <a:r>
              <a:rPr dirty="0" sz="2000" spc="45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942193"/>
                </a:solidFill>
                <a:latin typeface="Arial"/>
                <a:cs typeface="Arial"/>
              </a:rPr>
              <a:t>apps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93047" y="5245899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15932" y="5200062"/>
            <a:ext cx="415671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r>
              <a:rPr dirty="0" sz="17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web se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hacen </a:t>
            </a:r>
            <a:r>
              <a:rPr dirty="0" sz="1700" spc="-10" b="1">
                <a:solidFill>
                  <a:srgbClr val="0433FF"/>
                </a:solidFill>
                <a:latin typeface="Arial"/>
                <a:cs typeface="Arial"/>
              </a:rPr>
              <a:t>programables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547" y="5718811"/>
            <a:ext cx="205732" cy="205732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603309" y="5640710"/>
            <a:ext cx="31051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55595" algn="l"/>
              </a:tabLst>
            </a:pP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Servidor</a:t>
            </a:r>
            <a:r>
              <a:rPr dirty="0" sz="2000" spc="35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r>
              <a:rPr dirty="0" sz="2000" spc="4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42193"/>
                </a:solidFill>
                <a:latin typeface="Arial"/>
                <a:cs typeface="Arial"/>
              </a:rPr>
              <a:t>estático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942193"/>
                </a:solidFill>
                <a:latin typeface="Arial"/>
                <a:cs typeface="Arial"/>
              </a:rPr>
              <a:t>-</a:t>
            </a:r>
            <a:r>
              <a:rPr dirty="0" sz="2000" spc="-50">
                <a:solidFill>
                  <a:srgbClr val="942193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31811" y="5659054"/>
            <a:ext cx="4666615" cy="360045"/>
          </a:xfrm>
          <a:prstGeom prst="rect">
            <a:avLst/>
          </a:prstGeom>
          <a:ln w="1559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2385"/>
              </a:lnSpc>
            </a:pP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Servidor</a:t>
            </a:r>
            <a:r>
              <a:rPr dirty="0" sz="2000" spc="5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r>
              <a:rPr dirty="0" sz="2000" spc="5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42193"/>
                </a:solidFill>
                <a:latin typeface="Arial"/>
                <a:cs typeface="Arial"/>
              </a:rPr>
              <a:t>dinámico</a:t>
            </a:r>
            <a:r>
              <a:rPr dirty="0" sz="2000" spc="5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42193"/>
                </a:solidFill>
                <a:latin typeface="Arial"/>
                <a:cs typeface="Arial"/>
              </a:rPr>
              <a:t>(programable)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93047" y="6058039"/>
            <a:ext cx="1231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15932" y="6012201"/>
            <a:ext cx="6349365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servidores</a:t>
            </a:r>
            <a:r>
              <a:rPr dirty="0" sz="17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hacen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programables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conectan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7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BBDDs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783477" y="4025032"/>
            <a:ext cx="5640705" cy="360045"/>
          </a:xfrm>
          <a:custGeom>
            <a:avLst/>
            <a:gdLst/>
            <a:ahLst/>
            <a:cxnLst/>
            <a:rect l="l" t="t" r="r" b="b"/>
            <a:pathLst>
              <a:path w="5640705" h="360045">
                <a:moveTo>
                  <a:pt x="5598233" y="0"/>
                </a:moveTo>
                <a:lnTo>
                  <a:pt x="42414" y="0"/>
                </a:lnTo>
                <a:lnTo>
                  <a:pt x="25904" y="3333"/>
                </a:lnTo>
                <a:lnTo>
                  <a:pt x="12422" y="12422"/>
                </a:lnTo>
                <a:lnTo>
                  <a:pt x="3333" y="25904"/>
                </a:lnTo>
                <a:lnTo>
                  <a:pt x="0" y="42414"/>
                </a:lnTo>
                <a:lnTo>
                  <a:pt x="0" y="317004"/>
                </a:lnTo>
                <a:lnTo>
                  <a:pt x="3333" y="333514"/>
                </a:lnTo>
                <a:lnTo>
                  <a:pt x="12422" y="346996"/>
                </a:lnTo>
                <a:lnTo>
                  <a:pt x="25904" y="356086"/>
                </a:lnTo>
                <a:lnTo>
                  <a:pt x="42414" y="359420"/>
                </a:lnTo>
                <a:lnTo>
                  <a:pt x="5598233" y="359420"/>
                </a:lnTo>
                <a:lnTo>
                  <a:pt x="5614743" y="356086"/>
                </a:lnTo>
                <a:lnTo>
                  <a:pt x="5628225" y="346996"/>
                </a:lnTo>
                <a:lnTo>
                  <a:pt x="5637314" y="333514"/>
                </a:lnTo>
                <a:lnTo>
                  <a:pt x="5640647" y="317004"/>
                </a:lnTo>
                <a:lnTo>
                  <a:pt x="5640647" y="42414"/>
                </a:lnTo>
                <a:lnTo>
                  <a:pt x="5637314" y="25904"/>
                </a:lnTo>
                <a:lnTo>
                  <a:pt x="5628225" y="12422"/>
                </a:lnTo>
                <a:lnTo>
                  <a:pt x="5614743" y="3333"/>
                </a:lnTo>
                <a:lnTo>
                  <a:pt x="5598233" y="0"/>
                </a:lnTo>
                <a:close/>
              </a:path>
            </a:pathLst>
          </a:custGeom>
          <a:solidFill>
            <a:srgbClr val="FF40FF">
              <a:alpha val="2173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3731811" y="5659054"/>
            <a:ext cx="4666615" cy="360045"/>
          </a:xfrm>
          <a:custGeom>
            <a:avLst/>
            <a:gdLst/>
            <a:ahLst/>
            <a:cxnLst/>
            <a:rect l="l" t="t" r="r" b="b"/>
            <a:pathLst>
              <a:path w="4666615" h="360045">
                <a:moveTo>
                  <a:pt x="4623857" y="0"/>
                </a:moveTo>
                <a:lnTo>
                  <a:pt x="42415" y="0"/>
                </a:lnTo>
                <a:lnTo>
                  <a:pt x="25905" y="3333"/>
                </a:lnTo>
                <a:lnTo>
                  <a:pt x="12423" y="12422"/>
                </a:lnTo>
                <a:lnTo>
                  <a:pt x="3333" y="25904"/>
                </a:lnTo>
                <a:lnTo>
                  <a:pt x="0" y="42414"/>
                </a:lnTo>
                <a:lnTo>
                  <a:pt x="0" y="317005"/>
                </a:lnTo>
                <a:lnTo>
                  <a:pt x="3333" y="333515"/>
                </a:lnTo>
                <a:lnTo>
                  <a:pt x="12423" y="346997"/>
                </a:lnTo>
                <a:lnTo>
                  <a:pt x="25905" y="356086"/>
                </a:lnTo>
                <a:lnTo>
                  <a:pt x="42415" y="359419"/>
                </a:lnTo>
                <a:lnTo>
                  <a:pt x="4623857" y="359419"/>
                </a:lnTo>
                <a:lnTo>
                  <a:pt x="4640367" y="356086"/>
                </a:lnTo>
                <a:lnTo>
                  <a:pt x="4653849" y="346997"/>
                </a:lnTo>
                <a:lnTo>
                  <a:pt x="4662939" y="333515"/>
                </a:lnTo>
                <a:lnTo>
                  <a:pt x="4666272" y="317005"/>
                </a:lnTo>
                <a:lnTo>
                  <a:pt x="4666272" y="42414"/>
                </a:lnTo>
                <a:lnTo>
                  <a:pt x="4662939" y="25904"/>
                </a:lnTo>
                <a:lnTo>
                  <a:pt x="4653849" y="12422"/>
                </a:lnTo>
                <a:lnTo>
                  <a:pt x="4640367" y="3333"/>
                </a:lnTo>
                <a:lnTo>
                  <a:pt x="4623857" y="0"/>
                </a:lnTo>
                <a:close/>
              </a:path>
            </a:pathLst>
          </a:custGeom>
          <a:solidFill>
            <a:srgbClr val="FF40FF">
              <a:alpha val="2173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792010" y="2620404"/>
            <a:ext cx="4403725" cy="360045"/>
          </a:xfrm>
          <a:custGeom>
            <a:avLst/>
            <a:gdLst/>
            <a:ahLst/>
            <a:cxnLst/>
            <a:rect l="l" t="t" r="r" b="b"/>
            <a:pathLst>
              <a:path w="4403725" h="360044">
                <a:moveTo>
                  <a:pt x="4360821" y="0"/>
                </a:moveTo>
                <a:lnTo>
                  <a:pt x="42414" y="0"/>
                </a:lnTo>
                <a:lnTo>
                  <a:pt x="25905" y="3333"/>
                </a:lnTo>
                <a:lnTo>
                  <a:pt x="12423" y="12422"/>
                </a:lnTo>
                <a:lnTo>
                  <a:pt x="3333" y="25904"/>
                </a:lnTo>
                <a:lnTo>
                  <a:pt x="0" y="42414"/>
                </a:lnTo>
                <a:lnTo>
                  <a:pt x="0" y="317005"/>
                </a:lnTo>
                <a:lnTo>
                  <a:pt x="3333" y="333515"/>
                </a:lnTo>
                <a:lnTo>
                  <a:pt x="12423" y="346997"/>
                </a:lnTo>
                <a:lnTo>
                  <a:pt x="25905" y="356086"/>
                </a:lnTo>
                <a:lnTo>
                  <a:pt x="42414" y="359420"/>
                </a:lnTo>
                <a:lnTo>
                  <a:pt x="4360821" y="359420"/>
                </a:lnTo>
                <a:lnTo>
                  <a:pt x="4377331" y="356086"/>
                </a:lnTo>
                <a:lnTo>
                  <a:pt x="4390812" y="346997"/>
                </a:lnTo>
                <a:lnTo>
                  <a:pt x="4399902" y="333515"/>
                </a:lnTo>
                <a:lnTo>
                  <a:pt x="4403236" y="317005"/>
                </a:lnTo>
                <a:lnTo>
                  <a:pt x="4403236" y="42414"/>
                </a:lnTo>
                <a:lnTo>
                  <a:pt x="4399902" y="25904"/>
                </a:lnTo>
                <a:lnTo>
                  <a:pt x="4390812" y="12422"/>
                </a:lnTo>
                <a:lnTo>
                  <a:pt x="4377331" y="3333"/>
                </a:lnTo>
                <a:lnTo>
                  <a:pt x="4360821" y="0"/>
                </a:lnTo>
                <a:close/>
              </a:path>
            </a:pathLst>
          </a:custGeom>
          <a:solidFill>
            <a:srgbClr val="FF40FF">
              <a:alpha val="177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069801" y="4849101"/>
            <a:ext cx="4403725" cy="360045"/>
          </a:xfrm>
          <a:custGeom>
            <a:avLst/>
            <a:gdLst/>
            <a:ahLst/>
            <a:cxnLst/>
            <a:rect l="l" t="t" r="r" b="b"/>
            <a:pathLst>
              <a:path w="4403725" h="360045">
                <a:moveTo>
                  <a:pt x="4360821" y="0"/>
                </a:moveTo>
                <a:lnTo>
                  <a:pt x="42414" y="0"/>
                </a:lnTo>
                <a:lnTo>
                  <a:pt x="25905" y="3333"/>
                </a:lnTo>
                <a:lnTo>
                  <a:pt x="12423" y="12422"/>
                </a:lnTo>
                <a:lnTo>
                  <a:pt x="3333" y="25904"/>
                </a:lnTo>
                <a:lnTo>
                  <a:pt x="0" y="42414"/>
                </a:lnTo>
                <a:lnTo>
                  <a:pt x="0" y="317005"/>
                </a:lnTo>
                <a:lnTo>
                  <a:pt x="3333" y="333515"/>
                </a:lnTo>
                <a:lnTo>
                  <a:pt x="12423" y="346997"/>
                </a:lnTo>
                <a:lnTo>
                  <a:pt x="25905" y="356086"/>
                </a:lnTo>
                <a:lnTo>
                  <a:pt x="42414" y="359420"/>
                </a:lnTo>
                <a:lnTo>
                  <a:pt x="4360821" y="359420"/>
                </a:lnTo>
                <a:lnTo>
                  <a:pt x="4377331" y="356086"/>
                </a:lnTo>
                <a:lnTo>
                  <a:pt x="4390812" y="346997"/>
                </a:lnTo>
                <a:lnTo>
                  <a:pt x="4399902" y="333515"/>
                </a:lnTo>
                <a:lnTo>
                  <a:pt x="4403236" y="317005"/>
                </a:lnTo>
                <a:lnTo>
                  <a:pt x="4403236" y="42414"/>
                </a:lnTo>
                <a:lnTo>
                  <a:pt x="4399902" y="25904"/>
                </a:lnTo>
                <a:lnTo>
                  <a:pt x="4390812" y="12422"/>
                </a:lnTo>
                <a:lnTo>
                  <a:pt x="4377331" y="3333"/>
                </a:lnTo>
                <a:lnTo>
                  <a:pt x="4360821" y="0"/>
                </a:lnTo>
                <a:close/>
              </a:path>
            </a:pathLst>
          </a:custGeom>
          <a:solidFill>
            <a:srgbClr val="FF40FF">
              <a:alpha val="2173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770" y="994145"/>
            <a:ext cx="206117" cy="266463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181" y="1043106"/>
            <a:ext cx="206117" cy="266463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3233" y="2513078"/>
            <a:ext cx="206117" cy="26646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1157" y="2973316"/>
            <a:ext cx="206117" cy="266463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6436" y="2952601"/>
            <a:ext cx="206117" cy="266463"/>
          </a:xfrm>
          <a:prstGeom prst="rect">
            <a:avLst/>
          </a:prstGeom>
        </p:spPr>
      </p:pic>
      <p:grpSp>
        <p:nvGrpSpPr>
          <p:cNvPr id="39" name="object 39" descr=""/>
          <p:cNvGrpSpPr/>
          <p:nvPr/>
        </p:nvGrpSpPr>
        <p:grpSpPr>
          <a:xfrm>
            <a:off x="9102185" y="2918208"/>
            <a:ext cx="605155" cy="782320"/>
            <a:chOff x="9102185" y="2918208"/>
            <a:chExt cx="605155" cy="782320"/>
          </a:xfrm>
        </p:grpSpPr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0948" y="3423763"/>
              <a:ext cx="206117" cy="266463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9358912" y="3368326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0"/>
                  </a:moveTo>
                  <a:lnTo>
                    <a:pt x="4490" y="4490"/>
                  </a:lnTo>
                  <a:lnTo>
                    <a:pt x="179377" y="179376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324787" y="3334202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0"/>
                  </a:moveTo>
                  <a:lnTo>
                    <a:pt x="19306" y="57922"/>
                  </a:lnTo>
                  <a:lnTo>
                    <a:pt x="57922" y="19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7388" y="3433554"/>
              <a:ext cx="206117" cy="26646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2185" y="2918208"/>
              <a:ext cx="325591" cy="448182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1678774" y="153138"/>
            <a:ext cx="8047990" cy="2831465"/>
            <a:chOff x="1678774" y="153138"/>
            <a:chExt cx="8047990" cy="2831465"/>
          </a:xfrm>
        </p:grpSpPr>
        <p:sp>
          <p:nvSpPr>
            <p:cNvPr id="46" name="object 46" descr=""/>
            <p:cNvSpPr/>
            <p:nvPr/>
          </p:nvSpPr>
          <p:spPr>
            <a:xfrm>
              <a:off x="7959005" y="1253690"/>
              <a:ext cx="811530" cy="342900"/>
            </a:xfrm>
            <a:custGeom>
              <a:avLst/>
              <a:gdLst/>
              <a:ahLst/>
              <a:cxnLst/>
              <a:rect l="l" t="t" r="r" b="b"/>
              <a:pathLst>
                <a:path w="811529" h="342900">
                  <a:moveTo>
                    <a:pt x="811157" y="342607"/>
                  </a:moveTo>
                  <a:lnTo>
                    <a:pt x="805307" y="34013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753689" y="1568674"/>
              <a:ext cx="60960" cy="50800"/>
            </a:xfrm>
            <a:custGeom>
              <a:avLst/>
              <a:gdLst/>
              <a:ahLst/>
              <a:cxnLst/>
              <a:rect l="l" t="t" r="r" b="b"/>
              <a:pathLst>
                <a:path w="60959" h="50800">
                  <a:moveTo>
                    <a:pt x="21248" y="0"/>
                  </a:moveTo>
                  <a:lnTo>
                    <a:pt x="0" y="50305"/>
                  </a:lnTo>
                  <a:lnTo>
                    <a:pt x="60930" y="46401"/>
                  </a:lnTo>
                  <a:lnTo>
                    <a:pt x="21248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630601" y="1526698"/>
              <a:ext cx="1287145" cy="733425"/>
            </a:xfrm>
            <a:custGeom>
              <a:avLst/>
              <a:gdLst/>
              <a:ahLst/>
              <a:cxnLst/>
              <a:rect l="l" t="t" r="r" b="b"/>
              <a:pathLst>
                <a:path w="1287145" h="733425">
                  <a:moveTo>
                    <a:pt x="1286564" y="732811"/>
                  </a:moveTo>
                  <a:lnTo>
                    <a:pt x="1281046" y="729668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898134" y="2232642"/>
              <a:ext cx="61594" cy="50800"/>
            </a:xfrm>
            <a:custGeom>
              <a:avLst/>
              <a:gdLst/>
              <a:ahLst/>
              <a:cxnLst/>
              <a:rect l="l" t="t" r="r" b="b"/>
              <a:pathLst>
                <a:path w="61595" h="50800">
                  <a:moveTo>
                    <a:pt x="27028" y="0"/>
                  </a:moveTo>
                  <a:lnTo>
                    <a:pt x="0" y="47452"/>
                  </a:lnTo>
                  <a:lnTo>
                    <a:pt x="60966" y="50754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830837" y="1138182"/>
              <a:ext cx="81915" cy="259079"/>
            </a:xfrm>
            <a:custGeom>
              <a:avLst/>
              <a:gdLst/>
              <a:ahLst/>
              <a:cxnLst/>
              <a:rect l="l" t="t" r="r" b="b"/>
              <a:pathLst>
                <a:path w="81915" h="259080">
                  <a:moveTo>
                    <a:pt x="81618" y="258979"/>
                  </a:moveTo>
                  <a:lnTo>
                    <a:pt x="79709" y="252922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884504" y="1382897"/>
              <a:ext cx="52705" cy="60325"/>
            </a:xfrm>
            <a:custGeom>
              <a:avLst/>
              <a:gdLst/>
              <a:ahLst/>
              <a:cxnLst/>
              <a:rect l="l" t="t" r="r" b="b"/>
              <a:pathLst>
                <a:path w="52704" h="60325">
                  <a:moveTo>
                    <a:pt x="52085" y="0"/>
                  </a:moveTo>
                  <a:lnTo>
                    <a:pt x="0" y="16414"/>
                  </a:lnTo>
                  <a:lnTo>
                    <a:pt x="42456" y="60291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43" y="828806"/>
              <a:ext cx="206117" cy="26646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029" y="641622"/>
              <a:ext cx="206117" cy="266463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7415" y="1052899"/>
              <a:ext cx="206117" cy="266463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4684" y="1229159"/>
              <a:ext cx="206117" cy="266463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553" y="798299"/>
              <a:ext cx="206117" cy="266463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8752" y="701506"/>
              <a:ext cx="206117" cy="26646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8429351" y="534961"/>
              <a:ext cx="560070" cy="278130"/>
            </a:xfrm>
            <a:custGeom>
              <a:avLst/>
              <a:gdLst/>
              <a:ahLst/>
              <a:cxnLst/>
              <a:rect l="l" t="t" r="r" b="b"/>
              <a:pathLst>
                <a:path w="560070" h="278130">
                  <a:moveTo>
                    <a:pt x="559865" y="0"/>
                  </a:moveTo>
                  <a:lnTo>
                    <a:pt x="554178" y="2823"/>
                  </a:lnTo>
                  <a:lnTo>
                    <a:pt x="0" y="277945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971387" y="513328"/>
              <a:ext cx="61594" cy="49530"/>
            </a:xfrm>
            <a:custGeom>
              <a:avLst/>
              <a:gdLst/>
              <a:ahLst/>
              <a:cxnLst/>
              <a:rect l="l" t="t" r="r" b="b"/>
              <a:pathLst>
                <a:path w="61595" h="49529">
                  <a:moveTo>
                    <a:pt x="0" y="0"/>
                  </a:moveTo>
                  <a:lnTo>
                    <a:pt x="24283" y="48914"/>
                  </a:lnTo>
                  <a:lnTo>
                    <a:pt x="61056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928498" y="1311314"/>
              <a:ext cx="957580" cy="777240"/>
            </a:xfrm>
            <a:custGeom>
              <a:avLst/>
              <a:gdLst/>
              <a:ahLst/>
              <a:cxnLst/>
              <a:rect l="l" t="t" r="r" b="b"/>
              <a:pathLst>
                <a:path w="957579" h="777239">
                  <a:moveTo>
                    <a:pt x="957407" y="776645"/>
                  </a:moveTo>
                  <a:lnTo>
                    <a:pt x="952476" y="77264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863773" y="2062755"/>
              <a:ext cx="59690" cy="55880"/>
            </a:xfrm>
            <a:custGeom>
              <a:avLst/>
              <a:gdLst/>
              <a:ahLst/>
              <a:cxnLst/>
              <a:rect l="l" t="t" r="r" b="b"/>
              <a:pathLst>
                <a:path w="59690" h="55880">
                  <a:moveTo>
                    <a:pt x="34404" y="0"/>
                  </a:moveTo>
                  <a:lnTo>
                    <a:pt x="0" y="42410"/>
                  </a:lnTo>
                  <a:lnTo>
                    <a:pt x="59612" y="55608"/>
                  </a:lnTo>
                  <a:lnTo>
                    <a:pt x="34404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055838" y="705604"/>
              <a:ext cx="685165" cy="111125"/>
            </a:xfrm>
            <a:custGeom>
              <a:avLst/>
              <a:gdLst/>
              <a:ahLst/>
              <a:cxnLst/>
              <a:rect l="l" t="t" r="r" b="b"/>
              <a:pathLst>
                <a:path w="685165" h="111125">
                  <a:moveTo>
                    <a:pt x="0" y="0"/>
                  </a:moveTo>
                  <a:lnTo>
                    <a:pt x="6268" y="1014"/>
                  </a:lnTo>
                  <a:lnTo>
                    <a:pt x="685035" y="110905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036294" y="429083"/>
              <a:ext cx="689610" cy="189230"/>
            </a:xfrm>
            <a:custGeom>
              <a:avLst/>
              <a:gdLst/>
              <a:ahLst/>
              <a:cxnLst/>
              <a:rect l="l" t="t" r="r" b="b"/>
              <a:pathLst>
                <a:path w="689609" h="189229">
                  <a:moveTo>
                    <a:pt x="0" y="188655"/>
                  </a:moveTo>
                  <a:lnTo>
                    <a:pt x="6124" y="186980"/>
                  </a:lnTo>
                  <a:lnTo>
                    <a:pt x="689568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989744" y="589727"/>
              <a:ext cx="60325" cy="52705"/>
            </a:xfrm>
            <a:custGeom>
              <a:avLst/>
              <a:gdLst/>
              <a:ahLst/>
              <a:cxnLst/>
              <a:rect l="l" t="t" r="r" b="b"/>
              <a:pathLst>
                <a:path w="60325" h="52704">
                  <a:moveTo>
                    <a:pt x="45469" y="0"/>
                  </a:moveTo>
                  <a:lnTo>
                    <a:pt x="0" y="40746"/>
                  </a:lnTo>
                  <a:lnTo>
                    <a:pt x="59879" y="52674"/>
                  </a:lnTo>
                  <a:lnTo>
                    <a:pt x="45469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9259" y="291360"/>
              <a:ext cx="206117" cy="266463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045" y="153138"/>
              <a:ext cx="206117" cy="266463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7008200" y="679664"/>
              <a:ext cx="58419" cy="53975"/>
            </a:xfrm>
            <a:custGeom>
              <a:avLst/>
              <a:gdLst/>
              <a:ahLst/>
              <a:cxnLst/>
              <a:rect l="l" t="t" r="r" b="b"/>
              <a:pathLst>
                <a:path w="58420" h="53975">
                  <a:moveTo>
                    <a:pt x="58271" y="0"/>
                  </a:moveTo>
                  <a:lnTo>
                    <a:pt x="0" y="18225"/>
                  </a:lnTo>
                  <a:lnTo>
                    <a:pt x="49542" y="53907"/>
                  </a:lnTo>
                  <a:lnTo>
                    <a:pt x="58271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5810" y="268267"/>
              <a:ext cx="325591" cy="448182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6958" y="2043616"/>
              <a:ext cx="325591" cy="448182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903" y="2601210"/>
              <a:ext cx="206117" cy="266463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8616223" y="2765450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5" h="0">
                  <a:moveTo>
                    <a:pt x="0" y="0"/>
                  </a:moveTo>
                  <a:lnTo>
                    <a:pt x="6349" y="0"/>
                  </a:lnTo>
                  <a:lnTo>
                    <a:pt x="169189" y="0"/>
                  </a:lnTo>
                </a:path>
              </a:pathLst>
            </a:custGeom>
            <a:ln w="127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567963" y="273814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54610" y="0"/>
                  </a:moveTo>
                  <a:lnTo>
                    <a:pt x="0" y="27305"/>
                  </a:lnTo>
                  <a:lnTo>
                    <a:pt x="54610" y="5461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975948" y="261239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542" y="0"/>
                  </a:moveTo>
                  <a:lnTo>
                    <a:pt x="81052" y="4490"/>
                  </a:lnTo>
                  <a:lnTo>
                    <a:pt x="0" y="85543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037694" y="257826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22" y="0"/>
                  </a:moveTo>
                  <a:lnTo>
                    <a:pt x="0" y="19306"/>
                  </a:lnTo>
                  <a:lnTo>
                    <a:pt x="38614" y="57922"/>
                  </a:lnTo>
                  <a:lnTo>
                    <a:pt x="57922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697" y="2536202"/>
              <a:ext cx="325591" cy="448182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0811" y="1450502"/>
              <a:ext cx="325591" cy="448182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4388" y="1581682"/>
              <a:ext cx="206117" cy="266463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9327380" y="208560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0" y="179377"/>
                  </a:moveTo>
                  <a:lnTo>
                    <a:pt x="4490" y="174886"/>
                  </a:lnTo>
                  <a:lnTo>
                    <a:pt x="179376" y="0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293255" y="224117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19307" y="0"/>
                  </a:moveTo>
                  <a:lnTo>
                    <a:pt x="0" y="57922"/>
                  </a:lnTo>
                  <a:lnTo>
                    <a:pt x="57922" y="38615"/>
                  </a:lnTo>
                  <a:lnTo>
                    <a:pt x="19307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0533" y="1827619"/>
              <a:ext cx="206117" cy="266463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0233" y="2093879"/>
              <a:ext cx="325591" cy="448182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9304" y="415064"/>
              <a:ext cx="325591" cy="448182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7872750" y="2341460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223" y="0"/>
                  </a:moveTo>
                  <a:lnTo>
                    <a:pt x="163733" y="4490"/>
                  </a:lnTo>
                  <a:lnTo>
                    <a:pt x="0" y="168224"/>
                  </a:lnTo>
                </a:path>
              </a:pathLst>
            </a:custGeom>
            <a:ln w="12699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017177" y="230733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7922" y="0"/>
                  </a:moveTo>
                  <a:lnTo>
                    <a:pt x="0" y="19306"/>
                  </a:lnTo>
                  <a:lnTo>
                    <a:pt x="38614" y="57922"/>
                  </a:lnTo>
                  <a:lnTo>
                    <a:pt x="57922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2594" y="2426603"/>
              <a:ext cx="206117" cy="266463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4243717" y="2233306"/>
              <a:ext cx="2611120" cy="276225"/>
            </a:xfrm>
            <a:custGeom>
              <a:avLst/>
              <a:gdLst/>
              <a:ahLst/>
              <a:cxnLst/>
              <a:rect l="l" t="t" r="r" b="b"/>
              <a:pathLst>
                <a:path w="2611120" h="276225">
                  <a:moveTo>
                    <a:pt x="2578310" y="0"/>
                  </a:moveTo>
                  <a:lnTo>
                    <a:pt x="32597" y="0"/>
                  </a:lnTo>
                  <a:lnTo>
                    <a:pt x="19908" y="2561"/>
                  </a:lnTo>
                  <a:lnTo>
                    <a:pt x="9547" y="9547"/>
                  </a:lnTo>
                  <a:lnTo>
                    <a:pt x="2561" y="19908"/>
                  </a:lnTo>
                  <a:lnTo>
                    <a:pt x="0" y="32595"/>
                  </a:lnTo>
                  <a:lnTo>
                    <a:pt x="0" y="243627"/>
                  </a:lnTo>
                  <a:lnTo>
                    <a:pt x="2561" y="256315"/>
                  </a:lnTo>
                  <a:lnTo>
                    <a:pt x="9547" y="266677"/>
                  </a:lnTo>
                  <a:lnTo>
                    <a:pt x="19908" y="273663"/>
                  </a:lnTo>
                  <a:lnTo>
                    <a:pt x="32597" y="276225"/>
                  </a:lnTo>
                  <a:lnTo>
                    <a:pt x="2578310" y="276225"/>
                  </a:lnTo>
                  <a:lnTo>
                    <a:pt x="2590999" y="273663"/>
                  </a:lnTo>
                  <a:lnTo>
                    <a:pt x="2601360" y="266677"/>
                  </a:lnTo>
                  <a:lnTo>
                    <a:pt x="2608346" y="256315"/>
                  </a:lnTo>
                  <a:lnTo>
                    <a:pt x="2610907" y="243627"/>
                  </a:lnTo>
                  <a:lnTo>
                    <a:pt x="2610907" y="32595"/>
                  </a:lnTo>
                  <a:lnTo>
                    <a:pt x="2608346" y="19908"/>
                  </a:lnTo>
                  <a:lnTo>
                    <a:pt x="2601360" y="9547"/>
                  </a:lnTo>
                  <a:lnTo>
                    <a:pt x="2590999" y="2561"/>
                  </a:lnTo>
                  <a:lnTo>
                    <a:pt x="2578310" y="0"/>
                  </a:lnTo>
                  <a:close/>
                </a:path>
              </a:pathLst>
            </a:custGeom>
            <a:solidFill>
              <a:srgbClr val="FF40FF">
                <a:alpha val="2173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243717" y="2233306"/>
              <a:ext cx="2611120" cy="276225"/>
            </a:xfrm>
            <a:custGeom>
              <a:avLst/>
              <a:gdLst/>
              <a:ahLst/>
              <a:cxnLst/>
              <a:rect l="l" t="t" r="r" b="b"/>
              <a:pathLst>
                <a:path w="2611120" h="276225">
                  <a:moveTo>
                    <a:pt x="32596" y="0"/>
                  </a:moveTo>
                  <a:lnTo>
                    <a:pt x="2578310" y="0"/>
                  </a:lnTo>
                  <a:lnTo>
                    <a:pt x="2590999" y="2561"/>
                  </a:lnTo>
                  <a:lnTo>
                    <a:pt x="2601360" y="9547"/>
                  </a:lnTo>
                  <a:lnTo>
                    <a:pt x="2608346" y="19908"/>
                  </a:lnTo>
                  <a:lnTo>
                    <a:pt x="2610907" y="32596"/>
                  </a:lnTo>
                  <a:lnTo>
                    <a:pt x="2610907" y="243628"/>
                  </a:lnTo>
                  <a:lnTo>
                    <a:pt x="2608346" y="256316"/>
                  </a:lnTo>
                  <a:lnTo>
                    <a:pt x="2601360" y="266677"/>
                  </a:lnTo>
                  <a:lnTo>
                    <a:pt x="2590999" y="273663"/>
                  </a:lnTo>
                  <a:lnTo>
                    <a:pt x="2578310" y="276225"/>
                  </a:lnTo>
                  <a:lnTo>
                    <a:pt x="32596" y="276225"/>
                  </a:lnTo>
                  <a:lnTo>
                    <a:pt x="19908" y="273663"/>
                  </a:lnTo>
                  <a:lnTo>
                    <a:pt x="9547" y="266677"/>
                  </a:lnTo>
                  <a:lnTo>
                    <a:pt x="2561" y="256316"/>
                  </a:lnTo>
                  <a:lnTo>
                    <a:pt x="0" y="243628"/>
                  </a:lnTo>
                  <a:lnTo>
                    <a:pt x="0" y="32596"/>
                  </a:lnTo>
                  <a:lnTo>
                    <a:pt x="2561" y="19908"/>
                  </a:lnTo>
                  <a:lnTo>
                    <a:pt x="9547" y="9547"/>
                  </a:lnTo>
                  <a:lnTo>
                    <a:pt x="19908" y="2561"/>
                  </a:lnTo>
                  <a:lnTo>
                    <a:pt x="325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678774" y="1557478"/>
              <a:ext cx="5278755" cy="360045"/>
            </a:xfrm>
            <a:custGeom>
              <a:avLst/>
              <a:gdLst/>
              <a:ahLst/>
              <a:cxnLst/>
              <a:rect l="l" t="t" r="r" b="b"/>
              <a:pathLst>
                <a:path w="5278755" h="360044">
                  <a:moveTo>
                    <a:pt x="5235968" y="0"/>
                  </a:moveTo>
                  <a:lnTo>
                    <a:pt x="42414" y="0"/>
                  </a:lnTo>
                  <a:lnTo>
                    <a:pt x="25905" y="3333"/>
                  </a:lnTo>
                  <a:lnTo>
                    <a:pt x="12423" y="12422"/>
                  </a:lnTo>
                  <a:lnTo>
                    <a:pt x="3333" y="25904"/>
                  </a:lnTo>
                  <a:lnTo>
                    <a:pt x="0" y="42414"/>
                  </a:lnTo>
                  <a:lnTo>
                    <a:pt x="0" y="317005"/>
                  </a:lnTo>
                  <a:lnTo>
                    <a:pt x="3333" y="333515"/>
                  </a:lnTo>
                  <a:lnTo>
                    <a:pt x="12423" y="346997"/>
                  </a:lnTo>
                  <a:lnTo>
                    <a:pt x="25905" y="356086"/>
                  </a:lnTo>
                  <a:lnTo>
                    <a:pt x="42414" y="359420"/>
                  </a:lnTo>
                  <a:lnTo>
                    <a:pt x="5235968" y="359420"/>
                  </a:lnTo>
                  <a:lnTo>
                    <a:pt x="5252478" y="356086"/>
                  </a:lnTo>
                  <a:lnTo>
                    <a:pt x="5265960" y="346997"/>
                  </a:lnTo>
                  <a:lnTo>
                    <a:pt x="5275050" y="333515"/>
                  </a:lnTo>
                  <a:lnTo>
                    <a:pt x="5278384" y="317005"/>
                  </a:lnTo>
                  <a:lnTo>
                    <a:pt x="5278384" y="42414"/>
                  </a:lnTo>
                  <a:lnTo>
                    <a:pt x="5275050" y="25904"/>
                  </a:lnTo>
                  <a:lnTo>
                    <a:pt x="5265960" y="12422"/>
                  </a:lnTo>
                  <a:lnTo>
                    <a:pt x="5252478" y="3333"/>
                  </a:lnTo>
                  <a:lnTo>
                    <a:pt x="5235968" y="0"/>
                  </a:lnTo>
                  <a:close/>
                </a:path>
              </a:pathLst>
            </a:custGeom>
            <a:solidFill>
              <a:srgbClr val="FF40FF">
                <a:alpha val="2173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749" y="300267"/>
            <a:ext cx="21774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 y</a:t>
            </a:r>
            <a:r>
              <a:rPr dirty="0" spc="-5"/>
              <a:t> </a:t>
            </a:r>
            <a:r>
              <a:rPr dirty="0" spc="-20"/>
              <a:t>URIs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791" y="1062529"/>
            <a:ext cx="194776" cy="1947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3610" y="935749"/>
            <a:ext cx="7985125" cy="896619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dirty="0" sz="1900" b="1">
                <a:solidFill>
                  <a:srgbClr val="021EAA"/>
                </a:solidFill>
                <a:latin typeface="Arial"/>
                <a:cs typeface="Arial"/>
              </a:rPr>
              <a:t>URL</a:t>
            </a:r>
            <a:r>
              <a:rPr dirty="0" sz="1900" spc="6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(Uniform</a:t>
            </a:r>
            <a:r>
              <a:rPr dirty="0" sz="190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Resource</a:t>
            </a:r>
            <a:r>
              <a:rPr dirty="0" sz="190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021EAA"/>
                </a:solidFill>
                <a:latin typeface="Arial"/>
                <a:cs typeface="Arial"/>
              </a:rPr>
              <a:t>Locator)</a:t>
            </a:r>
            <a:endParaRPr sz="1900">
              <a:latin typeface="Arial"/>
              <a:cs typeface="Arial"/>
            </a:endParaRPr>
          </a:p>
          <a:p>
            <a:pPr marL="436880" indent="-208279">
              <a:lnSpc>
                <a:spcPct val="100000"/>
              </a:lnSpc>
              <a:spcBef>
                <a:spcPts val="345"/>
              </a:spcBef>
              <a:buClr>
                <a:srgbClr val="829FF9"/>
              </a:buClr>
              <a:buSzPct val="59375"/>
              <a:buFont typeface="Wingdings"/>
              <a:buChar char=""/>
              <a:tabLst>
                <a:tab pos="437515" algn="l"/>
              </a:tabLst>
            </a:pPr>
            <a:r>
              <a:rPr dirty="0" sz="1600" b="1">
                <a:solidFill>
                  <a:srgbClr val="0433FF"/>
                </a:solidFill>
                <a:latin typeface="Arial"/>
                <a:cs typeface="Arial"/>
              </a:rPr>
              <a:t>Dirección</a:t>
            </a:r>
            <a:r>
              <a:rPr dirty="0" sz="1600" spc="-1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acceso a cualquier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433FF"/>
                </a:solidFill>
                <a:latin typeface="Arial"/>
                <a:cs typeface="Arial"/>
              </a:rPr>
              <a:t>recurso</a:t>
            </a:r>
            <a:r>
              <a:rPr dirty="0" sz="16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o </a:t>
            </a:r>
            <a:r>
              <a:rPr dirty="0" sz="1600" b="1">
                <a:solidFill>
                  <a:srgbClr val="0433FF"/>
                </a:solidFill>
                <a:latin typeface="Arial"/>
                <a:cs typeface="Arial"/>
              </a:rPr>
              <a:t>servicio</a:t>
            </a:r>
            <a:r>
              <a:rPr dirty="0" sz="16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600">
              <a:latin typeface="Arial"/>
              <a:cs typeface="Arial"/>
            </a:endParaRPr>
          </a:p>
          <a:p>
            <a:pPr lvl="1" marL="848994" indent="-163195">
              <a:lnSpc>
                <a:spcPct val="100000"/>
              </a:lnSpc>
              <a:spcBef>
                <a:spcPts val="375"/>
              </a:spcBef>
              <a:buClr>
                <a:srgbClr val="829FF9"/>
              </a:buClr>
              <a:buSzPct val="96000"/>
              <a:buFont typeface="Wingdings"/>
              <a:buChar char=""/>
              <a:tabLst>
                <a:tab pos="849630" algn="l"/>
              </a:tabLst>
            </a:pP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21EAA"/>
                </a:solidFill>
                <a:latin typeface="Arial"/>
                <a:cs typeface="Arial"/>
              </a:rPr>
              <a:t>URLs</a:t>
            </a:r>
            <a:r>
              <a:rPr dirty="0" sz="1250" spc="7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(RFC1738)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son</a:t>
            </a:r>
            <a:r>
              <a:rPr dirty="0" sz="12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un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caso</a:t>
            </a:r>
            <a:r>
              <a:rPr dirty="0" sz="12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particular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2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21EAA"/>
                </a:solidFill>
                <a:latin typeface="Arial"/>
                <a:cs typeface="Arial"/>
              </a:rPr>
              <a:t>URIs</a:t>
            </a:r>
            <a:r>
              <a:rPr dirty="0" sz="1250" spc="7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(Uniform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Resource</a:t>
            </a:r>
            <a:r>
              <a:rPr dirty="0" sz="1250" spc="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21EAA"/>
                </a:solidFill>
                <a:latin typeface="Arial"/>
                <a:cs typeface="Arial"/>
              </a:rPr>
              <a:t>Identifiers,</a:t>
            </a:r>
            <a:r>
              <a:rPr dirty="0" sz="125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021EAA"/>
                </a:solidFill>
                <a:latin typeface="Arial"/>
                <a:cs typeface="Arial"/>
              </a:rPr>
              <a:t>RFC3986)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14691" y="1879032"/>
            <a:ext cx="11430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25">
                <a:solidFill>
                  <a:srgbClr val="515A9E"/>
                </a:solidFill>
                <a:latin typeface="Wingdings"/>
                <a:cs typeface="Wingdings"/>
              </a:rPr>
              <a:t>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48381" y="1836453"/>
            <a:ext cx="55245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</a:t>
            </a:r>
            <a:r>
              <a:rPr dirty="0" u="sng" sz="14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3"/>
              </a:rPr>
              <a:t>www.ietf.org/rfc/rfc1738.txt</a:t>
            </a:r>
            <a:r>
              <a:rPr dirty="0" sz="1450" spc="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1450" spc="1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4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https://tools.ietf.org/html/rfc3986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13556" y="6274367"/>
            <a:ext cx="1784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515A9E"/>
                </a:solidFill>
                <a:latin typeface="Tahoma"/>
                <a:cs typeface="Tahoma"/>
              </a:rPr>
              <a:t>15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3465" y="2187257"/>
            <a:ext cx="8514080" cy="443230"/>
          </a:xfrm>
          <a:prstGeom prst="rect">
            <a:avLst/>
          </a:prstGeom>
          <a:ln w="3175">
            <a:solidFill>
              <a:srgbClr val="929292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240"/>
              </a:spcBef>
            </a:pP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scheme</a:t>
            </a:r>
            <a:r>
              <a:rPr dirty="0" sz="2400" spc="-10" b="1">
                <a:latin typeface="Arial"/>
                <a:cs typeface="Arial"/>
              </a:rPr>
              <a:t>://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user</a:t>
            </a:r>
            <a:r>
              <a:rPr dirty="0" sz="2400" spc="-10" b="1">
                <a:latin typeface="Arial"/>
                <a:cs typeface="Arial"/>
              </a:rPr>
              <a:t>: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password</a:t>
            </a:r>
            <a:r>
              <a:rPr dirty="0" sz="2400" spc="-10" b="1">
                <a:latin typeface="Arial"/>
                <a:cs typeface="Arial"/>
              </a:rPr>
              <a:t>@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host</a:t>
            </a:r>
            <a:r>
              <a:rPr dirty="0" sz="2400" spc="-10" b="1">
                <a:latin typeface="Arial"/>
                <a:cs typeface="Arial"/>
              </a:rPr>
              <a:t>: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port</a:t>
            </a:r>
            <a:r>
              <a:rPr dirty="0" sz="2400" spc="-10" b="1">
                <a:latin typeface="Arial"/>
                <a:cs typeface="Arial"/>
              </a:rPr>
              <a:t>/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path</a:t>
            </a:r>
            <a:r>
              <a:rPr dirty="0" sz="2400" spc="-10" b="1">
                <a:latin typeface="Arial"/>
                <a:cs typeface="Arial"/>
              </a:rPr>
              <a:t>?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query</a:t>
            </a:r>
            <a:r>
              <a:rPr dirty="0" sz="2400" spc="-10" b="1">
                <a:latin typeface="Arial"/>
                <a:cs typeface="Arial"/>
              </a:rPr>
              <a:t>#</a:t>
            </a:r>
            <a:r>
              <a:rPr dirty="0" sz="2400" spc="-10" b="1">
                <a:solidFill>
                  <a:srgbClr val="942193"/>
                </a:solidFill>
                <a:latin typeface="Arial"/>
                <a:cs typeface="Arial"/>
              </a:rPr>
              <a:t>fragment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2967341"/>
            <a:ext cx="170429" cy="1704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3531221"/>
            <a:ext cx="170429" cy="1704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4095101"/>
            <a:ext cx="170429" cy="17042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4658981"/>
            <a:ext cx="170429" cy="17042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12362" y="2851010"/>
            <a:ext cx="9467850" cy="202311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20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4"/>
              </a:rPr>
              <a:t>http://upm.es/dir/pagina.html</a:t>
            </a:r>
            <a:endParaRPr sz="1650">
              <a:latin typeface="Arial"/>
              <a:cs typeface="Arial"/>
            </a:endParaRPr>
          </a:p>
          <a:p>
            <a:pPr marL="518795" indent="-182245">
              <a:lnSpc>
                <a:spcPct val="100000"/>
              </a:lnSpc>
              <a:spcBef>
                <a:spcPts val="330"/>
              </a:spcBef>
              <a:buClr>
                <a:srgbClr val="829FF9"/>
              </a:buClr>
              <a:buSzPct val="60714"/>
              <a:buFont typeface="Wingdings"/>
              <a:buChar char=""/>
              <a:tabLst>
                <a:tab pos="519430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que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identifica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página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4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/dir/pagina.html</a:t>
            </a:r>
            <a:r>
              <a:rPr dirty="0" sz="14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upm.es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50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http://upm.es:8080/dir/pagina.html</a:t>
            </a:r>
            <a:endParaRPr sz="1650">
              <a:latin typeface="Arial"/>
              <a:cs typeface="Arial"/>
            </a:endParaRPr>
          </a:p>
          <a:p>
            <a:pPr marL="518795" indent="-182245">
              <a:lnSpc>
                <a:spcPct val="100000"/>
              </a:lnSpc>
              <a:spcBef>
                <a:spcPts val="330"/>
              </a:spcBef>
              <a:buClr>
                <a:srgbClr val="829FF9"/>
              </a:buClr>
              <a:buSzPct val="60714"/>
              <a:buFont typeface="Wingdings"/>
              <a:buChar char=""/>
              <a:tabLst>
                <a:tab pos="519430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similar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anterior,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donde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escucha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puerto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8080</a:t>
            </a:r>
            <a:r>
              <a:rPr dirty="0" sz="14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no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80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asignado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0433FF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50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5"/>
              </a:rPr>
              <a:t>http://upm.es/dir/pagina.html#p3</a:t>
            </a:r>
            <a:endParaRPr sz="1650">
              <a:latin typeface="Arial"/>
              <a:cs typeface="Arial"/>
            </a:endParaRPr>
          </a:p>
          <a:p>
            <a:pPr marL="518795" indent="-182245">
              <a:lnSpc>
                <a:spcPct val="100000"/>
              </a:lnSpc>
              <a:spcBef>
                <a:spcPts val="330"/>
              </a:spcBef>
              <a:buClr>
                <a:srgbClr val="829FF9"/>
              </a:buClr>
              <a:buSzPct val="60714"/>
              <a:buFont typeface="Wingdings"/>
              <a:buChar char=""/>
              <a:tabLst>
                <a:tab pos="519430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igual al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anterior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pero con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fragment</a:t>
            </a:r>
            <a:r>
              <a:rPr dirty="0" sz="14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o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anchor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(ancla),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que identifica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 elemento con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id='p3'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pagina.html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50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6"/>
              </a:rPr>
              <a:t>http://felix@upm.es/dir/pagina.html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6895" y="4940451"/>
            <a:ext cx="1054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1262" y="4854149"/>
            <a:ext cx="7183120" cy="7766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375"/>
              </a:spcBef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Web de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un recurso asociado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al usuario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felix</a:t>
            </a:r>
            <a:r>
              <a:rPr dirty="0" sz="14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 su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cuenta en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 servidor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u="sng" sz="1400" spc="-1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upm.es</a:t>
            </a:r>
            <a:endParaRPr sz="1400">
              <a:latin typeface="Arial"/>
              <a:cs typeface="Arial"/>
            </a:endParaRPr>
          </a:p>
          <a:p>
            <a:pPr marL="847725" indent="-142875">
              <a:lnSpc>
                <a:spcPct val="100000"/>
              </a:lnSpc>
              <a:spcBef>
                <a:spcPts val="240"/>
              </a:spcBef>
              <a:buClr>
                <a:srgbClr val="829FF9"/>
              </a:buClr>
              <a:buSzPct val="95454"/>
              <a:buFont typeface="Wingdings"/>
              <a:buChar char=""/>
              <a:tabLst>
                <a:tab pos="848360" algn="l"/>
              </a:tabLst>
            </a:pP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baseline="2525" sz="1650" spc="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recomienda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enviar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passwords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URLs</a:t>
            </a:r>
            <a:r>
              <a:rPr dirty="0" baseline="2525" sz="1650" spc="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solo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con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HTTPS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no</a:t>
            </a:r>
            <a:r>
              <a:rPr dirty="0" baseline="2525" sz="1650" spc="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con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 spc="-15">
                <a:solidFill>
                  <a:srgbClr val="021EAA"/>
                </a:solidFill>
                <a:latin typeface="Arial"/>
                <a:cs typeface="Arial"/>
              </a:rPr>
              <a:t>HTTP,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porque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>
                <a:solidFill>
                  <a:srgbClr val="021EAA"/>
                </a:solidFill>
                <a:latin typeface="Arial"/>
                <a:cs typeface="Arial"/>
              </a:rPr>
              <a:t>es</a:t>
            </a:r>
            <a:r>
              <a:rPr dirty="0" baseline="2525" sz="1650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525" sz="1650" spc="-15">
                <a:solidFill>
                  <a:srgbClr val="021EAA"/>
                </a:solidFill>
                <a:latin typeface="Arial"/>
                <a:cs typeface="Arial"/>
              </a:rPr>
              <a:t>inseguro</a:t>
            </a:r>
            <a:endParaRPr baseline="2525"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7"/>
              </a:rPr>
              <a:t>http://upm.es/registro?id=23&amp;nombre=José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5416155"/>
            <a:ext cx="170429" cy="17042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01262" y="5602123"/>
            <a:ext cx="5950585" cy="5930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29895" indent="-182245">
              <a:lnSpc>
                <a:spcPct val="100000"/>
              </a:lnSpc>
              <a:spcBef>
                <a:spcPts val="450"/>
              </a:spcBef>
              <a:buClr>
                <a:srgbClr val="829FF9"/>
              </a:buClr>
              <a:buSzPct val="60714"/>
              <a:buFont typeface="Wingdings"/>
              <a:buChar char=""/>
              <a:tabLst>
                <a:tab pos="430530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que envía dos parámetros en la query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(parámetros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id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y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nombre)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u="sng" sz="16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  <a:hlinkClick r:id="rId8"/>
              </a:rPr>
              <a:t>mailto:felix@upm.es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95" y="5980035"/>
            <a:ext cx="170429" cy="17042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36895" y="6210401"/>
            <a:ext cx="6209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Clr>
                <a:srgbClr val="829FF9"/>
              </a:buClr>
              <a:buSzPct val="60714"/>
              <a:buFont typeface="Wingdings"/>
              <a:buChar char=""/>
              <a:tabLst>
                <a:tab pos="194945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URL</a:t>
            </a:r>
            <a:r>
              <a:rPr dirty="0" sz="140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de email que identifica el buzón del usuario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felix</a:t>
            </a:r>
            <a:r>
              <a:rPr dirty="0" sz="1400" spc="-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en el servidor</a:t>
            </a:r>
            <a:r>
              <a:rPr dirty="0" sz="14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u="sng" sz="1400" spc="-10" b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upm.es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58457" y="5773976"/>
            <a:ext cx="1735455" cy="571500"/>
          </a:xfrm>
          <a:custGeom>
            <a:avLst/>
            <a:gdLst/>
            <a:ahLst/>
            <a:cxnLst/>
            <a:rect l="l" t="t" r="r" b="b"/>
            <a:pathLst>
              <a:path w="1735454" h="571500">
                <a:moveTo>
                  <a:pt x="0" y="0"/>
                </a:moveTo>
                <a:lnTo>
                  <a:pt x="1735155" y="0"/>
                </a:lnTo>
                <a:lnTo>
                  <a:pt x="1735155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202907" y="5812714"/>
            <a:ext cx="16306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942193"/>
                </a:solidFill>
                <a:latin typeface="Arial"/>
                <a:cs typeface="Arial"/>
              </a:rPr>
              <a:t>HTTP/2,</a:t>
            </a:r>
            <a:r>
              <a:rPr dirty="0" sz="1500" spc="-2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942193"/>
                </a:solidFill>
                <a:latin typeface="Arial"/>
                <a:cs typeface="Arial"/>
              </a:rPr>
              <a:t>WebRTC,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942193"/>
                </a:solidFill>
                <a:latin typeface="Arial"/>
                <a:cs typeface="Arial"/>
              </a:rPr>
              <a:t>WebSockets,</a:t>
            </a:r>
            <a:r>
              <a:rPr dirty="0" sz="1500" spc="-45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942193"/>
                </a:solidFill>
                <a:latin typeface="Arial"/>
                <a:cs typeface="Arial"/>
              </a:rPr>
              <a:t>...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558" y="2292182"/>
            <a:ext cx="194776" cy="19477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65058" y="2896636"/>
            <a:ext cx="11683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5058" y="3182132"/>
            <a:ext cx="11683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5058" y="2511986"/>
            <a:ext cx="1504315" cy="8820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lr>
                <a:srgbClr val="829FF9"/>
              </a:buClr>
              <a:buSzPct val="59375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HTTP/2:</a:t>
            </a:r>
            <a:endParaRPr sz="1600">
              <a:latin typeface="Arial"/>
              <a:cs typeface="Arial"/>
            </a:endParaRPr>
          </a:p>
          <a:p>
            <a:pPr marL="241300" marR="5080">
              <a:lnSpc>
                <a:spcPct val="117100"/>
              </a:lnSpc>
            </a:pP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600" spc="-3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Sockets: WebRTC: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7407" y="2511986"/>
            <a:ext cx="5977890" cy="88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17100"/>
              </a:lnSpc>
              <a:spcBef>
                <a:spcPts val="100"/>
              </a:spcBef>
            </a:pP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Versión</a:t>
            </a:r>
            <a:r>
              <a:rPr dirty="0" sz="1600" spc="-2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2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(actual)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HTTP</a:t>
            </a:r>
            <a:r>
              <a:rPr dirty="0" sz="160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es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mas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eficiente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menos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latencia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interactivas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entre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endParaRPr sz="16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Para aplicaciones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voz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video sobre </a:t>
            </a:r>
            <a:r>
              <a:rPr dirty="0" sz="1600" spc="-25">
                <a:solidFill>
                  <a:srgbClr val="0433FF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5058" y="3467628"/>
            <a:ext cx="11683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5058" y="3753124"/>
            <a:ext cx="11683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829FF9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93658" y="3368474"/>
            <a:ext cx="6001385" cy="5969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Server_send</a:t>
            </a:r>
            <a:r>
              <a:rPr dirty="0" sz="16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events:</a:t>
            </a:r>
            <a:r>
              <a:rPr dirty="0" sz="1600" spc="434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envío de eventos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del servidor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al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......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3232" y="286953"/>
            <a:ext cx="45383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Arquitectura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3</a:t>
            </a:r>
            <a:r>
              <a:rPr dirty="0" spc="-30"/>
              <a:t> </a:t>
            </a:r>
            <a:r>
              <a:rPr dirty="0" spc="-10"/>
              <a:t>capas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350" y="1019654"/>
            <a:ext cx="194776" cy="19477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44078" y="892873"/>
            <a:ext cx="7739380" cy="164274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530"/>
              </a:spcBef>
            </a:pP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servicios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aplicaciones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suelen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tener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estás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3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021EAA"/>
                </a:solidFill>
                <a:latin typeface="Arial"/>
                <a:cs typeface="Arial"/>
              </a:rPr>
              <a:t>capas</a:t>
            </a:r>
            <a:endParaRPr sz="1900">
              <a:latin typeface="Arial"/>
              <a:cs typeface="Arial"/>
            </a:endParaRPr>
          </a:p>
          <a:p>
            <a:pPr marL="522605" indent="-229235">
              <a:lnSpc>
                <a:spcPct val="100000"/>
              </a:lnSpc>
              <a:spcBef>
                <a:spcPts val="345"/>
              </a:spcBef>
              <a:buClr>
                <a:srgbClr val="829FF9"/>
              </a:buClr>
              <a:buSzPct val="59375"/>
              <a:buFont typeface="Wingdings"/>
              <a:buChar char=""/>
              <a:tabLst>
                <a:tab pos="522605" algn="l"/>
                <a:tab pos="523240" algn="l"/>
                <a:tab pos="1426210" algn="l"/>
              </a:tabLst>
            </a:pPr>
            <a:r>
              <a:rPr dirty="0" sz="1600" spc="-10" b="1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: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	Capa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visualización y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presentación con el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interfaz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del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servicio</a:t>
            </a:r>
            <a:endParaRPr sz="1600">
              <a:latin typeface="Arial"/>
              <a:cs typeface="Arial"/>
            </a:endParaRPr>
          </a:p>
          <a:p>
            <a:pPr marL="522605" indent="-229235">
              <a:lnSpc>
                <a:spcPct val="100000"/>
              </a:lnSpc>
              <a:spcBef>
                <a:spcPts val="330"/>
              </a:spcBef>
              <a:buClr>
                <a:srgbClr val="829FF9"/>
              </a:buClr>
              <a:buSzPct val="59375"/>
              <a:buFont typeface="Wingdings"/>
              <a:buChar char=""/>
              <a:tabLst>
                <a:tab pos="522605" algn="l"/>
                <a:tab pos="523240" algn="l"/>
              </a:tabLst>
            </a:pPr>
            <a:r>
              <a:rPr dirty="0" sz="1600" b="1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: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Capa lógica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la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aplicación con las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reglas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atención de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peticiones</a:t>
            </a:r>
            <a:endParaRPr sz="1600">
              <a:latin typeface="Arial"/>
              <a:cs typeface="Arial"/>
            </a:endParaRPr>
          </a:p>
          <a:p>
            <a:pPr marL="522605" indent="-229235">
              <a:lnSpc>
                <a:spcPct val="100000"/>
              </a:lnSpc>
              <a:spcBef>
                <a:spcPts val="325"/>
              </a:spcBef>
              <a:buClr>
                <a:srgbClr val="829FF9"/>
              </a:buClr>
              <a:buSzPct val="59375"/>
              <a:buFont typeface="Wingdings"/>
              <a:buChar char=""/>
              <a:tabLst>
                <a:tab pos="522605" algn="l"/>
                <a:tab pos="523240" algn="l"/>
                <a:tab pos="1448435" algn="l"/>
              </a:tabLst>
            </a:pPr>
            <a:r>
              <a:rPr dirty="0" sz="1600" spc="-10" b="1">
                <a:solidFill>
                  <a:srgbClr val="0433FF"/>
                </a:solidFill>
                <a:latin typeface="Arial"/>
                <a:cs typeface="Arial"/>
              </a:rPr>
              <a:t>BBDD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: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	Capa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de persistencia que almacena los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datos</a:t>
            </a:r>
            <a:r>
              <a:rPr dirty="0" sz="16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433FF"/>
                </a:solidFill>
                <a:latin typeface="Arial"/>
                <a:cs typeface="Arial"/>
              </a:rPr>
              <a:t>en una base de </a:t>
            </a:r>
            <a:r>
              <a:rPr dirty="0" sz="1600" spc="-10">
                <a:solidFill>
                  <a:srgbClr val="0433FF"/>
                </a:solidFill>
                <a:latin typeface="Arial"/>
                <a:cs typeface="Arial"/>
              </a:rPr>
              <a:t>datos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80"/>
              </a:spcBef>
            </a:pP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Cliente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servidor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comunican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a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través</a:t>
            </a:r>
            <a:r>
              <a:rPr dirty="0" sz="190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021EAA"/>
                </a:solidFill>
                <a:latin typeface="Arial"/>
                <a:cs typeface="Arial"/>
              </a:rPr>
              <a:t>múltiples</a:t>
            </a:r>
            <a:r>
              <a:rPr dirty="0" sz="19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021EAA"/>
                </a:solidFill>
                <a:latin typeface="Arial"/>
                <a:cs typeface="Arial"/>
              </a:rPr>
              <a:t>protocolos: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89615" y="3892449"/>
            <a:ext cx="8721090" cy="2543175"/>
            <a:chOff x="489615" y="3892449"/>
            <a:chExt cx="8721090" cy="254317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347" y="4350226"/>
              <a:ext cx="1429075" cy="142907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934624" y="5136491"/>
              <a:ext cx="2222500" cy="257175"/>
            </a:xfrm>
            <a:custGeom>
              <a:avLst/>
              <a:gdLst/>
              <a:ahLst/>
              <a:cxnLst/>
              <a:rect l="l" t="t" r="r" b="b"/>
              <a:pathLst>
                <a:path w="2222500" h="257175">
                  <a:moveTo>
                    <a:pt x="2221951" y="0"/>
                  </a:moveTo>
                  <a:lnTo>
                    <a:pt x="2209335" y="1457"/>
                  </a:lnTo>
                  <a:lnTo>
                    <a:pt x="12623" y="255240"/>
                  </a:lnTo>
                  <a:lnTo>
                    <a:pt x="0" y="256699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6120" y="5077396"/>
              <a:ext cx="2439035" cy="375285"/>
            </a:xfrm>
            <a:custGeom>
              <a:avLst/>
              <a:gdLst/>
              <a:ahLst/>
              <a:cxnLst/>
              <a:rect l="l" t="t" r="r" b="b"/>
              <a:pathLst>
                <a:path w="2439035" h="375285">
                  <a:moveTo>
                    <a:pt x="128104" y="374904"/>
                  </a:moveTo>
                  <a:lnTo>
                    <a:pt x="114122" y="253784"/>
                  </a:lnTo>
                  <a:lnTo>
                    <a:pt x="0" y="328333"/>
                  </a:lnTo>
                  <a:lnTo>
                    <a:pt x="128104" y="374904"/>
                  </a:lnTo>
                  <a:close/>
                </a:path>
                <a:path w="2439035" h="375285">
                  <a:moveTo>
                    <a:pt x="2438946" y="46570"/>
                  </a:moveTo>
                  <a:lnTo>
                    <a:pt x="2310841" y="0"/>
                  </a:lnTo>
                  <a:lnTo>
                    <a:pt x="2324824" y="121119"/>
                  </a:lnTo>
                  <a:lnTo>
                    <a:pt x="2438946" y="4657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1899" y="5912264"/>
              <a:ext cx="242613" cy="47681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6226" y="5680322"/>
              <a:ext cx="559120" cy="72281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011403" y="5371512"/>
              <a:ext cx="1218565" cy="330200"/>
            </a:xfrm>
            <a:custGeom>
              <a:avLst/>
              <a:gdLst/>
              <a:ahLst/>
              <a:cxnLst/>
              <a:rect l="l" t="t" r="r" b="b"/>
              <a:pathLst>
                <a:path w="1218564" h="330200">
                  <a:moveTo>
                    <a:pt x="1218231" y="0"/>
                  </a:moveTo>
                  <a:lnTo>
                    <a:pt x="1205972" y="3319"/>
                  </a:lnTo>
                  <a:lnTo>
                    <a:pt x="12264" y="326626"/>
                  </a:lnTo>
                  <a:lnTo>
                    <a:pt x="0" y="329949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05976" y="5315991"/>
              <a:ext cx="1429385" cy="441325"/>
            </a:xfrm>
            <a:custGeom>
              <a:avLst/>
              <a:gdLst/>
              <a:ahLst/>
              <a:cxnLst/>
              <a:rect l="l" t="t" r="r" b="b"/>
              <a:pathLst>
                <a:path w="1429385" h="441325">
                  <a:moveTo>
                    <a:pt x="133616" y="440994"/>
                  </a:moveTo>
                  <a:lnTo>
                    <a:pt x="101739" y="323316"/>
                  </a:lnTo>
                  <a:lnTo>
                    <a:pt x="0" y="414032"/>
                  </a:lnTo>
                  <a:lnTo>
                    <a:pt x="133616" y="440994"/>
                  </a:lnTo>
                  <a:close/>
                </a:path>
                <a:path w="1429385" h="441325">
                  <a:moveTo>
                    <a:pt x="1429080" y="26974"/>
                  </a:moveTo>
                  <a:lnTo>
                    <a:pt x="1295463" y="0"/>
                  </a:lnTo>
                  <a:lnTo>
                    <a:pt x="1327327" y="117690"/>
                  </a:lnTo>
                  <a:lnTo>
                    <a:pt x="1429080" y="26974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26482" y="5492542"/>
              <a:ext cx="574675" cy="351155"/>
            </a:xfrm>
            <a:custGeom>
              <a:avLst/>
              <a:gdLst/>
              <a:ahLst/>
              <a:cxnLst/>
              <a:rect l="l" t="t" r="r" b="b"/>
              <a:pathLst>
                <a:path w="574675" h="351154">
                  <a:moveTo>
                    <a:pt x="574500" y="0"/>
                  </a:moveTo>
                  <a:lnTo>
                    <a:pt x="563663" y="6621"/>
                  </a:lnTo>
                  <a:lnTo>
                    <a:pt x="10842" y="344373"/>
                  </a:lnTo>
                  <a:lnTo>
                    <a:pt x="0" y="350999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633279" y="5435612"/>
              <a:ext cx="761365" cy="465455"/>
            </a:xfrm>
            <a:custGeom>
              <a:avLst/>
              <a:gdLst/>
              <a:ahLst/>
              <a:cxnLst/>
              <a:rect l="l" t="t" r="r" b="b"/>
              <a:pathLst>
                <a:path w="761364" h="465454">
                  <a:moveTo>
                    <a:pt x="135813" y="453339"/>
                  </a:moveTo>
                  <a:lnTo>
                    <a:pt x="72250" y="349288"/>
                  </a:lnTo>
                  <a:lnTo>
                    <a:pt x="0" y="464870"/>
                  </a:lnTo>
                  <a:lnTo>
                    <a:pt x="135813" y="453339"/>
                  </a:lnTo>
                  <a:close/>
                </a:path>
                <a:path w="761364" h="465454">
                  <a:moveTo>
                    <a:pt x="760895" y="0"/>
                  </a:moveTo>
                  <a:lnTo>
                    <a:pt x="625081" y="11531"/>
                  </a:lnTo>
                  <a:lnTo>
                    <a:pt x="688644" y="115570"/>
                  </a:lnTo>
                  <a:lnTo>
                    <a:pt x="760895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06" y="4380473"/>
              <a:ext cx="1140743" cy="75900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615" y="4423888"/>
              <a:ext cx="573274" cy="74111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0803" y="5200242"/>
              <a:ext cx="559120" cy="39604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3643" y="5022884"/>
              <a:ext cx="559120" cy="72281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534911" y="4847762"/>
              <a:ext cx="2649855" cy="149860"/>
            </a:xfrm>
            <a:custGeom>
              <a:avLst/>
              <a:gdLst/>
              <a:ahLst/>
              <a:cxnLst/>
              <a:rect l="l" t="t" r="r" b="b"/>
              <a:pathLst>
                <a:path w="2649854" h="149860">
                  <a:moveTo>
                    <a:pt x="2649240" y="149299"/>
                  </a:moveTo>
                  <a:lnTo>
                    <a:pt x="2636560" y="148584"/>
                  </a:lnTo>
                  <a:lnTo>
                    <a:pt x="12686" y="71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425854" y="4787620"/>
              <a:ext cx="2867660" cy="269875"/>
            </a:xfrm>
            <a:custGeom>
              <a:avLst/>
              <a:gdLst/>
              <a:ahLst/>
              <a:cxnLst/>
              <a:rect l="l" t="t" r="r" b="b"/>
              <a:pathLst>
                <a:path w="2867660" h="269875">
                  <a:moveTo>
                    <a:pt x="125158" y="0"/>
                  </a:moveTo>
                  <a:lnTo>
                    <a:pt x="0" y="54000"/>
                  </a:lnTo>
                  <a:lnTo>
                    <a:pt x="118300" y="121729"/>
                  </a:lnTo>
                  <a:lnTo>
                    <a:pt x="125158" y="0"/>
                  </a:lnTo>
                  <a:close/>
                </a:path>
                <a:path w="2867660" h="269875">
                  <a:moveTo>
                    <a:pt x="2867342" y="215595"/>
                  </a:moveTo>
                  <a:lnTo>
                    <a:pt x="2749042" y="147866"/>
                  </a:lnTo>
                  <a:lnTo>
                    <a:pt x="2742184" y="269595"/>
                  </a:lnTo>
                  <a:lnTo>
                    <a:pt x="2867342" y="215595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378" y="5612029"/>
              <a:ext cx="1197295" cy="79663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3413" y="5657596"/>
              <a:ext cx="601693" cy="77785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3747" y="4289087"/>
              <a:ext cx="242613" cy="47681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8075" y="4057145"/>
              <a:ext cx="559120" cy="72281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170" y="4124391"/>
              <a:ext cx="242613" cy="47681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3499" y="3892449"/>
              <a:ext cx="559120" cy="72281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503642" y="4424908"/>
              <a:ext cx="758825" cy="276225"/>
            </a:xfrm>
            <a:custGeom>
              <a:avLst/>
              <a:gdLst/>
              <a:ahLst/>
              <a:cxnLst/>
              <a:rect l="l" t="t" r="r" b="b"/>
              <a:pathLst>
                <a:path w="758825" h="276225">
                  <a:moveTo>
                    <a:pt x="758829" y="276039"/>
                  </a:moveTo>
                  <a:lnTo>
                    <a:pt x="746895" y="271697"/>
                  </a:lnTo>
                  <a:lnTo>
                    <a:pt x="11941" y="434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00996" y="4371974"/>
              <a:ext cx="964565" cy="382270"/>
            </a:xfrm>
            <a:custGeom>
              <a:avLst/>
              <a:gdLst/>
              <a:ahLst/>
              <a:cxnLst/>
              <a:rect l="l" t="t" r="r" b="b"/>
              <a:pathLst>
                <a:path w="964564" h="382270">
                  <a:moveTo>
                    <a:pt x="135420" y="0"/>
                  </a:moveTo>
                  <a:lnTo>
                    <a:pt x="0" y="15595"/>
                  </a:lnTo>
                  <a:lnTo>
                    <a:pt x="93738" y="114566"/>
                  </a:lnTo>
                  <a:lnTo>
                    <a:pt x="135420" y="0"/>
                  </a:lnTo>
                  <a:close/>
                </a:path>
                <a:path w="964564" h="382270">
                  <a:moveTo>
                    <a:pt x="964107" y="366318"/>
                  </a:moveTo>
                  <a:lnTo>
                    <a:pt x="870369" y="267347"/>
                  </a:lnTo>
                  <a:lnTo>
                    <a:pt x="828700" y="381927"/>
                  </a:lnTo>
                  <a:lnTo>
                    <a:pt x="964107" y="366318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87283" y="4712157"/>
              <a:ext cx="1710689" cy="156845"/>
            </a:xfrm>
            <a:custGeom>
              <a:avLst/>
              <a:gdLst/>
              <a:ahLst/>
              <a:cxnLst/>
              <a:rect l="l" t="t" r="r" b="b"/>
              <a:pathLst>
                <a:path w="1710689" h="156845">
                  <a:moveTo>
                    <a:pt x="1710276" y="156698"/>
                  </a:moveTo>
                  <a:lnTo>
                    <a:pt x="1697629" y="155539"/>
                  </a:lnTo>
                  <a:lnTo>
                    <a:pt x="12654" y="1158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378506" y="4652619"/>
              <a:ext cx="1927860" cy="276225"/>
            </a:xfrm>
            <a:custGeom>
              <a:avLst/>
              <a:gdLst/>
              <a:ahLst/>
              <a:cxnLst/>
              <a:rect l="l" t="t" r="r" b="b"/>
              <a:pathLst>
                <a:path w="1927860" h="276225">
                  <a:moveTo>
                    <a:pt x="126974" y="0"/>
                  </a:moveTo>
                  <a:lnTo>
                    <a:pt x="0" y="49580"/>
                  </a:lnTo>
                  <a:lnTo>
                    <a:pt x="115849" y="121412"/>
                  </a:lnTo>
                  <a:lnTo>
                    <a:pt x="126974" y="0"/>
                  </a:lnTo>
                  <a:close/>
                </a:path>
                <a:path w="1927860" h="276225">
                  <a:moveTo>
                    <a:pt x="1927809" y="226212"/>
                  </a:moveTo>
                  <a:lnTo>
                    <a:pt x="1811959" y="154381"/>
                  </a:lnTo>
                  <a:lnTo>
                    <a:pt x="1800834" y="275793"/>
                  </a:lnTo>
                  <a:lnTo>
                    <a:pt x="1927809" y="226212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4468" y="5712281"/>
              <a:ext cx="559120" cy="396043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308" y="5534923"/>
              <a:ext cx="559120" cy="72281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855804" y="5243153"/>
              <a:ext cx="2331085" cy="476884"/>
            </a:xfrm>
            <a:custGeom>
              <a:avLst/>
              <a:gdLst/>
              <a:ahLst/>
              <a:cxnLst/>
              <a:rect l="l" t="t" r="r" b="b"/>
              <a:pathLst>
                <a:path w="2331085" h="476885">
                  <a:moveTo>
                    <a:pt x="2330585" y="0"/>
                  </a:moveTo>
                  <a:lnTo>
                    <a:pt x="2318143" y="2544"/>
                  </a:lnTo>
                  <a:lnTo>
                    <a:pt x="12449" y="474098"/>
                  </a:lnTo>
                  <a:lnTo>
                    <a:pt x="0" y="476645"/>
                  </a:lnTo>
                </a:path>
              </a:pathLst>
            </a:custGeom>
            <a:ln w="25399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748790" y="5185981"/>
              <a:ext cx="2545080" cy="591185"/>
            </a:xfrm>
            <a:custGeom>
              <a:avLst/>
              <a:gdLst/>
              <a:ahLst/>
              <a:cxnLst/>
              <a:rect l="l" t="t" r="r" b="b"/>
              <a:pathLst>
                <a:path w="2545079" h="591185">
                  <a:moveTo>
                    <a:pt x="131660" y="591007"/>
                  </a:moveTo>
                  <a:lnTo>
                    <a:pt x="107238" y="471551"/>
                  </a:lnTo>
                  <a:lnTo>
                    <a:pt x="0" y="555701"/>
                  </a:lnTo>
                  <a:lnTo>
                    <a:pt x="131660" y="591007"/>
                  </a:lnTo>
                  <a:close/>
                </a:path>
                <a:path w="2545079" h="591185">
                  <a:moveTo>
                    <a:pt x="2544597" y="35293"/>
                  </a:moveTo>
                  <a:lnTo>
                    <a:pt x="2412936" y="0"/>
                  </a:lnTo>
                  <a:lnTo>
                    <a:pt x="2437371" y="119443"/>
                  </a:lnTo>
                  <a:lnTo>
                    <a:pt x="2544597" y="35293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5127" y="4130817"/>
              <a:ext cx="1145033" cy="1263998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38387" y="5788857"/>
            <a:ext cx="917575" cy="355600"/>
          </a:xfrm>
          <a:prstGeom prst="rect">
            <a:avLst/>
          </a:prstGeom>
          <a:ln w="12700">
            <a:solidFill>
              <a:srgbClr val="942193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dirty="0" sz="1600" spc="-10" b="1">
                <a:solidFill>
                  <a:srgbClr val="942193"/>
                </a:solidFill>
                <a:latin typeface="Arial"/>
                <a:cs typeface="Arial"/>
              </a:rPr>
              <a:t>Clientes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336555" y="5728875"/>
            <a:ext cx="951865" cy="355600"/>
          </a:xfrm>
          <a:prstGeom prst="rect">
            <a:avLst/>
          </a:prstGeom>
          <a:ln w="12700">
            <a:solidFill>
              <a:srgbClr val="942193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dirty="0" sz="1600" spc="-10" b="1">
                <a:solidFill>
                  <a:srgbClr val="942193"/>
                </a:solidFill>
                <a:latin typeface="Arial"/>
                <a:cs typeface="Arial"/>
              </a:rPr>
              <a:t>Servidor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273715" y="3843450"/>
            <a:ext cx="714375" cy="355600"/>
          </a:xfrm>
          <a:prstGeom prst="rect">
            <a:avLst/>
          </a:prstGeom>
          <a:ln w="12700">
            <a:solidFill>
              <a:srgbClr val="942193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dirty="0" sz="1600" spc="-20" b="1">
                <a:solidFill>
                  <a:srgbClr val="942193"/>
                </a:solidFill>
                <a:latin typeface="Arial"/>
                <a:cs typeface="Arial"/>
              </a:rPr>
              <a:t>BBDD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708206" y="4397096"/>
            <a:ext cx="2679700" cy="1753870"/>
            <a:chOff x="5708206" y="4397096"/>
            <a:chExt cx="2679700" cy="1753870"/>
          </a:xfrm>
        </p:grpSpPr>
        <p:sp>
          <p:nvSpPr>
            <p:cNvPr id="50" name="object 50" descr=""/>
            <p:cNvSpPr/>
            <p:nvPr/>
          </p:nvSpPr>
          <p:spPr>
            <a:xfrm>
              <a:off x="5817426" y="5089523"/>
              <a:ext cx="528955" cy="0"/>
            </a:xfrm>
            <a:custGeom>
              <a:avLst/>
              <a:gdLst/>
              <a:ahLst/>
              <a:cxnLst/>
              <a:rect l="l" t="t" r="r" b="b"/>
              <a:pathLst>
                <a:path w="528954" h="0">
                  <a:moveTo>
                    <a:pt x="528804" y="0"/>
                  </a:moveTo>
                  <a:lnTo>
                    <a:pt x="516104" y="0"/>
                  </a:lnTo>
                  <a:lnTo>
                    <a:pt x="12707" y="1"/>
                  </a:lnTo>
                  <a:lnTo>
                    <a:pt x="0" y="2"/>
                  </a:lnTo>
                </a:path>
              </a:pathLst>
            </a:custGeom>
            <a:ln w="25400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708206" y="502856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1" y="0"/>
                  </a:moveTo>
                  <a:lnTo>
                    <a:pt x="0" y="60958"/>
                  </a:lnTo>
                  <a:lnTo>
                    <a:pt x="121919" y="121919"/>
                  </a:lnTo>
                  <a:lnTo>
                    <a:pt x="121921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562688" y="4839355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 h="0">
                  <a:moveTo>
                    <a:pt x="438205" y="0"/>
                  </a:moveTo>
                  <a:lnTo>
                    <a:pt x="419155" y="0"/>
                  </a:lnTo>
                  <a:lnTo>
                    <a:pt x="19059" y="1"/>
                  </a:lnTo>
                  <a:lnTo>
                    <a:pt x="0" y="3"/>
                  </a:lnTo>
                </a:path>
              </a:pathLst>
            </a:custGeom>
            <a:ln w="38100">
              <a:solidFill>
                <a:srgbClr val="9421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14095" y="4755540"/>
              <a:ext cx="735965" cy="167640"/>
            </a:xfrm>
            <a:custGeom>
              <a:avLst/>
              <a:gdLst/>
              <a:ahLst/>
              <a:cxnLst/>
              <a:rect l="l" t="t" r="r" b="b"/>
              <a:pathLst>
                <a:path w="735965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735965" h="167639">
                  <a:moveTo>
                    <a:pt x="735380" y="83820"/>
                  </a:moveTo>
                  <a:lnTo>
                    <a:pt x="567740" y="0"/>
                  </a:lnTo>
                  <a:lnTo>
                    <a:pt x="567740" y="167640"/>
                  </a:lnTo>
                  <a:lnTo>
                    <a:pt x="735380" y="8382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6608" y="4397096"/>
              <a:ext cx="964108" cy="1327113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6333530" y="502856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" y="0"/>
                  </a:moveTo>
                  <a:lnTo>
                    <a:pt x="0" y="121919"/>
                  </a:lnTo>
                  <a:lnTo>
                    <a:pt x="121921" y="609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6911" y="5366388"/>
              <a:ext cx="710691" cy="78452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8391324" y="5495744"/>
            <a:ext cx="1032510" cy="647700"/>
          </a:xfrm>
          <a:prstGeom prst="rect">
            <a:avLst/>
          </a:prstGeom>
          <a:ln w="12700">
            <a:solidFill>
              <a:srgbClr val="942193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algn="ctr" marL="83820" marR="76835">
              <a:lnSpc>
                <a:spcPts val="1400"/>
              </a:lnSpc>
              <a:spcBef>
                <a:spcPts val="455"/>
              </a:spcBef>
            </a:pPr>
            <a:r>
              <a:rPr dirty="0" sz="1200" spc="-10" b="1">
                <a:solidFill>
                  <a:srgbClr val="942193"/>
                </a:solidFill>
                <a:latin typeface="Arial"/>
                <a:cs typeface="Arial"/>
              </a:rPr>
              <a:t>Repositorio </a:t>
            </a:r>
            <a:r>
              <a:rPr dirty="0" sz="1200" b="1">
                <a:solidFill>
                  <a:srgbClr val="942193"/>
                </a:solidFill>
                <a:latin typeface="Arial"/>
                <a:cs typeface="Arial"/>
              </a:rPr>
              <a:t>de </a:t>
            </a:r>
            <a:r>
              <a:rPr dirty="0" sz="1200" spc="-10" b="1">
                <a:solidFill>
                  <a:srgbClr val="942193"/>
                </a:solidFill>
                <a:latin typeface="Arial"/>
                <a:cs typeface="Arial"/>
              </a:rPr>
              <a:t>recursos </a:t>
            </a:r>
            <a:r>
              <a:rPr dirty="0" sz="1200" spc="-25" b="1">
                <a:solidFill>
                  <a:srgbClr val="942193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8" name="object 5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00254" y="5144758"/>
            <a:ext cx="342900" cy="342900"/>
          </a:xfrm>
          <a:prstGeom prst="rect">
            <a:avLst/>
          </a:prstGeom>
        </p:spPr>
      </p:pic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60" name="object 6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015342" y="1034481"/>
            <a:ext cx="7309484" cy="4803775"/>
            <a:chOff x="2015342" y="1034481"/>
            <a:chExt cx="7309484" cy="4803775"/>
          </a:xfrm>
        </p:grpSpPr>
        <p:sp>
          <p:nvSpPr>
            <p:cNvPr id="3" name="object 3" descr=""/>
            <p:cNvSpPr/>
            <p:nvPr/>
          </p:nvSpPr>
          <p:spPr>
            <a:xfrm>
              <a:off x="2028042" y="2390380"/>
              <a:ext cx="1921510" cy="3435350"/>
            </a:xfrm>
            <a:custGeom>
              <a:avLst/>
              <a:gdLst/>
              <a:ahLst/>
              <a:cxnLst/>
              <a:rect l="l" t="t" r="r" b="b"/>
              <a:pathLst>
                <a:path w="1921510" h="3435350">
                  <a:moveTo>
                    <a:pt x="1883022" y="0"/>
                  </a:moveTo>
                  <a:lnTo>
                    <a:pt x="38100" y="0"/>
                  </a:ln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0" y="3396883"/>
                  </a:lnTo>
                  <a:lnTo>
                    <a:pt x="2994" y="3411714"/>
                  </a:lnTo>
                  <a:lnTo>
                    <a:pt x="11159" y="3423824"/>
                  </a:lnTo>
                  <a:lnTo>
                    <a:pt x="23270" y="3431989"/>
                  </a:lnTo>
                  <a:lnTo>
                    <a:pt x="38100" y="3434983"/>
                  </a:lnTo>
                  <a:lnTo>
                    <a:pt x="1883022" y="3434983"/>
                  </a:lnTo>
                  <a:lnTo>
                    <a:pt x="1897853" y="3431989"/>
                  </a:lnTo>
                  <a:lnTo>
                    <a:pt x="1909963" y="3423824"/>
                  </a:lnTo>
                  <a:lnTo>
                    <a:pt x="1918128" y="3411714"/>
                  </a:lnTo>
                  <a:lnTo>
                    <a:pt x="1921122" y="3396883"/>
                  </a:lnTo>
                  <a:lnTo>
                    <a:pt x="1921122" y="38100"/>
                  </a:lnTo>
                  <a:lnTo>
                    <a:pt x="1918128" y="23269"/>
                  </a:lnTo>
                  <a:lnTo>
                    <a:pt x="1909963" y="11159"/>
                  </a:lnTo>
                  <a:lnTo>
                    <a:pt x="1897853" y="2994"/>
                  </a:lnTo>
                  <a:lnTo>
                    <a:pt x="1883022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28042" y="2390380"/>
              <a:ext cx="1921510" cy="3435350"/>
            </a:xfrm>
            <a:custGeom>
              <a:avLst/>
              <a:gdLst/>
              <a:ahLst/>
              <a:cxnLst/>
              <a:rect l="l" t="t" r="r" b="b"/>
              <a:pathLst>
                <a:path w="1921510" h="3435350">
                  <a:moveTo>
                    <a:pt x="0" y="3396884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883022" y="0"/>
                  </a:lnTo>
                  <a:lnTo>
                    <a:pt x="1897852" y="2994"/>
                  </a:lnTo>
                  <a:lnTo>
                    <a:pt x="1909963" y="11159"/>
                  </a:lnTo>
                  <a:lnTo>
                    <a:pt x="1918128" y="23269"/>
                  </a:lnTo>
                  <a:lnTo>
                    <a:pt x="1921122" y="38100"/>
                  </a:lnTo>
                  <a:lnTo>
                    <a:pt x="1921122" y="3396884"/>
                  </a:lnTo>
                  <a:lnTo>
                    <a:pt x="1918128" y="3411714"/>
                  </a:lnTo>
                  <a:lnTo>
                    <a:pt x="1909963" y="3423824"/>
                  </a:lnTo>
                  <a:lnTo>
                    <a:pt x="1897852" y="3431990"/>
                  </a:lnTo>
                  <a:lnTo>
                    <a:pt x="1883022" y="3434984"/>
                  </a:lnTo>
                  <a:lnTo>
                    <a:pt x="38100" y="3434984"/>
                  </a:lnTo>
                  <a:lnTo>
                    <a:pt x="23269" y="3431990"/>
                  </a:lnTo>
                  <a:lnTo>
                    <a:pt x="11159" y="3423824"/>
                  </a:lnTo>
                  <a:lnTo>
                    <a:pt x="2994" y="3411714"/>
                  </a:lnTo>
                  <a:lnTo>
                    <a:pt x="0" y="3396884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90889" y="2390380"/>
              <a:ext cx="1921510" cy="3435350"/>
            </a:xfrm>
            <a:custGeom>
              <a:avLst/>
              <a:gdLst/>
              <a:ahLst/>
              <a:cxnLst/>
              <a:rect l="l" t="t" r="r" b="b"/>
              <a:pathLst>
                <a:path w="1921509" h="3435350">
                  <a:moveTo>
                    <a:pt x="1883021" y="0"/>
                  </a:moveTo>
                  <a:lnTo>
                    <a:pt x="38100" y="0"/>
                  </a:lnTo>
                  <a:lnTo>
                    <a:pt x="23269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0" y="3396883"/>
                  </a:lnTo>
                  <a:lnTo>
                    <a:pt x="2994" y="3411714"/>
                  </a:lnTo>
                  <a:lnTo>
                    <a:pt x="11159" y="3423824"/>
                  </a:lnTo>
                  <a:lnTo>
                    <a:pt x="23269" y="3431989"/>
                  </a:lnTo>
                  <a:lnTo>
                    <a:pt x="38100" y="3434983"/>
                  </a:lnTo>
                  <a:lnTo>
                    <a:pt x="1883021" y="3434983"/>
                  </a:lnTo>
                  <a:lnTo>
                    <a:pt x="1897851" y="3431989"/>
                  </a:lnTo>
                  <a:lnTo>
                    <a:pt x="1909962" y="3423824"/>
                  </a:lnTo>
                  <a:lnTo>
                    <a:pt x="1918127" y="3411714"/>
                  </a:lnTo>
                  <a:lnTo>
                    <a:pt x="1921121" y="3396883"/>
                  </a:lnTo>
                  <a:lnTo>
                    <a:pt x="1921121" y="38100"/>
                  </a:lnTo>
                  <a:lnTo>
                    <a:pt x="1918127" y="23269"/>
                  </a:lnTo>
                  <a:lnTo>
                    <a:pt x="1909962" y="11159"/>
                  </a:lnTo>
                  <a:lnTo>
                    <a:pt x="1897851" y="2994"/>
                  </a:lnTo>
                  <a:lnTo>
                    <a:pt x="1883021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90889" y="2390380"/>
              <a:ext cx="1921510" cy="3435350"/>
            </a:xfrm>
            <a:custGeom>
              <a:avLst/>
              <a:gdLst/>
              <a:ahLst/>
              <a:cxnLst/>
              <a:rect l="l" t="t" r="r" b="b"/>
              <a:pathLst>
                <a:path w="1921509" h="3435350">
                  <a:moveTo>
                    <a:pt x="0" y="3396884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883022" y="0"/>
                  </a:lnTo>
                  <a:lnTo>
                    <a:pt x="1897852" y="2994"/>
                  </a:lnTo>
                  <a:lnTo>
                    <a:pt x="1909963" y="11159"/>
                  </a:lnTo>
                  <a:lnTo>
                    <a:pt x="1918128" y="23269"/>
                  </a:lnTo>
                  <a:lnTo>
                    <a:pt x="1921122" y="38100"/>
                  </a:lnTo>
                  <a:lnTo>
                    <a:pt x="1921122" y="3396884"/>
                  </a:lnTo>
                  <a:lnTo>
                    <a:pt x="1918128" y="3411714"/>
                  </a:lnTo>
                  <a:lnTo>
                    <a:pt x="1909963" y="3423824"/>
                  </a:lnTo>
                  <a:lnTo>
                    <a:pt x="1897852" y="3431990"/>
                  </a:lnTo>
                  <a:lnTo>
                    <a:pt x="1883022" y="3434984"/>
                  </a:lnTo>
                  <a:lnTo>
                    <a:pt x="38100" y="3434984"/>
                  </a:lnTo>
                  <a:lnTo>
                    <a:pt x="23269" y="3431990"/>
                  </a:lnTo>
                  <a:lnTo>
                    <a:pt x="11159" y="3423824"/>
                  </a:lnTo>
                  <a:lnTo>
                    <a:pt x="2994" y="3411714"/>
                  </a:lnTo>
                  <a:lnTo>
                    <a:pt x="0" y="3396884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19623" y="1047181"/>
              <a:ext cx="2907665" cy="1221740"/>
            </a:xfrm>
            <a:custGeom>
              <a:avLst/>
              <a:gdLst/>
              <a:ahLst/>
              <a:cxnLst/>
              <a:rect l="l" t="t" r="r" b="b"/>
              <a:pathLst>
                <a:path w="2907665" h="1221739">
                  <a:moveTo>
                    <a:pt x="0" y="1188228"/>
                  </a:moveTo>
                  <a:lnTo>
                    <a:pt x="0" y="33500"/>
                  </a:lnTo>
                  <a:lnTo>
                    <a:pt x="2632" y="20460"/>
                  </a:lnTo>
                  <a:lnTo>
                    <a:pt x="9812" y="9812"/>
                  </a:lnTo>
                  <a:lnTo>
                    <a:pt x="20460" y="2632"/>
                  </a:lnTo>
                  <a:lnTo>
                    <a:pt x="33500" y="0"/>
                  </a:lnTo>
                  <a:lnTo>
                    <a:pt x="2873783" y="0"/>
                  </a:lnTo>
                  <a:lnTo>
                    <a:pt x="2886823" y="2632"/>
                  </a:lnTo>
                  <a:lnTo>
                    <a:pt x="2897471" y="9812"/>
                  </a:lnTo>
                  <a:lnTo>
                    <a:pt x="2904651" y="20460"/>
                  </a:lnTo>
                  <a:lnTo>
                    <a:pt x="2907284" y="33500"/>
                  </a:lnTo>
                  <a:lnTo>
                    <a:pt x="2907284" y="1188228"/>
                  </a:lnTo>
                  <a:lnTo>
                    <a:pt x="2904651" y="1201268"/>
                  </a:lnTo>
                  <a:lnTo>
                    <a:pt x="2897471" y="1211916"/>
                  </a:lnTo>
                  <a:lnTo>
                    <a:pt x="2886823" y="1219096"/>
                  </a:lnTo>
                  <a:lnTo>
                    <a:pt x="2873783" y="1221728"/>
                  </a:lnTo>
                  <a:lnTo>
                    <a:pt x="33500" y="1221728"/>
                  </a:lnTo>
                  <a:lnTo>
                    <a:pt x="20460" y="1219096"/>
                  </a:lnTo>
                  <a:lnTo>
                    <a:pt x="9812" y="1211916"/>
                  </a:lnTo>
                  <a:lnTo>
                    <a:pt x="2632" y="1201268"/>
                  </a:lnTo>
                  <a:lnTo>
                    <a:pt x="0" y="1188228"/>
                  </a:lnTo>
                  <a:close/>
                </a:path>
              </a:pathLst>
            </a:custGeom>
            <a:ln w="25400">
              <a:solidFill>
                <a:srgbClr val="7B19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428" y="240785"/>
            <a:ext cx="65659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9515" algn="l"/>
                <a:tab pos="3530600" algn="l"/>
                <a:tab pos="5713095" algn="l"/>
              </a:tabLst>
            </a:pPr>
            <a:r>
              <a:rPr dirty="0" spc="-10"/>
              <a:t>Arquitectura</a:t>
            </a:r>
            <a:r>
              <a:rPr dirty="0"/>
              <a:t>	de</a:t>
            </a:r>
            <a:r>
              <a:rPr dirty="0" spc="-15"/>
              <a:t> </a:t>
            </a:r>
            <a:r>
              <a:rPr dirty="0" spc="-25"/>
              <a:t>la</a:t>
            </a:r>
            <a:r>
              <a:rPr dirty="0"/>
              <a:t>	</a:t>
            </a:r>
            <a:r>
              <a:rPr dirty="0" spc="-10"/>
              <a:t>Plataforma</a:t>
            </a:r>
            <a:r>
              <a:rPr dirty="0"/>
              <a:t>	</a:t>
            </a:r>
            <a:r>
              <a:rPr dirty="0" spc="-30"/>
              <a:t>Web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74562" y="1197869"/>
            <a:ext cx="2596515" cy="9194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Aplicaciones</a:t>
            </a:r>
            <a:r>
              <a:rPr dirty="0" sz="1200" spc="-1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y</a:t>
            </a:r>
            <a:r>
              <a:rPr dirty="0" sz="12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servicios</a:t>
            </a:r>
            <a:r>
              <a:rPr dirty="0" sz="1200" spc="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7B1979"/>
                </a:solidFill>
                <a:latin typeface="Tahoma"/>
                <a:cs typeface="Tahoma"/>
              </a:rPr>
              <a:t>(Facebook,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Google,</a:t>
            </a:r>
            <a:r>
              <a:rPr dirty="0" sz="1200" spc="-3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Instagram,</a:t>
            </a:r>
            <a:r>
              <a:rPr dirty="0" sz="1200" spc="-2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etc.)</a:t>
            </a:r>
            <a:r>
              <a:rPr dirty="0" sz="12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se</a:t>
            </a:r>
            <a:r>
              <a:rPr dirty="0" sz="1200" spc="-2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crean</a:t>
            </a:r>
            <a:r>
              <a:rPr dirty="0" sz="12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7B1979"/>
                </a:solidFill>
                <a:latin typeface="Tahoma"/>
                <a:cs typeface="Tahoma"/>
              </a:rPr>
              <a:t>con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parte</a:t>
            </a:r>
            <a:r>
              <a:rPr dirty="0" sz="1200" spc="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del</a:t>
            </a:r>
            <a:r>
              <a:rPr dirty="0" sz="12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programa</a:t>
            </a:r>
            <a:r>
              <a:rPr dirty="0" sz="1200" spc="-4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ejecutando</a:t>
            </a:r>
            <a:r>
              <a:rPr dirty="0" sz="1200" spc="-1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spc="-25" b="1">
                <a:solidFill>
                  <a:srgbClr val="7B1979"/>
                </a:solidFill>
                <a:latin typeface="Tahoma"/>
                <a:cs typeface="Tahoma"/>
              </a:rPr>
              <a:t>en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el</a:t>
            </a:r>
            <a:r>
              <a:rPr dirty="0" sz="1200" spc="-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cliente</a:t>
            </a:r>
            <a:r>
              <a:rPr dirty="0" sz="1200" spc="1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y</a:t>
            </a:r>
            <a:r>
              <a:rPr dirty="0" sz="12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parte</a:t>
            </a:r>
            <a:r>
              <a:rPr dirty="0" sz="1200" spc="-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en</a:t>
            </a:r>
            <a:r>
              <a:rPr dirty="0" sz="1200" spc="-5" b="1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7B1979"/>
                </a:solidFill>
                <a:latin typeface="Tahoma"/>
                <a:cs typeface="Tahoma"/>
              </a:rPr>
              <a:t>el </a:t>
            </a:r>
            <a:r>
              <a:rPr dirty="0" sz="1200" spc="-10" b="1">
                <a:solidFill>
                  <a:srgbClr val="7B1979"/>
                </a:solidFill>
                <a:latin typeface="Tahoma"/>
                <a:cs typeface="Tahoma"/>
              </a:rPr>
              <a:t>servidor,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que</a:t>
            </a:r>
            <a:r>
              <a:rPr dirty="0" sz="12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7B1979"/>
                </a:solidFill>
                <a:latin typeface="Tahoma"/>
                <a:cs typeface="Tahoma"/>
              </a:rPr>
              <a:t>suele estar en la</a:t>
            </a:r>
            <a:r>
              <a:rPr dirty="0" sz="1200" spc="-1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7B1979"/>
                </a:solidFill>
                <a:latin typeface="Tahoma"/>
                <a:cs typeface="Tahoma"/>
              </a:rPr>
              <a:t>nube</a:t>
            </a:r>
            <a:r>
              <a:rPr dirty="0" sz="1200" spc="-10">
                <a:solidFill>
                  <a:srgbClr val="7B1979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11639" y="4770647"/>
            <a:ext cx="913130" cy="121920"/>
            <a:chOff x="4011639" y="4770647"/>
            <a:chExt cx="913130" cy="121920"/>
          </a:xfrm>
        </p:grpSpPr>
        <p:sp>
          <p:nvSpPr>
            <p:cNvPr id="11" name="object 11" descr=""/>
            <p:cNvSpPr/>
            <p:nvPr/>
          </p:nvSpPr>
          <p:spPr>
            <a:xfrm>
              <a:off x="4120859" y="4831607"/>
              <a:ext cx="694690" cy="0"/>
            </a:xfrm>
            <a:custGeom>
              <a:avLst/>
              <a:gdLst/>
              <a:ahLst/>
              <a:cxnLst/>
              <a:rect l="l" t="t" r="r" b="b"/>
              <a:pathLst>
                <a:path w="694689" h="0">
                  <a:moveTo>
                    <a:pt x="694290" y="0"/>
                  </a:moveTo>
                  <a:lnTo>
                    <a:pt x="681590" y="0"/>
                  </a:ln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11638" y="4770653"/>
              <a:ext cx="913130" cy="121920"/>
            </a:xfrm>
            <a:custGeom>
              <a:avLst/>
              <a:gdLst/>
              <a:ahLst/>
              <a:cxnLst/>
              <a:rect l="l" t="t" r="r" b="b"/>
              <a:pathLst>
                <a:path w="913129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913129" h="121920">
                  <a:moveTo>
                    <a:pt x="912723" y="60960"/>
                  </a:moveTo>
                  <a:lnTo>
                    <a:pt x="790803" y="0"/>
                  </a:lnTo>
                  <a:lnTo>
                    <a:pt x="790803" y="121920"/>
                  </a:lnTo>
                  <a:lnTo>
                    <a:pt x="912723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66571" y="917294"/>
            <a:ext cx="9373235" cy="3976370"/>
            <a:chOff x="266571" y="917294"/>
            <a:chExt cx="9373235" cy="3976370"/>
          </a:xfrm>
        </p:grpSpPr>
        <p:sp>
          <p:nvSpPr>
            <p:cNvPr id="14" name="object 14" descr=""/>
            <p:cNvSpPr/>
            <p:nvPr/>
          </p:nvSpPr>
          <p:spPr>
            <a:xfrm>
              <a:off x="6512394" y="4832394"/>
              <a:ext cx="872490" cy="0"/>
            </a:xfrm>
            <a:custGeom>
              <a:avLst/>
              <a:gdLst/>
              <a:ahLst/>
              <a:cxnLst/>
              <a:rect l="l" t="t" r="r" b="b"/>
              <a:pathLst>
                <a:path w="872490" h="0">
                  <a:moveTo>
                    <a:pt x="872142" y="0"/>
                  </a:moveTo>
                  <a:lnTo>
                    <a:pt x="859442" y="0"/>
                  </a:ln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03175" y="4771440"/>
              <a:ext cx="1090930" cy="121920"/>
            </a:xfrm>
            <a:custGeom>
              <a:avLst/>
              <a:gdLst/>
              <a:ahLst/>
              <a:cxnLst/>
              <a:rect l="l" t="t" r="r" b="b"/>
              <a:pathLst>
                <a:path w="1090929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090929" h="121920">
                  <a:moveTo>
                    <a:pt x="1090574" y="60960"/>
                  </a:moveTo>
                  <a:lnTo>
                    <a:pt x="968654" y="0"/>
                  </a:lnTo>
                  <a:lnTo>
                    <a:pt x="968654" y="121920"/>
                  </a:lnTo>
                  <a:lnTo>
                    <a:pt x="1090574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9271" y="3287640"/>
              <a:ext cx="9347835" cy="0"/>
            </a:xfrm>
            <a:custGeom>
              <a:avLst/>
              <a:gdLst/>
              <a:ahLst/>
              <a:cxnLst/>
              <a:rect l="l" t="t" r="r" b="b"/>
              <a:pathLst>
                <a:path w="9347835" h="0">
                  <a:moveTo>
                    <a:pt x="0" y="0"/>
                  </a:moveTo>
                  <a:lnTo>
                    <a:pt x="9347456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9272" y="4541097"/>
              <a:ext cx="9347835" cy="0"/>
            </a:xfrm>
            <a:custGeom>
              <a:avLst/>
              <a:gdLst/>
              <a:ahLst/>
              <a:cxnLst/>
              <a:rect l="l" t="t" r="r" b="b"/>
              <a:pathLst>
                <a:path w="9347835" h="0">
                  <a:moveTo>
                    <a:pt x="0" y="0"/>
                  </a:moveTo>
                  <a:lnTo>
                    <a:pt x="9347455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20330" y="2316713"/>
              <a:ext cx="913130" cy="394970"/>
            </a:xfrm>
            <a:custGeom>
              <a:avLst/>
              <a:gdLst/>
              <a:ahLst/>
              <a:cxnLst/>
              <a:rect l="l" t="t" r="r" b="b"/>
              <a:pathLst>
                <a:path w="913129" h="394969">
                  <a:moveTo>
                    <a:pt x="912846" y="0"/>
                  </a:moveTo>
                  <a:lnTo>
                    <a:pt x="11657" y="389593"/>
                  </a:lnTo>
                  <a:lnTo>
                    <a:pt x="0" y="394633"/>
                  </a:lnTo>
                </a:path>
              </a:pathLst>
            </a:custGeom>
            <a:ln w="25399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020077" y="2650352"/>
              <a:ext cx="136525" cy="112395"/>
            </a:xfrm>
            <a:custGeom>
              <a:avLst/>
              <a:gdLst/>
              <a:ahLst/>
              <a:cxnLst/>
              <a:rect l="l" t="t" r="r" b="b"/>
              <a:pathLst>
                <a:path w="136525" h="112394">
                  <a:moveTo>
                    <a:pt x="87720" y="0"/>
                  </a:moveTo>
                  <a:lnTo>
                    <a:pt x="0" y="104334"/>
                  </a:lnTo>
                  <a:lnTo>
                    <a:pt x="136099" y="111909"/>
                  </a:lnTo>
                  <a:lnTo>
                    <a:pt x="87720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40137" y="2322080"/>
              <a:ext cx="874394" cy="393065"/>
            </a:xfrm>
            <a:custGeom>
              <a:avLst/>
              <a:gdLst/>
              <a:ahLst/>
              <a:cxnLst/>
              <a:rect l="l" t="t" r="r" b="b"/>
              <a:pathLst>
                <a:path w="874395" h="393064">
                  <a:moveTo>
                    <a:pt x="0" y="0"/>
                  </a:moveTo>
                  <a:lnTo>
                    <a:pt x="862808" y="387747"/>
                  </a:lnTo>
                  <a:lnTo>
                    <a:pt x="874392" y="392953"/>
                  </a:lnTo>
                </a:path>
              </a:pathLst>
            </a:custGeom>
            <a:ln w="25399">
              <a:solidFill>
                <a:srgbClr val="94219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77957" y="2654225"/>
              <a:ext cx="136525" cy="111760"/>
            </a:xfrm>
            <a:custGeom>
              <a:avLst/>
              <a:gdLst/>
              <a:ahLst/>
              <a:cxnLst/>
              <a:rect l="l" t="t" r="r" b="b"/>
              <a:pathLst>
                <a:path w="136525" h="111760">
                  <a:moveTo>
                    <a:pt x="49975" y="0"/>
                  </a:moveTo>
                  <a:lnTo>
                    <a:pt x="0" y="111206"/>
                  </a:lnTo>
                  <a:lnTo>
                    <a:pt x="136194" y="105580"/>
                  </a:lnTo>
                  <a:lnTo>
                    <a:pt x="49975" y="0"/>
                  </a:lnTo>
                  <a:close/>
                </a:path>
              </a:pathLst>
            </a:custGeom>
            <a:solidFill>
              <a:srgbClr val="9421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2394" y="1047507"/>
              <a:ext cx="1033147" cy="94937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3394" y="1268075"/>
              <a:ext cx="482438" cy="48243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6050" y="1131535"/>
              <a:ext cx="755563" cy="75556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0902" y="1375689"/>
              <a:ext cx="621048" cy="62104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36088" y="917294"/>
              <a:ext cx="862881" cy="86288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6345" y="1414373"/>
              <a:ext cx="621048" cy="62104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7004" y="1543375"/>
              <a:ext cx="621048" cy="621048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8602980" y="6260807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77887" y="2638195"/>
            <a:ext cx="1257300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 spc="-10">
                <a:solidFill>
                  <a:srgbClr val="7B1979"/>
                </a:solidFill>
                <a:latin typeface="Arial"/>
                <a:cs typeface="Arial"/>
              </a:rPr>
              <a:t>Aplicaciones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dirty="0" sz="1400" b="1">
                <a:solidFill>
                  <a:srgbClr val="7B1979"/>
                </a:solidFill>
                <a:latin typeface="Arial"/>
                <a:cs typeface="Arial"/>
              </a:rPr>
              <a:t>Web</a:t>
            </a:r>
            <a:r>
              <a:rPr dirty="0" sz="1400" spc="-25" b="1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B1979"/>
                </a:solidFill>
                <a:latin typeface="Arial"/>
                <a:cs typeface="Arial"/>
              </a:rPr>
              <a:t>y</a:t>
            </a:r>
            <a:r>
              <a:rPr dirty="0" sz="1400" spc="-20" b="1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2528" y="3666187"/>
            <a:ext cx="13658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1979"/>
                </a:solidFill>
                <a:latin typeface="Arial"/>
                <a:cs typeface="Arial"/>
              </a:rPr>
              <a:t>Plataforma</a:t>
            </a: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7B1979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82297" y="4950487"/>
            <a:ext cx="598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TCP/IP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978304" y="4689835"/>
            <a:ext cx="13989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7B1979"/>
                </a:solidFill>
                <a:latin typeface="Arial"/>
                <a:cs typeface="Arial"/>
              </a:rPr>
              <a:t>Protocolo</a:t>
            </a:r>
            <a:r>
              <a:rPr dirty="0" sz="1400" spc="-5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TCP/IP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300437" y="4739156"/>
            <a:ext cx="1363345" cy="960755"/>
            <a:chOff x="2300437" y="4739156"/>
            <a:chExt cx="1363345" cy="960755"/>
          </a:xfrm>
        </p:grpSpPr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3137" y="5229830"/>
              <a:ext cx="1338262" cy="46950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351237" y="5242530"/>
              <a:ext cx="1262380" cy="393700"/>
            </a:xfrm>
            <a:custGeom>
              <a:avLst/>
              <a:gdLst/>
              <a:ahLst/>
              <a:cxnLst/>
              <a:rect l="l" t="t" r="r" b="b"/>
              <a:pathLst>
                <a:path w="1262379" h="393700">
                  <a:moveTo>
                    <a:pt x="1262062" y="0"/>
                  </a:moveTo>
                  <a:lnTo>
                    <a:pt x="0" y="0"/>
                  </a:lnTo>
                  <a:lnTo>
                    <a:pt x="0" y="393300"/>
                  </a:lnTo>
                  <a:lnTo>
                    <a:pt x="1262062" y="393300"/>
                  </a:lnTo>
                  <a:lnTo>
                    <a:pt x="1262062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0437" y="4739156"/>
              <a:ext cx="687077" cy="50393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338537" y="475185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5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6190" y="4739156"/>
              <a:ext cx="687077" cy="50393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014290" y="475185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2466176" y="4843022"/>
            <a:ext cx="1054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54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351237" y="5310109"/>
            <a:ext cx="126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695018" y="4739156"/>
            <a:ext cx="1363345" cy="960755"/>
            <a:chOff x="7695018" y="4739156"/>
            <a:chExt cx="1363345" cy="960755"/>
          </a:xfrm>
        </p:grpSpPr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7718" y="5229830"/>
              <a:ext cx="1338262" cy="46950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745818" y="5242530"/>
              <a:ext cx="1262380" cy="393700"/>
            </a:xfrm>
            <a:custGeom>
              <a:avLst/>
              <a:gdLst/>
              <a:ahLst/>
              <a:cxnLst/>
              <a:rect l="l" t="t" r="r" b="b"/>
              <a:pathLst>
                <a:path w="1262379" h="393700">
                  <a:moveTo>
                    <a:pt x="1262062" y="0"/>
                  </a:moveTo>
                  <a:lnTo>
                    <a:pt x="0" y="0"/>
                  </a:lnTo>
                  <a:lnTo>
                    <a:pt x="0" y="393300"/>
                  </a:lnTo>
                  <a:lnTo>
                    <a:pt x="1262062" y="393300"/>
                  </a:lnTo>
                  <a:lnTo>
                    <a:pt x="1262062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5018" y="4739156"/>
              <a:ext cx="687077" cy="503934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7733118" y="475185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0771" y="4739156"/>
              <a:ext cx="687077" cy="503934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8408871" y="475185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7860756" y="4843022"/>
            <a:ext cx="1054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54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745818" y="5310109"/>
            <a:ext cx="126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2170478" y="2523609"/>
            <a:ext cx="1636395" cy="694055"/>
            <a:chOff x="2170478" y="2523609"/>
            <a:chExt cx="1636395" cy="694055"/>
          </a:xfrm>
        </p:grpSpPr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0478" y="2523609"/>
              <a:ext cx="1636251" cy="693572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2208578" y="2536309"/>
              <a:ext cx="1560195" cy="617855"/>
            </a:xfrm>
            <a:custGeom>
              <a:avLst/>
              <a:gdLst/>
              <a:ahLst/>
              <a:cxnLst/>
              <a:rect l="l" t="t" r="r" b="b"/>
              <a:pathLst>
                <a:path w="1560195" h="617855">
                  <a:moveTo>
                    <a:pt x="1560051" y="0"/>
                  </a:moveTo>
                  <a:lnTo>
                    <a:pt x="0" y="0"/>
                  </a:lnTo>
                  <a:lnTo>
                    <a:pt x="0" y="617372"/>
                  </a:lnTo>
                  <a:lnTo>
                    <a:pt x="1560051" y="617372"/>
                  </a:lnTo>
                  <a:lnTo>
                    <a:pt x="1560051" y="0"/>
                  </a:lnTo>
                  <a:close/>
                </a:path>
              </a:pathLst>
            </a:custGeom>
            <a:solidFill>
              <a:srgbClr val="F5D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2419828" y="2630599"/>
            <a:ext cx="1122045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35890" marR="5080" indent="-123825">
              <a:lnSpc>
                <a:spcPts val="1600"/>
              </a:lnSpc>
              <a:spcBef>
                <a:spcPts val="219"/>
              </a:spcBef>
            </a:pPr>
            <a:r>
              <a:rPr dirty="0" sz="1400" spc="-10" b="1">
                <a:latin typeface="Arial"/>
                <a:cs typeface="Arial"/>
              </a:rPr>
              <a:t>Aplicaciones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Cliente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7520208" y="2536309"/>
            <a:ext cx="1636395" cy="694055"/>
            <a:chOff x="7520208" y="2536309"/>
            <a:chExt cx="1636395" cy="694055"/>
          </a:xfrm>
        </p:grpSpPr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208" y="2536309"/>
              <a:ext cx="1636251" cy="693572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7558308" y="2549009"/>
              <a:ext cx="1560195" cy="617855"/>
            </a:xfrm>
            <a:custGeom>
              <a:avLst/>
              <a:gdLst/>
              <a:ahLst/>
              <a:cxnLst/>
              <a:rect l="l" t="t" r="r" b="b"/>
              <a:pathLst>
                <a:path w="1560195" h="617855">
                  <a:moveTo>
                    <a:pt x="1560051" y="0"/>
                  </a:moveTo>
                  <a:lnTo>
                    <a:pt x="0" y="0"/>
                  </a:lnTo>
                  <a:lnTo>
                    <a:pt x="0" y="617372"/>
                  </a:lnTo>
                  <a:lnTo>
                    <a:pt x="1560051" y="617372"/>
                  </a:lnTo>
                  <a:lnTo>
                    <a:pt x="1560051" y="0"/>
                  </a:lnTo>
                  <a:close/>
                </a:path>
              </a:pathLst>
            </a:custGeom>
            <a:solidFill>
              <a:srgbClr val="F5D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7768009" y="2643299"/>
            <a:ext cx="1122045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71755" marR="5080" indent="-59690">
              <a:lnSpc>
                <a:spcPts val="1600"/>
              </a:lnSpc>
              <a:spcBef>
                <a:spcPts val="219"/>
              </a:spcBef>
            </a:pPr>
            <a:r>
              <a:rPr dirty="0" sz="1400" spc="-10" b="1">
                <a:latin typeface="Arial"/>
                <a:cs typeface="Arial"/>
              </a:rPr>
              <a:t>Aplicaciones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Servidor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170478" y="3516663"/>
            <a:ext cx="1636395" cy="910590"/>
            <a:chOff x="2170478" y="3516663"/>
            <a:chExt cx="1636395" cy="910590"/>
          </a:xfrm>
        </p:grpSpPr>
        <p:pic>
          <p:nvPicPr>
            <p:cNvPr id="61" name="object 6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0478" y="3516663"/>
              <a:ext cx="1636251" cy="910438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2208578" y="3529363"/>
              <a:ext cx="1560195" cy="834390"/>
            </a:xfrm>
            <a:custGeom>
              <a:avLst/>
              <a:gdLst/>
              <a:ahLst/>
              <a:cxnLst/>
              <a:rect l="l" t="t" r="r" b="b"/>
              <a:pathLst>
                <a:path w="1560195" h="834389">
                  <a:moveTo>
                    <a:pt x="1560051" y="0"/>
                  </a:moveTo>
                  <a:lnTo>
                    <a:pt x="0" y="0"/>
                  </a:lnTo>
                  <a:lnTo>
                    <a:pt x="0" y="834238"/>
                  </a:lnTo>
                  <a:lnTo>
                    <a:pt x="1560051" y="834238"/>
                  </a:lnTo>
                  <a:lnTo>
                    <a:pt x="1560051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2242116" y="3618114"/>
            <a:ext cx="1477645" cy="6451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 indent="-635">
              <a:lnSpc>
                <a:spcPts val="1600"/>
              </a:lnSpc>
              <a:spcBef>
                <a:spcPts val="219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Navegador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dispositivo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móvil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(programables)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7495182" y="3554763"/>
            <a:ext cx="1636395" cy="694055"/>
            <a:chOff x="7495182" y="3554763"/>
            <a:chExt cx="1636395" cy="694055"/>
          </a:xfrm>
        </p:grpSpPr>
        <p:pic>
          <p:nvPicPr>
            <p:cNvPr id="65" name="object 6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5182" y="3554763"/>
              <a:ext cx="1636251" cy="693572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7533282" y="3567463"/>
              <a:ext cx="1560195" cy="617855"/>
            </a:xfrm>
            <a:custGeom>
              <a:avLst/>
              <a:gdLst/>
              <a:ahLst/>
              <a:cxnLst/>
              <a:rect l="l" t="t" r="r" b="b"/>
              <a:pathLst>
                <a:path w="1560195" h="617854">
                  <a:moveTo>
                    <a:pt x="1560051" y="0"/>
                  </a:moveTo>
                  <a:lnTo>
                    <a:pt x="0" y="0"/>
                  </a:lnTo>
                  <a:lnTo>
                    <a:pt x="0" y="617372"/>
                  </a:lnTo>
                  <a:lnTo>
                    <a:pt x="1560051" y="617372"/>
                  </a:lnTo>
                  <a:lnTo>
                    <a:pt x="1560051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533282" y="3567463"/>
            <a:ext cx="1560195" cy="61785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72720" marR="184150" indent="26034">
              <a:lnSpc>
                <a:spcPts val="1600"/>
              </a:lnSpc>
              <a:spcBef>
                <a:spcPts val="86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Servidor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(programable)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251326" y="3469411"/>
            <a:ext cx="929005" cy="919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dirty="0" sz="1200" spc="-10">
                <a:solidFill>
                  <a:srgbClr val="7B1979"/>
                </a:solidFill>
                <a:latin typeface="Arial"/>
                <a:cs typeface="Arial"/>
              </a:rPr>
              <a:t>Protocolos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 spc="-10" b="1">
                <a:solidFill>
                  <a:srgbClr val="7B1979"/>
                </a:solidFill>
                <a:latin typeface="Arial"/>
                <a:cs typeface="Arial"/>
              </a:rPr>
              <a:t>HTTP/2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ts val="1400"/>
              </a:lnSpc>
              <a:spcBef>
                <a:spcPts val="60"/>
              </a:spcBef>
            </a:pPr>
            <a:r>
              <a:rPr dirty="0" sz="1200" spc="-10" b="1">
                <a:solidFill>
                  <a:srgbClr val="7B1979"/>
                </a:solidFill>
                <a:latin typeface="Arial"/>
                <a:cs typeface="Arial"/>
              </a:rPr>
              <a:t>WebSockets WebRTC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60"/>
              </a:lnSpc>
            </a:pPr>
            <a:r>
              <a:rPr dirty="0" sz="1200" spc="-10" b="1">
                <a:solidFill>
                  <a:srgbClr val="7B1979"/>
                </a:solidFill>
                <a:latin typeface="Arial"/>
                <a:cs typeface="Arial"/>
              </a:rPr>
              <a:t>.......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4710546" y="5009541"/>
            <a:ext cx="1947545" cy="1673225"/>
            <a:chOff x="4710546" y="5009541"/>
            <a:chExt cx="1947545" cy="1673225"/>
          </a:xfrm>
        </p:grpSpPr>
        <p:sp>
          <p:nvSpPr>
            <p:cNvPr id="70" name="object 70" descr=""/>
            <p:cNvSpPr/>
            <p:nvPr/>
          </p:nvSpPr>
          <p:spPr>
            <a:xfrm>
              <a:off x="4932149" y="5055471"/>
              <a:ext cx="1602740" cy="1602740"/>
            </a:xfrm>
            <a:custGeom>
              <a:avLst/>
              <a:gdLst/>
              <a:ahLst/>
              <a:cxnLst/>
              <a:rect l="l" t="t" r="r" b="b"/>
              <a:pathLst>
                <a:path w="1602740" h="1602740">
                  <a:moveTo>
                    <a:pt x="1602192" y="801096"/>
                  </a:moveTo>
                  <a:lnTo>
                    <a:pt x="1600730" y="849897"/>
                  </a:lnTo>
                  <a:lnTo>
                    <a:pt x="1596400" y="897924"/>
                  </a:lnTo>
                  <a:lnTo>
                    <a:pt x="1589285" y="945095"/>
                  </a:lnTo>
                  <a:lnTo>
                    <a:pt x="1579470" y="991324"/>
                  </a:lnTo>
                  <a:lnTo>
                    <a:pt x="1567038" y="1036529"/>
                  </a:lnTo>
                  <a:lnTo>
                    <a:pt x="1552074" y="1080626"/>
                  </a:lnTo>
                  <a:lnTo>
                    <a:pt x="1534660" y="1123530"/>
                  </a:lnTo>
                  <a:lnTo>
                    <a:pt x="1514881" y="1165158"/>
                  </a:lnTo>
                  <a:lnTo>
                    <a:pt x="1492820" y="1205426"/>
                  </a:lnTo>
                  <a:lnTo>
                    <a:pt x="1468561" y="1244250"/>
                  </a:lnTo>
                  <a:lnTo>
                    <a:pt x="1442188" y="1281548"/>
                  </a:lnTo>
                  <a:lnTo>
                    <a:pt x="1413785" y="1317233"/>
                  </a:lnTo>
                  <a:lnTo>
                    <a:pt x="1383436" y="1351224"/>
                  </a:lnTo>
                  <a:lnTo>
                    <a:pt x="1351224" y="1383436"/>
                  </a:lnTo>
                  <a:lnTo>
                    <a:pt x="1317233" y="1413785"/>
                  </a:lnTo>
                  <a:lnTo>
                    <a:pt x="1281548" y="1442188"/>
                  </a:lnTo>
                  <a:lnTo>
                    <a:pt x="1244250" y="1468561"/>
                  </a:lnTo>
                  <a:lnTo>
                    <a:pt x="1205426" y="1492820"/>
                  </a:lnTo>
                  <a:lnTo>
                    <a:pt x="1165158" y="1514881"/>
                  </a:lnTo>
                  <a:lnTo>
                    <a:pt x="1123530" y="1534660"/>
                  </a:lnTo>
                  <a:lnTo>
                    <a:pt x="1080626" y="1552074"/>
                  </a:lnTo>
                  <a:lnTo>
                    <a:pt x="1036529" y="1567038"/>
                  </a:lnTo>
                  <a:lnTo>
                    <a:pt x="991324" y="1579470"/>
                  </a:lnTo>
                  <a:lnTo>
                    <a:pt x="945095" y="1589285"/>
                  </a:lnTo>
                  <a:lnTo>
                    <a:pt x="897924" y="1596400"/>
                  </a:lnTo>
                  <a:lnTo>
                    <a:pt x="849897" y="1600730"/>
                  </a:lnTo>
                  <a:lnTo>
                    <a:pt x="801096" y="1602192"/>
                  </a:lnTo>
                  <a:lnTo>
                    <a:pt x="752295" y="1600730"/>
                  </a:lnTo>
                  <a:lnTo>
                    <a:pt x="704267" y="1596400"/>
                  </a:lnTo>
                  <a:lnTo>
                    <a:pt x="657097" y="1589285"/>
                  </a:lnTo>
                  <a:lnTo>
                    <a:pt x="610867" y="1579470"/>
                  </a:lnTo>
                  <a:lnTo>
                    <a:pt x="565662" y="1567038"/>
                  </a:lnTo>
                  <a:lnTo>
                    <a:pt x="521566" y="1552074"/>
                  </a:lnTo>
                  <a:lnTo>
                    <a:pt x="478662" y="1534660"/>
                  </a:lnTo>
                  <a:lnTo>
                    <a:pt x="437034" y="1514881"/>
                  </a:lnTo>
                  <a:lnTo>
                    <a:pt x="396765" y="1492820"/>
                  </a:lnTo>
                  <a:lnTo>
                    <a:pt x="357941" y="1468561"/>
                  </a:lnTo>
                  <a:lnTo>
                    <a:pt x="320644" y="1442188"/>
                  </a:lnTo>
                  <a:lnTo>
                    <a:pt x="284958" y="1413785"/>
                  </a:lnTo>
                  <a:lnTo>
                    <a:pt x="250967" y="1383436"/>
                  </a:lnTo>
                  <a:lnTo>
                    <a:pt x="218755" y="1351224"/>
                  </a:lnTo>
                  <a:lnTo>
                    <a:pt x="188406" y="1317233"/>
                  </a:lnTo>
                  <a:lnTo>
                    <a:pt x="160003" y="1281548"/>
                  </a:lnTo>
                  <a:lnTo>
                    <a:pt x="133630" y="1244250"/>
                  </a:lnTo>
                  <a:lnTo>
                    <a:pt x="109372" y="1205426"/>
                  </a:lnTo>
                  <a:lnTo>
                    <a:pt x="87311" y="1165158"/>
                  </a:lnTo>
                  <a:lnTo>
                    <a:pt x="67532" y="1123530"/>
                  </a:lnTo>
                  <a:lnTo>
                    <a:pt x="50118" y="1080626"/>
                  </a:lnTo>
                  <a:lnTo>
                    <a:pt x="35153" y="1036529"/>
                  </a:lnTo>
                  <a:lnTo>
                    <a:pt x="22721" y="991324"/>
                  </a:lnTo>
                  <a:lnTo>
                    <a:pt x="12906" y="945095"/>
                  </a:lnTo>
                  <a:lnTo>
                    <a:pt x="5792" y="897924"/>
                  </a:lnTo>
                  <a:lnTo>
                    <a:pt x="1461" y="849897"/>
                  </a:lnTo>
                  <a:lnTo>
                    <a:pt x="0" y="801096"/>
                  </a:lnTo>
                  <a:lnTo>
                    <a:pt x="1461" y="752295"/>
                  </a:lnTo>
                  <a:lnTo>
                    <a:pt x="5792" y="704267"/>
                  </a:lnTo>
                  <a:lnTo>
                    <a:pt x="12906" y="657097"/>
                  </a:lnTo>
                  <a:lnTo>
                    <a:pt x="22721" y="610867"/>
                  </a:lnTo>
                  <a:lnTo>
                    <a:pt x="35153" y="565662"/>
                  </a:lnTo>
                  <a:lnTo>
                    <a:pt x="50118" y="521566"/>
                  </a:lnTo>
                  <a:lnTo>
                    <a:pt x="67532" y="478662"/>
                  </a:lnTo>
                  <a:lnTo>
                    <a:pt x="87311" y="437034"/>
                  </a:lnTo>
                  <a:lnTo>
                    <a:pt x="109372" y="396765"/>
                  </a:lnTo>
                  <a:lnTo>
                    <a:pt x="133630" y="357941"/>
                  </a:lnTo>
                  <a:lnTo>
                    <a:pt x="160003" y="320644"/>
                  </a:lnTo>
                  <a:lnTo>
                    <a:pt x="188406" y="284958"/>
                  </a:lnTo>
                  <a:lnTo>
                    <a:pt x="218755" y="250967"/>
                  </a:lnTo>
                  <a:lnTo>
                    <a:pt x="250967" y="218755"/>
                  </a:lnTo>
                  <a:lnTo>
                    <a:pt x="284958" y="188406"/>
                  </a:lnTo>
                  <a:lnTo>
                    <a:pt x="320644" y="160003"/>
                  </a:lnTo>
                  <a:lnTo>
                    <a:pt x="357941" y="133630"/>
                  </a:lnTo>
                  <a:lnTo>
                    <a:pt x="396765" y="109372"/>
                  </a:lnTo>
                  <a:lnTo>
                    <a:pt x="437034" y="87311"/>
                  </a:lnTo>
                  <a:lnTo>
                    <a:pt x="478662" y="67532"/>
                  </a:lnTo>
                  <a:lnTo>
                    <a:pt x="521566" y="50118"/>
                  </a:lnTo>
                  <a:lnTo>
                    <a:pt x="565662" y="35153"/>
                  </a:lnTo>
                  <a:lnTo>
                    <a:pt x="610867" y="22721"/>
                  </a:lnTo>
                  <a:lnTo>
                    <a:pt x="657097" y="12906"/>
                  </a:lnTo>
                  <a:lnTo>
                    <a:pt x="704267" y="5792"/>
                  </a:lnTo>
                  <a:lnTo>
                    <a:pt x="752295" y="1461"/>
                  </a:lnTo>
                  <a:lnTo>
                    <a:pt x="801096" y="0"/>
                  </a:lnTo>
                  <a:lnTo>
                    <a:pt x="849897" y="1461"/>
                  </a:lnTo>
                  <a:lnTo>
                    <a:pt x="897924" y="5792"/>
                  </a:lnTo>
                  <a:lnTo>
                    <a:pt x="945095" y="12906"/>
                  </a:lnTo>
                  <a:lnTo>
                    <a:pt x="991324" y="22721"/>
                  </a:lnTo>
                  <a:lnTo>
                    <a:pt x="1036529" y="35153"/>
                  </a:lnTo>
                  <a:lnTo>
                    <a:pt x="1080626" y="50118"/>
                  </a:lnTo>
                  <a:lnTo>
                    <a:pt x="1123530" y="67532"/>
                  </a:lnTo>
                  <a:lnTo>
                    <a:pt x="1165158" y="87311"/>
                  </a:lnTo>
                  <a:lnTo>
                    <a:pt x="1205426" y="109372"/>
                  </a:lnTo>
                  <a:lnTo>
                    <a:pt x="1244250" y="133630"/>
                  </a:lnTo>
                  <a:lnTo>
                    <a:pt x="1281548" y="160003"/>
                  </a:lnTo>
                  <a:lnTo>
                    <a:pt x="1317233" y="188406"/>
                  </a:lnTo>
                  <a:lnTo>
                    <a:pt x="1351224" y="218755"/>
                  </a:lnTo>
                  <a:lnTo>
                    <a:pt x="1383436" y="250967"/>
                  </a:lnTo>
                  <a:lnTo>
                    <a:pt x="1413785" y="284958"/>
                  </a:lnTo>
                  <a:lnTo>
                    <a:pt x="1442188" y="320644"/>
                  </a:lnTo>
                  <a:lnTo>
                    <a:pt x="1468561" y="357941"/>
                  </a:lnTo>
                  <a:lnTo>
                    <a:pt x="1492820" y="396765"/>
                  </a:lnTo>
                  <a:lnTo>
                    <a:pt x="1514881" y="437034"/>
                  </a:lnTo>
                  <a:lnTo>
                    <a:pt x="1534660" y="478662"/>
                  </a:lnTo>
                  <a:lnTo>
                    <a:pt x="1552074" y="521566"/>
                  </a:lnTo>
                  <a:lnTo>
                    <a:pt x="1567038" y="565662"/>
                  </a:lnTo>
                  <a:lnTo>
                    <a:pt x="1579470" y="610867"/>
                  </a:lnTo>
                  <a:lnTo>
                    <a:pt x="1589285" y="657097"/>
                  </a:lnTo>
                  <a:lnTo>
                    <a:pt x="1596400" y="704267"/>
                  </a:lnTo>
                  <a:lnTo>
                    <a:pt x="1600730" y="752295"/>
                  </a:lnTo>
                  <a:lnTo>
                    <a:pt x="1602192" y="801096"/>
                  </a:lnTo>
                  <a:close/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134179" y="5877648"/>
              <a:ext cx="1040130" cy="421640"/>
            </a:xfrm>
            <a:custGeom>
              <a:avLst/>
              <a:gdLst/>
              <a:ahLst/>
              <a:cxnLst/>
              <a:rect l="l" t="t" r="r" b="b"/>
              <a:pathLst>
                <a:path w="1040129" h="421639">
                  <a:moveTo>
                    <a:pt x="0" y="0"/>
                  </a:moveTo>
                  <a:lnTo>
                    <a:pt x="101728" y="20669"/>
                  </a:lnTo>
                  <a:lnTo>
                    <a:pt x="357942" y="90255"/>
                  </a:lnTo>
                  <a:lnTo>
                    <a:pt x="695188" y="220120"/>
                  </a:lnTo>
                  <a:lnTo>
                    <a:pt x="1040012" y="421629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099044" y="5210070"/>
              <a:ext cx="913765" cy="464184"/>
            </a:xfrm>
            <a:custGeom>
              <a:avLst/>
              <a:gdLst/>
              <a:ahLst/>
              <a:cxnLst/>
              <a:rect l="l" t="t" r="r" b="b"/>
              <a:pathLst>
                <a:path w="913764" h="464185">
                  <a:moveTo>
                    <a:pt x="0" y="463792"/>
                  </a:moveTo>
                  <a:lnTo>
                    <a:pt x="74552" y="412077"/>
                  </a:lnTo>
                  <a:lnTo>
                    <a:pt x="274934" y="287235"/>
                  </a:lnTo>
                  <a:lnTo>
                    <a:pt x="566229" y="134723"/>
                  </a:lnTo>
                  <a:lnTo>
                    <a:pt x="913523" y="0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404718" y="5234664"/>
              <a:ext cx="678180" cy="1226820"/>
            </a:xfrm>
            <a:custGeom>
              <a:avLst/>
              <a:gdLst/>
              <a:ahLst/>
              <a:cxnLst/>
              <a:rect l="l" t="t" r="r" b="b"/>
              <a:pathLst>
                <a:path w="678179" h="1226820">
                  <a:moveTo>
                    <a:pt x="678127" y="0"/>
                  </a:moveTo>
                  <a:lnTo>
                    <a:pt x="603298" y="105628"/>
                  </a:lnTo>
                  <a:lnTo>
                    <a:pt x="422072" y="383862"/>
                  </a:lnTo>
                  <a:lnTo>
                    <a:pt x="199341" y="776726"/>
                  </a:lnTo>
                  <a:lnTo>
                    <a:pt x="0" y="1226246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443374" y="5817924"/>
              <a:ext cx="998219" cy="702945"/>
            </a:xfrm>
            <a:custGeom>
              <a:avLst/>
              <a:gdLst/>
              <a:ahLst/>
              <a:cxnLst/>
              <a:rect l="l" t="t" r="r" b="b"/>
              <a:pathLst>
                <a:path w="998220" h="702945">
                  <a:moveTo>
                    <a:pt x="0" y="702708"/>
                  </a:moveTo>
                  <a:lnTo>
                    <a:pt x="87728" y="661096"/>
                  </a:lnTo>
                  <a:lnTo>
                    <a:pt x="317097" y="533182"/>
                  </a:lnTo>
                  <a:lnTo>
                    <a:pt x="637379" y="314354"/>
                  </a:lnTo>
                  <a:lnTo>
                    <a:pt x="997849" y="0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134179" y="5609047"/>
              <a:ext cx="1209040" cy="139065"/>
            </a:xfrm>
            <a:custGeom>
              <a:avLst/>
              <a:gdLst/>
              <a:ahLst/>
              <a:cxnLst/>
              <a:rect l="l" t="t" r="r" b="b"/>
              <a:pathLst>
                <a:path w="1209039" h="139064">
                  <a:moveTo>
                    <a:pt x="0" y="138600"/>
                  </a:moveTo>
                  <a:lnTo>
                    <a:pt x="116962" y="100745"/>
                  </a:lnTo>
                  <a:lnTo>
                    <a:pt x="412622" y="32091"/>
                  </a:lnTo>
                  <a:lnTo>
                    <a:pt x="804137" y="0"/>
                  </a:lnTo>
                  <a:lnTo>
                    <a:pt x="1208664" y="71835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190397" y="5343585"/>
              <a:ext cx="165735" cy="1106805"/>
            </a:xfrm>
            <a:custGeom>
              <a:avLst/>
              <a:gdLst/>
              <a:ahLst/>
              <a:cxnLst/>
              <a:rect l="l" t="t" r="r" b="b"/>
              <a:pathLst>
                <a:path w="165735" h="1106804">
                  <a:moveTo>
                    <a:pt x="0" y="0"/>
                  </a:moveTo>
                  <a:lnTo>
                    <a:pt x="33213" y="78808"/>
                  </a:lnTo>
                  <a:lnTo>
                    <a:pt x="102329" y="302387"/>
                  </a:lnTo>
                  <a:lnTo>
                    <a:pt x="161563" y="651467"/>
                  </a:lnTo>
                  <a:lnTo>
                    <a:pt x="165131" y="1106777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232561" y="5287366"/>
              <a:ext cx="1019175" cy="945515"/>
            </a:xfrm>
            <a:custGeom>
              <a:avLst/>
              <a:gdLst/>
              <a:ahLst/>
              <a:cxnLst/>
              <a:rect l="l" t="t" r="r" b="b"/>
              <a:pathLst>
                <a:path w="1019175" h="945514">
                  <a:moveTo>
                    <a:pt x="0" y="0"/>
                  </a:moveTo>
                  <a:lnTo>
                    <a:pt x="132034" y="46391"/>
                  </a:lnTo>
                  <a:lnTo>
                    <a:pt x="437003" y="202471"/>
                  </a:lnTo>
                  <a:lnTo>
                    <a:pt x="778203" y="493603"/>
                  </a:lnTo>
                  <a:lnTo>
                    <a:pt x="1018931" y="945145"/>
                  </a:lnTo>
                </a:path>
              </a:pathLst>
            </a:custGeom>
            <a:ln w="21081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685" y="5480608"/>
              <a:ext cx="238916" cy="238937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5993249" y="502033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570" y="0"/>
                  </a:moveTo>
                  <a:lnTo>
                    <a:pt x="100926" y="7523"/>
                  </a:lnTo>
                  <a:lnTo>
                    <a:pt x="60417" y="28472"/>
                  </a:lnTo>
                  <a:lnTo>
                    <a:pt x="28472" y="60417"/>
                  </a:lnTo>
                  <a:lnTo>
                    <a:pt x="7523" y="100926"/>
                  </a:lnTo>
                  <a:lnTo>
                    <a:pt x="0" y="147570"/>
                  </a:lnTo>
                  <a:lnTo>
                    <a:pt x="7523" y="194213"/>
                  </a:lnTo>
                  <a:lnTo>
                    <a:pt x="28472" y="234723"/>
                  </a:lnTo>
                  <a:lnTo>
                    <a:pt x="60417" y="266667"/>
                  </a:lnTo>
                  <a:lnTo>
                    <a:pt x="100926" y="287617"/>
                  </a:lnTo>
                  <a:lnTo>
                    <a:pt x="147570" y="295140"/>
                  </a:lnTo>
                  <a:lnTo>
                    <a:pt x="194213" y="287617"/>
                  </a:lnTo>
                  <a:lnTo>
                    <a:pt x="234723" y="266667"/>
                  </a:lnTo>
                  <a:lnTo>
                    <a:pt x="266668" y="234723"/>
                  </a:lnTo>
                  <a:lnTo>
                    <a:pt x="287618" y="194213"/>
                  </a:lnTo>
                  <a:lnTo>
                    <a:pt x="295141" y="147570"/>
                  </a:lnTo>
                  <a:lnTo>
                    <a:pt x="287618" y="100926"/>
                  </a:lnTo>
                  <a:lnTo>
                    <a:pt x="266668" y="60417"/>
                  </a:lnTo>
                  <a:lnTo>
                    <a:pt x="234723" y="28472"/>
                  </a:lnTo>
                  <a:lnTo>
                    <a:pt x="194213" y="7523"/>
                  </a:lnTo>
                  <a:lnTo>
                    <a:pt x="147570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993250" y="5020336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95140" y="147570"/>
                  </a:moveTo>
                  <a:lnTo>
                    <a:pt x="287617" y="194214"/>
                  </a:lnTo>
                  <a:lnTo>
                    <a:pt x="266668" y="234723"/>
                  </a:lnTo>
                  <a:lnTo>
                    <a:pt x="234723" y="266668"/>
                  </a:lnTo>
                  <a:lnTo>
                    <a:pt x="194214" y="287617"/>
                  </a:lnTo>
                  <a:lnTo>
                    <a:pt x="147570" y="295140"/>
                  </a:lnTo>
                  <a:lnTo>
                    <a:pt x="100926" y="287617"/>
                  </a:lnTo>
                  <a:lnTo>
                    <a:pt x="60417" y="266668"/>
                  </a:lnTo>
                  <a:lnTo>
                    <a:pt x="28472" y="234723"/>
                  </a:lnTo>
                  <a:lnTo>
                    <a:pt x="7523" y="194214"/>
                  </a:lnTo>
                  <a:lnTo>
                    <a:pt x="0" y="147570"/>
                  </a:lnTo>
                  <a:lnTo>
                    <a:pt x="7523" y="100926"/>
                  </a:lnTo>
                  <a:lnTo>
                    <a:pt x="28472" y="60417"/>
                  </a:lnTo>
                  <a:lnTo>
                    <a:pt x="60417" y="28472"/>
                  </a:lnTo>
                  <a:lnTo>
                    <a:pt x="100926" y="7523"/>
                  </a:lnTo>
                  <a:lnTo>
                    <a:pt x="147570" y="0"/>
                  </a:lnTo>
                  <a:lnTo>
                    <a:pt x="194214" y="7523"/>
                  </a:lnTo>
                  <a:lnTo>
                    <a:pt x="234723" y="28472"/>
                  </a:lnTo>
                  <a:lnTo>
                    <a:pt x="266668" y="60417"/>
                  </a:lnTo>
                  <a:lnTo>
                    <a:pt x="287617" y="100926"/>
                  </a:lnTo>
                  <a:lnTo>
                    <a:pt x="295140" y="147570"/>
                  </a:lnTo>
                  <a:close/>
                </a:path>
              </a:pathLst>
            </a:custGeom>
            <a:ln w="21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372716" y="558953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029" y="0"/>
                  </a:moveTo>
                  <a:lnTo>
                    <a:pt x="93716" y="6985"/>
                  </a:lnTo>
                  <a:lnTo>
                    <a:pt x="56100" y="26437"/>
                  </a:lnTo>
                  <a:lnTo>
                    <a:pt x="26437" y="56100"/>
                  </a:lnTo>
                  <a:lnTo>
                    <a:pt x="6985" y="93716"/>
                  </a:lnTo>
                  <a:lnTo>
                    <a:pt x="0" y="137029"/>
                  </a:lnTo>
                  <a:lnTo>
                    <a:pt x="6985" y="180342"/>
                  </a:lnTo>
                  <a:lnTo>
                    <a:pt x="26437" y="217958"/>
                  </a:lnTo>
                  <a:lnTo>
                    <a:pt x="56100" y="247621"/>
                  </a:lnTo>
                  <a:lnTo>
                    <a:pt x="93716" y="267073"/>
                  </a:lnTo>
                  <a:lnTo>
                    <a:pt x="137029" y="274059"/>
                  </a:lnTo>
                  <a:lnTo>
                    <a:pt x="180342" y="267073"/>
                  </a:lnTo>
                  <a:lnTo>
                    <a:pt x="217959" y="247621"/>
                  </a:lnTo>
                  <a:lnTo>
                    <a:pt x="247621" y="217958"/>
                  </a:lnTo>
                  <a:lnTo>
                    <a:pt x="267074" y="180342"/>
                  </a:lnTo>
                  <a:lnTo>
                    <a:pt x="274059" y="137029"/>
                  </a:lnTo>
                  <a:lnTo>
                    <a:pt x="267074" y="93716"/>
                  </a:lnTo>
                  <a:lnTo>
                    <a:pt x="247621" y="56100"/>
                  </a:lnTo>
                  <a:lnTo>
                    <a:pt x="217959" y="26437"/>
                  </a:lnTo>
                  <a:lnTo>
                    <a:pt x="180342" y="6985"/>
                  </a:lnTo>
                  <a:lnTo>
                    <a:pt x="137029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372716" y="558953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059" y="137029"/>
                  </a:moveTo>
                  <a:lnTo>
                    <a:pt x="267073" y="180342"/>
                  </a:lnTo>
                  <a:lnTo>
                    <a:pt x="247621" y="217958"/>
                  </a:lnTo>
                  <a:lnTo>
                    <a:pt x="217958" y="247621"/>
                  </a:lnTo>
                  <a:lnTo>
                    <a:pt x="180342" y="267073"/>
                  </a:lnTo>
                  <a:lnTo>
                    <a:pt x="137029" y="274059"/>
                  </a:lnTo>
                  <a:lnTo>
                    <a:pt x="93716" y="267073"/>
                  </a:lnTo>
                  <a:lnTo>
                    <a:pt x="56100" y="247621"/>
                  </a:lnTo>
                  <a:lnTo>
                    <a:pt x="26437" y="217958"/>
                  </a:lnTo>
                  <a:lnTo>
                    <a:pt x="6985" y="180342"/>
                  </a:lnTo>
                  <a:lnTo>
                    <a:pt x="0" y="137029"/>
                  </a:lnTo>
                  <a:lnTo>
                    <a:pt x="6985" y="93716"/>
                  </a:lnTo>
                  <a:lnTo>
                    <a:pt x="26437" y="56100"/>
                  </a:lnTo>
                  <a:lnTo>
                    <a:pt x="56100" y="26437"/>
                  </a:lnTo>
                  <a:lnTo>
                    <a:pt x="93716" y="6985"/>
                  </a:lnTo>
                  <a:lnTo>
                    <a:pt x="137029" y="0"/>
                  </a:lnTo>
                  <a:lnTo>
                    <a:pt x="180342" y="6985"/>
                  </a:lnTo>
                  <a:lnTo>
                    <a:pt x="217958" y="26437"/>
                  </a:lnTo>
                  <a:lnTo>
                    <a:pt x="247621" y="56100"/>
                  </a:lnTo>
                  <a:lnTo>
                    <a:pt x="267073" y="93716"/>
                  </a:lnTo>
                  <a:lnTo>
                    <a:pt x="274059" y="137029"/>
                  </a:lnTo>
                  <a:close/>
                </a:path>
              </a:pathLst>
            </a:custGeom>
            <a:ln w="21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091" y="5157372"/>
              <a:ext cx="224876" cy="224855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6154868" y="61938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5" h="330834">
                  <a:moveTo>
                    <a:pt x="165153" y="0"/>
                  </a:moveTo>
                  <a:lnTo>
                    <a:pt x="121246" y="5898"/>
                  </a:lnTo>
                  <a:lnTo>
                    <a:pt x="81793" y="22545"/>
                  </a:lnTo>
                  <a:lnTo>
                    <a:pt x="48369" y="48366"/>
                  </a:lnTo>
                  <a:lnTo>
                    <a:pt x="22546" y="81786"/>
                  </a:lnTo>
                  <a:lnTo>
                    <a:pt x="5898" y="121233"/>
                  </a:lnTo>
                  <a:lnTo>
                    <a:pt x="0" y="165131"/>
                  </a:lnTo>
                  <a:lnTo>
                    <a:pt x="5898" y="209029"/>
                  </a:lnTo>
                  <a:lnTo>
                    <a:pt x="22546" y="248475"/>
                  </a:lnTo>
                  <a:lnTo>
                    <a:pt x="48369" y="281896"/>
                  </a:lnTo>
                  <a:lnTo>
                    <a:pt x="81793" y="307716"/>
                  </a:lnTo>
                  <a:lnTo>
                    <a:pt x="121246" y="324363"/>
                  </a:lnTo>
                  <a:lnTo>
                    <a:pt x="165153" y="330262"/>
                  </a:lnTo>
                  <a:lnTo>
                    <a:pt x="209051" y="324363"/>
                  </a:lnTo>
                  <a:lnTo>
                    <a:pt x="248497" y="307716"/>
                  </a:lnTo>
                  <a:lnTo>
                    <a:pt x="281917" y="281896"/>
                  </a:lnTo>
                  <a:lnTo>
                    <a:pt x="307738" y="248475"/>
                  </a:lnTo>
                  <a:lnTo>
                    <a:pt x="324385" y="209029"/>
                  </a:lnTo>
                  <a:lnTo>
                    <a:pt x="330283" y="165131"/>
                  </a:lnTo>
                  <a:lnTo>
                    <a:pt x="324385" y="121233"/>
                  </a:lnTo>
                  <a:lnTo>
                    <a:pt x="307738" y="81786"/>
                  </a:lnTo>
                  <a:lnTo>
                    <a:pt x="281917" y="48366"/>
                  </a:lnTo>
                  <a:lnTo>
                    <a:pt x="248497" y="22545"/>
                  </a:lnTo>
                  <a:lnTo>
                    <a:pt x="209051" y="5898"/>
                  </a:lnTo>
                  <a:lnTo>
                    <a:pt x="165153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154868" y="61938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5" h="330834">
                  <a:moveTo>
                    <a:pt x="330283" y="165131"/>
                  </a:moveTo>
                  <a:lnTo>
                    <a:pt x="324384" y="209029"/>
                  </a:lnTo>
                  <a:lnTo>
                    <a:pt x="307738" y="248475"/>
                  </a:lnTo>
                  <a:lnTo>
                    <a:pt x="281917" y="281896"/>
                  </a:lnTo>
                  <a:lnTo>
                    <a:pt x="248496" y="307716"/>
                  </a:lnTo>
                  <a:lnTo>
                    <a:pt x="209050" y="324363"/>
                  </a:lnTo>
                  <a:lnTo>
                    <a:pt x="165152" y="330262"/>
                  </a:lnTo>
                  <a:lnTo>
                    <a:pt x="121245" y="324363"/>
                  </a:lnTo>
                  <a:lnTo>
                    <a:pt x="81793" y="307716"/>
                  </a:lnTo>
                  <a:lnTo>
                    <a:pt x="48368" y="281896"/>
                  </a:lnTo>
                  <a:lnTo>
                    <a:pt x="22546" y="248475"/>
                  </a:lnTo>
                  <a:lnTo>
                    <a:pt x="5898" y="209029"/>
                  </a:lnTo>
                  <a:lnTo>
                    <a:pt x="0" y="165131"/>
                  </a:lnTo>
                  <a:lnTo>
                    <a:pt x="5898" y="121233"/>
                  </a:lnTo>
                  <a:lnTo>
                    <a:pt x="22546" y="81786"/>
                  </a:lnTo>
                  <a:lnTo>
                    <a:pt x="48368" y="48366"/>
                  </a:lnTo>
                  <a:lnTo>
                    <a:pt x="81793" y="22545"/>
                  </a:lnTo>
                  <a:lnTo>
                    <a:pt x="121245" y="5898"/>
                  </a:lnTo>
                  <a:lnTo>
                    <a:pt x="165152" y="0"/>
                  </a:lnTo>
                  <a:lnTo>
                    <a:pt x="209050" y="5898"/>
                  </a:lnTo>
                  <a:lnTo>
                    <a:pt x="248496" y="22545"/>
                  </a:lnTo>
                  <a:lnTo>
                    <a:pt x="281917" y="48366"/>
                  </a:lnTo>
                  <a:lnTo>
                    <a:pt x="307738" y="81786"/>
                  </a:lnTo>
                  <a:lnTo>
                    <a:pt x="324384" y="121233"/>
                  </a:lnTo>
                  <a:lnTo>
                    <a:pt x="330283" y="165131"/>
                  </a:lnTo>
                  <a:close/>
                </a:path>
              </a:pathLst>
            </a:custGeom>
            <a:ln w="21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721341" y="5596556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214313" y="0"/>
                  </a:moveTo>
                  <a:lnTo>
                    <a:pt x="165170" y="5660"/>
                  </a:lnTo>
                  <a:lnTo>
                    <a:pt x="120059" y="21785"/>
                  </a:lnTo>
                  <a:lnTo>
                    <a:pt x="80266" y="47087"/>
                  </a:lnTo>
                  <a:lnTo>
                    <a:pt x="47078" y="80280"/>
                  </a:lnTo>
                  <a:lnTo>
                    <a:pt x="21781" y="120076"/>
                  </a:lnTo>
                  <a:lnTo>
                    <a:pt x="5659" y="165190"/>
                  </a:lnTo>
                  <a:lnTo>
                    <a:pt x="0" y="214335"/>
                  </a:lnTo>
                  <a:lnTo>
                    <a:pt x="5659" y="263479"/>
                  </a:lnTo>
                  <a:lnTo>
                    <a:pt x="21781" y="308593"/>
                  </a:lnTo>
                  <a:lnTo>
                    <a:pt x="47078" y="348390"/>
                  </a:lnTo>
                  <a:lnTo>
                    <a:pt x="80266" y="381583"/>
                  </a:lnTo>
                  <a:lnTo>
                    <a:pt x="120059" y="406885"/>
                  </a:lnTo>
                  <a:lnTo>
                    <a:pt x="165170" y="423009"/>
                  </a:lnTo>
                  <a:lnTo>
                    <a:pt x="214313" y="428670"/>
                  </a:lnTo>
                  <a:lnTo>
                    <a:pt x="263458" y="423009"/>
                  </a:lnTo>
                  <a:lnTo>
                    <a:pt x="308572" y="406885"/>
                  </a:lnTo>
                  <a:lnTo>
                    <a:pt x="348369" y="381583"/>
                  </a:lnTo>
                  <a:lnTo>
                    <a:pt x="381561" y="348390"/>
                  </a:lnTo>
                  <a:lnTo>
                    <a:pt x="406863" y="308593"/>
                  </a:lnTo>
                  <a:lnTo>
                    <a:pt x="422988" y="263479"/>
                  </a:lnTo>
                  <a:lnTo>
                    <a:pt x="428649" y="214335"/>
                  </a:lnTo>
                  <a:lnTo>
                    <a:pt x="422988" y="165190"/>
                  </a:lnTo>
                  <a:lnTo>
                    <a:pt x="406863" y="120076"/>
                  </a:lnTo>
                  <a:lnTo>
                    <a:pt x="381561" y="80280"/>
                  </a:lnTo>
                  <a:lnTo>
                    <a:pt x="348369" y="47087"/>
                  </a:lnTo>
                  <a:lnTo>
                    <a:pt x="308572" y="21785"/>
                  </a:lnTo>
                  <a:lnTo>
                    <a:pt x="263458" y="5660"/>
                  </a:lnTo>
                  <a:lnTo>
                    <a:pt x="214313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721341" y="5596556"/>
              <a:ext cx="429259" cy="429259"/>
            </a:xfrm>
            <a:custGeom>
              <a:avLst/>
              <a:gdLst/>
              <a:ahLst/>
              <a:cxnLst/>
              <a:rect l="l" t="t" r="r" b="b"/>
              <a:pathLst>
                <a:path w="429260" h="429260">
                  <a:moveTo>
                    <a:pt x="428649" y="214335"/>
                  </a:moveTo>
                  <a:lnTo>
                    <a:pt x="422988" y="263480"/>
                  </a:lnTo>
                  <a:lnTo>
                    <a:pt x="406864" y="308593"/>
                  </a:lnTo>
                  <a:lnTo>
                    <a:pt x="381562" y="348390"/>
                  </a:lnTo>
                  <a:lnTo>
                    <a:pt x="348369" y="381583"/>
                  </a:lnTo>
                  <a:lnTo>
                    <a:pt x="308572" y="406885"/>
                  </a:lnTo>
                  <a:lnTo>
                    <a:pt x="263458" y="423009"/>
                  </a:lnTo>
                  <a:lnTo>
                    <a:pt x="214314" y="428670"/>
                  </a:lnTo>
                  <a:lnTo>
                    <a:pt x="165170" y="423009"/>
                  </a:lnTo>
                  <a:lnTo>
                    <a:pt x="120059" y="406885"/>
                  </a:lnTo>
                  <a:lnTo>
                    <a:pt x="80267" y="381583"/>
                  </a:lnTo>
                  <a:lnTo>
                    <a:pt x="47079" y="348390"/>
                  </a:lnTo>
                  <a:lnTo>
                    <a:pt x="21781" y="308593"/>
                  </a:lnTo>
                  <a:lnTo>
                    <a:pt x="5659" y="263480"/>
                  </a:lnTo>
                  <a:lnTo>
                    <a:pt x="0" y="214335"/>
                  </a:lnTo>
                  <a:lnTo>
                    <a:pt x="5659" y="165190"/>
                  </a:lnTo>
                  <a:lnTo>
                    <a:pt x="21781" y="120076"/>
                  </a:lnTo>
                  <a:lnTo>
                    <a:pt x="47079" y="80280"/>
                  </a:lnTo>
                  <a:lnTo>
                    <a:pt x="80267" y="47087"/>
                  </a:lnTo>
                  <a:lnTo>
                    <a:pt x="120059" y="21785"/>
                  </a:lnTo>
                  <a:lnTo>
                    <a:pt x="165170" y="5660"/>
                  </a:lnTo>
                  <a:lnTo>
                    <a:pt x="214314" y="0"/>
                  </a:lnTo>
                  <a:lnTo>
                    <a:pt x="263458" y="5660"/>
                  </a:lnTo>
                  <a:lnTo>
                    <a:pt x="308572" y="21785"/>
                  </a:lnTo>
                  <a:lnTo>
                    <a:pt x="348369" y="47087"/>
                  </a:lnTo>
                  <a:lnTo>
                    <a:pt x="381562" y="80280"/>
                  </a:lnTo>
                  <a:lnTo>
                    <a:pt x="406864" y="120076"/>
                  </a:lnTo>
                  <a:lnTo>
                    <a:pt x="422988" y="165190"/>
                  </a:lnTo>
                  <a:lnTo>
                    <a:pt x="428649" y="214335"/>
                  </a:lnTo>
                  <a:close/>
                </a:path>
              </a:pathLst>
            </a:custGeom>
            <a:ln w="21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3783" y="6443328"/>
              <a:ext cx="238916" cy="238937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2483" y="5864884"/>
              <a:ext cx="1584808" cy="469500"/>
            </a:xfrm>
            <a:prstGeom prst="rect">
              <a:avLst/>
            </a:prstGeom>
          </p:spPr>
        </p:pic>
      </p:grpSp>
      <p:sp>
        <p:nvSpPr>
          <p:cNvPr id="90" name="object 90" descr=""/>
          <p:cNvSpPr txBox="1"/>
          <p:nvPr/>
        </p:nvSpPr>
        <p:spPr>
          <a:xfrm>
            <a:off x="4990582" y="5877584"/>
            <a:ext cx="1508760" cy="393700"/>
          </a:xfrm>
          <a:prstGeom prst="rect">
            <a:avLst/>
          </a:prstGeom>
          <a:solidFill>
            <a:srgbClr val="70BF41"/>
          </a:solidFill>
        </p:spPr>
        <p:txBody>
          <a:bodyPr wrap="square" lIns="0" tIns="8001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63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2881924" y="1967030"/>
            <a:ext cx="5607685" cy="4404995"/>
            <a:chOff x="2881924" y="1967030"/>
            <a:chExt cx="5607685" cy="4404995"/>
          </a:xfrm>
        </p:grpSpPr>
        <p:sp>
          <p:nvSpPr>
            <p:cNvPr id="92" name="object 92" descr=""/>
            <p:cNvSpPr/>
            <p:nvPr/>
          </p:nvSpPr>
          <p:spPr>
            <a:xfrm>
              <a:off x="3001304" y="327767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894622" y="3089719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60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60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732994" y="5982861"/>
              <a:ext cx="797560" cy="300355"/>
            </a:xfrm>
            <a:custGeom>
              <a:avLst/>
              <a:gdLst/>
              <a:ahLst/>
              <a:cxnLst/>
              <a:rect l="l" t="t" r="r" b="b"/>
              <a:pathLst>
                <a:path w="797560" h="300354">
                  <a:moveTo>
                    <a:pt x="0" y="0"/>
                  </a:moveTo>
                  <a:lnTo>
                    <a:pt x="55377" y="58419"/>
                  </a:lnTo>
                  <a:lnTo>
                    <a:pt x="95227" y="94373"/>
                  </a:lnTo>
                  <a:lnTo>
                    <a:pt x="135741" y="127433"/>
                  </a:lnTo>
                  <a:lnTo>
                    <a:pt x="176917" y="157598"/>
                  </a:lnTo>
                  <a:lnTo>
                    <a:pt x="218756" y="184869"/>
                  </a:lnTo>
                  <a:lnTo>
                    <a:pt x="261257" y="209246"/>
                  </a:lnTo>
                  <a:lnTo>
                    <a:pt x="304422" y="230728"/>
                  </a:lnTo>
                  <a:lnTo>
                    <a:pt x="348250" y="249317"/>
                  </a:lnTo>
                  <a:lnTo>
                    <a:pt x="392741" y="265012"/>
                  </a:lnTo>
                  <a:lnTo>
                    <a:pt x="437895" y="277812"/>
                  </a:lnTo>
                  <a:lnTo>
                    <a:pt x="483712" y="287719"/>
                  </a:lnTo>
                  <a:lnTo>
                    <a:pt x="530192" y="294732"/>
                  </a:lnTo>
                  <a:lnTo>
                    <a:pt x="577336" y="298850"/>
                  </a:lnTo>
                  <a:lnTo>
                    <a:pt x="625143" y="300075"/>
                  </a:lnTo>
                  <a:lnTo>
                    <a:pt x="673613" y="298407"/>
                  </a:lnTo>
                  <a:lnTo>
                    <a:pt x="722746" y="293844"/>
                  </a:lnTo>
                  <a:lnTo>
                    <a:pt x="772543" y="286388"/>
                  </a:lnTo>
                  <a:lnTo>
                    <a:pt x="797006" y="279411"/>
                  </a:lnTo>
                </a:path>
              </a:pathLst>
            </a:custGeom>
            <a:ln w="50799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613175" y="5838037"/>
              <a:ext cx="1097915" cy="534035"/>
            </a:xfrm>
            <a:custGeom>
              <a:avLst/>
              <a:gdLst/>
              <a:ahLst/>
              <a:cxnLst/>
              <a:rect l="l" t="t" r="r" b="b"/>
              <a:pathLst>
                <a:path w="1097914" h="534035">
                  <a:moveTo>
                    <a:pt x="218198" y="96405"/>
                  </a:moveTo>
                  <a:lnTo>
                    <a:pt x="0" y="0"/>
                  </a:lnTo>
                  <a:lnTo>
                    <a:pt x="53797" y="232397"/>
                  </a:lnTo>
                  <a:lnTo>
                    <a:pt x="218198" y="96405"/>
                  </a:lnTo>
                  <a:close/>
                </a:path>
                <a:path w="1097914" h="534035">
                  <a:moveTo>
                    <a:pt x="1097572" y="372694"/>
                  </a:moveTo>
                  <a:lnTo>
                    <a:pt x="863130" y="328612"/>
                  </a:lnTo>
                  <a:lnTo>
                    <a:pt x="921651" y="533793"/>
                  </a:lnTo>
                  <a:lnTo>
                    <a:pt x="1097572" y="37269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6949589" y="5947702"/>
              <a:ext cx="580390" cy="275590"/>
            </a:xfrm>
            <a:custGeom>
              <a:avLst/>
              <a:gdLst/>
              <a:ahLst/>
              <a:cxnLst/>
              <a:rect l="l" t="t" r="r" b="b"/>
              <a:pathLst>
                <a:path w="580390" h="275589">
                  <a:moveTo>
                    <a:pt x="580319" y="0"/>
                  </a:moveTo>
                  <a:lnTo>
                    <a:pt x="520061" y="39562"/>
                  </a:lnTo>
                  <a:lnTo>
                    <a:pt x="479526" y="63643"/>
                  </a:lnTo>
                  <a:lnTo>
                    <a:pt x="438085" y="87063"/>
                  </a:lnTo>
                  <a:lnTo>
                    <a:pt x="395738" y="109821"/>
                  </a:lnTo>
                  <a:lnTo>
                    <a:pt x="352485" y="131918"/>
                  </a:lnTo>
                  <a:lnTo>
                    <a:pt x="308325" y="153353"/>
                  </a:lnTo>
                  <a:lnTo>
                    <a:pt x="263259" y="174127"/>
                  </a:lnTo>
                  <a:lnTo>
                    <a:pt x="217287" y="194240"/>
                  </a:lnTo>
                  <a:lnTo>
                    <a:pt x="170408" y="213691"/>
                  </a:lnTo>
                  <a:lnTo>
                    <a:pt x="122623" y="232482"/>
                  </a:lnTo>
                  <a:lnTo>
                    <a:pt x="73931" y="250611"/>
                  </a:lnTo>
                  <a:lnTo>
                    <a:pt x="24332" y="268080"/>
                  </a:lnTo>
                  <a:lnTo>
                    <a:pt x="0" y="27551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769824" y="5838050"/>
              <a:ext cx="913130" cy="480059"/>
            </a:xfrm>
            <a:custGeom>
              <a:avLst/>
              <a:gdLst/>
              <a:ahLst/>
              <a:cxnLst/>
              <a:rect l="l" t="t" r="r" b="b"/>
              <a:pathLst>
                <a:path w="913129" h="480060">
                  <a:moveTo>
                    <a:pt x="235216" y="479780"/>
                  </a:moveTo>
                  <a:lnTo>
                    <a:pt x="172885" y="275729"/>
                  </a:lnTo>
                  <a:lnTo>
                    <a:pt x="0" y="440093"/>
                  </a:lnTo>
                  <a:lnTo>
                    <a:pt x="235216" y="479780"/>
                  </a:lnTo>
                  <a:close/>
                </a:path>
                <a:path w="913129" h="480060">
                  <a:moveTo>
                    <a:pt x="912736" y="0"/>
                  </a:moveTo>
                  <a:lnTo>
                    <a:pt x="677214" y="37833"/>
                  </a:lnTo>
                  <a:lnTo>
                    <a:pt x="801687" y="211124"/>
                  </a:lnTo>
                  <a:lnTo>
                    <a:pt x="91273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988604" y="448163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881922" y="4293679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60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60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382783" y="327767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276095" y="3089719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59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59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8370083" y="4396128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w="0" h="236854">
                  <a:moveTo>
                    <a:pt x="0" y="0"/>
                  </a:moveTo>
                  <a:lnTo>
                    <a:pt x="0" y="25399"/>
                  </a:lnTo>
                  <a:lnTo>
                    <a:pt x="0" y="211454"/>
                  </a:lnTo>
                  <a:lnTo>
                    <a:pt x="0" y="236854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8263395" y="4208170"/>
              <a:ext cx="213360" cy="612775"/>
            </a:xfrm>
            <a:custGeom>
              <a:avLst/>
              <a:gdLst/>
              <a:ahLst/>
              <a:cxnLst/>
              <a:rect l="l" t="t" r="r" b="b"/>
              <a:pathLst>
                <a:path w="213359" h="612775">
                  <a:moveTo>
                    <a:pt x="213360" y="399415"/>
                  </a:moveTo>
                  <a:lnTo>
                    <a:pt x="0" y="399415"/>
                  </a:lnTo>
                  <a:lnTo>
                    <a:pt x="106680" y="612775"/>
                  </a:lnTo>
                  <a:lnTo>
                    <a:pt x="213360" y="399415"/>
                  </a:lnTo>
                  <a:close/>
                </a:path>
                <a:path w="213359" h="61277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001304" y="215499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894622" y="1967039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60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60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8382783" y="215499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276095" y="1967039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59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59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4120860" y="387454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 h="0">
                  <a:moveTo>
                    <a:pt x="964787" y="0"/>
                  </a:moveTo>
                  <a:lnTo>
                    <a:pt x="952087" y="0"/>
                  </a:ln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4011638" y="3813581"/>
              <a:ext cx="1183640" cy="121920"/>
            </a:xfrm>
            <a:custGeom>
              <a:avLst/>
              <a:gdLst/>
              <a:ahLst/>
              <a:cxnLst/>
              <a:rect l="l" t="t" r="r" b="b"/>
              <a:pathLst>
                <a:path w="1183639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183639" h="121920">
                  <a:moveTo>
                    <a:pt x="1183220" y="60960"/>
                  </a:moveTo>
                  <a:lnTo>
                    <a:pt x="1061300" y="0"/>
                  </a:lnTo>
                  <a:lnTo>
                    <a:pt x="1061300" y="121920"/>
                  </a:lnTo>
                  <a:lnTo>
                    <a:pt x="1183220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316345" y="3875327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 h="0">
                  <a:moveTo>
                    <a:pt x="1068191" y="0"/>
                  </a:moveTo>
                  <a:lnTo>
                    <a:pt x="1055491" y="0"/>
                  </a:ln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207125" y="3814368"/>
              <a:ext cx="1287145" cy="121920"/>
            </a:xfrm>
            <a:custGeom>
              <a:avLst/>
              <a:gdLst/>
              <a:ahLst/>
              <a:cxnLst/>
              <a:rect l="l" t="t" r="r" b="b"/>
              <a:pathLst>
                <a:path w="128714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287145" h="121920">
                  <a:moveTo>
                    <a:pt x="1286624" y="60960"/>
                  </a:moveTo>
                  <a:lnTo>
                    <a:pt x="1164704" y="0"/>
                  </a:lnTo>
                  <a:lnTo>
                    <a:pt x="1164704" y="121920"/>
                  </a:lnTo>
                  <a:lnTo>
                    <a:pt x="1286624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93" y="1639045"/>
            <a:ext cx="218920" cy="2189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93" y="2512526"/>
            <a:ext cx="218920" cy="2189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93" y="3724436"/>
            <a:ext cx="218920" cy="21892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93" y="4597917"/>
            <a:ext cx="218920" cy="21892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20100" y="1483445"/>
            <a:ext cx="8954770" cy="459613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85"/>
              </a:spcBef>
            </a:pP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Dispositivos</a:t>
            </a:r>
            <a:r>
              <a:rPr dirty="0" sz="2150" spc="-2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cliente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acceso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endParaRPr sz="215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515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PCs,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portátiles,</a:t>
            </a:r>
            <a:r>
              <a:rPr dirty="0" sz="18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tabletas,</a:t>
            </a:r>
            <a:r>
              <a:rPr dirty="0" sz="18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teléfonos</a:t>
            </a:r>
            <a:r>
              <a:rPr dirty="0" sz="18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relojes</a:t>
            </a:r>
            <a:r>
              <a:rPr dirty="0" sz="18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inteligentes,</a:t>
            </a:r>
            <a:r>
              <a:rPr dirty="0" sz="18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433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20"/>
              </a:spcBef>
            </a:pP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Cliente:</a:t>
            </a:r>
            <a:r>
              <a:rPr dirty="0" sz="2150" spc="-1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programa</a:t>
            </a:r>
            <a:r>
              <a:rPr dirty="0" sz="2150" spc="-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que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accede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servicios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endParaRPr sz="215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520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433FF"/>
                </a:solidFill>
                <a:latin typeface="Arial"/>
                <a:cs typeface="Arial"/>
              </a:rPr>
              <a:t>navegador</a:t>
            </a:r>
            <a:r>
              <a:rPr dirty="0" sz="1800" spc="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433FF"/>
                </a:solidFill>
                <a:latin typeface="Arial"/>
                <a:cs typeface="Arial"/>
              </a:rPr>
              <a:t>(browser)</a:t>
            </a:r>
            <a:r>
              <a:rPr dirty="0" sz="1800" spc="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principal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8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acceso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desde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33FF"/>
                </a:solidFill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500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Las</a:t>
            </a:r>
            <a:r>
              <a:rPr dirty="0" sz="1800" spc="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433FF"/>
                </a:solidFill>
                <a:latin typeface="Arial"/>
                <a:cs typeface="Arial"/>
              </a:rPr>
              <a:t>apps</a:t>
            </a:r>
            <a:r>
              <a:rPr dirty="0" sz="1800" spc="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dispositivos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móviles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son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hoy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r>
              <a:rPr dirty="0" sz="1800" spc="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mas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33FF"/>
                </a:solidFill>
                <a:latin typeface="Arial"/>
                <a:cs typeface="Arial"/>
              </a:rPr>
              <a:t>utilizados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25"/>
              </a:spcBef>
            </a:pP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Navegadores:</a:t>
            </a:r>
            <a:r>
              <a:rPr dirty="0" sz="2150" spc="-12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Apps</a:t>
            </a:r>
            <a:r>
              <a:rPr dirty="0" sz="21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2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programan en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HTML,</a:t>
            </a:r>
            <a:r>
              <a:rPr dirty="0" sz="2150" spc="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CSS</a:t>
            </a:r>
            <a:r>
              <a:rPr dirty="0" sz="2150" spc="-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y </a:t>
            </a:r>
            <a:r>
              <a:rPr dirty="0" sz="2150" spc="-10" b="1">
                <a:solidFill>
                  <a:srgbClr val="942193"/>
                </a:solidFill>
                <a:latin typeface="Arial"/>
                <a:cs typeface="Arial"/>
              </a:rPr>
              <a:t>JavaScript</a:t>
            </a:r>
            <a:endParaRPr sz="215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515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Chrome,</a:t>
            </a:r>
            <a:r>
              <a:rPr dirty="0" sz="1800" spc="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Firefox,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Explorer,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Opera,</a:t>
            </a:r>
            <a:r>
              <a:rPr dirty="0" sz="18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Safari,</a:t>
            </a:r>
            <a:r>
              <a:rPr dirty="0" sz="1800" spc="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433FF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20"/>
              </a:spcBef>
              <a:tabLst>
                <a:tab pos="3939540" algn="l"/>
              </a:tabLst>
            </a:pP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Aplicaciones</a:t>
            </a:r>
            <a:r>
              <a:rPr dirty="0" sz="2150" spc="-3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nativas</a:t>
            </a:r>
            <a:r>
              <a:rPr dirty="0" sz="2150" spc="-2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021EAA"/>
                </a:solidFill>
                <a:latin typeface="Arial"/>
                <a:cs typeface="Arial"/>
              </a:rPr>
              <a:t>(apps):</a:t>
            </a:r>
            <a:r>
              <a:rPr dirty="0" sz="2150" b="1">
                <a:solidFill>
                  <a:srgbClr val="021EAA"/>
                </a:solidFill>
                <a:latin typeface="Arial"/>
                <a:cs typeface="Arial"/>
              </a:rPr>
              <a:t>	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Android,</a:t>
            </a:r>
            <a:r>
              <a:rPr dirty="0" sz="2150" spc="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21EAA"/>
                </a:solidFill>
                <a:latin typeface="Arial"/>
                <a:cs typeface="Arial"/>
              </a:rPr>
              <a:t>iOS-</a:t>
            </a:r>
            <a:r>
              <a:rPr dirty="0" sz="2150">
                <a:solidFill>
                  <a:srgbClr val="021EAA"/>
                </a:solidFill>
                <a:latin typeface="Arial"/>
                <a:cs typeface="Arial"/>
              </a:rPr>
              <a:t>Apple,</a:t>
            </a:r>
            <a:r>
              <a:rPr dirty="0" sz="2150" spc="1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021EAA"/>
                </a:solidFill>
                <a:latin typeface="Arial"/>
                <a:cs typeface="Arial"/>
              </a:rPr>
              <a:t>etc.</a:t>
            </a:r>
            <a:endParaRPr sz="215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520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8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programan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entornos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desarrollo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lenguajes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33FF"/>
                </a:solidFill>
                <a:latin typeface="Arial"/>
                <a:cs typeface="Arial"/>
              </a:rPr>
              <a:t>específicos</a:t>
            </a:r>
            <a:endParaRPr sz="1800">
              <a:latin typeface="Arial"/>
              <a:cs typeface="Arial"/>
            </a:endParaRPr>
          </a:p>
          <a:p>
            <a:pPr lvl="1" marL="920750" indent="-190500">
              <a:lnSpc>
                <a:spcPct val="100000"/>
              </a:lnSpc>
              <a:spcBef>
                <a:spcPts val="300"/>
              </a:spcBef>
              <a:buClr>
                <a:srgbClr val="829FF9"/>
              </a:buClr>
              <a:buSzPct val="93333"/>
              <a:buFont typeface="Wingdings"/>
              <a:buChar char=""/>
              <a:tabLst>
                <a:tab pos="921385" algn="l"/>
                <a:tab pos="3715385" algn="l"/>
              </a:tabLst>
            </a:pPr>
            <a:r>
              <a:rPr dirty="0" sz="1500" b="1">
                <a:solidFill>
                  <a:srgbClr val="021EAA"/>
                </a:solidFill>
                <a:latin typeface="Arial"/>
                <a:cs typeface="Arial"/>
              </a:rPr>
              <a:t>Android</a:t>
            </a:r>
            <a:r>
              <a:rPr dirty="0" sz="1500" spc="-4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1500" spc="-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programa</a:t>
            </a:r>
            <a:r>
              <a:rPr dirty="0" sz="1500" spc="-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500" spc="-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21EAA"/>
                </a:solidFill>
                <a:latin typeface="Arial"/>
                <a:cs typeface="Arial"/>
              </a:rPr>
              <a:t>Java</a:t>
            </a:r>
            <a:r>
              <a:rPr dirty="0" sz="1500" spc="-10">
                <a:solidFill>
                  <a:srgbClr val="021EAA"/>
                </a:solidFill>
                <a:latin typeface="Arial"/>
                <a:cs typeface="Arial"/>
              </a:rPr>
              <a:t>,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	</a:t>
            </a:r>
            <a:r>
              <a:rPr dirty="0" sz="1500" b="1">
                <a:solidFill>
                  <a:srgbClr val="021EAA"/>
                </a:solidFill>
                <a:latin typeface="Arial"/>
                <a:cs typeface="Arial"/>
              </a:rPr>
              <a:t>IOS</a:t>
            </a:r>
            <a:r>
              <a:rPr dirty="0" sz="1500" spc="-4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500" spc="-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21EAA"/>
                </a:solidFill>
                <a:latin typeface="Arial"/>
                <a:cs typeface="Arial"/>
              </a:rPr>
              <a:t>Swift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,</a:t>
            </a:r>
            <a:r>
              <a:rPr dirty="0" sz="1500" spc="-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021EAA"/>
                </a:solidFill>
                <a:latin typeface="Arial"/>
                <a:cs typeface="Arial"/>
              </a:rPr>
              <a:t>etc</a:t>
            </a:r>
            <a:endParaRPr sz="1500">
              <a:latin typeface="Arial"/>
              <a:cs typeface="Arial"/>
            </a:endParaRPr>
          </a:p>
          <a:p>
            <a:pPr marL="511175" indent="-238125">
              <a:lnSpc>
                <a:spcPct val="100000"/>
              </a:lnSpc>
              <a:spcBef>
                <a:spcPts val="484"/>
              </a:spcBef>
              <a:buClr>
                <a:srgbClr val="829FF9"/>
              </a:buClr>
              <a:buSzPct val="61111"/>
              <a:buFont typeface="Wingdings"/>
              <a:buChar char=""/>
              <a:tabLst>
                <a:tab pos="511175" algn="l"/>
                <a:tab pos="511809" algn="l"/>
              </a:tabLst>
            </a:pP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Se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programan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42193"/>
                </a:solidFill>
                <a:latin typeface="Arial"/>
                <a:cs typeface="Arial"/>
              </a:rPr>
              <a:t>JavaScript</a:t>
            </a:r>
            <a:r>
              <a:rPr dirty="0" sz="1800" spc="60" b="1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entornos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433FF"/>
                </a:solidFill>
                <a:latin typeface="Arial"/>
                <a:cs typeface="Arial"/>
              </a:rPr>
              <a:t>nativas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,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433FF"/>
                </a:solidFill>
                <a:latin typeface="Arial"/>
                <a:cs typeface="Arial"/>
              </a:rPr>
              <a:t>por</a:t>
            </a:r>
            <a:r>
              <a:rPr dirty="0" sz="18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433FF"/>
                </a:solidFill>
                <a:latin typeface="Arial"/>
                <a:cs typeface="Arial"/>
              </a:rPr>
              <a:t>ejemplo</a:t>
            </a:r>
            <a:endParaRPr sz="1800">
              <a:latin typeface="Arial"/>
              <a:cs typeface="Arial"/>
            </a:endParaRPr>
          </a:p>
          <a:p>
            <a:pPr lvl="1" marL="920750" indent="-190500">
              <a:lnSpc>
                <a:spcPct val="100000"/>
              </a:lnSpc>
              <a:spcBef>
                <a:spcPts val="305"/>
              </a:spcBef>
              <a:buClr>
                <a:srgbClr val="829FF9"/>
              </a:buClr>
              <a:buSzPct val="93333"/>
              <a:buFont typeface="Wingdings"/>
              <a:buChar char=""/>
              <a:tabLst>
                <a:tab pos="921385" algn="l"/>
              </a:tabLst>
            </a:pPr>
            <a:r>
              <a:rPr dirty="0" sz="1500" b="1">
                <a:solidFill>
                  <a:srgbClr val="021EAA"/>
                </a:solidFill>
                <a:latin typeface="Arial"/>
                <a:cs typeface="Arial"/>
              </a:rPr>
              <a:t>React</a:t>
            </a:r>
            <a:r>
              <a:rPr dirty="0" sz="1500" spc="-3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21EAA"/>
                </a:solidFill>
                <a:latin typeface="Arial"/>
                <a:cs typeface="Arial"/>
              </a:rPr>
              <a:t>Native</a:t>
            </a:r>
            <a:r>
              <a:rPr dirty="0" sz="1500" spc="-10">
                <a:solidFill>
                  <a:srgbClr val="021EAA"/>
                </a:solidFill>
                <a:latin typeface="Arial"/>
                <a:cs typeface="Arial"/>
              </a:rPr>
              <a:t>,</a:t>
            </a:r>
            <a:r>
              <a:rPr dirty="0" sz="1500" spc="-9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21EAA"/>
                </a:solidFill>
                <a:latin typeface="Arial"/>
                <a:cs typeface="Arial"/>
              </a:rPr>
              <a:t>Apache-Cordova/PhoneGap,</a:t>
            </a:r>
            <a:r>
              <a:rPr dirty="0" sz="1500" spc="-2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.....</a:t>
            </a:r>
            <a:r>
              <a:rPr dirty="0" sz="1500" spc="3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(reutilizan</a:t>
            </a:r>
            <a:r>
              <a:rPr dirty="0" sz="1500" spc="-2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50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código</a:t>
            </a:r>
            <a:r>
              <a:rPr dirty="0" sz="150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21EAA"/>
                </a:solidFill>
                <a:latin typeface="Arial"/>
                <a:cs typeface="Arial"/>
              </a:rPr>
              <a:t>del</a:t>
            </a:r>
            <a:r>
              <a:rPr dirty="0" sz="150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21EAA"/>
                </a:solidFill>
                <a:latin typeface="Arial"/>
                <a:cs typeface="Arial"/>
              </a:rPr>
              <a:t>navegador)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01218" y="6398991"/>
            <a:ext cx="19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4657" y="652359"/>
            <a:ext cx="5574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3145155" algn="l"/>
              </a:tabLst>
            </a:pPr>
            <a:r>
              <a:rPr dirty="0" sz="3600" spc="-25"/>
              <a:t>El</a:t>
            </a:r>
            <a:r>
              <a:rPr dirty="0" sz="3600"/>
              <a:t>	cliente</a:t>
            </a:r>
            <a:r>
              <a:rPr dirty="0" sz="3600" spc="-20"/>
              <a:t> </a:t>
            </a:r>
            <a:r>
              <a:rPr dirty="0" sz="3600"/>
              <a:t>y</a:t>
            </a:r>
            <a:r>
              <a:rPr dirty="0" sz="3600" spc="-10"/>
              <a:t> </a:t>
            </a:r>
            <a:r>
              <a:rPr dirty="0" sz="3600" spc="-25"/>
              <a:t>sus</a:t>
            </a:r>
            <a:r>
              <a:rPr dirty="0" sz="3600"/>
              <a:t>	</a:t>
            </a:r>
            <a:r>
              <a:rPr dirty="0" sz="3600" spc="-10"/>
              <a:t>aplicaciones</a:t>
            </a:r>
            <a:endParaRPr sz="3600"/>
          </a:p>
        </p:txBody>
      </p:sp>
      <p:grpSp>
        <p:nvGrpSpPr>
          <p:cNvPr id="9" name="object 9" descr=""/>
          <p:cNvGrpSpPr/>
          <p:nvPr/>
        </p:nvGrpSpPr>
        <p:grpSpPr>
          <a:xfrm>
            <a:off x="6592013" y="615179"/>
            <a:ext cx="3065780" cy="1605915"/>
            <a:chOff x="6592013" y="615179"/>
            <a:chExt cx="3065780" cy="160591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2927" y="871835"/>
              <a:ext cx="482438" cy="48243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6904" y="709895"/>
              <a:ext cx="755563" cy="7555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2013" y="615179"/>
              <a:ext cx="1605286" cy="160528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5997" y="871901"/>
              <a:ext cx="431638" cy="43163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66" y="1255760"/>
            <a:ext cx="209385" cy="20938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70060" y="1095278"/>
            <a:ext cx="8765540" cy="54044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2050" spc="-10" b="1">
                <a:solidFill>
                  <a:srgbClr val="021EAA"/>
                </a:solidFill>
                <a:latin typeface="Arial"/>
                <a:cs typeface="Arial"/>
              </a:rPr>
              <a:t>Servidor*</a:t>
            </a:r>
            <a:endParaRPr sz="2050">
              <a:latin typeface="Arial"/>
              <a:cs typeface="Arial"/>
            </a:endParaRPr>
          </a:p>
          <a:p>
            <a:pPr marL="433070" indent="-246379">
              <a:lnSpc>
                <a:spcPct val="100000"/>
              </a:lnSpc>
              <a:spcBef>
                <a:spcPts val="560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Programa</a:t>
            </a:r>
            <a:r>
              <a:rPr dirty="0" sz="1700" spc="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proveedor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servicios</a:t>
            </a:r>
            <a:r>
              <a:rPr dirty="0" sz="17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clientes</a:t>
            </a:r>
            <a:endParaRPr sz="1700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32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conecta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a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un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puerto</a:t>
            </a:r>
            <a:r>
              <a:rPr dirty="0" baseline="2057" sz="2025" spc="44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máquina</a:t>
            </a:r>
            <a:r>
              <a:rPr dirty="0" baseline="2057" sz="2025" spc="44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servidora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,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servidor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baseline="2057" sz="2025" spc="37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usa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puerto</a:t>
            </a:r>
            <a:r>
              <a:rPr dirty="0" baseline="2057" sz="2025" spc="44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b="1">
                <a:solidFill>
                  <a:srgbClr val="021EAA"/>
                </a:solidFill>
                <a:latin typeface="Arial"/>
                <a:cs typeface="Arial"/>
              </a:rPr>
              <a:t>80</a:t>
            </a:r>
            <a:r>
              <a:rPr dirty="0" baseline="2057" sz="2025" spc="37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por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15">
                <a:solidFill>
                  <a:srgbClr val="021EAA"/>
                </a:solidFill>
                <a:latin typeface="Arial"/>
                <a:cs typeface="Arial"/>
              </a:rPr>
              <a:t>defecto</a:t>
            </a:r>
            <a:endParaRPr baseline="2057" sz="2025">
              <a:latin typeface="Arial"/>
              <a:cs typeface="Arial"/>
            </a:endParaRPr>
          </a:p>
          <a:p>
            <a:pPr lvl="2" marL="1298575" indent="-197485">
              <a:lnSpc>
                <a:spcPct val="100000"/>
              </a:lnSpc>
              <a:spcBef>
                <a:spcPts val="295"/>
              </a:spcBef>
              <a:buClr>
                <a:srgbClr val="515A9E"/>
              </a:buClr>
              <a:buSzPct val="64516"/>
              <a:buFont typeface="Wingdings"/>
              <a:buChar char=""/>
              <a:tabLst>
                <a:tab pos="1299210" algn="l"/>
              </a:tabLst>
            </a:pP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*La</a:t>
            </a:r>
            <a:r>
              <a:rPr dirty="0" sz="155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21EAA"/>
                </a:solidFill>
                <a:latin typeface="Arial"/>
                <a:cs typeface="Arial"/>
              </a:rPr>
              <a:t>máquina</a:t>
            </a:r>
            <a:r>
              <a:rPr dirty="0" sz="1550" spc="-6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21EAA"/>
                </a:solidFill>
                <a:latin typeface="Arial"/>
                <a:cs typeface="Arial"/>
              </a:rPr>
              <a:t>servidora</a:t>
            </a:r>
            <a:r>
              <a:rPr dirty="0" sz="1550" spc="-60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1550" spc="-5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denomina</a:t>
            </a:r>
            <a:r>
              <a:rPr dirty="0" sz="155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también</a:t>
            </a:r>
            <a:r>
              <a:rPr dirty="0" sz="155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021EAA"/>
                </a:solidFill>
                <a:latin typeface="Arial"/>
                <a:cs typeface="Arial"/>
              </a:rPr>
              <a:t>servidor,</a:t>
            </a:r>
            <a:r>
              <a:rPr dirty="0" sz="155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pero</a:t>
            </a:r>
            <a:r>
              <a:rPr dirty="0" sz="1550" spc="-5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produce</a:t>
            </a:r>
            <a:r>
              <a:rPr dirty="0" sz="155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021EAA"/>
                </a:solidFill>
                <a:latin typeface="Arial"/>
                <a:cs typeface="Arial"/>
              </a:rPr>
              <a:t>ambigüedad</a:t>
            </a:r>
            <a:endParaRPr sz="155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515A9E"/>
              </a:buClr>
              <a:buFont typeface="Wingdings"/>
              <a:buChar char=""/>
            </a:pPr>
            <a:endParaRPr sz="1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programa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021EAA"/>
                </a:solidFill>
                <a:latin typeface="Arial"/>
                <a:cs typeface="Arial"/>
              </a:rPr>
              <a:t>servidor</a:t>
            </a:r>
            <a:r>
              <a:rPr dirty="0" sz="2050" spc="-5" b="1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se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ejecuta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una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021EAA"/>
                </a:solidFill>
                <a:latin typeface="Arial"/>
                <a:cs typeface="Arial"/>
              </a:rPr>
              <a:t>máquina </a:t>
            </a:r>
            <a:r>
              <a:rPr dirty="0" sz="2050" spc="-10" b="1">
                <a:solidFill>
                  <a:srgbClr val="021EAA"/>
                </a:solidFill>
                <a:latin typeface="Arial"/>
                <a:cs typeface="Arial"/>
              </a:rPr>
              <a:t>servidora</a:t>
            </a:r>
            <a:endParaRPr sz="2050">
              <a:latin typeface="Arial"/>
              <a:cs typeface="Arial"/>
            </a:endParaRPr>
          </a:p>
          <a:p>
            <a:pPr marL="433070" indent="-246379">
              <a:lnSpc>
                <a:spcPct val="100000"/>
              </a:lnSpc>
              <a:spcBef>
                <a:spcPts val="55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Una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máquina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servidora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tiene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una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dirección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“</a:t>
            </a:r>
            <a:r>
              <a:rPr dirty="0" sz="1700" b="1">
                <a:solidFill>
                  <a:srgbClr val="0433FF"/>
                </a:solidFill>
                <a:latin typeface="Arial"/>
                <a:cs typeface="Arial"/>
              </a:rPr>
              <a:t>conocida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”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700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32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dirección</a:t>
            </a:r>
            <a:r>
              <a:rPr dirty="0" baseline="2057" sz="2025" spc="52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esta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incluida</a:t>
            </a:r>
            <a:r>
              <a:rPr dirty="0" baseline="2057" sz="2025" spc="52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baseline="2057" sz="2025" spc="52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URL</a:t>
            </a:r>
            <a:r>
              <a:rPr dirty="0" baseline="2057" sz="2025" spc="-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baseline="2057" sz="2025" spc="52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15">
                <a:solidFill>
                  <a:srgbClr val="021EAA"/>
                </a:solidFill>
                <a:latin typeface="Arial"/>
                <a:cs typeface="Arial"/>
              </a:rPr>
              <a:t>https://</a:t>
            </a:r>
            <a:r>
              <a:rPr dirty="0" baseline="2057" sz="2025" spc="-15" b="1">
                <a:solidFill>
                  <a:srgbClr val="021EAA"/>
                </a:solidFill>
                <a:latin typeface="Arial"/>
                <a:cs typeface="Arial"/>
              </a:rPr>
              <a:t>en.wikipedia.org</a:t>
            </a:r>
            <a:r>
              <a:rPr dirty="0" baseline="2057" sz="2025" spc="-15">
                <a:solidFill>
                  <a:srgbClr val="021EAA"/>
                </a:solidFill>
                <a:latin typeface="Arial"/>
                <a:cs typeface="Arial"/>
              </a:rPr>
              <a:t>/wiki/URL</a:t>
            </a:r>
            <a:endParaRPr baseline="2057" sz="2025">
              <a:latin typeface="Arial"/>
              <a:cs typeface="Arial"/>
            </a:endParaRPr>
          </a:p>
          <a:p>
            <a:pPr lvl="2" marL="1298575" indent="-197485">
              <a:lnSpc>
                <a:spcPct val="100000"/>
              </a:lnSpc>
              <a:spcBef>
                <a:spcPts val="300"/>
              </a:spcBef>
              <a:buClr>
                <a:srgbClr val="515A9E"/>
              </a:buClr>
              <a:buSzPct val="64516"/>
              <a:buFont typeface="Wingdings"/>
              <a:buChar char=""/>
              <a:tabLst>
                <a:tab pos="1299210" algn="l"/>
              </a:tabLst>
            </a:pP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Dirección</a:t>
            </a:r>
            <a:r>
              <a:rPr dirty="0" sz="1550" spc="-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550" spc="-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550" spc="-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máquina</a:t>
            </a:r>
            <a:r>
              <a:rPr dirty="0" sz="1550" spc="-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021EAA"/>
                </a:solidFill>
                <a:latin typeface="Arial"/>
                <a:cs typeface="Arial"/>
              </a:rPr>
              <a:t>servidora:</a:t>
            </a:r>
            <a:r>
              <a:rPr dirty="0" sz="1550" spc="3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550" spc="-10" b="1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en.wikipedia.org</a:t>
            </a:r>
            <a:endParaRPr sz="1550">
              <a:latin typeface="Arial"/>
              <a:cs typeface="Arial"/>
            </a:endParaRPr>
          </a:p>
          <a:p>
            <a:pPr marL="433070" indent="-246379">
              <a:lnSpc>
                <a:spcPct val="100000"/>
              </a:lnSpc>
              <a:spcBef>
                <a:spcPts val="52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700" spc="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máquinas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servidoras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pueden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máquinas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físicas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o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máquinas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virtuales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0433FF"/>
                </a:solidFill>
                <a:latin typeface="Arial"/>
                <a:cs typeface="Arial"/>
              </a:rPr>
              <a:t>nube</a:t>
            </a:r>
            <a:endParaRPr sz="17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1575"/>
              </a:spcBef>
            </a:pP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Servidores</a:t>
            </a:r>
            <a:r>
              <a:rPr dirty="0" sz="20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sz="20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más</a:t>
            </a:r>
            <a:r>
              <a:rPr dirty="0" sz="2050" spc="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usados:</a:t>
            </a:r>
            <a:r>
              <a:rPr dirty="0" sz="2050" spc="-11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Apache,</a:t>
            </a:r>
            <a:r>
              <a:rPr dirty="0" sz="2050" spc="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Nginx,</a:t>
            </a:r>
            <a:r>
              <a:rPr dirty="0" sz="20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 spc="-10">
                <a:solidFill>
                  <a:srgbClr val="021EAA"/>
                </a:solidFill>
                <a:latin typeface="Arial"/>
                <a:cs typeface="Arial"/>
              </a:rPr>
              <a:t>Microsoft-</a:t>
            </a:r>
            <a:r>
              <a:rPr dirty="0" sz="2050">
                <a:solidFill>
                  <a:srgbClr val="021EAA"/>
                </a:solidFill>
                <a:latin typeface="Arial"/>
                <a:cs typeface="Arial"/>
              </a:rPr>
              <a:t>IIS,</a:t>
            </a:r>
            <a:r>
              <a:rPr dirty="0" sz="20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050" spc="-20">
                <a:solidFill>
                  <a:srgbClr val="021EAA"/>
                </a:solidFill>
                <a:latin typeface="Arial"/>
                <a:cs typeface="Arial"/>
              </a:rPr>
              <a:t>etc.</a:t>
            </a:r>
            <a:endParaRPr sz="2050">
              <a:latin typeface="Arial"/>
              <a:cs typeface="Arial"/>
            </a:endParaRPr>
          </a:p>
          <a:p>
            <a:pPr marL="433070" indent="-246379">
              <a:lnSpc>
                <a:spcPct val="100000"/>
              </a:lnSpc>
              <a:spcBef>
                <a:spcPts val="555"/>
              </a:spcBef>
              <a:buClr>
                <a:srgbClr val="829FF9"/>
              </a:buClr>
              <a:buSzPct val="58823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Los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servidores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integran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múltiples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lenguajes</a:t>
            </a:r>
            <a:r>
              <a:rPr dirty="0" sz="17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7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0433FF"/>
                </a:solidFill>
                <a:latin typeface="Arial"/>
                <a:cs typeface="Arial"/>
              </a:rPr>
              <a:t>programación</a:t>
            </a:r>
            <a:endParaRPr sz="1700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330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942193"/>
                </a:solidFill>
                <a:latin typeface="Arial"/>
                <a:cs typeface="Arial"/>
              </a:rPr>
              <a:t>node.js</a:t>
            </a:r>
            <a:r>
              <a:rPr dirty="0" baseline="2057" sz="2025" spc="44">
                <a:solidFill>
                  <a:srgbClr val="942193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+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15" b="1">
                <a:solidFill>
                  <a:srgbClr val="942193"/>
                </a:solidFill>
                <a:latin typeface="Arial"/>
                <a:cs typeface="Arial"/>
              </a:rPr>
              <a:t>JavaScript</a:t>
            </a:r>
            <a:endParaRPr baseline="2057" sz="2025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27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Ruby</a:t>
            </a:r>
            <a:r>
              <a:rPr dirty="0" baseline="2057" sz="2025" spc="37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on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15">
                <a:solidFill>
                  <a:srgbClr val="021EAA"/>
                </a:solidFill>
                <a:latin typeface="Arial"/>
                <a:cs typeface="Arial"/>
              </a:rPr>
              <a:t>Rails</a:t>
            </a:r>
            <a:endParaRPr baseline="2057" sz="2025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27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Django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+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15">
                <a:solidFill>
                  <a:srgbClr val="021EAA"/>
                </a:solidFill>
                <a:latin typeface="Arial"/>
                <a:cs typeface="Arial"/>
              </a:rPr>
              <a:t>Python</a:t>
            </a:r>
            <a:endParaRPr baseline="2057" sz="2025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27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Spring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MVC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+</a:t>
            </a:r>
            <a:r>
              <a:rPr dirty="0" baseline="2057" sz="2025" spc="44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30">
                <a:solidFill>
                  <a:srgbClr val="021EAA"/>
                </a:solidFill>
                <a:latin typeface="Arial"/>
                <a:cs typeface="Arial"/>
              </a:rPr>
              <a:t>Java</a:t>
            </a:r>
            <a:endParaRPr baseline="2057" sz="2025">
              <a:latin typeface="Arial"/>
              <a:cs typeface="Arial"/>
            </a:endParaRPr>
          </a:p>
          <a:p>
            <a:pPr lvl="1" marL="841375" indent="-197485">
              <a:lnSpc>
                <a:spcPct val="100000"/>
              </a:lnSpc>
              <a:spcBef>
                <a:spcPts val="27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Zend</a:t>
            </a:r>
            <a:r>
              <a:rPr dirty="0" baseline="2057" sz="2025" spc="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>
                <a:solidFill>
                  <a:srgbClr val="021EAA"/>
                </a:solidFill>
                <a:latin typeface="Arial"/>
                <a:cs typeface="Arial"/>
              </a:rPr>
              <a:t>+</a:t>
            </a:r>
            <a:r>
              <a:rPr dirty="0" baseline="2057" sz="2025" spc="3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baseline="2057" sz="2025" spc="-37">
                <a:solidFill>
                  <a:srgbClr val="021EAA"/>
                </a:solidFill>
                <a:latin typeface="Arial"/>
                <a:cs typeface="Arial"/>
              </a:rPr>
              <a:t>PHP</a:t>
            </a:r>
            <a:endParaRPr baseline="2057" sz="2025">
              <a:latin typeface="Arial"/>
              <a:cs typeface="Arial"/>
            </a:endParaRPr>
          </a:p>
          <a:p>
            <a:pPr lvl="1" marL="841375" indent="-197485">
              <a:lnSpc>
                <a:spcPts val="1380"/>
              </a:lnSpc>
              <a:spcBef>
                <a:spcPts val="275"/>
              </a:spcBef>
              <a:buClr>
                <a:srgbClr val="829FF9"/>
              </a:buClr>
              <a:buSzPct val="96296"/>
              <a:buFont typeface="Wingdings"/>
              <a:buChar char=""/>
              <a:tabLst>
                <a:tab pos="842010" algn="l"/>
              </a:tabLst>
            </a:pPr>
            <a:r>
              <a:rPr dirty="0" baseline="2057" sz="2025" spc="-37">
                <a:solidFill>
                  <a:srgbClr val="021EAA"/>
                </a:solidFill>
                <a:latin typeface="Arial"/>
                <a:cs typeface="Arial"/>
              </a:rPr>
              <a:t>etc</a:t>
            </a:r>
            <a:endParaRPr baseline="2057" sz="2025">
              <a:latin typeface="Arial"/>
              <a:cs typeface="Arial"/>
            </a:endParaRPr>
          </a:p>
          <a:p>
            <a:pPr algn="r" marR="633730">
              <a:lnSpc>
                <a:spcPts val="1440"/>
              </a:lnSpc>
            </a:pPr>
            <a:r>
              <a:rPr dirty="0" sz="1400" spc="-25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66" y="2617048"/>
            <a:ext cx="209385" cy="20938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66" y="4306199"/>
            <a:ext cx="209385" cy="2093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993" y="340913"/>
            <a:ext cx="55479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  <a:tab pos="3252470" algn="l"/>
              </a:tabLst>
            </a:pPr>
            <a:r>
              <a:rPr dirty="0" spc="-25"/>
              <a:t>El</a:t>
            </a:r>
            <a:r>
              <a:rPr dirty="0"/>
              <a:t>	servidor</a:t>
            </a:r>
            <a:r>
              <a:rPr dirty="0" spc="-10"/>
              <a:t> 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25"/>
              <a:t>sus</a:t>
            </a:r>
            <a:r>
              <a:rPr dirty="0"/>
              <a:t>	</a:t>
            </a:r>
            <a:r>
              <a:rPr dirty="0" spc="-10"/>
              <a:t>aplicaciones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549310" y="267055"/>
            <a:ext cx="2090420" cy="1565275"/>
            <a:chOff x="7549310" y="267055"/>
            <a:chExt cx="2090420" cy="156527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0019" y="842248"/>
              <a:ext cx="779291" cy="7792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8549" y="267055"/>
              <a:ext cx="1082743" cy="10827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9310" y="890788"/>
              <a:ext cx="779291" cy="77929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0275" y="1052660"/>
              <a:ext cx="779291" cy="77929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5" name="object 5" descr=""/>
          <p:cNvSpPr txBox="1"/>
          <p:nvPr/>
        </p:nvSpPr>
        <p:spPr>
          <a:xfrm>
            <a:off x="9346710" y="6605110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325814" y="3241926"/>
            <a:ext cx="9051925" cy="1376045"/>
          </a:xfrm>
          <a:prstGeom prst="rect">
            <a:avLst/>
          </a:prstGeom>
          <a:ln w="12700">
            <a:solidFill>
              <a:srgbClr val="515A9E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360"/>
              </a:spcBef>
              <a:tabLst>
                <a:tab pos="601980" algn="l"/>
                <a:tab pos="3397250" algn="l"/>
                <a:tab pos="8675370" algn="l"/>
              </a:tabLst>
            </a:pPr>
            <a:r>
              <a:rPr dirty="0" sz="2200" spc="-25">
                <a:solidFill>
                  <a:srgbClr val="011993"/>
                </a:solidFill>
                <a:latin typeface="Lucida Sans"/>
                <a:cs typeface="Lucida Sans"/>
              </a:rPr>
              <a:t>1.</a:t>
            </a:r>
            <a:r>
              <a:rPr dirty="0" sz="2200">
                <a:solidFill>
                  <a:srgbClr val="011993"/>
                </a:solidFill>
                <a:latin typeface="Lucida Sans"/>
                <a:cs typeface="Lucida Sans"/>
              </a:rPr>
              <a:t>	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I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ntroducción</a:t>
            </a:r>
            <a:r>
              <a:rPr dirty="0" u="sng" sz="2200" spc="-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al</a:t>
            </a:r>
            <a:r>
              <a:rPr dirty="0" u="sng" sz="2200" spc="-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Curso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	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.................................................................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	</a:t>
            </a:r>
            <a:r>
              <a:rPr dirty="0" u="sng" sz="2200" spc="-5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2" action="ppaction://hlinksldjump"/>
              </a:rPr>
              <a:t>3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600"/>
              </a:spcBef>
              <a:tabLst>
                <a:tab pos="601980" algn="l"/>
                <a:tab pos="4261485" algn="l"/>
                <a:tab pos="8686165" algn="l"/>
              </a:tabLst>
            </a:pPr>
            <a:r>
              <a:rPr dirty="0" sz="2200" spc="-25">
                <a:solidFill>
                  <a:srgbClr val="011993"/>
                </a:solidFill>
                <a:latin typeface="Lucida Sans"/>
                <a:cs typeface="Lucida Sans"/>
              </a:rPr>
              <a:t>2.</a:t>
            </a:r>
            <a:r>
              <a:rPr dirty="0" sz="2200">
                <a:solidFill>
                  <a:srgbClr val="011993"/>
                </a:solidFill>
                <a:latin typeface="Lucida Sans"/>
                <a:cs typeface="Lucida Sans"/>
              </a:rPr>
              <a:t>	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I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nternet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y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la</a:t>
            </a:r>
            <a:r>
              <a:rPr dirty="0" u="sng" sz="2200" spc="-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plataforma</a:t>
            </a:r>
            <a:r>
              <a:rPr dirty="0" u="sng" sz="2200" spc="-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u="sng" sz="2200" spc="-2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Web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	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......................................................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	</a:t>
            </a:r>
            <a:r>
              <a:rPr dirty="0" u="sng" sz="2200" spc="-5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3" action="ppaction://hlinksldjump"/>
              </a:rPr>
              <a:t>7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600"/>
              </a:spcBef>
              <a:tabLst>
                <a:tab pos="601980" algn="l"/>
                <a:tab pos="8035925" algn="l"/>
                <a:tab pos="8501380" algn="l"/>
              </a:tabLst>
            </a:pPr>
            <a:r>
              <a:rPr dirty="0" sz="2200" spc="-25">
                <a:solidFill>
                  <a:srgbClr val="011993"/>
                </a:solidFill>
                <a:latin typeface="Lucida Sans"/>
                <a:cs typeface="Lucida Sans"/>
              </a:rPr>
              <a:t>3.</a:t>
            </a:r>
            <a:r>
              <a:rPr dirty="0" sz="2200">
                <a:solidFill>
                  <a:srgbClr val="011993"/>
                </a:solidFill>
                <a:latin typeface="Lucida Sans"/>
                <a:cs typeface="Lucida Sans"/>
              </a:rPr>
              <a:t>	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L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a</a:t>
            </a:r>
            <a:r>
              <a:rPr dirty="0" u="sng" sz="2200" spc="-2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plataforma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Web</a:t>
            </a:r>
            <a:r>
              <a:rPr dirty="0" u="sng" sz="2200" spc="-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actual:</a:t>
            </a:r>
            <a:r>
              <a:rPr dirty="0" u="sng" sz="2200" spc="-1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los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nuevos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clientes</a:t>
            </a:r>
            <a:r>
              <a:rPr dirty="0" u="sng" sz="2200" spc="-1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y</a:t>
            </a:r>
            <a:r>
              <a:rPr dirty="0" u="sng" sz="2200" spc="-1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 servidores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	</a:t>
            </a:r>
            <a:r>
              <a:rPr dirty="0" u="sng" sz="2200" spc="-2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....</a:t>
            </a:r>
            <a:r>
              <a:rPr dirty="0" u="sng" sz="22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	</a:t>
            </a:r>
            <a:r>
              <a:rPr dirty="0" u="sng" sz="2200" spc="-25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Arial"/>
                <a:cs typeface="Arial"/>
                <a:hlinkClick r:id="rId4" action="ppaction://hlinksldjump"/>
              </a:rPr>
              <a:t>12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361" y="1832617"/>
            <a:ext cx="1637030" cy="741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10"/>
              <a:t>Índice</a:t>
            </a:r>
            <a:endParaRPr sz="4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039" y="3471229"/>
            <a:ext cx="11245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"/>
              <a:t>Final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8035280" y="6470922"/>
            <a:ext cx="19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15A9E"/>
                </a:solidFill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0520" y="892601"/>
            <a:ext cx="970742" cy="135903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5520" y="3179390"/>
            <a:ext cx="50419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2295" algn="l"/>
                <a:tab pos="3691254" algn="l"/>
              </a:tabLst>
            </a:pP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Introducción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200" spc="-25">
                <a:solidFill>
                  <a:srgbClr val="7B1979"/>
                </a:solidFill>
                <a:latin typeface="Tahoma"/>
                <a:cs typeface="Tahoma"/>
              </a:rPr>
              <a:t>al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Curso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89659" y="5139709"/>
            <a:ext cx="467868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Juan</a:t>
            </a:r>
            <a:r>
              <a:rPr dirty="0" sz="31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Quemada,</a:t>
            </a:r>
            <a:r>
              <a:rPr dirty="0" sz="31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31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31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3100" spc="-25">
                <a:solidFill>
                  <a:srgbClr val="7B1979"/>
                </a:solidFill>
                <a:latin typeface="Tahoma"/>
                <a:cs typeface="Tahoma"/>
              </a:rPr>
              <a:t>UPM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0030" y="598134"/>
            <a:ext cx="2944783" cy="121548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076877" y="6470848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1140" y="6523831"/>
            <a:ext cx="1906270" cy="271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b="1">
                <a:solidFill>
                  <a:srgbClr val="942193"/>
                </a:solidFill>
                <a:latin typeface="Tahoma"/>
                <a:cs typeface="Tahoma"/>
              </a:rPr>
              <a:t>©</a:t>
            </a:r>
            <a:r>
              <a:rPr dirty="0" sz="1600" spc="40" b="1">
                <a:solidFill>
                  <a:srgbClr val="942193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10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11" y="1627829"/>
            <a:ext cx="253209" cy="2532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11" y="2554116"/>
            <a:ext cx="253209" cy="2532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11" y="4176261"/>
            <a:ext cx="253209" cy="2532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11" y="5102549"/>
            <a:ext cx="253209" cy="2532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12695" y="1471546"/>
            <a:ext cx="6818630" cy="46920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90"/>
              </a:spcBef>
            </a:pP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2500" spc="-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curso</a:t>
            </a:r>
            <a:r>
              <a:rPr dirty="0" sz="2500" spc="-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250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desarrollo</a:t>
            </a:r>
            <a:r>
              <a:rPr dirty="0" sz="2500" spc="-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500" spc="-6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aplicaciones</a:t>
            </a:r>
            <a:r>
              <a:rPr dirty="0" sz="2500" spc="-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500" spc="-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21EAA"/>
                </a:solidFill>
                <a:latin typeface="Arial"/>
                <a:cs typeface="Arial"/>
              </a:rPr>
              <a:t>cliente</a:t>
            </a:r>
            <a:endParaRPr sz="25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34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Utilizando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HTML, CSS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JavaScript</a:t>
            </a:r>
            <a:endParaRPr sz="2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340"/>
              </a:spcBef>
            </a:pP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Incluye</a:t>
            </a:r>
            <a:r>
              <a:rPr dirty="0" sz="2500" spc="-8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conceptos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básicos</a:t>
            </a:r>
            <a:r>
              <a:rPr dirty="0" sz="2500" spc="-8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últimas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21EAA"/>
                </a:solidFill>
                <a:latin typeface="Arial"/>
                <a:cs typeface="Arial"/>
              </a:rPr>
              <a:t>mejoras</a:t>
            </a:r>
            <a:endParaRPr sz="25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3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  <a:tab pos="4026535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Diseño</a:t>
            </a:r>
            <a:r>
              <a:rPr dirty="0" sz="21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 la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interfaz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gráfica: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	HTML5</a:t>
            </a:r>
            <a:r>
              <a:rPr dirty="0" sz="21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 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CSS3</a:t>
            </a:r>
            <a:endParaRPr sz="21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2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Programación JavaScript (desde JS6 a 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JS9)</a:t>
            </a:r>
            <a:endParaRPr sz="2100">
              <a:latin typeface="Arial"/>
              <a:cs typeface="Arial"/>
            </a:endParaRPr>
          </a:p>
          <a:p>
            <a:pPr lvl="1" marL="880744" indent="-220345">
              <a:lnSpc>
                <a:spcPct val="100000"/>
              </a:lnSpc>
              <a:spcBef>
                <a:spcPts val="515"/>
              </a:spcBef>
              <a:buClr>
                <a:srgbClr val="829FF9"/>
              </a:buClr>
              <a:buSzPct val="97058"/>
              <a:buFont typeface="Wingdings"/>
              <a:buChar char=""/>
              <a:tabLst>
                <a:tab pos="881380" algn="l"/>
              </a:tabLst>
            </a:pPr>
            <a:r>
              <a:rPr dirty="0" sz="1700">
                <a:solidFill>
                  <a:srgbClr val="021EAA"/>
                </a:solidFill>
                <a:latin typeface="Arial"/>
                <a:cs typeface="Arial"/>
              </a:rPr>
              <a:t>arrow</a:t>
            </a:r>
            <a:r>
              <a:rPr dirty="0" sz="170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21EAA"/>
                </a:solidFill>
                <a:latin typeface="Arial"/>
                <a:cs typeface="Arial"/>
              </a:rPr>
              <a:t>functions,</a:t>
            </a:r>
            <a:r>
              <a:rPr dirty="0" sz="170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21EAA"/>
                </a:solidFill>
                <a:latin typeface="Arial"/>
                <a:cs typeface="Arial"/>
              </a:rPr>
              <a:t>clases,</a:t>
            </a:r>
            <a:r>
              <a:rPr dirty="0" sz="170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21EAA"/>
                </a:solidFill>
                <a:latin typeface="Arial"/>
                <a:cs typeface="Arial"/>
              </a:rPr>
              <a:t>promesas,</a:t>
            </a:r>
            <a:r>
              <a:rPr dirty="0" sz="170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021EAA"/>
                </a:solidFill>
                <a:latin typeface="Arial"/>
                <a:cs typeface="Arial"/>
              </a:rPr>
              <a:t>async/await,</a:t>
            </a:r>
            <a:r>
              <a:rPr dirty="0" sz="1700" spc="7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021EAA"/>
                </a:solidFill>
                <a:latin typeface="Arial"/>
                <a:cs typeface="Arial"/>
              </a:rPr>
              <a:t>...</a:t>
            </a:r>
            <a:endParaRPr sz="17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330"/>
              </a:spcBef>
            </a:pP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Incluye</a:t>
            </a:r>
            <a:r>
              <a:rPr dirty="0" sz="2500" spc="-1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PWAs</a:t>
            </a:r>
            <a:r>
              <a:rPr dirty="0" sz="2500" spc="-10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(Progessive</a:t>
            </a:r>
            <a:r>
              <a:rPr dirty="0" sz="2500" spc="-10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 spc="-40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sz="2500" spc="-1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21EAA"/>
                </a:solidFill>
                <a:latin typeface="Arial"/>
                <a:cs typeface="Arial"/>
              </a:rPr>
              <a:t>Apps)</a:t>
            </a:r>
            <a:endParaRPr sz="25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3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Empaquetado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 apps</a:t>
            </a:r>
            <a:r>
              <a:rPr dirty="0" sz="2100" spc="-114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Android,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iOS o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escritorio</a:t>
            </a:r>
            <a:endParaRPr sz="2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340"/>
              </a:spcBef>
            </a:pP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Utiliza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un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enfoque</a:t>
            </a:r>
            <a:r>
              <a:rPr dirty="0" sz="2500" spc="-7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021EAA"/>
                </a:solidFill>
                <a:latin typeface="Arial"/>
                <a:cs typeface="Arial"/>
              </a:rPr>
              <a:t>integral,</a:t>
            </a:r>
            <a:r>
              <a:rPr dirty="0" sz="2500" spc="-8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021EAA"/>
                </a:solidFill>
                <a:latin typeface="Arial"/>
                <a:cs typeface="Arial"/>
              </a:rPr>
              <a:t>incluyendo</a:t>
            </a:r>
            <a:endParaRPr sz="25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34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Diseño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gráfico y de UX (experiencia de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usuario)</a:t>
            </a:r>
            <a:endParaRPr sz="2100">
              <a:latin typeface="Arial"/>
              <a:cs typeface="Arial"/>
            </a:endParaRPr>
          </a:p>
          <a:p>
            <a:pPr marL="478155" indent="-274955">
              <a:lnSpc>
                <a:spcPct val="100000"/>
              </a:lnSpc>
              <a:spcBef>
                <a:spcPts val="415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Programación,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herramientas e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ingeniería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software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14193" y="6470848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41140" y="6523831"/>
            <a:ext cx="1906270" cy="271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b="1">
                <a:solidFill>
                  <a:srgbClr val="942193"/>
                </a:solidFill>
                <a:latin typeface="Tahoma"/>
                <a:cs typeface="Tahoma"/>
              </a:rPr>
              <a:t>©</a:t>
            </a:r>
            <a:r>
              <a:rPr dirty="0" sz="1600" spc="40" b="1">
                <a:solidFill>
                  <a:srgbClr val="942193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10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30" y="323451"/>
            <a:ext cx="6296660" cy="112014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  <a:tabLst>
                <a:tab pos="934085" algn="l"/>
                <a:tab pos="2183765" algn="l"/>
                <a:tab pos="4989195" algn="l"/>
              </a:tabLst>
            </a:pPr>
            <a:r>
              <a:rPr dirty="0" sz="3600" spc="-10"/>
              <a:t>Desarrollo</a:t>
            </a:r>
            <a:r>
              <a:rPr dirty="0" sz="3600"/>
              <a:t>	Frontend</a:t>
            </a:r>
            <a:r>
              <a:rPr dirty="0" sz="3600" spc="-45"/>
              <a:t> </a:t>
            </a:r>
            <a:r>
              <a:rPr dirty="0" sz="3600" spc="-25"/>
              <a:t>con</a:t>
            </a:r>
            <a:r>
              <a:rPr dirty="0" sz="3600"/>
              <a:t>	</a:t>
            </a:r>
            <a:r>
              <a:rPr dirty="0" sz="3600" spc="-10"/>
              <a:t>HTML, </a:t>
            </a:r>
            <a:r>
              <a:rPr dirty="0" sz="3600" spc="-25"/>
              <a:t>CSS</a:t>
            </a:r>
            <a:r>
              <a:rPr dirty="0" sz="3600"/>
              <a:t>	y</a:t>
            </a:r>
            <a:r>
              <a:rPr dirty="0" sz="3600" spc="-5"/>
              <a:t> </a:t>
            </a:r>
            <a:r>
              <a:rPr dirty="0" sz="3600" spc="-10"/>
              <a:t>Javascript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9" y="1400498"/>
            <a:ext cx="249963" cy="2499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9" y="2424219"/>
            <a:ext cx="249963" cy="2499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9" y="3457385"/>
            <a:ext cx="232108" cy="2321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9" y="4091577"/>
            <a:ext cx="249963" cy="24996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9" y="5442853"/>
            <a:ext cx="232108" cy="23210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01211" y="1252906"/>
            <a:ext cx="6811645" cy="516636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550"/>
              </a:spcBef>
            </a:pP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Un</a:t>
            </a:r>
            <a:r>
              <a:rPr dirty="0" sz="2450" spc="-1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PC o</a:t>
            </a:r>
            <a:r>
              <a:rPr dirty="0" sz="24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portatil de</a:t>
            </a:r>
            <a:r>
              <a:rPr dirty="0" sz="24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trabajo </a:t>
            </a:r>
            <a:r>
              <a:rPr dirty="0" sz="2450" spc="-10">
                <a:solidFill>
                  <a:srgbClr val="021EAA"/>
                </a:solidFill>
                <a:latin typeface="Arial"/>
                <a:cs typeface="Arial"/>
              </a:rPr>
              <a:t>(necesario)</a:t>
            </a:r>
            <a:endParaRPr sz="2450">
              <a:latin typeface="Arial"/>
              <a:cs typeface="Arial"/>
            </a:endParaRPr>
          </a:p>
          <a:p>
            <a:pPr marL="508000" indent="-252095">
              <a:lnSpc>
                <a:spcPct val="100000"/>
              </a:lnSpc>
              <a:spcBef>
                <a:spcPts val="39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508000" algn="l"/>
                <a:tab pos="508634" algn="l"/>
                <a:tab pos="3191510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S.O.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Linux/UNIX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	(incluyendo MAC) o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Windows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29FF9"/>
              </a:buClr>
              <a:buFont typeface="Wingdings"/>
              <a:buChar char=""/>
            </a:pPr>
            <a:endParaRPr sz="19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Móvil o </a:t>
            </a:r>
            <a:r>
              <a:rPr dirty="0" sz="2450" spc="-10">
                <a:solidFill>
                  <a:srgbClr val="021EAA"/>
                </a:solidFill>
                <a:latin typeface="Arial"/>
                <a:cs typeface="Arial"/>
              </a:rPr>
              <a:t>tableta</a:t>
            </a:r>
            <a:endParaRPr sz="2450">
              <a:latin typeface="Arial"/>
              <a:cs typeface="Arial"/>
            </a:endParaRPr>
          </a:p>
          <a:p>
            <a:pPr marL="508000" indent="-252095">
              <a:lnSpc>
                <a:spcPct val="100000"/>
              </a:lnSpc>
              <a:spcBef>
                <a:spcPts val="39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508000" algn="l"/>
                <a:tab pos="508634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Es</a:t>
            </a:r>
            <a:r>
              <a:rPr dirty="0" sz="21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conveniente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probar,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pero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no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necesario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29FF9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Navegador:</a:t>
            </a:r>
            <a:r>
              <a:rPr dirty="0" sz="2250" spc="9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Chrome,</a:t>
            </a:r>
            <a:r>
              <a:rPr dirty="0" sz="2250" spc="10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Firefox,</a:t>
            </a:r>
            <a:r>
              <a:rPr dirty="0" sz="2250" spc="10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021EAA"/>
                </a:solidFill>
                <a:latin typeface="Arial"/>
                <a:cs typeface="Arial"/>
              </a:rPr>
              <a:t>Safari…</a:t>
            </a:r>
            <a:endParaRPr sz="22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2225"/>
              </a:spcBef>
            </a:pP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Cuenta</a:t>
            </a:r>
            <a:r>
              <a:rPr dirty="0" sz="2450" spc="-1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en Neocities</a:t>
            </a:r>
            <a:r>
              <a:rPr dirty="0" sz="24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021EAA"/>
                </a:solidFill>
                <a:latin typeface="Arial"/>
                <a:cs typeface="Arial"/>
              </a:rPr>
              <a:t>(es </a:t>
            </a:r>
            <a:r>
              <a:rPr dirty="0" sz="2450" spc="-10">
                <a:solidFill>
                  <a:srgbClr val="021EAA"/>
                </a:solidFill>
                <a:latin typeface="Arial"/>
                <a:cs typeface="Arial"/>
              </a:rPr>
              <a:t>gratis)</a:t>
            </a:r>
            <a:endParaRPr sz="2450">
              <a:latin typeface="Arial"/>
              <a:cs typeface="Arial"/>
            </a:endParaRPr>
          </a:p>
          <a:p>
            <a:pPr marL="508000" indent="-252095">
              <a:lnSpc>
                <a:spcPct val="100000"/>
              </a:lnSpc>
              <a:spcBef>
                <a:spcPts val="390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508000" algn="l"/>
                <a:tab pos="508634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para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publicar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Páginas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2100" spc="-114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Apps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0433FF"/>
                </a:solidFill>
                <a:latin typeface="Arial"/>
                <a:cs typeface="Arial"/>
              </a:rPr>
              <a:t>nube</a:t>
            </a:r>
            <a:endParaRPr sz="2100">
              <a:latin typeface="Arial"/>
              <a:cs typeface="Arial"/>
            </a:endParaRPr>
          </a:p>
          <a:p>
            <a:pPr lvl="1" marL="915035" indent="-201930">
              <a:lnSpc>
                <a:spcPct val="100000"/>
              </a:lnSpc>
              <a:spcBef>
                <a:spcPts val="420"/>
              </a:spcBef>
              <a:buClr>
                <a:srgbClr val="829FF9"/>
              </a:buClr>
              <a:buSzPct val="94285"/>
              <a:buFont typeface="Wingdings"/>
              <a:buChar char=""/>
              <a:tabLst>
                <a:tab pos="915669" algn="l"/>
              </a:tabLst>
            </a:pP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https://neocities.org/</a:t>
            </a:r>
            <a:endParaRPr sz="17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829FF9"/>
              </a:buClr>
              <a:buFont typeface="Wingdings"/>
              <a:buChar char=""/>
            </a:pPr>
            <a:endParaRPr sz="2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IDE:</a:t>
            </a:r>
            <a:r>
              <a:rPr dirty="0" sz="225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Visual</a:t>
            </a:r>
            <a:r>
              <a:rPr dirty="0" sz="22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021EAA"/>
                </a:solidFill>
                <a:latin typeface="Arial"/>
                <a:cs typeface="Arial"/>
              </a:rPr>
              <a:t>Studio</a:t>
            </a:r>
            <a:r>
              <a:rPr dirty="0" sz="225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021EAA"/>
                </a:solidFill>
                <a:latin typeface="Arial"/>
                <a:cs typeface="Arial"/>
              </a:rPr>
              <a:t>Code</a:t>
            </a:r>
            <a:endParaRPr sz="2250">
              <a:latin typeface="Arial"/>
              <a:cs typeface="Arial"/>
            </a:endParaRPr>
          </a:p>
          <a:p>
            <a:pPr marL="508000" indent="-252095">
              <a:lnSpc>
                <a:spcPct val="100000"/>
              </a:lnSpc>
              <a:spcBef>
                <a:spcPts val="385"/>
              </a:spcBef>
              <a:buClr>
                <a:srgbClr val="829FF9"/>
              </a:buClr>
              <a:buSzPct val="59523"/>
              <a:buFont typeface="Wingdings"/>
              <a:buChar char=""/>
              <a:tabLst>
                <a:tab pos="508000" algn="l"/>
                <a:tab pos="508634" algn="l"/>
              </a:tabLst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Es</a:t>
            </a:r>
            <a:r>
              <a:rPr dirty="0" sz="210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un entorno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 desarrollo grátuito</a:t>
            </a:r>
            <a:r>
              <a:rPr dirty="0" sz="2100" spc="-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 muy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potente</a:t>
            </a:r>
            <a:endParaRPr sz="2100">
              <a:latin typeface="Arial"/>
              <a:cs typeface="Arial"/>
            </a:endParaRPr>
          </a:p>
          <a:p>
            <a:pPr lvl="1" marL="915035" indent="-201930">
              <a:lnSpc>
                <a:spcPct val="100000"/>
              </a:lnSpc>
              <a:spcBef>
                <a:spcPts val="420"/>
              </a:spcBef>
              <a:buClr>
                <a:srgbClr val="829FF9"/>
              </a:buClr>
              <a:buSzPct val="94285"/>
              <a:buFont typeface="Wingdings"/>
              <a:buChar char=""/>
              <a:tabLst>
                <a:tab pos="915669" algn="l"/>
              </a:tabLst>
            </a:pP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https://code.visualstudio.com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76877" y="6470848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1140" y="6523831"/>
            <a:ext cx="1906270" cy="271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b="1">
                <a:solidFill>
                  <a:srgbClr val="942193"/>
                </a:solidFill>
                <a:latin typeface="Tahoma"/>
                <a:cs typeface="Tahoma"/>
              </a:rPr>
              <a:t>©</a:t>
            </a:r>
            <a:r>
              <a:rPr dirty="0" sz="1600" spc="40" b="1">
                <a:solidFill>
                  <a:srgbClr val="942193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10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192" y="246439"/>
            <a:ext cx="6741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8200" algn="l"/>
              </a:tabLst>
            </a:pPr>
            <a:r>
              <a:rPr dirty="0" sz="3600"/>
              <a:t>Equipos,</a:t>
            </a:r>
            <a:r>
              <a:rPr dirty="0" sz="3600" spc="-40"/>
              <a:t> </a:t>
            </a:r>
            <a:r>
              <a:rPr dirty="0" sz="3600" spc="-10"/>
              <a:t>herramientas</a:t>
            </a:r>
            <a:r>
              <a:rPr dirty="0" sz="3600"/>
              <a:t>	y</a:t>
            </a:r>
            <a:r>
              <a:rPr dirty="0" sz="3600" spc="-5"/>
              <a:t> </a:t>
            </a:r>
            <a:r>
              <a:rPr dirty="0" sz="3600" spc="-10"/>
              <a:t>servicios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5115" y="1235354"/>
            <a:ext cx="7017384" cy="5290185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910"/>
              </a:spcBef>
            </a:pP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Programa</a:t>
            </a:r>
            <a:r>
              <a:rPr dirty="0" sz="26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Oficial</a:t>
            </a:r>
            <a:r>
              <a:rPr dirty="0" sz="26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6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UPM:</a:t>
            </a:r>
            <a:r>
              <a:rPr dirty="0" sz="2650" spc="-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Título </a:t>
            </a:r>
            <a:r>
              <a:rPr dirty="0" sz="2650" spc="-10">
                <a:solidFill>
                  <a:srgbClr val="021EAA"/>
                </a:solidFill>
                <a:latin typeface="Arial"/>
                <a:cs typeface="Arial"/>
              </a:rPr>
              <a:t>Propio*</a:t>
            </a:r>
            <a:endParaRPr sz="265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  <a:spcBef>
                <a:spcPts val="1230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sz="175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https://miriadax.net/web/fullstack</a:t>
            </a:r>
            <a:endParaRPr sz="17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670"/>
              </a:spcBef>
            </a:pP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Consta</a:t>
            </a:r>
            <a:r>
              <a:rPr dirty="0" sz="26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de 4</a:t>
            </a:r>
            <a:r>
              <a:rPr dirty="0" sz="26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MOOCs y</a:t>
            </a:r>
            <a:r>
              <a:rPr dirty="0" sz="26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21EAA"/>
                </a:solidFill>
                <a:latin typeface="Arial"/>
                <a:cs typeface="Arial"/>
              </a:rPr>
              <a:t>4 </a:t>
            </a:r>
            <a:r>
              <a:rPr dirty="0" sz="2650" spc="-10">
                <a:solidFill>
                  <a:srgbClr val="021EAA"/>
                </a:solidFill>
                <a:latin typeface="Arial"/>
                <a:cs typeface="Arial"/>
              </a:rPr>
              <a:t>examenes</a:t>
            </a:r>
            <a:endParaRPr sz="265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1170"/>
              </a:spcBef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Desarrollo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Frontend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HTML,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CSS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Javascript</a:t>
            </a:r>
            <a:endParaRPr sz="2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25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sz="175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https://miriadax.net/web/html5mooc</a:t>
            </a:r>
            <a:endParaRPr sz="175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459"/>
              </a:spcBef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Gestión</a:t>
            </a:r>
            <a:r>
              <a:rPr dirty="0" sz="21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21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proyectos</a:t>
            </a:r>
            <a:r>
              <a:rPr dirty="0" sz="21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Software</a:t>
            </a:r>
            <a:r>
              <a:rPr dirty="0" sz="21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2100" spc="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Git</a:t>
            </a:r>
            <a:r>
              <a:rPr dirty="0" sz="21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2100" spc="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GitHub</a:t>
            </a:r>
            <a:endParaRPr sz="2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30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sz="175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https://miriadax.net/web/gitmooc</a:t>
            </a:r>
            <a:endParaRPr sz="175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459"/>
              </a:spcBef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Desarrollo</a:t>
            </a:r>
            <a:r>
              <a:rPr dirty="0" sz="2100" spc="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Backend</a:t>
            </a:r>
            <a:r>
              <a:rPr dirty="0" sz="2100" spc="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2100" spc="7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Node.js,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Express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BBDDs</a:t>
            </a:r>
            <a:endParaRPr sz="2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25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sz="175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https://miriadax.net/web/nodemooc</a:t>
            </a:r>
            <a:endParaRPr sz="175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464"/>
              </a:spcBef>
            </a:pP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Desarrollo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un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Proyecto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Fullstack</a:t>
            </a:r>
            <a:r>
              <a:rPr dirty="0" sz="2100" spc="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2100" spc="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433FF"/>
                </a:solidFill>
                <a:latin typeface="Arial"/>
                <a:cs typeface="Arial"/>
              </a:rPr>
              <a:t>JavaScript</a:t>
            </a:r>
            <a:endParaRPr sz="2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25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Acceso:</a:t>
            </a:r>
            <a:r>
              <a:rPr dirty="0" sz="1750" spc="6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7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https://miriadax.net/web/quiznodemooc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7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4</a:t>
            </a:r>
            <a:r>
              <a:rPr dirty="0" sz="175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MOOCs</a:t>
            </a:r>
            <a:r>
              <a:rPr dirty="0" sz="17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pueden</a:t>
            </a:r>
            <a:r>
              <a:rPr dirty="0" sz="175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cursarse</a:t>
            </a:r>
            <a:r>
              <a:rPr dirty="0" sz="17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75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abierto</a:t>
            </a:r>
            <a:r>
              <a:rPr dirty="0" sz="17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sin</a:t>
            </a:r>
            <a:r>
              <a:rPr dirty="0" sz="175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matricularse*</a:t>
            </a:r>
            <a:r>
              <a:rPr dirty="0" sz="1750" spc="4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750" spc="1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021EAA"/>
                </a:solidFill>
                <a:latin typeface="Arial"/>
                <a:cs typeface="Arial"/>
              </a:rPr>
              <a:t>Título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610"/>
              </a:spcBef>
            </a:pPr>
            <a:r>
              <a:rPr dirty="0" sz="1150" b="1">
                <a:solidFill>
                  <a:srgbClr val="021EAA"/>
                </a:solidFill>
                <a:latin typeface="Arial"/>
                <a:cs typeface="Arial"/>
              </a:rPr>
              <a:t>*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matricula del programa debe realizarse antes del examen del primer MOOC, 2 semanas antes del </a:t>
            </a:r>
            <a:r>
              <a:rPr dirty="0" sz="1150" spc="-10">
                <a:solidFill>
                  <a:srgbClr val="021EAA"/>
                </a:solidFill>
                <a:latin typeface="Arial"/>
                <a:cs typeface="Arial"/>
              </a:rPr>
              <a:t>final. También</a:t>
            </a:r>
            <a:r>
              <a:rPr dirty="0" sz="1150" spc="-2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pueden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obtenerse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títulos</a:t>
            </a:r>
            <a:r>
              <a:rPr dirty="0" sz="1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UPM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los</a:t>
            </a:r>
            <a:r>
              <a:rPr dirty="0" sz="1150" spc="-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MOOCs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individuales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21EAA"/>
                </a:solidFill>
                <a:latin typeface="Arial"/>
                <a:cs typeface="Arial"/>
              </a:rPr>
              <a:t>(ver:</a:t>
            </a:r>
            <a:r>
              <a:rPr dirty="0" sz="11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u="sng" sz="1150" spc="-1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Arial"/>
                <a:cs typeface="Arial"/>
              </a:rPr>
              <a:t>https://miriadax.net/web/fullstack</a:t>
            </a:r>
            <a:r>
              <a:rPr dirty="0" sz="1150" spc="-10">
                <a:solidFill>
                  <a:srgbClr val="021EAA"/>
                </a:solidFill>
                <a:latin typeface="Arial"/>
                <a:cs typeface="Arial"/>
              </a:rPr>
              <a:t>).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727" y="156532"/>
            <a:ext cx="5654675" cy="127254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220"/>
              </a:spcBef>
              <a:tabLst>
                <a:tab pos="988694" algn="l"/>
                <a:tab pos="2485390" algn="l"/>
                <a:tab pos="3460750" algn="l"/>
              </a:tabLst>
            </a:pPr>
            <a:r>
              <a:rPr dirty="0" sz="4100" spc="-10"/>
              <a:t>Desarrollo</a:t>
            </a:r>
            <a:r>
              <a:rPr dirty="0" sz="4100"/>
              <a:t>	Web</a:t>
            </a:r>
            <a:r>
              <a:rPr dirty="0" sz="4100" spc="-170"/>
              <a:t> </a:t>
            </a:r>
            <a:r>
              <a:rPr dirty="0" sz="4100" spc="-10"/>
              <a:t>Fullstack </a:t>
            </a:r>
            <a:r>
              <a:rPr dirty="0" sz="4100" spc="-25"/>
              <a:t>con</a:t>
            </a:r>
            <a:r>
              <a:rPr dirty="0" sz="4100"/>
              <a:t>	</a:t>
            </a:r>
            <a:r>
              <a:rPr dirty="0" sz="4100" spc="-10"/>
              <a:t>JavaScript</a:t>
            </a:r>
            <a:r>
              <a:rPr dirty="0" sz="4100"/>
              <a:t>	y</a:t>
            </a:r>
            <a:r>
              <a:rPr dirty="0" sz="4100" spc="-15"/>
              <a:t> </a:t>
            </a:r>
            <a:r>
              <a:rPr dirty="0" sz="4100" spc="-10"/>
              <a:t>Node.js</a:t>
            </a:r>
            <a:endParaRPr sz="41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287" y="4756128"/>
            <a:ext cx="841141" cy="279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010" y="3351352"/>
            <a:ext cx="676910" cy="279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531250" y="6470848"/>
            <a:ext cx="1092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41140" y="6523831"/>
            <a:ext cx="1906270" cy="271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b="1">
                <a:solidFill>
                  <a:srgbClr val="942193"/>
                </a:solidFill>
                <a:latin typeface="Tahoma"/>
                <a:cs typeface="Tahoma"/>
              </a:rPr>
              <a:t>©</a:t>
            </a:r>
            <a:r>
              <a:rPr dirty="0" sz="1600" spc="40" b="1">
                <a:solidFill>
                  <a:srgbClr val="942193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942193"/>
                </a:solidFill>
                <a:latin typeface="Tahoma"/>
                <a:cs typeface="Tahoma"/>
              </a:rPr>
              <a:t>Juan Quemada, DIT, </a:t>
            </a:r>
            <a:r>
              <a:rPr dirty="0" sz="1000" spc="-25" b="1">
                <a:solidFill>
                  <a:srgbClr val="942193"/>
                </a:solidFill>
                <a:latin typeface="Tahoma"/>
                <a:cs typeface="Tahoma"/>
              </a:rPr>
              <a:t>UPM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2" name="object 2" descr=""/>
          <p:cNvSpPr txBox="1"/>
          <p:nvPr/>
        </p:nvSpPr>
        <p:spPr>
          <a:xfrm>
            <a:off x="1082039" y="3471229"/>
            <a:ext cx="68281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0895" algn="l"/>
                <a:tab pos="3081655" algn="l"/>
                <a:tab pos="5777865" algn="l"/>
              </a:tabLst>
            </a:pP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Internet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y</a:t>
            </a:r>
            <a:r>
              <a:rPr dirty="0" sz="4200" spc="-1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4200" spc="-25">
                <a:solidFill>
                  <a:srgbClr val="7B1979"/>
                </a:solidFill>
                <a:latin typeface="Tahoma"/>
                <a:cs typeface="Tahoma"/>
              </a:rPr>
              <a:t>la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200" spc="-10">
                <a:solidFill>
                  <a:srgbClr val="7B1979"/>
                </a:solidFill>
                <a:latin typeface="Tahoma"/>
                <a:cs typeface="Tahoma"/>
              </a:rPr>
              <a:t>plataforma</a:t>
            </a:r>
            <a:r>
              <a:rPr dirty="0" sz="4200">
                <a:solidFill>
                  <a:srgbClr val="7B1979"/>
                </a:solidFill>
                <a:latin typeface="Tahoma"/>
                <a:cs typeface="Tahoma"/>
              </a:rPr>
              <a:t>	</a:t>
            </a:r>
            <a:r>
              <a:rPr dirty="0" sz="4200" spc="-40">
                <a:solidFill>
                  <a:srgbClr val="7B1979"/>
                </a:solidFill>
                <a:latin typeface="Tahoma"/>
                <a:cs typeface="Tahoma"/>
              </a:rPr>
              <a:t>Web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94800" y="5516043"/>
            <a:ext cx="4139565" cy="11633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Juan</a:t>
            </a:r>
            <a:r>
              <a:rPr dirty="0" sz="2700" spc="-2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Quemada,</a:t>
            </a:r>
            <a:r>
              <a:rPr dirty="0" sz="2700" spc="-1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2700" spc="-1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2700" spc="-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 spc="-25">
                <a:solidFill>
                  <a:srgbClr val="7B1979"/>
                </a:solidFill>
                <a:latin typeface="Tahoma"/>
                <a:cs typeface="Tahoma"/>
              </a:rPr>
              <a:t>UPM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Santiago</a:t>
            </a:r>
            <a:r>
              <a:rPr dirty="0" sz="2700" spc="-30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Pavón,</a:t>
            </a:r>
            <a:r>
              <a:rPr dirty="0" sz="2700" spc="-3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DIT</a:t>
            </a:r>
            <a:r>
              <a:rPr dirty="0" sz="2700" spc="-35">
                <a:solidFill>
                  <a:srgbClr val="7B1979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7B1979"/>
                </a:solidFill>
                <a:latin typeface="Tahoma"/>
                <a:cs typeface="Tahoma"/>
              </a:rPr>
              <a:t>-</a:t>
            </a:r>
            <a:r>
              <a:rPr dirty="0" sz="2700" spc="-25">
                <a:solidFill>
                  <a:srgbClr val="7B1979"/>
                </a:solidFill>
                <a:latin typeface="Tahoma"/>
                <a:cs typeface="Tahoma"/>
              </a:rPr>
              <a:t> UPM</a:t>
            </a:r>
            <a:endParaRPr sz="2700">
              <a:latin typeface="Tahoma"/>
              <a:cs typeface="Tahoma"/>
            </a:endParaRPr>
          </a:p>
          <a:p>
            <a:pPr algn="r" marR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515A9E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2921" y="3137137"/>
            <a:ext cx="6800215" cy="2528570"/>
            <a:chOff x="1702921" y="3137137"/>
            <a:chExt cx="6800215" cy="2528570"/>
          </a:xfrm>
        </p:grpSpPr>
        <p:sp>
          <p:nvSpPr>
            <p:cNvPr id="3" name="object 3" descr=""/>
            <p:cNvSpPr/>
            <p:nvPr/>
          </p:nvSpPr>
          <p:spPr>
            <a:xfrm>
              <a:off x="1715621" y="3149837"/>
              <a:ext cx="1921510" cy="2444115"/>
            </a:xfrm>
            <a:custGeom>
              <a:avLst/>
              <a:gdLst/>
              <a:ahLst/>
              <a:cxnLst/>
              <a:rect l="l" t="t" r="r" b="b"/>
              <a:pathLst>
                <a:path w="1921510" h="2444115">
                  <a:moveTo>
                    <a:pt x="1883021" y="0"/>
                  </a:moveTo>
                  <a:lnTo>
                    <a:pt x="38100" y="0"/>
                  </a:lnTo>
                  <a:lnTo>
                    <a:pt x="23269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100"/>
                  </a:lnTo>
                  <a:lnTo>
                    <a:pt x="0" y="2405570"/>
                  </a:lnTo>
                  <a:lnTo>
                    <a:pt x="2994" y="2420400"/>
                  </a:lnTo>
                  <a:lnTo>
                    <a:pt x="11159" y="2432510"/>
                  </a:lnTo>
                  <a:lnTo>
                    <a:pt x="23269" y="2440676"/>
                  </a:lnTo>
                  <a:lnTo>
                    <a:pt x="38100" y="2443670"/>
                  </a:lnTo>
                  <a:lnTo>
                    <a:pt x="1883021" y="2443670"/>
                  </a:lnTo>
                  <a:lnTo>
                    <a:pt x="1897851" y="2440676"/>
                  </a:lnTo>
                  <a:lnTo>
                    <a:pt x="1909962" y="2432510"/>
                  </a:lnTo>
                  <a:lnTo>
                    <a:pt x="1918127" y="2420400"/>
                  </a:lnTo>
                  <a:lnTo>
                    <a:pt x="1921121" y="2405570"/>
                  </a:lnTo>
                  <a:lnTo>
                    <a:pt x="1921121" y="38100"/>
                  </a:lnTo>
                  <a:lnTo>
                    <a:pt x="1918127" y="23270"/>
                  </a:lnTo>
                  <a:lnTo>
                    <a:pt x="1909962" y="11159"/>
                  </a:lnTo>
                  <a:lnTo>
                    <a:pt x="1897851" y="2994"/>
                  </a:lnTo>
                  <a:lnTo>
                    <a:pt x="1883021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5621" y="3149837"/>
              <a:ext cx="1921510" cy="2444115"/>
            </a:xfrm>
            <a:custGeom>
              <a:avLst/>
              <a:gdLst/>
              <a:ahLst/>
              <a:cxnLst/>
              <a:rect l="l" t="t" r="r" b="b"/>
              <a:pathLst>
                <a:path w="1921510" h="2444115">
                  <a:moveTo>
                    <a:pt x="0" y="2405569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883022" y="0"/>
                  </a:lnTo>
                  <a:lnTo>
                    <a:pt x="1897852" y="2994"/>
                  </a:lnTo>
                  <a:lnTo>
                    <a:pt x="1909963" y="11159"/>
                  </a:lnTo>
                  <a:lnTo>
                    <a:pt x="1918128" y="23269"/>
                  </a:lnTo>
                  <a:lnTo>
                    <a:pt x="1921122" y="38100"/>
                  </a:lnTo>
                  <a:lnTo>
                    <a:pt x="1921122" y="2405569"/>
                  </a:lnTo>
                  <a:lnTo>
                    <a:pt x="1918128" y="2420399"/>
                  </a:lnTo>
                  <a:lnTo>
                    <a:pt x="1909963" y="2432510"/>
                  </a:lnTo>
                  <a:lnTo>
                    <a:pt x="1897852" y="2440675"/>
                  </a:lnTo>
                  <a:lnTo>
                    <a:pt x="1883022" y="2443669"/>
                  </a:lnTo>
                  <a:lnTo>
                    <a:pt x="38100" y="2443669"/>
                  </a:lnTo>
                  <a:lnTo>
                    <a:pt x="23269" y="2440675"/>
                  </a:lnTo>
                  <a:lnTo>
                    <a:pt x="11159" y="2432510"/>
                  </a:lnTo>
                  <a:lnTo>
                    <a:pt x="2994" y="2420399"/>
                  </a:lnTo>
                  <a:lnTo>
                    <a:pt x="0" y="2405569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569302" y="3209036"/>
              <a:ext cx="1921510" cy="2444115"/>
            </a:xfrm>
            <a:custGeom>
              <a:avLst/>
              <a:gdLst/>
              <a:ahLst/>
              <a:cxnLst/>
              <a:rect l="l" t="t" r="r" b="b"/>
              <a:pathLst>
                <a:path w="1921509" h="2444115">
                  <a:moveTo>
                    <a:pt x="1883021" y="0"/>
                  </a:moveTo>
                  <a:lnTo>
                    <a:pt x="38100" y="0"/>
                  </a:lnTo>
                  <a:lnTo>
                    <a:pt x="23269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100"/>
                  </a:lnTo>
                  <a:lnTo>
                    <a:pt x="0" y="2405569"/>
                  </a:lnTo>
                  <a:lnTo>
                    <a:pt x="2994" y="2420400"/>
                  </a:lnTo>
                  <a:lnTo>
                    <a:pt x="11159" y="2432510"/>
                  </a:lnTo>
                  <a:lnTo>
                    <a:pt x="23269" y="2440675"/>
                  </a:lnTo>
                  <a:lnTo>
                    <a:pt x="38100" y="2443669"/>
                  </a:lnTo>
                  <a:lnTo>
                    <a:pt x="1883021" y="2443669"/>
                  </a:lnTo>
                  <a:lnTo>
                    <a:pt x="1897851" y="2440675"/>
                  </a:lnTo>
                  <a:lnTo>
                    <a:pt x="1909962" y="2432510"/>
                  </a:lnTo>
                  <a:lnTo>
                    <a:pt x="1918127" y="2420400"/>
                  </a:lnTo>
                  <a:lnTo>
                    <a:pt x="1921121" y="2405569"/>
                  </a:lnTo>
                  <a:lnTo>
                    <a:pt x="1921121" y="38100"/>
                  </a:lnTo>
                  <a:lnTo>
                    <a:pt x="1918127" y="23270"/>
                  </a:lnTo>
                  <a:lnTo>
                    <a:pt x="1909962" y="11159"/>
                  </a:lnTo>
                  <a:lnTo>
                    <a:pt x="1897851" y="2994"/>
                  </a:lnTo>
                  <a:lnTo>
                    <a:pt x="1883021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69302" y="3209036"/>
              <a:ext cx="1921510" cy="2444115"/>
            </a:xfrm>
            <a:custGeom>
              <a:avLst/>
              <a:gdLst/>
              <a:ahLst/>
              <a:cxnLst/>
              <a:rect l="l" t="t" r="r" b="b"/>
              <a:pathLst>
                <a:path w="1921509" h="2444115">
                  <a:moveTo>
                    <a:pt x="0" y="2405569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883022" y="0"/>
                  </a:lnTo>
                  <a:lnTo>
                    <a:pt x="1897852" y="2994"/>
                  </a:lnTo>
                  <a:lnTo>
                    <a:pt x="1909963" y="11159"/>
                  </a:lnTo>
                  <a:lnTo>
                    <a:pt x="1918128" y="23269"/>
                  </a:lnTo>
                  <a:lnTo>
                    <a:pt x="1921122" y="38100"/>
                  </a:lnTo>
                  <a:lnTo>
                    <a:pt x="1921122" y="2405569"/>
                  </a:lnTo>
                  <a:lnTo>
                    <a:pt x="1918128" y="2420399"/>
                  </a:lnTo>
                  <a:lnTo>
                    <a:pt x="1909963" y="2432510"/>
                  </a:lnTo>
                  <a:lnTo>
                    <a:pt x="1897852" y="2440675"/>
                  </a:lnTo>
                  <a:lnTo>
                    <a:pt x="1883022" y="2443669"/>
                  </a:lnTo>
                  <a:lnTo>
                    <a:pt x="38100" y="2443669"/>
                  </a:lnTo>
                  <a:lnTo>
                    <a:pt x="23269" y="2440675"/>
                  </a:lnTo>
                  <a:lnTo>
                    <a:pt x="11159" y="2432510"/>
                  </a:lnTo>
                  <a:lnTo>
                    <a:pt x="2994" y="2420399"/>
                  </a:lnTo>
                  <a:lnTo>
                    <a:pt x="0" y="2405569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42255" y="3579685"/>
            <a:ext cx="702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53585F"/>
                </a:solidFill>
                <a:latin typeface="Arial"/>
                <a:cs typeface="Arial"/>
              </a:rPr>
              <a:t>Cliente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98882" y="3288333"/>
            <a:ext cx="2420620" cy="42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520"/>
              </a:lnSpc>
              <a:spcBef>
                <a:spcPts val="100"/>
              </a:spcBef>
            </a:pPr>
            <a:r>
              <a:rPr dirty="0" sz="1300">
                <a:latin typeface="Arial"/>
                <a:cs typeface="Arial"/>
              </a:rPr>
              <a:t>Aplicaciones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Cliente -</a:t>
            </a:r>
            <a:r>
              <a:rPr dirty="0" sz="1300" spc="-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Servidor: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639"/>
              </a:lnSpc>
            </a:pPr>
            <a:r>
              <a:rPr dirty="0" sz="1400" b="1">
                <a:solidFill>
                  <a:srgbClr val="781877"/>
                </a:solidFill>
                <a:latin typeface="Arial"/>
                <a:cs typeface="Arial"/>
              </a:rPr>
              <a:t>telnet,</a:t>
            </a:r>
            <a:r>
              <a:rPr dirty="0" sz="1400" spc="-10" b="1">
                <a:solidFill>
                  <a:srgbClr val="78187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81877"/>
                </a:solidFill>
                <a:latin typeface="Arial"/>
                <a:cs typeface="Arial"/>
              </a:rPr>
              <a:t>ftp,</a:t>
            </a:r>
            <a:r>
              <a:rPr dirty="0" sz="1400" spc="-10" b="1">
                <a:solidFill>
                  <a:srgbClr val="78187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81877"/>
                </a:solidFill>
                <a:latin typeface="Arial"/>
                <a:cs typeface="Arial"/>
              </a:rPr>
              <a:t>email,</a:t>
            </a:r>
            <a:r>
              <a:rPr dirty="0" sz="1400" spc="-5" b="1">
                <a:solidFill>
                  <a:srgbClr val="781877"/>
                </a:solidFill>
                <a:latin typeface="Arial"/>
                <a:cs typeface="Arial"/>
              </a:rPr>
              <a:t> </a:t>
            </a:r>
            <a:r>
              <a:rPr dirty="0" sz="1400" spc="-60" b="1">
                <a:solidFill>
                  <a:srgbClr val="781877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81248" y="4573213"/>
            <a:ext cx="1595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7B1979"/>
                </a:solidFill>
                <a:latin typeface="Arial"/>
                <a:cs typeface="Arial"/>
              </a:rPr>
              <a:t>Protocolo</a:t>
            </a:r>
            <a:r>
              <a:rPr dirty="0" sz="1600" spc="-1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7B1979"/>
                </a:solidFill>
                <a:latin typeface="Arial"/>
                <a:cs typeface="Arial"/>
              </a:rPr>
              <a:t>TCP/IP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0295" y="4635698"/>
            <a:ext cx="6807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TCP/IP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6574" y="221598"/>
            <a:ext cx="62407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195" algn="l"/>
                <a:tab pos="2496820" algn="l"/>
                <a:tab pos="4922520" algn="l"/>
              </a:tabLst>
            </a:pPr>
            <a:r>
              <a:rPr dirty="0" spc="-10"/>
              <a:t>Internet</a:t>
            </a:r>
            <a:r>
              <a:rPr dirty="0"/>
              <a:t>	y</a:t>
            </a:r>
            <a:r>
              <a:rPr dirty="0" spc="-15"/>
              <a:t> </a:t>
            </a:r>
            <a:r>
              <a:rPr dirty="0" spc="-25"/>
              <a:t>la</a:t>
            </a:r>
            <a:r>
              <a:rPr dirty="0"/>
              <a:t>	</a:t>
            </a:r>
            <a:r>
              <a:rPr dirty="0" spc="-10"/>
              <a:t>arquitectura</a:t>
            </a:r>
            <a:r>
              <a:rPr dirty="0"/>
              <a:t>	</a:t>
            </a:r>
            <a:r>
              <a:rPr dirty="0" spc="-10"/>
              <a:t>TCP/IP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19" y="1009002"/>
            <a:ext cx="199646" cy="19964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35468" y="870989"/>
            <a:ext cx="7150734" cy="9518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05"/>
              </a:spcBef>
            </a:pP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r>
              <a:rPr dirty="0" sz="19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empieza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a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operar en</a:t>
            </a:r>
            <a:r>
              <a:rPr dirty="0" sz="1950" spc="-10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Arpanet</a:t>
            </a:r>
            <a:r>
              <a:rPr dirty="0" sz="19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1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Enero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021EAA"/>
                </a:solidFill>
                <a:latin typeface="Arial"/>
                <a:cs typeface="Arial"/>
              </a:rPr>
              <a:t>1983</a:t>
            </a:r>
            <a:endParaRPr sz="1950">
              <a:latin typeface="Arial"/>
              <a:cs typeface="Arial"/>
            </a:endParaRPr>
          </a:p>
          <a:p>
            <a:pPr marL="435609" indent="-213360">
              <a:lnSpc>
                <a:spcPct val="100000"/>
              </a:lnSpc>
              <a:spcBef>
                <a:spcPts val="400"/>
              </a:spcBef>
              <a:buClr>
                <a:srgbClr val="829FF9"/>
              </a:buClr>
              <a:buSzPct val="57575"/>
              <a:buFont typeface="Wingdings"/>
              <a:buChar char=""/>
              <a:tabLst>
                <a:tab pos="436245" algn="l"/>
              </a:tabLst>
            </a:pP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conecta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ordenadores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a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la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pila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650" spc="-4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protocolos</a:t>
            </a:r>
            <a:r>
              <a:rPr dirty="0" sz="16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TCP/IP</a:t>
            </a:r>
            <a:endParaRPr sz="1650">
              <a:latin typeface="Arial"/>
              <a:cs typeface="Arial"/>
            </a:endParaRPr>
          </a:p>
          <a:p>
            <a:pPr lvl="1" marL="888365" indent="-208915">
              <a:lnSpc>
                <a:spcPct val="100000"/>
              </a:lnSpc>
              <a:spcBef>
                <a:spcPts val="385"/>
              </a:spcBef>
              <a:buClr>
                <a:srgbClr val="829FF9"/>
              </a:buClr>
              <a:buSzPct val="92857"/>
              <a:buFont typeface="Wingdings"/>
              <a:buChar char=""/>
              <a:tabLst>
                <a:tab pos="889000" algn="l"/>
              </a:tabLst>
            </a:pP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TCP/IP</a:t>
            </a:r>
            <a:r>
              <a:rPr dirty="0" sz="140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soporta</a:t>
            </a:r>
            <a:r>
              <a:rPr dirty="0" sz="14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aplicaciones</a:t>
            </a:r>
            <a:r>
              <a:rPr dirty="0" sz="1400" spc="-3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cliente-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400" spc="-3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con</a:t>
            </a:r>
            <a:r>
              <a:rPr dirty="0" sz="14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433FF"/>
                </a:solidFill>
                <a:latin typeface="Arial"/>
                <a:cs typeface="Arial"/>
              </a:rPr>
              <a:t>el</a:t>
            </a:r>
            <a:r>
              <a:rPr dirty="0" sz="1400" spc="-3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interfaz</a:t>
            </a:r>
            <a:r>
              <a:rPr dirty="0" sz="1400" spc="-3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400" spc="-3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433FF"/>
                </a:solidFill>
                <a:latin typeface="Arial"/>
                <a:cs typeface="Arial"/>
              </a:rPr>
              <a:t>socket</a:t>
            </a:r>
            <a:r>
              <a:rPr dirty="0" sz="1400" spc="-10">
                <a:solidFill>
                  <a:srgbClr val="0433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60219" y="1873794"/>
            <a:ext cx="116839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5">
                <a:solidFill>
                  <a:srgbClr val="515A9E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8168" y="1822847"/>
            <a:ext cx="8209915" cy="9086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311910" marR="5080">
              <a:lnSpc>
                <a:spcPts val="1600"/>
              </a:lnSpc>
              <a:spcBef>
                <a:spcPts val="295"/>
              </a:spcBef>
            </a:pP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dirección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IP</a:t>
            </a:r>
            <a:r>
              <a:rPr dirty="0" sz="1450" spc="1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identifica</a:t>
            </a:r>
            <a:r>
              <a:rPr dirty="0" sz="145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ordenador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145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Internet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y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145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puerto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identifica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1450" spc="4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021EAA"/>
                </a:solidFill>
                <a:latin typeface="Arial"/>
                <a:cs typeface="Arial"/>
              </a:rPr>
              <a:t>aplicación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dentro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021EAA"/>
                </a:solidFill>
                <a:latin typeface="Arial"/>
                <a:cs typeface="Arial"/>
              </a:rPr>
              <a:t>del</a:t>
            </a:r>
            <a:r>
              <a:rPr dirty="0" sz="1450" spc="3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021EAA"/>
                </a:solidFill>
                <a:latin typeface="Arial"/>
                <a:cs typeface="Arial"/>
              </a:rPr>
              <a:t>ordenador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Las</a:t>
            </a:r>
            <a:r>
              <a:rPr dirty="0" sz="19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primeras aplicaciones</a:t>
            </a:r>
            <a:r>
              <a:rPr dirty="0" sz="19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cliente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servidor</a:t>
            </a:r>
            <a:r>
              <a:rPr dirty="0" sz="1950" spc="-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1950" spc="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21EAA"/>
                </a:solidFill>
                <a:latin typeface="Arial"/>
                <a:cs typeface="Arial"/>
              </a:rPr>
              <a:t>Internet </a:t>
            </a:r>
            <a:r>
              <a:rPr dirty="0" sz="1950" spc="-25">
                <a:solidFill>
                  <a:srgbClr val="021EAA"/>
                </a:solidFill>
                <a:latin typeface="Arial"/>
                <a:cs typeface="Arial"/>
              </a:rPr>
              <a:t>son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19" y="2481897"/>
            <a:ext cx="199646" cy="19964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045819" y="2757196"/>
            <a:ext cx="7253605" cy="275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90"/>
              </a:spcBef>
              <a:buClr>
                <a:srgbClr val="829FF9"/>
              </a:buClr>
              <a:buSzPct val="57575"/>
              <a:buFont typeface="Wingdings"/>
              <a:buChar char=""/>
              <a:tabLst>
                <a:tab pos="226060" algn="l"/>
              </a:tabLst>
            </a:pP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telnet</a:t>
            </a:r>
            <a:r>
              <a:rPr dirty="0" sz="165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(terminal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virtual),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ftp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(transferencia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ficheros),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email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(correo</a:t>
            </a:r>
            <a:r>
              <a:rPr dirty="0" sz="165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elec.),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25">
                <a:solidFill>
                  <a:srgbClr val="0433FF"/>
                </a:solidFill>
                <a:latin typeface="Arial"/>
                <a:cs typeface="Arial"/>
              </a:rPr>
              <a:t>..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91880" y="6260807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796527" y="3257561"/>
            <a:ext cx="5597525" cy="2204720"/>
            <a:chOff x="1796527" y="3257561"/>
            <a:chExt cx="5597525" cy="220472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527" y="3257561"/>
              <a:ext cx="728925" cy="66982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189" y="4992423"/>
              <a:ext cx="1338262" cy="4695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1489" y="4501749"/>
              <a:ext cx="687077" cy="50393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009589" y="4514449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5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243" y="4501749"/>
              <a:ext cx="687077" cy="50393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85343" y="4514449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3650" y="3340728"/>
              <a:ext cx="669823" cy="669823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471774" y="3556271"/>
            <a:ext cx="8502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53585F"/>
                </a:solidFill>
                <a:latin typeface="Arial"/>
                <a:cs typeface="Arial"/>
              </a:rPr>
              <a:t>Servidor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24528" y="4605615"/>
            <a:ext cx="1066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22289" y="5005123"/>
            <a:ext cx="1262380" cy="393700"/>
          </a:xfrm>
          <a:prstGeom prst="rect">
            <a:avLst/>
          </a:prstGeom>
          <a:solidFill>
            <a:srgbClr val="EC5D57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63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17065" y="3941278"/>
            <a:ext cx="865505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>
                <a:solidFill>
                  <a:srgbClr val="7B1979"/>
                </a:solidFill>
                <a:latin typeface="Arial"/>
                <a:cs typeface="Arial"/>
              </a:rPr>
              <a:t>Interfaz</a:t>
            </a:r>
            <a:r>
              <a:rPr dirty="0" sz="1400" spc="-5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7B1979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ts val="1639"/>
              </a:lnSpc>
            </a:pP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sockets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883594" y="4501749"/>
            <a:ext cx="1363345" cy="960755"/>
            <a:chOff x="6883594" y="4501749"/>
            <a:chExt cx="1363345" cy="960755"/>
          </a:xfrm>
        </p:grpSpPr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294" y="4992423"/>
              <a:ext cx="1338262" cy="46950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934394" y="5005123"/>
              <a:ext cx="1262380" cy="393700"/>
            </a:xfrm>
            <a:custGeom>
              <a:avLst/>
              <a:gdLst/>
              <a:ahLst/>
              <a:cxnLst/>
              <a:rect l="l" t="t" r="r" b="b"/>
              <a:pathLst>
                <a:path w="1262379" h="393700">
                  <a:moveTo>
                    <a:pt x="1262062" y="0"/>
                  </a:moveTo>
                  <a:lnTo>
                    <a:pt x="0" y="0"/>
                  </a:lnTo>
                  <a:lnTo>
                    <a:pt x="0" y="393300"/>
                  </a:lnTo>
                  <a:lnTo>
                    <a:pt x="1262062" y="393300"/>
                  </a:lnTo>
                  <a:lnTo>
                    <a:pt x="1262062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3594" y="4501749"/>
              <a:ext cx="687077" cy="503934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921694" y="4514449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347" y="4501749"/>
              <a:ext cx="687077" cy="50393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597447" y="4514449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036631" y="4605615"/>
            <a:ext cx="1066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934394" y="5072702"/>
            <a:ext cx="126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05172" y="4186617"/>
            <a:ext cx="9060180" cy="2407920"/>
            <a:chOff x="505172" y="4186617"/>
            <a:chExt cx="9060180" cy="2407920"/>
          </a:xfrm>
        </p:grpSpPr>
        <p:sp>
          <p:nvSpPr>
            <p:cNvPr id="41" name="object 41" descr=""/>
            <p:cNvSpPr/>
            <p:nvPr/>
          </p:nvSpPr>
          <p:spPr>
            <a:xfrm>
              <a:off x="517872" y="4199317"/>
              <a:ext cx="9034780" cy="0"/>
            </a:xfrm>
            <a:custGeom>
              <a:avLst/>
              <a:gdLst/>
              <a:ahLst/>
              <a:cxnLst/>
              <a:rect l="l" t="t" r="r" b="b"/>
              <a:pathLst>
                <a:path w="9034780" h="0">
                  <a:moveTo>
                    <a:pt x="0" y="0"/>
                  </a:moveTo>
                  <a:lnTo>
                    <a:pt x="9034519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375082" y="4991668"/>
              <a:ext cx="1578610" cy="1578610"/>
            </a:xfrm>
            <a:custGeom>
              <a:avLst/>
              <a:gdLst/>
              <a:ahLst/>
              <a:cxnLst/>
              <a:rect l="l" t="t" r="r" b="b"/>
              <a:pathLst>
                <a:path w="1578610" h="1578609">
                  <a:moveTo>
                    <a:pt x="1578185" y="789092"/>
                  </a:moveTo>
                  <a:lnTo>
                    <a:pt x="1576745" y="837162"/>
                  </a:lnTo>
                  <a:lnTo>
                    <a:pt x="1572480" y="884470"/>
                  </a:lnTo>
                  <a:lnTo>
                    <a:pt x="1565472" y="930934"/>
                  </a:lnTo>
                  <a:lnTo>
                    <a:pt x="1555804" y="976471"/>
                  </a:lnTo>
                  <a:lnTo>
                    <a:pt x="1543559" y="1020998"/>
                  </a:lnTo>
                  <a:lnTo>
                    <a:pt x="1528818" y="1064434"/>
                  </a:lnTo>
                  <a:lnTo>
                    <a:pt x="1511665" y="1106695"/>
                  </a:lnTo>
                  <a:lnTo>
                    <a:pt x="1492182" y="1147700"/>
                  </a:lnTo>
                  <a:lnTo>
                    <a:pt x="1470452" y="1187364"/>
                  </a:lnTo>
                  <a:lnTo>
                    <a:pt x="1446557" y="1225607"/>
                  </a:lnTo>
                  <a:lnTo>
                    <a:pt x="1420579" y="1262345"/>
                  </a:lnTo>
                  <a:lnTo>
                    <a:pt x="1392602" y="1297497"/>
                  </a:lnTo>
                  <a:lnTo>
                    <a:pt x="1362707" y="1330978"/>
                  </a:lnTo>
                  <a:lnTo>
                    <a:pt x="1330978" y="1362707"/>
                  </a:lnTo>
                  <a:lnTo>
                    <a:pt x="1297497" y="1392602"/>
                  </a:lnTo>
                  <a:lnTo>
                    <a:pt x="1262345" y="1420579"/>
                  </a:lnTo>
                  <a:lnTo>
                    <a:pt x="1225607" y="1446557"/>
                  </a:lnTo>
                  <a:lnTo>
                    <a:pt x="1187364" y="1470452"/>
                  </a:lnTo>
                  <a:lnTo>
                    <a:pt x="1147700" y="1492182"/>
                  </a:lnTo>
                  <a:lnTo>
                    <a:pt x="1106695" y="1511665"/>
                  </a:lnTo>
                  <a:lnTo>
                    <a:pt x="1064434" y="1528818"/>
                  </a:lnTo>
                  <a:lnTo>
                    <a:pt x="1020998" y="1543559"/>
                  </a:lnTo>
                  <a:lnTo>
                    <a:pt x="976471" y="1555804"/>
                  </a:lnTo>
                  <a:lnTo>
                    <a:pt x="930934" y="1565472"/>
                  </a:lnTo>
                  <a:lnTo>
                    <a:pt x="884470" y="1572480"/>
                  </a:lnTo>
                  <a:lnTo>
                    <a:pt x="837162" y="1576745"/>
                  </a:lnTo>
                  <a:lnTo>
                    <a:pt x="789092" y="1578185"/>
                  </a:lnTo>
                  <a:lnTo>
                    <a:pt x="741023" y="1576745"/>
                  </a:lnTo>
                  <a:lnTo>
                    <a:pt x="693715" y="1572480"/>
                  </a:lnTo>
                  <a:lnTo>
                    <a:pt x="647251" y="1565472"/>
                  </a:lnTo>
                  <a:lnTo>
                    <a:pt x="601714" y="1555804"/>
                  </a:lnTo>
                  <a:lnTo>
                    <a:pt x="557187" y="1543559"/>
                  </a:lnTo>
                  <a:lnTo>
                    <a:pt x="513751" y="1528818"/>
                  </a:lnTo>
                  <a:lnTo>
                    <a:pt x="471490" y="1511665"/>
                  </a:lnTo>
                  <a:lnTo>
                    <a:pt x="430485" y="1492182"/>
                  </a:lnTo>
                  <a:lnTo>
                    <a:pt x="390820" y="1470452"/>
                  </a:lnTo>
                  <a:lnTo>
                    <a:pt x="352578" y="1446557"/>
                  </a:lnTo>
                  <a:lnTo>
                    <a:pt x="315839" y="1420579"/>
                  </a:lnTo>
                  <a:lnTo>
                    <a:pt x="280688" y="1392602"/>
                  </a:lnTo>
                  <a:lnTo>
                    <a:pt x="247207" y="1362707"/>
                  </a:lnTo>
                  <a:lnTo>
                    <a:pt x="215478" y="1330978"/>
                  </a:lnTo>
                  <a:lnTo>
                    <a:pt x="185583" y="1297497"/>
                  </a:lnTo>
                  <a:lnTo>
                    <a:pt x="157606" y="1262345"/>
                  </a:lnTo>
                  <a:lnTo>
                    <a:pt x="131628" y="1225607"/>
                  </a:lnTo>
                  <a:lnTo>
                    <a:pt x="107733" y="1187364"/>
                  </a:lnTo>
                  <a:lnTo>
                    <a:pt x="86003" y="1147700"/>
                  </a:lnTo>
                  <a:lnTo>
                    <a:pt x="66520" y="1106695"/>
                  </a:lnTo>
                  <a:lnTo>
                    <a:pt x="49367" y="1064434"/>
                  </a:lnTo>
                  <a:lnTo>
                    <a:pt x="34626" y="1020998"/>
                  </a:lnTo>
                  <a:lnTo>
                    <a:pt x="22381" y="976471"/>
                  </a:lnTo>
                  <a:lnTo>
                    <a:pt x="12713" y="930934"/>
                  </a:lnTo>
                  <a:lnTo>
                    <a:pt x="5705" y="884470"/>
                  </a:lnTo>
                  <a:lnTo>
                    <a:pt x="1440" y="837162"/>
                  </a:lnTo>
                  <a:lnTo>
                    <a:pt x="0" y="789092"/>
                  </a:lnTo>
                  <a:lnTo>
                    <a:pt x="1440" y="741023"/>
                  </a:lnTo>
                  <a:lnTo>
                    <a:pt x="5705" y="693715"/>
                  </a:lnTo>
                  <a:lnTo>
                    <a:pt x="12713" y="647251"/>
                  </a:lnTo>
                  <a:lnTo>
                    <a:pt x="22381" y="601714"/>
                  </a:lnTo>
                  <a:lnTo>
                    <a:pt x="34626" y="557187"/>
                  </a:lnTo>
                  <a:lnTo>
                    <a:pt x="49367" y="513751"/>
                  </a:lnTo>
                  <a:lnTo>
                    <a:pt x="66520" y="471490"/>
                  </a:lnTo>
                  <a:lnTo>
                    <a:pt x="86003" y="430485"/>
                  </a:lnTo>
                  <a:lnTo>
                    <a:pt x="107733" y="390820"/>
                  </a:lnTo>
                  <a:lnTo>
                    <a:pt x="131628" y="352578"/>
                  </a:lnTo>
                  <a:lnTo>
                    <a:pt x="157606" y="315839"/>
                  </a:lnTo>
                  <a:lnTo>
                    <a:pt x="185583" y="280688"/>
                  </a:lnTo>
                  <a:lnTo>
                    <a:pt x="215478" y="247207"/>
                  </a:lnTo>
                  <a:lnTo>
                    <a:pt x="247207" y="215478"/>
                  </a:lnTo>
                  <a:lnTo>
                    <a:pt x="280688" y="185583"/>
                  </a:lnTo>
                  <a:lnTo>
                    <a:pt x="315839" y="157606"/>
                  </a:lnTo>
                  <a:lnTo>
                    <a:pt x="352578" y="131628"/>
                  </a:lnTo>
                  <a:lnTo>
                    <a:pt x="390820" y="107733"/>
                  </a:lnTo>
                  <a:lnTo>
                    <a:pt x="430485" y="86003"/>
                  </a:lnTo>
                  <a:lnTo>
                    <a:pt x="471490" y="66520"/>
                  </a:lnTo>
                  <a:lnTo>
                    <a:pt x="513751" y="49367"/>
                  </a:lnTo>
                  <a:lnTo>
                    <a:pt x="557187" y="34626"/>
                  </a:lnTo>
                  <a:lnTo>
                    <a:pt x="601714" y="22381"/>
                  </a:lnTo>
                  <a:lnTo>
                    <a:pt x="647251" y="12713"/>
                  </a:lnTo>
                  <a:lnTo>
                    <a:pt x="693715" y="5705"/>
                  </a:lnTo>
                  <a:lnTo>
                    <a:pt x="741023" y="1440"/>
                  </a:lnTo>
                  <a:lnTo>
                    <a:pt x="789092" y="0"/>
                  </a:lnTo>
                  <a:lnTo>
                    <a:pt x="837162" y="1440"/>
                  </a:lnTo>
                  <a:lnTo>
                    <a:pt x="884470" y="5705"/>
                  </a:lnTo>
                  <a:lnTo>
                    <a:pt x="930934" y="12713"/>
                  </a:lnTo>
                  <a:lnTo>
                    <a:pt x="976471" y="22381"/>
                  </a:lnTo>
                  <a:lnTo>
                    <a:pt x="1020998" y="34626"/>
                  </a:lnTo>
                  <a:lnTo>
                    <a:pt x="1064434" y="49367"/>
                  </a:lnTo>
                  <a:lnTo>
                    <a:pt x="1106695" y="66520"/>
                  </a:lnTo>
                  <a:lnTo>
                    <a:pt x="1147700" y="86003"/>
                  </a:lnTo>
                  <a:lnTo>
                    <a:pt x="1187364" y="107733"/>
                  </a:lnTo>
                  <a:lnTo>
                    <a:pt x="1225607" y="131628"/>
                  </a:lnTo>
                  <a:lnTo>
                    <a:pt x="1262345" y="157606"/>
                  </a:lnTo>
                  <a:lnTo>
                    <a:pt x="1297497" y="185583"/>
                  </a:lnTo>
                  <a:lnTo>
                    <a:pt x="1330978" y="215478"/>
                  </a:lnTo>
                  <a:lnTo>
                    <a:pt x="1362707" y="247207"/>
                  </a:lnTo>
                  <a:lnTo>
                    <a:pt x="1392602" y="280688"/>
                  </a:lnTo>
                  <a:lnTo>
                    <a:pt x="1420579" y="315839"/>
                  </a:lnTo>
                  <a:lnTo>
                    <a:pt x="1446557" y="352578"/>
                  </a:lnTo>
                  <a:lnTo>
                    <a:pt x="1470452" y="390820"/>
                  </a:lnTo>
                  <a:lnTo>
                    <a:pt x="1492182" y="430485"/>
                  </a:lnTo>
                  <a:lnTo>
                    <a:pt x="1511665" y="471490"/>
                  </a:lnTo>
                  <a:lnTo>
                    <a:pt x="1528818" y="513751"/>
                  </a:lnTo>
                  <a:lnTo>
                    <a:pt x="1543559" y="557187"/>
                  </a:lnTo>
                  <a:lnTo>
                    <a:pt x="1555804" y="601714"/>
                  </a:lnTo>
                  <a:lnTo>
                    <a:pt x="1565472" y="647251"/>
                  </a:lnTo>
                  <a:lnTo>
                    <a:pt x="1572480" y="693715"/>
                  </a:lnTo>
                  <a:lnTo>
                    <a:pt x="1576745" y="741023"/>
                  </a:lnTo>
                  <a:lnTo>
                    <a:pt x="1578185" y="789092"/>
                  </a:lnTo>
                  <a:close/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74086" y="5801527"/>
              <a:ext cx="1024890" cy="415925"/>
            </a:xfrm>
            <a:custGeom>
              <a:avLst/>
              <a:gdLst/>
              <a:ahLst/>
              <a:cxnLst/>
              <a:rect l="l" t="t" r="r" b="b"/>
              <a:pathLst>
                <a:path w="1024889" h="415925">
                  <a:moveTo>
                    <a:pt x="0" y="0"/>
                  </a:moveTo>
                  <a:lnTo>
                    <a:pt x="100203" y="20360"/>
                  </a:lnTo>
                  <a:lnTo>
                    <a:pt x="352579" y="88902"/>
                  </a:lnTo>
                  <a:lnTo>
                    <a:pt x="684772" y="216822"/>
                  </a:lnTo>
                  <a:lnTo>
                    <a:pt x="1024429" y="415312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39477" y="5143951"/>
              <a:ext cx="900430" cy="457200"/>
            </a:xfrm>
            <a:custGeom>
              <a:avLst/>
              <a:gdLst/>
              <a:ahLst/>
              <a:cxnLst/>
              <a:rect l="l" t="t" r="r" b="b"/>
              <a:pathLst>
                <a:path w="900429" h="457200">
                  <a:moveTo>
                    <a:pt x="0" y="456843"/>
                  </a:moveTo>
                  <a:lnTo>
                    <a:pt x="73435" y="405902"/>
                  </a:lnTo>
                  <a:lnTo>
                    <a:pt x="270814" y="282931"/>
                  </a:lnTo>
                  <a:lnTo>
                    <a:pt x="557745" y="132705"/>
                  </a:lnTo>
                  <a:lnTo>
                    <a:pt x="899835" y="0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840571" y="5168176"/>
              <a:ext cx="668020" cy="1208405"/>
            </a:xfrm>
            <a:custGeom>
              <a:avLst/>
              <a:gdLst/>
              <a:ahLst/>
              <a:cxnLst/>
              <a:rect l="l" t="t" r="r" b="b"/>
              <a:pathLst>
                <a:path w="668020" h="1208404">
                  <a:moveTo>
                    <a:pt x="667967" y="0"/>
                  </a:moveTo>
                  <a:lnTo>
                    <a:pt x="594259" y="104045"/>
                  </a:lnTo>
                  <a:lnTo>
                    <a:pt x="415748" y="378110"/>
                  </a:lnTo>
                  <a:lnTo>
                    <a:pt x="196355" y="765088"/>
                  </a:lnTo>
                  <a:lnTo>
                    <a:pt x="0" y="1207872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878649" y="5742698"/>
              <a:ext cx="982980" cy="692785"/>
            </a:xfrm>
            <a:custGeom>
              <a:avLst/>
              <a:gdLst/>
              <a:ahLst/>
              <a:cxnLst/>
              <a:rect l="l" t="t" r="r" b="b"/>
              <a:pathLst>
                <a:path w="982979" h="692785">
                  <a:moveTo>
                    <a:pt x="0" y="692179"/>
                  </a:moveTo>
                  <a:lnTo>
                    <a:pt x="86414" y="651190"/>
                  </a:lnTo>
                  <a:lnTo>
                    <a:pt x="312345" y="525193"/>
                  </a:lnTo>
                  <a:lnTo>
                    <a:pt x="627829" y="309644"/>
                  </a:lnTo>
                  <a:lnTo>
                    <a:pt x="982898" y="0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574086" y="5536950"/>
              <a:ext cx="1190625" cy="136525"/>
            </a:xfrm>
            <a:custGeom>
              <a:avLst/>
              <a:gdLst/>
              <a:ahLst/>
              <a:cxnLst/>
              <a:rect l="l" t="t" r="r" b="b"/>
              <a:pathLst>
                <a:path w="1190625" h="136525">
                  <a:moveTo>
                    <a:pt x="0" y="136523"/>
                  </a:moveTo>
                  <a:lnTo>
                    <a:pt x="115210" y="99236"/>
                  </a:lnTo>
                  <a:lnTo>
                    <a:pt x="406439" y="31610"/>
                  </a:lnTo>
                  <a:lnTo>
                    <a:pt x="792088" y="0"/>
                  </a:lnTo>
                  <a:lnTo>
                    <a:pt x="1190554" y="70758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629461" y="5275465"/>
              <a:ext cx="163195" cy="1090295"/>
            </a:xfrm>
            <a:custGeom>
              <a:avLst/>
              <a:gdLst/>
              <a:ahLst/>
              <a:cxnLst/>
              <a:rect l="l" t="t" r="r" b="b"/>
              <a:pathLst>
                <a:path w="163195" h="1090295">
                  <a:moveTo>
                    <a:pt x="0" y="0"/>
                  </a:moveTo>
                  <a:lnTo>
                    <a:pt x="32715" y="77627"/>
                  </a:lnTo>
                  <a:lnTo>
                    <a:pt x="100796" y="297856"/>
                  </a:lnTo>
                  <a:lnTo>
                    <a:pt x="159143" y="641705"/>
                  </a:lnTo>
                  <a:lnTo>
                    <a:pt x="162656" y="1090194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670992" y="5220089"/>
              <a:ext cx="1003935" cy="931544"/>
            </a:xfrm>
            <a:custGeom>
              <a:avLst/>
              <a:gdLst/>
              <a:ahLst/>
              <a:cxnLst/>
              <a:rect l="l" t="t" r="r" b="b"/>
              <a:pathLst>
                <a:path w="1003935" h="931545">
                  <a:moveTo>
                    <a:pt x="0" y="0"/>
                  </a:moveTo>
                  <a:lnTo>
                    <a:pt x="130056" y="45696"/>
                  </a:lnTo>
                  <a:lnTo>
                    <a:pt x="430455" y="199438"/>
                  </a:lnTo>
                  <a:lnTo>
                    <a:pt x="766542" y="486207"/>
                  </a:lnTo>
                  <a:lnTo>
                    <a:pt x="1003663" y="930984"/>
                  </a:lnTo>
                </a:path>
              </a:pathLst>
            </a:custGeom>
            <a:ln w="20765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6878" y="5410435"/>
              <a:ext cx="235336" cy="235357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5420284" y="4957060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145359" y="0"/>
                  </a:moveTo>
                  <a:lnTo>
                    <a:pt x="99414" y="7410"/>
                  </a:lnTo>
                  <a:lnTo>
                    <a:pt x="59511" y="28045"/>
                  </a:lnTo>
                  <a:lnTo>
                    <a:pt x="28045" y="59512"/>
                  </a:lnTo>
                  <a:lnTo>
                    <a:pt x="7410" y="99414"/>
                  </a:lnTo>
                  <a:lnTo>
                    <a:pt x="0" y="145359"/>
                  </a:lnTo>
                  <a:lnTo>
                    <a:pt x="7410" y="191304"/>
                  </a:lnTo>
                  <a:lnTo>
                    <a:pt x="28045" y="231207"/>
                  </a:lnTo>
                  <a:lnTo>
                    <a:pt x="59511" y="262673"/>
                  </a:lnTo>
                  <a:lnTo>
                    <a:pt x="99414" y="283308"/>
                  </a:lnTo>
                  <a:lnTo>
                    <a:pt x="145359" y="290719"/>
                  </a:lnTo>
                  <a:lnTo>
                    <a:pt x="191303" y="283308"/>
                  </a:lnTo>
                  <a:lnTo>
                    <a:pt x="231206" y="262673"/>
                  </a:lnTo>
                  <a:lnTo>
                    <a:pt x="262672" y="231207"/>
                  </a:lnTo>
                  <a:lnTo>
                    <a:pt x="283307" y="191304"/>
                  </a:lnTo>
                  <a:lnTo>
                    <a:pt x="290718" y="145359"/>
                  </a:lnTo>
                  <a:lnTo>
                    <a:pt x="283307" y="99414"/>
                  </a:lnTo>
                  <a:lnTo>
                    <a:pt x="262672" y="59512"/>
                  </a:lnTo>
                  <a:lnTo>
                    <a:pt x="231206" y="28045"/>
                  </a:lnTo>
                  <a:lnTo>
                    <a:pt x="191303" y="7410"/>
                  </a:lnTo>
                  <a:lnTo>
                    <a:pt x="145359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20284" y="4957060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290718" y="145359"/>
                  </a:moveTo>
                  <a:lnTo>
                    <a:pt x="283307" y="191304"/>
                  </a:lnTo>
                  <a:lnTo>
                    <a:pt x="262672" y="231206"/>
                  </a:lnTo>
                  <a:lnTo>
                    <a:pt x="231206" y="262672"/>
                  </a:lnTo>
                  <a:lnTo>
                    <a:pt x="191304" y="283307"/>
                  </a:lnTo>
                  <a:lnTo>
                    <a:pt x="145359" y="290718"/>
                  </a:lnTo>
                  <a:lnTo>
                    <a:pt x="99414" y="283307"/>
                  </a:lnTo>
                  <a:lnTo>
                    <a:pt x="59511" y="262672"/>
                  </a:lnTo>
                  <a:lnTo>
                    <a:pt x="28045" y="231206"/>
                  </a:lnTo>
                  <a:lnTo>
                    <a:pt x="7410" y="191304"/>
                  </a:lnTo>
                  <a:lnTo>
                    <a:pt x="0" y="145359"/>
                  </a:lnTo>
                  <a:lnTo>
                    <a:pt x="7410" y="99414"/>
                  </a:lnTo>
                  <a:lnTo>
                    <a:pt x="28045" y="59511"/>
                  </a:lnTo>
                  <a:lnTo>
                    <a:pt x="59511" y="28045"/>
                  </a:lnTo>
                  <a:lnTo>
                    <a:pt x="99414" y="7410"/>
                  </a:lnTo>
                  <a:lnTo>
                    <a:pt x="145359" y="0"/>
                  </a:lnTo>
                  <a:lnTo>
                    <a:pt x="191304" y="7410"/>
                  </a:lnTo>
                  <a:lnTo>
                    <a:pt x="231206" y="28045"/>
                  </a:lnTo>
                  <a:lnTo>
                    <a:pt x="262672" y="59511"/>
                  </a:lnTo>
                  <a:lnTo>
                    <a:pt x="283307" y="99414"/>
                  </a:lnTo>
                  <a:lnTo>
                    <a:pt x="290718" y="145359"/>
                  </a:lnTo>
                  <a:close/>
                </a:path>
              </a:pathLst>
            </a:custGeom>
            <a:ln w="207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794065" y="551773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4976" y="0"/>
                  </a:moveTo>
                  <a:lnTo>
                    <a:pt x="92312" y="6880"/>
                  </a:lnTo>
                  <a:lnTo>
                    <a:pt x="55259" y="26041"/>
                  </a:lnTo>
                  <a:lnTo>
                    <a:pt x="26041" y="55259"/>
                  </a:lnTo>
                  <a:lnTo>
                    <a:pt x="6880" y="92312"/>
                  </a:lnTo>
                  <a:lnTo>
                    <a:pt x="0" y="134976"/>
                  </a:lnTo>
                  <a:lnTo>
                    <a:pt x="6880" y="177640"/>
                  </a:lnTo>
                  <a:lnTo>
                    <a:pt x="26041" y="214692"/>
                  </a:lnTo>
                  <a:lnTo>
                    <a:pt x="55259" y="243911"/>
                  </a:lnTo>
                  <a:lnTo>
                    <a:pt x="92312" y="263071"/>
                  </a:lnTo>
                  <a:lnTo>
                    <a:pt x="134976" y="269952"/>
                  </a:lnTo>
                  <a:lnTo>
                    <a:pt x="177640" y="263071"/>
                  </a:lnTo>
                  <a:lnTo>
                    <a:pt x="214692" y="243911"/>
                  </a:lnTo>
                  <a:lnTo>
                    <a:pt x="243910" y="214692"/>
                  </a:lnTo>
                  <a:lnTo>
                    <a:pt x="263071" y="177640"/>
                  </a:lnTo>
                  <a:lnTo>
                    <a:pt x="269952" y="134976"/>
                  </a:lnTo>
                  <a:lnTo>
                    <a:pt x="263071" y="92312"/>
                  </a:lnTo>
                  <a:lnTo>
                    <a:pt x="243910" y="55259"/>
                  </a:lnTo>
                  <a:lnTo>
                    <a:pt x="214692" y="26041"/>
                  </a:lnTo>
                  <a:lnTo>
                    <a:pt x="177640" y="6880"/>
                  </a:lnTo>
                  <a:lnTo>
                    <a:pt x="134976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794064" y="5517732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269952" y="134976"/>
                  </a:moveTo>
                  <a:lnTo>
                    <a:pt x="263071" y="177640"/>
                  </a:lnTo>
                  <a:lnTo>
                    <a:pt x="243911" y="214693"/>
                  </a:lnTo>
                  <a:lnTo>
                    <a:pt x="214693" y="243911"/>
                  </a:lnTo>
                  <a:lnTo>
                    <a:pt x="177640" y="263071"/>
                  </a:lnTo>
                  <a:lnTo>
                    <a:pt x="134976" y="269952"/>
                  </a:lnTo>
                  <a:lnTo>
                    <a:pt x="92312" y="263071"/>
                  </a:lnTo>
                  <a:lnTo>
                    <a:pt x="55259" y="243911"/>
                  </a:lnTo>
                  <a:lnTo>
                    <a:pt x="26041" y="214693"/>
                  </a:lnTo>
                  <a:lnTo>
                    <a:pt x="6880" y="177640"/>
                  </a:lnTo>
                  <a:lnTo>
                    <a:pt x="0" y="134976"/>
                  </a:lnTo>
                  <a:lnTo>
                    <a:pt x="6880" y="92312"/>
                  </a:lnTo>
                  <a:lnTo>
                    <a:pt x="26041" y="55259"/>
                  </a:lnTo>
                  <a:lnTo>
                    <a:pt x="55259" y="26041"/>
                  </a:lnTo>
                  <a:lnTo>
                    <a:pt x="92312" y="6880"/>
                  </a:lnTo>
                  <a:lnTo>
                    <a:pt x="134976" y="0"/>
                  </a:lnTo>
                  <a:lnTo>
                    <a:pt x="177640" y="6880"/>
                  </a:lnTo>
                  <a:lnTo>
                    <a:pt x="214693" y="26041"/>
                  </a:lnTo>
                  <a:lnTo>
                    <a:pt x="243911" y="55259"/>
                  </a:lnTo>
                  <a:lnTo>
                    <a:pt x="263071" y="92312"/>
                  </a:lnTo>
                  <a:lnTo>
                    <a:pt x="269952" y="134976"/>
                  </a:lnTo>
                  <a:close/>
                </a:path>
              </a:pathLst>
            </a:custGeom>
            <a:ln w="207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9288" y="5092043"/>
              <a:ext cx="221506" cy="22148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5579482" y="611301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678" y="0"/>
                  </a:moveTo>
                  <a:lnTo>
                    <a:pt x="119428" y="5810"/>
                  </a:lnTo>
                  <a:lnTo>
                    <a:pt x="80567" y="22207"/>
                  </a:lnTo>
                  <a:lnTo>
                    <a:pt x="47643" y="47641"/>
                  </a:lnTo>
                  <a:lnTo>
                    <a:pt x="22208" y="80561"/>
                  </a:lnTo>
                  <a:lnTo>
                    <a:pt x="5810" y="119416"/>
                  </a:lnTo>
                  <a:lnTo>
                    <a:pt x="0" y="162656"/>
                  </a:lnTo>
                  <a:lnTo>
                    <a:pt x="5810" y="205897"/>
                  </a:lnTo>
                  <a:lnTo>
                    <a:pt x="22208" y="244752"/>
                  </a:lnTo>
                  <a:lnTo>
                    <a:pt x="47643" y="277672"/>
                  </a:lnTo>
                  <a:lnTo>
                    <a:pt x="80567" y="303106"/>
                  </a:lnTo>
                  <a:lnTo>
                    <a:pt x="119428" y="319503"/>
                  </a:lnTo>
                  <a:lnTo>
                    <a:pt x="162678" y="325313"/>
                  </a:lnTo>
                  <a:lnTo>
                    <a:pt x="205918" y="319503"/>
                  </a:lnTo>
                  <a:lnTo>
                    <a:pt x="244773" y="303106"/>
                  </a:lnTo>
                  <a:lnTo>
                    <a:pt x="277692" y="277672"/>
                  </a:lnTo>
                  <a:lnTo>
                    <a:pt x="303126" y="244752"/>
                  </a:lnTo>
                  <a:lnTo>
                    <a:pt x="319524" y="205897"/>
                  </a:lnTo>
                  <a:lnTo>
                    <a:pt x="325334" y="162656"/>
                  </a:lnTo>
                  <a:lnTo>
                    <a:pt x="319524" y="119416"/>
                  </a:lnTo>
                  <a:lnTo>
                    <a:pt x="303126" y="80561"/>
                  </a:lnTo>
                  <a:lnTo>
                    <a:pt x="277692" y="47641"/>
                  </a:lnTo>
                  <a:lnTo>
                    <a:pt x="244773" y="22207"/>
                  </a:lnTo>
                  <a:lnTo>
                    <a:pt x="205918" y="5810"/>
                  </a:lnTo>
                  <a:lnTo>
                    <a:pt x="162678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579481" y="611301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334" y="162656"/>
                  </a:moveTo>
                  <a:lnTo>
                    <a:pt x="319524" y="205897"/>
                  </a:lnTo>
                  <a:lnTo>
                    <a:pt x="303127" y="244752"/>
                  </a:lnTo>
                  <a:lnTo>
                    <a:pt x="277693" y="277672"/>
                  </a:lnTo>
                  <a:lnTo>
                    <a:pt x="244773" y="303106"/>
                  </a:lnTo>
                  <a:lnTo>
                    <a:pt x="205918" y="319503"/>
                  </a:lnTo>
                  <a:lnTo>
                    <a:pt x="162677" y="325313"/>
                  </a:lnTo>
                  <a:lnTo>
                    <a:pt x="119428" y="319503"/>
                  </a:lnTo>
                  <a:lnTo>
                    <a:pt x="80567" y="303106"/>
                  </a:lnTo>
                  <a:lnTo>
                    <a:pt x="47644" y="277672"/>
                  </a:lnTo>
                  <a:lnTo>
                    <a:pt x="22208" y="244752"/>
                  </a:lnTo>
                  <a:lnTo>
                    <a:pt x="5810" y="205897"/>
                  </a:lnTo>
                  <a:lnTo>
                    <a:pt x="0" y="162656"/>
                  </a:lnTo>
                  <a:lnTo>
                    <a:pt x="5810" y="119416"/>
                  </a:lnTo>
                  <a:lnTo>
                    <a:pt x="22208" y="80561"/>
                  </a:lnTo>
                  <a:lnTo>
                    <a:pt x="47644" y="47641"/>
                  </a:lnTo>
                  <a:lnTo>
                    <a:pt x="80567" y="22207"/>
                  </a:lnTo>
                  <a:lnTo>
                    <a:pt x="119428" y="5810"/>
                  </a:lnTo>
                  <a:lnTo>
                    <a:pt x="162677" y="0"/>
                  </a:lnTo>
                  <a:lnTo>
                    <a:pt x="205918" y="5810"/>
                  </a:lnTo>
                  <a:lnTo>
                    <a:pt x="244773" y="22207"/>
                  </a:lnTo>
                  <a:lnTo>
                    <a:pt x="277693" y="47641"/>
                  </a:lnTo>
                  <a:lnTo>
                    <a:pt x="303127" y="80561"/>
                  </a:lnTo>
                  <a:lnTo>
                    <a:pt x="319524" y="119416"/>
                  </a:lnTo>
                  <a:lnTo>
                    <a:pt x="325334" y="162656"/>
                  </a:lnTo>
                  <a:close/>
                </a:path>
              </a:pathLst>
            </a:custGeom>
            <a:ln w="207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167433" y="5524647"/>
              <a:ext cx="422275" cy="422275"/>
            </a:xfrm>
            <a:custGeom>
              <a:avLst/>
              <a:gdLst/>
              <a:ahLst/>
              <a:cxnLst/>
              <a:rect l="l" t="t" r="r" b="b"/>
              <a:pathLst>
                <a:path w="422275" h="422275">
                  <a:moveTo>
                    <a:pt x="211103" y="0"/>
                  </a:moveTo>
                  <a:lnTo>
                    <a:pt x="162695" y="5576"/>
                  </a:lnTo>
                  <a:lnTo>
                    <a:pt x="118260" y="21459"/>
                  </a:lnTo>
                  <a:lnTo>
                    <a:pt x="79064" y="46381"/>
                  </a:lnTo>
                  <a:lnTo>
                    <a:pt x="46373" y="79077"/>
                  </a:lnTo>
                  <a:lnTo>
                    <a:pt x="21454" y="118277"/>
                  </a:lnTo>
                  <a:lnTo>
                    <a:pt x="5574" y="162715"/>
                  </a:lnTo>
                  <a:lnTo>
                    <a:pt x="0" y="211123"/>
                  </a:lnTo>
                  <a:lnTo>
                    <a:pt x="5574" y="259531"/>
                  </a:lnTo>
                  <a:lnTo>
                    <a:pt x="21454" y="303969"/>
                  </a:lnTo>
                  <a:lnTo>
                    <a:pt x="46373" y="343170"/>
                  </a:lnTo>
                  <a:lnTo>
                    <a:pt x="79064" y="375865"/>
                  </a:lnTo>
                  <a:lnTo>
                    <a:pt x="118260" y="400788"/>
                  </a:lnTo>
                  <a:lnTo>
                    <a:pt x="162695" y="416671"/>
                  </a:lnTo>
                  <a:lnTo>
                    <a:pt x="211103" y="422247"/>
                  </a:lnTo>
                  <a:lnTo>
                    <a:pt x="259511" y="416671"/>
                  </a:lnTo>
                  <a:lnTo>
                    <a:pt x="303949" y="400788"/>
                  </a:lnTo>
                  <a:lnTo>
                    <a:pt x="343149" y="375865"/>
                  </a:lnTo>
                  <a:lnTo>
                    <a:pt x="375844" y="343170"/>
                  </a:lnTo>
                  <a:lnTo>
                    <a:pt x="400767" y="303969"/>
                  </a:lnTo>
                  <a:lnTo>
                    <a:pt x="416650" y="259531"/>
                  </a:lnTo>
                  <a:lnTo>
                    <a:pt x="422226" y="211123"/>
                  </a:lnTo>
                  <a:lnTo>
                    <a:pt x="416650" y="162715"/>
                  </a:lnTo>
                  <a:lnTo>
                    <a:pt x="400767" y="118277"/>
                  </a:lnTo>
                  <a:lnTo>
                    <a:pt x="375844" y="79077"/>
                  </a:lnTo>
                  <a:lnTo>
                    <a:pt x="343149" y="46381"/>
                  </a:lnTo>
                  <a:lnTo>
                    <a:pt x="303949" y="21459"/>
                  </a:lnTo>
                  <a:lnTo>
                    <a:pt x="259511" y="5576"/>
                  </a:lnTo>
                  <a:lnTo>
                    <a:pt x="211103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167433" y="5524646"/>
              <a:ext cx="422275" cy="422275"/>
            </a:xfrm>
            <a:custGeom>
              <a:avLst/>
              <a:gdLst/>
              <a:ahLst/>
              <a:cxnLst/>
              <a:rect l="l" t="t" r="r" b="b"/>
              <a:pathLst>
                <a:path w="422275" h="422275">
                  <a:moveTo>
                    <a:pt x="422227" y="211123"/>
                  </a:moveTo>
                  <a:lnTo>
                    <a:pt x="416651" y="259532"/>
                  </a:lnTo>
                  <a:lnTo>
                    <a:pt x="400767" y="303970"/>
                  </a:lnTo>
                  <a:lnTo>
                    <a:pt x="375844" y="343170"/>
                  </a:lnTo>
                  <a:lnTo>
                    <a:pt x="343149" y="375865"/>
                  </a:lnTo>
                  <a:lnTo>
                    <a:pt x="303949" y="400788"/>
                  </a:lnTo>
                  <a:lnTo>
                    <a:pt x="259511" y="416671"/>
                  </a:lnTo>
                  <a:lnTo>
                    <a:pt x="211103" y="422247"/>
                  </a:lnTo>
                  <a:lnTo>
                    <a:pt x="162696" y="416671"/>
                  </a:lnTo>
                  <a:lnTo>
                    <a:pt x="118261" y="400788"/>
                  </a:lnTo>
                  <a:lnTo>
                    <a:pt x="79064" y="375865"/>
                  </a:lnTo>
                  <a:lnTo>
                    <a:pt x="46373" y="343170"/>
                  </a:lnTo>
                  <a:lnTo>
                    <a:pt x="21455" y="303970"/>
                  </a:lnTo>
                  <a:lnTo>
                    <a:pt x="5574" y="259532"/>
                  </a:lnTo>
                  <a:lnTo>
                    <a:pt x="0" y="211123"/>
                  </a:lnTo>
                  <a:lnTo>
                    <a:pt x="5574" y="162715"/>
                  </a:lnTo>
                  <a:lnTo>
                    <a:pt x="21455" y="118277"/>
                  </a:lnTo>
                  <a:lnTo>
                    <a:pt x="46373" y="79077"/>
                  </a:lnTo>
                  <a:lnTo>
                    <a:pt x="79064" y="46382"/>
                  </a:lnTo>
                  <a:lnTo>
                    <a:pt x="118261" y="21459"/>
                  </a:lnTo>
                  <a:lnTo>
                    <a:pt x="162696" y="5576"/>
                  </a:lnTo>
                  <a:lnTo>
                    <a:pt x="211103" y="0"/>
                  </a:lnTo>
                  <a:lnTo>
                    <a:pt x="259511" y="5576"/>
                  </a:lnTo>
                  <a:lnTo>
                    <a:pt x="303949" y="21459"/>
                  </a:lnTo>
                  <a:lnTo>
                    <a:pt x="343149" y="46382"/>
                  </a:lnTo>
                  <a:lnTo>
                    <a:pt x="375844" y="79077"/>
                  </a:lnTo>
                  <a:lnTo>
                    <a:pt x="400767" y="118277"/>
                  </a:lnTo>
                  <a:lnTo>
                    <a:pt x="416651" y="162715"/>
                  </a:lnTo>
                  <a:lnTo>
                    <a:pt x="422227" y="211123"/>
                  </a:lnTo>
                  <a:close/>
                </a:path>
              </a:pathLst>
            </a:custGeom>
            <a:ln w="207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2347" y="6358730"/>
              <a:ext cx="235336" cy="235357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6988" y="5880308"/>
              <a:ext cx="1584808" cy="469500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4195088" y="5893008"/>
            <a:ext cx="1508760" cy="393700"/>
          </a:xfrm>
          <a:prstGeom prst="rect">
            <a:avLst/>
          </a:prstGeom>
          <a:solidFill>
            <a:srgbClr val="70BF41"/>
          </a:solidFill>
        </p:spPr>
        <p:txBody>
          <a:bodyPr wrap="square" lIns="0" tIns="8001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63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2551144" y="3901001"/>
            <a:ext cx="5125085" cy="2372995"/>
            <a:chOff x="2551144" y="3901001"/>
            <a:chExt cx="5125085" cy="2372995"/>
          </a:xfrm>
        </p:grpSpPr>
        <p:sp>
          <p:nvSpPr>
            <p:cNvPr id="64" name="object 64" descr=""/>
            <p:cNvSpPr/>
            <p:nvPr/>
          </p:nvSpPr>
          <p:spPr>
            <a:xfrm>
              <a:off x="3471183" y="4720805"/>
              <a:ext cx="545465" cy="0"/>
            </a:xfrm>
            <a:custGeom>
              <a:avLst/>
              <a:gdLst/>
              <a:ahLst/>
              <a:cxnLst/>
              <a:rect l="l" t="t" r="r" b="b"/>
              <a:pathLst>
                <a:path w="545464" h="0">
                  <a:moveTo>
                    <a:pt x="545286" y="0"/>
                  </a:moveTo>
                  <a:lnTo>
                    <a:pt x="532586" y="0"/>
                  </a:ln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361956" y="4659845"/>
              <a:ext cx="763905" cy="121920"/>
            </a:xfrm>
            <a:custGeom>
              <a:avLst/>
              <a:gdLst/>
              <a:ahLst/>
              <a:cxnLst/>
              <a:rect l="l" t="t" r="r" b="b"/>
              <a:pathLst>
                <a:path w="763904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763904" h="121920">
                  <a:moveTo>
                    <a:pt x="763727" y="60960"/>
                  </a:moveTo>
                  <a:lnTo>
                    <a:pt x="641807" y="0"/>
                  </a:lnTo>
                  <a:lnTo>
                    <a:pt x="641807" y="121920"/>
                  </a:lnTo>
                  <a:lnTo>
                    <a:pt x="763727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268388" y="4721593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 h="0">
                  <a:moveTo>
                    <a:pt x="466473" y="0"/>
                  </a:moveTo>
                  <a:lnTo>
                    <a:pt x="453773" y="0"/>
                  </a:ln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159157" y="4660633"/>
              <a:ext cx="685165" cy="121920"/>
            </a:xfrm>
            <a:custGeom>
              <a:avLst/>
              <a:gdLst/>
              <a:ahLst/>
              <a:cxnLst/>
              <a:rect l="l" t="t" r="r" b="b"/>
              <a:pathLst>
                <a:path w="68516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685165" h="121920">
                  <a:moveTo>
                    <a:pt x="684923" y="60960"/>
                  </a:moveTo>
                  <a:lnTo>
                    <a:pt x="563003" y="0"/>
                  </a:lnTo>
                  <a:lnTo>
                    <a:pt x="563003" y="121920"/>
                  </a:lnTo>
                  <a:lnTo>
                    <a:pt x="684923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657824" y="4088961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w="0" h="239395">
                  <a:moveTo>
                    <a:pt x="0" y="0"/>
                  </a:moveTo>
                  <a:lnTo>
                    <a:pt x="0" y="25399"/>
                  </a:lnTo>
                  <a:lnTo>
                    <a:pt x="0" y="213639"/>
                  </a:lnTo>
                  <a:lnTo>
                    <a:pt x="0" y="239039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551138" y="3901008"/>
              <a:ext cx="213360" cy="615315"/>
            </a:xfrm>
            <a:custGeom>
              <a:avLst/>
              <a:gdLst/>
              <a:ahLst/>
              <a:cxnLst/>
              <a:rect l="l" t="t" r="r" b="b"/>
              <a:pathLst>
                <a:path w="213360" h="615314">
                  <a:moveTo>
                    <a:pt x="213360" y="401599"/>
                  </a:moveTo>
                  <a:lnTo>
                    <a:pt x="0" y="401599"/>
                  </a:lnTo>
                  <a:lnTo>
                    <a:pt x="106680" y="614959"/>
                  </a:lnTo>
                  <a:lnTo>
                    <a:pt x="213360" y="401599"/>
                  </a:lnTo>
                  <a:close/>
                </a:path>
                <a:path w="213360" h="615314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569404" y="4088961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w="0" h="239395">
                  <a:moveTo>
                    <a:pt x="0" y="0"/>
                  </a:moveTo>
                  <a:lnTo>
                    <a:pt x="0" y="25399"/>
                  </a:lnTo>
                  <a:lnTo>
                    <a:pt x="0" y="213639"/>
                  </a:lnTo>
                  <a:lnTo>
                    <a:pt x="0" y="239039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462723" y="3901008"/>
              <a:ext cx="213360" cy="615315"/>
            </a:xfrm>
            <a:custGeom>
              <a:avLst/>
              <a:gdLst/>
              <a:ahLst/>
              <a:cxnLst/>
              <a:rect l="l" t="t" r="r" b="b"/>
              <a:pathLst>
                <a:path w="213359" h="615314">
                  <a:moveTo>
                    <a:pt x="213360" y="401599"/>
                  </a:moveTo>
                  <a:lnTo>
                    <a:pt x="0" y="401599"/>
                  </a:lnTo>
                  <a:lnTo>
                    <a:pt x="106680" y="614959"/>
                  </a:lnTo>
                  <a:lnTo>
                    <a:pt x="213360" y="401599"/>
                  </a:lnTo>
                  <a:close/>
                </a:path>
                <a:path w="213359" h="615314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775435" y="5745269"/>
              <a:ext cx="873760" cy="374650"/>
            </a:xfrm>
            <a:custGeom>
              <a:avLst/>
              <a:gdLst/>
              <a:ahLst/>
              <a:cxnLst/>
              <a:rect l="l" t="t" r="r" b="b"/>
              <a:pathLst>
                <a:path w="873760" h="374650">
                  <a:moveTo>
                    <a:pt x="873751" y="374594"/>
                  </a:moveTo>
                  <a:lnTo>
                    <a:pt x="788370" y="358252"/>
                  </a:lnTo>
                  <a:lnTo>
                    <a:pt x="729719" y="345140"/>
                  </a:lnTo>
                  <a:lnTo>
                    <a:pt x="672728" y="331172"/>
                  </a:lnTo>
                  <a:lnTo>
                    <a:pt x="617396" y="316346"/>
                  </a:lnTo>
                  <a:lnTo>
                    <a:pt x="563725" y="300663"/>
                  </a:lnTo>
                  <a:lnTo>
                    <a:pt x="511715" y="284124"/>
                  </a:lnTo>
                  <a:lnTo>
                    <a:pt x="461364" y="266727"/>
                  </a:lnTo>
                  <a:lnTo>
                    <a:pt x="412674" y="248474"/>
                  </a:lnTo>
                  <a:lnTo>
                    <a:pt x="365644" y="229364"/>
                  </a:lnTo>
                  <a:lnTo>
                    <a:pt x="320274" y="209396"/>
                  </a:lnTo>
                  <a:lnTo>
                    <a:pt x="276564" y="188572"/>
                  </a:lnTo>
                  <a:lnTo>
                    <a:pt x="234514" y="166891"/>
                  </a:lnTo>
                  <a:lnTo>
                    <a:pt x="194124" y="144353"/>
                  </a:lnTo>
                  <a:lnTo>
                    <a:pt x="155394" y="120958"/>
                  </a:lnTo>
                  <a:lnTo>
                    <a:pt x="118325" y="96706"/>
                  </a:lnTo>
                  <a:lnTo>
                    <a:pt x="82915" y="71597"/>
                  </a:lnTo>
                  <a:lnTo>
                    <a:pt x="49166" y="45631"/>
                  </a:lnTo>
                  <a:lnTo>
                    <a:pt x="17076" y="18808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649080" y="5606110"/>
              <a:ext cx="1186180" cy="615315"/>
            </a:xfrm>
            <a:custGeom>
              <a:avLst/>
              <a:gdLst/>
              <a:ahLst/>
              <a:cxnLst/>
              <a:rect l="l" t="t" r="r" b="b"/>
              <a:pathLst>
                <a:path w="1186179" h="615314">
                  <a:moveTo>
                    <a:pt x="222402" y="86258"/>
                  </a:moveTo>
                  <a:lnTo>
                    <a:pt x="0" y="0"/>
                  </a:lnTo>
                  <a:lnTo>
                    <a:pt x="64439" y="229679"/>
                  </a:lnTo>
                  <a:lnTo>
                    <a:pt x="222402" y="86258"/>
                  </a:lnTo>
                  <a:close/>
                </a:path>
                <a:path w="1186179" h="615314">
                  <a:moveTo>
                    <a:pt x="1185608" y="544004"/>
                  </a:moveTo>
                  <a:lnTo>
                    <a:pt x="992200" y="404380"/>
                  </a:lnTo>
                  <a:lnTo>
                    <a:pt x="957872" y="614959"/>
                  </a:lnTo>
                  <a:lnTo>
                    <a:pt x="1185608" y="54400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555864" y="5800474"/>
              <a:ext cx="824865" cy="374015"/>
            </a:xfrm>
            <a:custGeom>
              <a:avLst/>
              <a:gdLst/>
              <a:ahLst/>
              <a:cxnLst/>
              <a:rect l="l" t="t" r="r" b="b"/>
              <a:pathLst>
                <a:path w="824865" h="374014">
                  <a:moveTo>
                    <a:pt x="824543" y="0"/>
                  </a:moveTo>
                  <a:lnTo>
                    <a:pt x="773703" y="45027"/>
                  </a:lnTo>
                  <a:lnTo>
                    <a:pt x="738911" y="71020"/>
                  </a:lnTo>
                  <a:lnTo>
                    <a:pt x="702517" y="96244"/>
                  </a:lnTo>
                  <a:lnTo>
                    <a:pt x="664523" y="120700"/>
                  </a:lnTo>
                  <a:lnTo>
                    <a:pt x="624928" y="144388"/>
                  </a:lnTo>
                  <a:lnTo>
                    <a:pt x="583732" y="167308"/>
                  </a:lnTo>
                  <a:lnTo>
                    <a:pt x="540934" y="189460"/>
                  </a:lnTo>
                  <a:lnTo>
                    <a:pt x="496536" y="210843"/>
                  </a:lnTo>
                  <a:lnTo>
                    <a:pt x="450537" y="231458"/>
                  </a:lnTo>
                  <a:lnTo>
                    <a:pt x="402936" y="251305"/>
                  </a:lnTo>
                  <a:lnTo>
                    <a:pt x="353734" y="270384"/>
                  </a:lnTo>
                  <a:lnTo>
                    <a:pt x="302932" y="288695"/>
                  </a:lnTo>
                  <a:lnTo>
                    <a:pt x="250528" y="306237"/>
                  </a:lnTo>
                  <a:lnTo>
                    <a:pt x="196524" y="323012"/>
                  </a:lnTo>
                  <a:lnTo>
                    <a:pt x="140918" y="339018"/>
                  </a:lnTo>
                  <a:lnTo>
                    <a:pt x="83711" y="354255"/>
                  </a:lnTo>
                  <a:lnTo>
                    <a:pt x="24903" y="368725"/>
                  </a:lnTo>
                  <a:lnTo>
                    <a:pt x="0" y="373841"/>
                  </a:lnTo>
                </a:path>
              </a:pathLst>
            </a:custGeom>
            <a:ln w="50799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371742" y="5665304"/>
              <a:ext cx="1139825" cy="608965"/>
            </a:xfrm>
            <a:custGeom>
              <a:avLst/>
              <a:gdLst/>
              <a:ahLst/>
              <a:cxnLst/>
              <a:rect l="l" t="t" r="r" b="b"/>
              <a:pathLst>
                <a:path w="1139825" h="608964">
                  <a:moveTo>
                    <a:pt x="230466" y="608406"/>
                  </a:moveTo>
                  <a:lnTo>
                    <a:pt x="187528" y="399415"/>
                  </a:lnTo>
                  <a:lnTo>
                    <a:pt x="0" y="546836"/>
                  </a:lnTo>
                  <a:lnTo>
                    <a:pt x="230466" y="608406"/>
                  </a:lnTo>
                  <a:close/>
                </a:path>
                <a:path w="1139825" h="608964">
                  <a:moveTo>
                    <a:pt x="1139266" y="0"/>
                  </a:moveTo>
                  <a:lnTo>
                    <a:pt x="914285" y="79324"/>
                  </a:lnTo>
                  <a:lnTo>
                    <a:pt x="1067727" y="227571"/>
                  </a:lnTo>
                  <a:lnTo>
                    <a:pt x="113926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3531" y="4129921"/>
              <a:ext cx="187959" cy="13462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9135" y="4142665"/>
              <a:ext cx="187959" cy="134620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/>
          <p:nvPr/>
        </p:nvSpPr>
        <p:spPr>
          <a:xfrm>
            <a:off x="8612351" y="3939490"/>
            <a:ext cx="865505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>
                <a:solidFill>
                  <a:srgbClr val="7B1979"/>
                </a:solidFill>
                <a:latin typeface="Arial"/>
                <a:cs typeface="Arial"/>
              </a:rPr>
              <a:t>Interfaz</a:t>
            </a:r>
            <a:r>
              <a:rPr dirty="0" sz="1400" spc="-5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7B1979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ts val="1639"/>
              </a:lnSpc>
            </a:pP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sockets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664797" y="3950223"/>
            <a:ext cx="865505" cy="441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>
                <a:solidFill>
                  <a:srgbClr val="7B1979"/>
                </a:solidFill>
                <a:latin typeface="Arial"/>
                <a:cs typeface="Arial"/>
              </a:rPr>
              <a:t>Interfaz</a:t>
            </a:r>
            <a:r>
              <a:rPr dirty="0" sz="1400" spc="-5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7B1979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ts val="1639"/>
              </a:lnSpc>
            </a:pPr>
            <a:r>
              <a:rPr dirty="0" sz="1400" spc="-10" b="1">
                <a:solidFill>
                  <a:srgbClr val="7B1979"/>
                </a:solidFill>
                <a:latin typeface="Arial"/>
                <a:cs typeface="Arial"/>
              </a:rPr>
              <a:t>sockets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7685304" y="3994557"/>
            <a:ext cx="460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7B1979"/>
                </a:solidFill>
                <a:latin typeface="Arial"/>
                <a:cs typeface="Arial"/>
              </a:rPr>
              <a:t>puerto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2099501" y="4018726"/>
            <a:ext cx="4603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7B1979"/>
                </a:solidFill>
                <a:latin typeface="Arial"/>
                <a:cs typeface="Arial"/>
              </a:rPr>
              <a:t>puerto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2" name="object 8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00401" y="5522615"/>
            <a:ext cx="187959" cy="134620"/>
          </a:xfrm>
          <a:prstGeom prst="rect">
            <a:avLst/>
          </a:prstGeom>
        </p:spPr>
      </p:pic>
      <p:sp>
        <p:nvSpPr>
          <p:cNvPr id="83" name="object 83" descr=""/>
          <p:cNvSpPr txBox="1"/>
          <p:nvPr/>
        </p:nvSpPr>
        <p:spPr>
          <a:xfrm>
            <a:off x="1796488" y="5585353"/>
            <a:ext cx="817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7B1979"/>
                </a:solidFill>
                <a:latin typeface="Arial"/>
                <a:cs typeface="Arial"/>
              </a:rPr>
              <a:t>dirección </a:t>
            </a:r>
            <a:r>
              <a:rPr dirty="0" sz="1100" spc="-25" b="1">
                <a:solidFill>
                  <a:srgbClr val="7B1979"/>
                </a:solidFill>
                <a:latin typeface="Arial"/>
                <a:cs typeface="Arial"/>
              </a:rPr>
              <a:t>IP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7410626" y="5595035"/>
            <a:ext cx="187960" cy="134620"/>
            <a:chOff x="7410626" y="5595035"/>
            <a:chExt cx="187960" cy="134620"/>
          </a:xfrm>
        </p:grpSpPr>
        <p:sp>
          <p:nvSpPr>
            <p:cNvPr id="85" name="object 85" descr=""/>
            <p:cNvSpPr/>
            <p:nvPr/>
          </p:nvSpPr>
          <p:spPr>
            <a:xfrm>
              <a:off x="7416976" y="5601385"/>
              <a:ext cx="175260" cy="121920"/>
            </a:xfrm>
            <a:custGeom>
              <a:avLst/>
              <a:gdLst/>
              <a:ahLst/>
              <a:cxnLst/>
              <a:rect l="l" t="t" r="r" b="b"/>
              <a:pathLst>
                <a:path w="175259" h="121920">
                  <a:moveTo>
                    <a:pt x="87630" y="0"/>
                  </a:moveTo>
                  <a:lnTo>
                    <a:pt x="54654" y="4463"/>
                  </a:lnTo>
                  <a:lnTo>
                    <a:pt x="25666" y="17854"/>
                  </a:lnTo>
                  <a:lnTo>
                    <a:pt x="6416" y="38020"/>
                  </a:lnTo>
                  <a:lnTo>
                    <a:pt x="0" y="60959"/>
                  </a:lnTo>
                  <a:lnTo>
                    <a:pt x="6416" y="83899"/>
                  </a:lnTo>
                  <a:lnTo>
                    <a:pt x="25666" y="104065"/>
                  </a:lnTo>
                  <a:lnTo>
                    <a:pt x="54654" y="117456"/>
                  </a:lnTo>
                  <a:lnTo>
                    <a:pt x="87630" y="121919"/>
                  </a:lnTo>
                  <a:lnTo>
                    <a:pt x="120605" y="117456"/>
                  </a:lnTo>
                  <a:lnTo>
                    <a:pt x="149593" y="104065"/>
                  </a:lnTo>
                  <a:lnTo>
                    <a:pt x="168843" y="83899"/>
                  </a:lnTo>
                  <a:lnTo>
                    <a:pt x="175260" y="60959"/>
                  </a:lnTo>
                  <a:lnTo>
                    <a:pt x="168843" y="38020"/>
                  </a:lnTo>
                  <a:lnTo>
                    <a:pt x="149593" y="17854"/>
                  </a:lnTo>
                  <a:lnTo>
                    <a:pt x="120605" y="4463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16976" y="5601385"/>
              <a:ext cx="175260" cy="121920"/>
            </a:xfrm>
            <a:custGeom>
              <a:avLst/>
              <a:gdLst/>
              <a:ahLst/>
              <a:cxnLst/>
              <a:rect l="l" t="t" r="r" b="b"/>
              <a:pathLst>
                <a:path w="175259" h="121920">
                  <a:moveTo>
                    <a:pt x="149593" y="17854"/>
                  </a:moveTo>
                  <a:lnTo>
                    <a:pt x="168843" y="38020"/>
                  </a:lnTo>
                  <a:lnTo>
                    <a:pt x="175259" y="60960"/>
                  </a:lnTo>
                  <a:lnTo>
                    <a:pt x="168843" y="83899"/>
                  </a:lnTo>
                  <a:lnTo>
                    <a:pt x="149593" y="104065"/>
                  </a:lnTo>
                  <a:lnTo>
                    <a:pt x="120605" y="117456"/>
                  </a:lnTo>
                  <a:lnTo>
                    <a:pt x="87630" y="121920"/>
                  </a:lnTo>
                  <a:lnTo>
                    <a:pt x="54654" y="117456"/>
                  </a:lnTo>
                  <a:lnTo>
                    <a:pt x="25666" y="104065"/>
                  </a:lnTo>
                  <a:lnTo>
                    <a:pt x="6416" y="83899"/>
                  </a:lnTo>
                  <a:lnTo>
                    <a:pt x="0" y="60960"/>
                  </a:lnTo>
                  <a:lnTo>
                    <a:pt x="6416" y="38020"/>
                  </a:lnTo>
                  <a:lnTo>
                    <a:pt x="25666" y="17854"/>
                  </a:lnTo>
                  <a:lnTo>
                    <a:pt x="54654" y="4463"/>
                  </a:lnTo>
                  <a:lnTo>
                    <a:pt x="87630" y="0"/>
                  </a:lnTo>
                  <a:lnTo>
                    <a:pt x="120605" y="4463"/>
                  </a:lnTo>
                  <a:lnTo>
                    <a:pt x="149593" y="178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556312" y="5655225"/>
            <a:ext cx="8178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7B1979"/>
                </a:solidFill>
                <a:latin typeface="Arial"/>
                <a:cs typeface="Arial"/>
              </a:rPr>
              <a:t>dirección </a:t>
            </a:r>
            <a:r>
              <a:rPr dirty="0" sz="1100" spc="-25" b="1">
                <a:solidFill>
                  <a:srgbClr val="7B1979"/>
                </a:solidFill>
                <a:latin typeface="Arial"/>
                <a:cs typeface="Arial"/>
              </a:rPr>
              <a:t>IP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657" y="1108975"/>
            <a:ext cx="236166" cy="23616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68184" y="940046"/>
            <a:ext cx="8534400" cy="235013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765"/>
              </a:spcBef>
            </a:pP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Tim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Berners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Lee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propone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en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1989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una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nueva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aplicación:</a:t>
            </a:r>
            <a:r>
              <a:rPr dirty="0" sz="2300" spc="55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 spc="-25">
                <a:solidFill>
                  <a:srgbClr val="021EAA"/>
                </a:solidFill>
                <a:latin typeface="Arial"/>
                <a:cs typeface="Arial"/>
              </a:rPr>
              <a:t>Web</a:t>
            </a:r>
            <a:endParaRPr sz="2300">
              <a:latin typeface="Arial"/>
              <a:cs typeface="Arial"/>
            </a:endParaRPr>
          </a:p>
          <a:p>
            <a:pPr marL="465455" indent="-252729">
              <a:lnSpc>
                <a:spcPct val="100000"/>
              </a:lnSpc>
              <a:spcBef>
                <a:spcPts val="530"/>
              </a:spcBef>
              <a:buClr>
                <a:srgbClr val="829FF9"/>
              </a:buClr>
              <a:buSzPct val="58974"/>
              <a:buFont typeface="Wingdings"/>
              <a:buChar char=""/>
              <a:tabLst>
                <a:tab pos="465455" algn="l"/>
                <a:tab pos="466090" algn="l"/>
              </a:tabLst>
            </a:pP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Servicio</a:t>
            </a:r>
            <a:r>
              <a:rPr dirty="0" sz="19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9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publicación</a:t>
            </a:r>
            <a:r>
              <a:rPr dirty="0" sz="1950" spc="-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9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documentos</a:t>
            </a:r>
            <a:r>
              <a:rPr dirty="0" sz="1950" spc="-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hipertexto</a:t>
            </a:r>
            <a:r>
              <a:rPr dirty="0" sz="1950" spc="-7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950" spc="-6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  <a:p>
            <a:pPr lvl="1" marL="916940" indent="-247015">
              <a:lnSpc>
                <a:spcPct val="100000"/>
              </a:lnSpc>
              <a:spcBef>
                <a:spcPts val="475"/>
              </a:spcBef>
              <a:buClr>
                <a:srgbClr val="829FF9"/>
              </a:buClr>
              <a:buSzPct val="93939"/>
              <a:buFont typeface="Wingdings"/>
              <a:buChar char=""/>
              <a:tabLst>
                <a:tab pos="916940" algn="l"/>
                <a:tab pos="917575" algn="l"/>
              </a:tabLst>
            </a:pP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Aplicación</a:t>
            </a:r>
            <a:r>
              <a:rPr dirty="0" sz="165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cliente</a:t>
            </a:r>
            <a:r>
              <a:rPr dirty="0" sz="165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dirty="0" sz="1650" spc="-10" b="1">
                <a:solidFill>
                  <a:srgbClr val="0433FF"/>
                </a:solidFill>
                <a:latin typeface="Arial"/>
                <a:cs typeface="Arial"/>
              </a:rPr>
              <a:t>navegador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dirty="0" sz="165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&lt;-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&gt;</a:t>
            </a:r>
            <a:r>
              <a:rPr dirty="0" sz="1650" spc="-5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650" spc="-6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dirty="0" sz="1650" b="1">
                <a:solidFill>
                  <a:srgbClr val="0433FF"/>
                </a:solidFill>
                <a:latin typeface="Arial"/>
                <a:cs typeface="Arial"/>
              </a:rPr>
              <a:t>servidor</a:t>
            </a:r>
            <a:r>
              <a:rPr dirty="0" sz="1650" spc="-6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0433FF"/>
                </a:solidFill>
                <a:latin typeface="Arial"/>
                <a:cs typeface="Arial"/>
              </a:rPr>
              <a:t>Web</a:t>
            </a:r>
            <a:r>
              <a:rPr dirty="0" sz="1650" spc="-6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433FF"/>
                </a:solidFill>
                <a:latin typeface="Arial"/>
                <a:cs typeface="Arial"/>
              </a:rPr>
              <a:t>estático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470"/>
              </a:spcBef>
            </a:pP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Web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es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el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almacén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de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contenidos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que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necesitaba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21EAA"/>
                </a:solidFill>
                <a:latin typeface="Arial"/>
                <a:cs typeface="Arial"/>
              </a:rPr>
              <a:t>la</a:t>
            </a:r>
            <a:r>
              <a:rPr dirty="0" sz="2300" spc="50">
                <a:solidFill>
                  <a:srgbClr val="021EAA"/>
                </a:solidFill>
                <a:latin typeface="Arial"/>
                <a:cs typeface="Arial"/>
              </a:rPr>
              <a:t> </a:t>
            </a:r>
            <a:r>
              <a:rPr dirty="0" sz="2300" spc="-25">
                <a:solidFill>
                  <a:srgbClr val="021EAA"/>
                </a:solidFill>
                <a:latin typeface="Arial"/>
                <a:cs typeface="Arial"/>
              </a:rPr>
              <a:t>red</a:t>
            </a:r>
            <a:endParaRPr sz="2300">
              <a:latin typeface="Arial"/>
              <a:cs typeface="Arial"/>
            </a:endParaRPr>
          </a:p>
          <a:p>
            <a:pPr marL="465455" indent="-252729">
              <a:lnSpc>
                <a:spcPct val="100000"/>
              </a:lnSpc>
              <a:spcBef>
                <a:spcPts val="525"/>
              </a:spcBef>
              <a:buClr>
                <a:srgbClr val="829FF9"/>
              </a:buClr>
              <a:buSzPct val="58974"/>
              <a:buFont typeface="Wingdings"/>
              <a:buChar char=""/>
              <a:tabLst>
                <a:tab pos="465455" algn="l"/>
                <a:tab pos="466090" algn="l"/>
              </a:tabLst>
            </a:pPr>
            <a:r>
              <a:rPr dirty="0" sz="1950" spc="-10">
                <a:solidFill>
                  <a:srgbClr val="0433FF"/>
                </a:solidFill>
                <a:latin typeface="Arial"/>
                <a:cs typeface="Arial"/>
              </a:rPr>
              <a:t>Transforma</a:t>
            </a:r>
            <a:r>
              <a:rPr dirty="0" sz="195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Internet</a:t>
            </a:r>
            <a:r>
              <a:rPr dirty="0" sz="19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en</a:t>
            </a:r>
            <a:r>
              <a:rPr dirty="0" sz="1950" spc="-5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0433FF"/>
                </a:solidFill>
                <a:latin typeface="Arial"/>
                <a:cs typeface="Arial"/>
              </a:rPr>
              <a:t>una</a:t>
            </a:r>
            <a:r>
              <a:rPr dirty="0" sz="19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0433FF"/>
                </a:solidFill>
                <a:latin typeface="Arial"/>
                <a:cs typeface="Arial"/>
              </a:rPr>
              <a:t>"Red</a:t>
            </a:r>
            <a:r>
              <a:rPr dirty="0" sz="1950" spc="-5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950" spc="-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0433FF"/>
                </a:solidFill>
                <a:latin typeface="Arial"/>
                <a:cs typeface="Arial"/>
              </a:rPr>
              <a:t>distribución</a:t>
            </a:r>
            <a:r>
              <a:rPr dirty="0" sz="1950" spc="-50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b="1">
                <a:solidFill>
                  <a:srgbClr val="0433FF"/>
                </a:solidFill>
                <a:latin typeface="Arial"/>
                <a:cs typeface="Arial"/>
              </a:rPr>
              <a:t>de</a:t>
            </a:r>
            <a:r>
              <a:rPr dirty="0" sz="1950" spc="-4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0433FF"/>
                </a:solidFill>
                <a:latin typeface="Arial"/>
                <a:cs typeface="Arial"/>
              </a:rPr>
              <a:t>contenidos"</a:t>
            </a:r>
            <a:endParaRPr sz="1950">
              <a:latin typeface="Arial"/>
              <a:cs typeface="Arial"/>
            </a:endParaRPr>
          </a:p>
          <a:p>
            <a:pPr lvl="1" marL="916940" indent="-247015">
              <a:lnSpc>
                <a:spcPct val="100000"/>
              </a:lnSpc>
              <a:spcBef>
                <a:spcPts val="475"/>
              </a:spcBef>
              <a:buClr>
                <a:srgbClr val="829FF9"/>
              </a:buClr>
              <a:buSzPct val="93939"/>
              <a:buFont typeface="Wingdings"/>
              <a:buChar char=""/>
              <a:tabLst>
                <a:tab pos="916940" algn="l"/>
                <a:tab pos="917575" algn="l"/>
                <a:tab pos="3082290" algn="l"/>
              </a:tabLst>
            </a:pP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Crece</a:t>
            </a:r>
            <a:r>
              <a:rPr dirty="0" sz="1650" spc="-4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continuamente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	</a:t>
            </a:r>
            <a:r>
              <a:rPr dirty="0" sz="1650" spc="-1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&gt;</a:t>
            </a:r>
            <a:r>
              <a:rPr dirty="0" sz="165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433FF"/>
                </a:solidFill>
                <a:latin typeface="Arial"/>
                <a:cs typeface="Arial"/>
              </a:rPr>
              <a:t>es</a:t>
            </a:r>
            <a:r>
              <a:rPr dirty="0" sz="1650" spc="-15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433FF"/>
                </a:solidFill>
                <a:latin typeface="Arial"/>
                <a:cs typeface="Arial"/>
              </a:rPr>
              <a:t>descentralizada </a:t>
            </a:r>
            <a:r>
              <a:rPr dirty="0" sz="1650" b="1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dirty="0" sz="1650" spc="-15" b="1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433FF"/>
                </a:solidFill>
                <a:latin typeface="Arial"/>
                <a:cs typeface="Arial"/>
              </a:rPr>
              <a:t>escalable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657" y="2322257"/>
            <a:ext cx="236166" cy="23616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653304" y="3581082"/>
            <a:ext cx="7310755" cy="2327275"/>
            <a:chOff x="653304" y="3581082"/>
            <a:chExt cx="7310755" cy="2327275"/>
          </a:xfrm>
        </p:grpSpPr>
        <p:sp>
          <p:nvSpPr>
            <p:cNvPr id="6" name="object 6" descr=""/>
            <p:cNvSpPr/>
            <p:nvPr/>
          </p:nvSpPr>
          <p:spPr>
            <a:xfrm>
              <a:off x="1924789" y="3593782"/>
              <a:ext cx="1722120" cy="2291715"/>
            </a:xfrm>
            <a:custGeom>
              <a:avLst/>
              <a:gdLst/>
              <a:ahLst/>
              <a:cxnLst/>
              <a:rect l="l" t="t" r="r" b="b"/>
              <a:pathLst>
                <a:path w="1722120" h="2291715">
                  <a:moveTo>
                    <a:pt x="1683801" y="0"/>
                  </a:moveTo>
                  <a:lnTo>
                    <a:pt x="38100" y="0"/>
                  </a:lnTo>
                  <a:lnTo>
                    <a:pt x="23269" y="2994"/>
                  </a:lnTo>
                  <a:lnTo>
                    <a:pt x="11159" y="11159"/>
                  </a:lnTo>
                  <a:lnTo>
                    <a:pt x="2994" y="23270"/>
                  </a:lnTo>
                  <a:lnTo>
                    <a:pt x="0" y="38099"/>
                  </a:lnTo>
                  <a:lnTo>
                    <a:pt x="0" y="2253046"/>
                  </a:lnTo>
                  <a:lnTo>
                    <a:pt x="2994" y="2267876"/>
                  </a:lnTo>
                  <a:lnTo>
                    <a:pt x="11159" y="2279986"/>
                  </a:lnTo>
                  <a:lnTo>
                    <a:pt x="23269" y="2288151"/>
                  </a:lnTo>
                  <a:lnTo>
                    <a:pt x="38100" y="2291146"/>
                  </a:lnTo>
                  <a:lnTo>
                    <a:pt x="1683801" y="2291146"/>
                  </a:lnTo>
                  <a:lnTo>
                    <a:pt x="1698632" y="2288151"/>
                  </a:lnTo>
                  <a:lnTo>
                    <a:pt x="1710742" y="2279986"/>
                  </a:lnTo>
                  <a:lnTo>
                    <a:pt x="1718907" y="2267876"/>
                  </a:lnTo>
                  <a:lnTo>
                    <a:pt x="1721901" y="2253046"/>
                  </a:lnTo>
                  <a:lnTo>
                    <a:pt x="1721901" y="38099"/>
                  </a:lnTo>
                  <a:lnTo>
                    <a:pt x="1718907" y="23270"/>
                  </a:lnTo>
                  <a:lnTo>
                    <a:pt x="1710742" y="11159"/>
                  </a:lnTo>
                  <a:lnTo>
                    <a:pt x="1698632" y="2994"/>
                  </a:lnTo>
                  <a:lnTo>
                    <a:pt x="1683801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24789" y="3593782"/>
              <a:ext cx="1722120" cy="2291715"/>
            </a:xfrm>
            <a:custGeom>
              <a:avLst/>
              <a:gdLst/>
              <a:ahLst/>
              <a:cxnLst/>
              <a:rect l="l" t="t" r="r" b="b"/>
              <a:pathLst>
                <a:path w="1722120" h="2291715">
                  <a:moveTo>
                    <a:pt x="0" y="2253046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683801" y="0"/>
                  </a:lnTo>
                  <a:lnTo>
                    <a:pt x="1698632" y="2994"/>
                  </a:lnTo>
                  <a:lnTo>
                    <a:pt x="1710742" y="11159"/>
                  </a:lnTo>
                  <a:lnTo>
                    <a:pt x="1718907" y="23269"/>
                  </a:lnTo>
                  <a:lnTo>
                    <a:pt x="1721901" y="38100"/>
                  </a:lnTo>
                  <a:lnTo>
                    <a:pt x="1721901" y="2253046"/>
                  </a:lnTo>
                  <a:lnTo>
                    <a:pt x="1718907" y="2267875"/>
                  </a:lnTo>
                  <a:lnTo>
                    <a:pt x="1710742" y="2279986"/>
                  </a:lnTo>
                  <a:lnTo>
                    <a:pt x="1698632" y="2288151"/>
                  </a:lnTo>
                  <a:lnTo>
                    <a:pt x="1683801" y="2291146"/>
                  </a:lnTo>
                  <a:lnTo>
                    <a:pt x="38100" y="2291146"/>
                  </a:lnTo>
                  <a:lnTo>
                    <a:pt x="23269" y="2288151"/>
                  </a:lnTo>
                  <a:lnTo>
                    <a:pt x="11159" y="2279986"/>
                  </a:lnTo>
                  <a:lnTo>
                    <a:pt x="2994" y="2267875"/>
                  </a:lnTo>
                  <a:lnTo>
                    <a:pt x="0" y="2253046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39676" y="5009407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 h="0">
                  <a:moveTo>
                    <a:pt x="353369" y="0"/>
                  </a:moveTo>
                  <a:lnTo>
                    <a:pt x="340669" y="0"/>
                  </a:ln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30447" y="4948453"/>
              <a:ext cx="572135" cy="121920"/>
            </a:xfrm>
            <a:custGeom>
              <a:avLst/>
              <a:gdLst/>
              <a:ahLst/>
              <a:cxnLst/>
              <a:rect l="l" t="t" r="r" b="b"/>
              <a:pathLst>
                <a:path w="57213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572135" h="121920">
                  <a:moveTo>
                    <a:pt x="571817" y="60960"/>
                  </a:moveTo>
                  <a:lnTo>
                    <a:pt x="449897" y="0"/>
                  </a:lnTo>
                  <a:lnTo>
                    <a:pt x="449897" y="121920"/>
                  </a:lnTo>
                  <a:lnTo>
                    <a:pt x="571817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45931" y="3604515"/>
              <a:ext cx="1722120" cy="2291715"/>
            </a:xfrm>
            <a:custGeom>
              <a:avLst/>
              <a:gdLst/>
              <a:ahLst/>
              <a:cxnLst/>
              <a:rect l="l" t="t" r="r" b="b"/>
              <a:pathLst>
                <a:path w="1722120" h="2291715">
                  <a:moveTo>
                    <a:pt x="1683802" y="0"/>
                  </a:moveTo>
                  <a:lnTo>
                    <a:pt x="38100" y="0"/>
                  </a:ln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099"/>
                  </a:lnTo>
                  <a:lnTo>
                    <a:pt x="0" y="2253045"/>
                  </a:lnTo>
                  <a:lnTo>
                    <a:pt x="2994" y="2267875"/>
                  </a:lnTo>
                  <a:lnTo>
                    <a:pt x="11159" y="2279986"/>
                  </a:lnTo>
                  <a:lnTo>
                    <a:pt x="23270" y="2288151"/>
                  </a:lnTo>
                  <a:lnTo>
                    <a:pt x="38100" y="2291145"/>
                  </a:lnTo>
                  <a:lnTo>
                    <a:pt x="1683802" y="2291145"/>
                  </a:lnTo>
                  <a:lnTo>
                    <a:pt x="1698632" y="2288151"/>
                  </a:lnTo>
                  <a:lnTo>
                    <a:pt x="1710743" y="2279986"/>
                  </a:lnTo>
                  <a:lnTo>
                    <a:pt x="1718908" y="2267875"/>
                  </a:lnTo>
                  <a:lnTo>
                    <a:pt x="1721902" y="2253045"/>
                  </a:lnTo>
                  <a:lnTo>
                    <a:pt x="1721902" y="38099"/>
                  </a:lnTo>
                  <a:lnTo>
                    <a:pt x="1718908" y="23269"/>
                  </a:lnTo>
                  <a:lnTo>
                    <a:pt x="1710743" y="11159"/>
                  </a:lnTo>
                  <a:lnTo>
                    <a:pt x="1698632" y="2994"/>
                  </a:lnTo>
                  <a:lnTo>
                    <a:pt x="1683802" y="0"/>
                  </a:lnTo>
                  <a:close/>
                </a:path>
              </a:pathLst>
            </a:custGeom>
            <a:solidFill>
              <a:srgbClr val="ECEF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45931" y="3604515"/>
              <a:ext cx="1722120" cy="2291715"/>
            </a:xfrm>
            <a:custGeom>
              <a:avLst/>
              <a:gdLst/>
              <a:ahLst/>
              <a:cxnLst/>
              <a:rect l="l" t="t" r="r" b="b"/>
              <a:pathLst>
                <a:path w="1722120" h="2291715">
                  <a:moveTo>
                    <a:pt x="0" y="2253046"/>
                  </a:moveTo>
                  <a:lnTo>
                    <a:pt x="0" y="38100"/>
                  </a:lnTo>
                  <a:lnTo>
                    <a:pt x="2994" y="23269"/>
                  </a:lnTo>
                  <a:lnTo>
                    <a:pt x="11159" y="11159"/>
                  </a:lnTo>
                  <a:lnTo>
                    <a:pt x="23269" y="2994"/>
                  </a:lnTo>
                  <a:lnTo>
                    <a:pt x="38100" y="0"/>
                  </a:lnTo>
                  <a:lnTo>
                    <a:pt x="1683801" y="0"/>
                  </a:lnTo>
                  <a:lnTo>
                    <a:pt x="1698632" y="2994"/>
                  </a:lnTo>
                  <a:lnTo>
                    <a:pt x="1710742" y="11159"/>
                  </a:lnTo>
                  <a:lnTo>
                    <a:pt x="1718907" y="23269"/>
                  </a:lnTo>
                  <a:lnTo>
                    <a:pt x="1721901" y="38100"/>
                  </a:lnTo>
                  <a:lnTo>
                    <a:pt x="1721901" y="2253046"/>
                  </a:lnTo>
                  <a:lnTo>
                    <a:pt x="1718907" y="2267875"/>
                  </a:lnTo>
                  <a:lnTo>
                    <a:pt x="1710742" y="2279986"/>
                  </a:lnTo>
                  <a:lnTo>
                    <a:pt x="1698632" y="2288151"/>
                  </a:lnTo>
                  <a:lnTo>
                    <a:pt x="1683801" y="2291146"/>
                  </a:lnTo>
                  <a:lnTo>
                    <a:pt x="38100" y="2291146"/>
                  </a:lnTo>
                  <a:lnTo>
                    <a:pt x="23269" y="2288151"/>
                  </a:lnTo>
                  <a:lnTo>
                    <a:pt x="11159" y="2279986"/>
                  </a:lnTo>
                  <a:lnTo>
                    <a:pt x="2994" y="2267875"/>
                  </a:lnTo>
                  <a:lnTo>
                    <a:pt x="0" y="2253046"/>
                  </a:lnTo>
                  <a:close/>
                </a:path>
              </a:pathLst>
            </a:custGeom>
            <a:ln w="254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87393" y="4966191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 h="0">
                  <a:moveTo>
                    <a:pt x="353369" y="0"/>
                  </a:moveTo>
                  <a:lnTo>
                    <a:pt x="340669" y="0"/>
                  </a:ln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8169" y="4905235"/>
              <a:ext cx="572135" cy="121920"/>
            </a:xfrm>
            <a:custGeom>
              <a:avLst/>
              <a:gdLst/>
              <a:ahLst/>
              <a:cxnLst/>
              <a:rect l="l" t="t" r="r" b="b"/>
              <a:pathLst>
                <a:path w="57213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572135" h="121920">
                  <a:moveTo>
                    <a:pt x="571804" y="60960"/>
                  </a:moveTo>
                  <a:lnTo>
                    <a:pt x="449884" y="0"/>
                  </a:lnTo>
                  <a:lnTo>
                    <a:pt x="449884" y="121920"/>
                  </a:lnTo>
                  <a:lnTo>
                    <a:pt x="571804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55576" y="4589928"/>
              <a:ext cx="6195695" cy="0"/>
            </a:xfrm>
            <a:custGeom>
              <a:avLst/>
              <a:gdLst/>
              <a:ahLst/>
              <a:cxnLst/>
              <a:rect l="l" t="t" r="r" b="b"/>
              <a:pathLst>
                <a:path w="6195695" h="0">
                  <a:moveTo>
                    <a:pt x="0" y="0"/>
                  </a:moveTo>
                  <a:lnTo>
                    <a:pt x="6195376" y="0"/>
                  </a:lnTo>
                </a:path>
              </a:pathLst>
            </a:custGeom>
            <a:ln w="254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304" y="3608792"/>
              <a:ext cx="1033147" cy="949378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361680" y="6298907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44218" y="4839957"/>
            <a:ext cx="15951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7B1979"/>
                </a:solidFill>
                <a:latin typeface="Arial"/>
                <a:cs typeface="Arial"/>
              </a:rPr>
              <a:t>Protocolo</a:t>
            </a:r>
            <a:r>
              <a:rPr dirty="0" sz="1600" spc="-1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7B1979"/>
                </a:solidFill>
                <a:latin typeface="Arial"/>
                <a:cs typeface="Arial"/>
              </a:rPr>
              <a:t>TCP/IP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124962" y="4798721"/>
            <a:ext cx="1363345" cy="960755"/>
            <a:chOff x="2124962" y="4798721"/>
            <a:chExt cx="1363345" cy="960755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7662" y="5289395"/>
              <a:ext cx="1338262" cy="4695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962" y="4798721"/>
              <a:ext cx="687077" cy="50393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163062" y="4811421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5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0717" y="4798722"/>
              <a:ext cx="687077" cy="50393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838817" y="4811422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278001" y="4902588"/>
            <a:ext cx="1066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75762" y="5302095"/>
            <a:ext cx="1262380" cy="393700"/>
          </a:xfrm>
          <a:prstGeom prst="rect">
            <a:avLst/>
          </a:prstGeom>
          <a:solidFill>
            <a:srgbClr val="EC5D57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63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21272" y="4820186"/>
            <a:ext cx="1363345" cy="960755"/>
            <a:chOff x="6321272" y="4820186"/>
            <a:chExt cx="1363345" cy="960755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3972" y="5310860"/>
              <a:ext cx="1338262" cy="4695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372072" y="5323560"/>
              <a:ext cx="1262380" cy="393700"/>
            </a:xfrm>
            <a:custGeom>
              <a:avLst/>
              <a:gdLst/>
              <a:ahLst/>
              <a:cxnLst/>
              <a:rect l="l" t="t" r="r" b="b"/>
              <a:pathLst>
                <a:path w="1262379" h="393700">
                  <a:moveTo>
                    <a:pt x="1262062" y="0"/>
                  </a:moveTo>
                  <a:lnTo>
                    <a:pt x="0" y="0"/>
                  </a:lnTo>
                  <a:lnTo>
                    <a:pt x="0" y="393300"/>
                  </a:lnTo>
                  <a:lnTo>
                    <a:pt x="1262062" y="393300"/>
                  </a:lnTo>
                  <a:lnTo>
                    <a:pt x="1262062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1272" y="4820186"/>
              <a:ext cx="687077" cy="50393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359372" y="483288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EC5D5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7025" y="4820186"/>
              <a:ext cx="687077" cy="50393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7035125" y="4832886"/>
              <a:ext cx="611505" cy="427990"/>
            </a:xfrm>
            <a:custGeom>
              <a:avLst/>
              <a:gdLst/>
              <a:ahLst/>
              <a:cxnLst/>
              <a:rect l="l" t="t" r="r" b="b"/>
              <a:pathLst>
                <a:path w="611504" h="427989">
                  <a:moveTo>
                    <a:pt x="610877" y="0"/>
                  </a:moveTo>
                  <a:lnTo>
                    <a:pt x="0" y="0"/>
                  </a:lnTo>
                  <a:lnTo>
                    <a:pt x="0" y="427734"/>
                  </a:lnTo>
                  <a:lnTo>
                    <a:pt x="610877" y="427734"/>
                  </a:lnTo>
                  <a:lnTo>
                    <a:pt x="610877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474310" y="4924052"/>
            <a:ext cx="10668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25" b="1">
                <a:solidFill>
                  <a:srgbClr val="53585F"/>
                </a:solidFill>
                <a:latin typeface="Arial"/>
                <a:cs typeface="Arial"/>
              </a:rPr>
              <a:t>UDP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72072" y="5391139"/>
            <a:ext cx="1262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78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115" y="4591205"/>
            <a:ext cx="1362212" cy="440392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505215" y="4603905"/>
            <a:ext cx="1286510" cy="364490"/>
          </a:xfrm>
          <a:prstGeom prst="rect">
            <a:avLst/>
          </a:prstGeom>
          <a:solidFill>
            <a:srgbClr val="F5D328"/>
          </a:solidFill>
        </p:spPr>
        <p:txBody>
          <a:bodyPr wrap="square" lIns="0" tIns="7429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585"/>
              </a:spcBef>
            </a:pPr>
            <a:r>
              <a:rPr dirty="0" sz="1400" b="1">
                <a:latin typeface="Arial"/>
                <a:cs typeface="Arial"/>
              </a:rPr>
              <a:t>Página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116642" y="3740642"/>
            <a:ext cx="1362710" cy="746125"/>
            <a:chOff x="2116642" y="3740642"/>
            <a:chExt cx="1362710" cy="746125"/>
          </a:xfrm>
        </p:grpSpPr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6642" y="3740642"/>
              <a:ext cx="1362212" cy="746023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154742" y="3753342"/>
              <a:ext cx="1286510" cy="669925"/>
            </a:xfrm>
            <a:custGeom>
              <a:avLst/>
              <a:gdLst/>
              <a:ahLst/>
              <a:cxnLst/>
              <a:rect l="l" t="t" r="r" b="b"/>
              <a:pathLst>
                <a:path w="1286510" h="669925">
                  <a:moveTo>
                    <a:pt x="1286012" y="0"/>
                  </a:moveTo>
                  <a:lnTo>
                    <a:pt x="0" y="0"/>
                  </a:lnTo>
                  <a:lnTo>
                    <a:pt x="0" y="669823"/>
                  </a:lnTo>
                  <a:lnTo>
                    <a:pt x="1286012" y="669823"/>
                  </a:lnTo>
                  <a:lnTo>
                    <a:pt x="1286012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319262" y="3860453"/>
            <a:ext cx="944244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85750" marR="5080" indent="-273685">
              <a:lnSpc>
                <a:spcPts val="1600"/>
              </a:lnSpc>
              <a:spcBef>
                <a:spcPts val="219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Navegador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341553" y="3762793"/>
            <a:ext cx="1416685" cy="694055"/>
            <a:chOff x="6341553" y="3762793"/>
            <a:chExt cx="1416685" cy="69405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1553" y="3762793"/>
              <a:ext cx="1416135" cy="693572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379653" y="3775493"/>
              <a:ext cx="1340485" cy="617855"/>
            </a:xfrm>
            <a:custGeom>
              <a:avLst/>
              <a:gdLst/>
              <a:ahLst/>
              <a:cxnLst/>
              <a:rect l="l" t="t" r="r" b="b"/>
              <a:pathLst>
                <a:path w="1340484" h="617854">
                  <a:moveTo>
                    <a:pt x="1339935" y="0"/>
                  </a:moveTo>
                  <a:lnTo>
                    <a:pt x="0" y="0"/>
                  </a:lnTo>
                  <a:lnTo>
                    <a:pt x="0" y="617372"/>
                  </a:lnTo>
                  <a:lnTo>
                    <a:pt x="1339935" y="617372"/>
                  </a:lnTo>
                  <a:lnTo>
                    <a:pt x="1339935" y="0"/>
                  </a:lnTo>
                  <a:close/>
                </a:path>
              </a:pathLst>
            </a:custGeom>
            <a:solidFill>
              <a:srgbClr val="51A7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379653" y="3775493"/>
            <a:ext cx="1340485" cy="61785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66065" marR="99060" indent="-176530">
              <a:lnSpc>
                <a:spcPts val="1600"/>
              </a:lnSpc>
              <a:spcBef>
                <a:spcPts val="86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Servidor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(estático)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144982" y="3896215"/>
            <a:ext cx="14712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7B1979"/>
                </a:solidFill>
                <a:latin typeface="Arial"/>
                <a:cs typeface="Arial"/>
              </a:rPr>
              <a:t>Protocolo</a:t>
            </a:r>
            <a:r>
              <a:rPr dirty="0" sz="1600" spc="-10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7B1979"/>
                </a:solidFill>
                <a:latin typeface="Arial"/>
                <a:cs typeface="Arial"/>
              </a:rPr>
              <a:t>HTTP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126088" y="5105611"/>
            <a:ext cx="1584960" cy="1492250"/>
            <a:chOff x="4126088" y="5105611"/>
            <a:chExt cx="1584960" cy="1492250"/>
          </a:xfrm>
        </p:grpSpPr>
        <p:sp>
          <p:nvSpPr>
            <p:cNvPr id="47" name="object 47" descr=""/>
            <p:cNvSpPr/>
            <p:nvPr/>
          </p:nvSpPr>
          <p:spPr>
            <a:xfrm>
              <a:off x="4412670" y="5137107"/>
              <a:ext cx="1104900" cy="1104900"/>
            </a:xfrm>
            <a:custGeom>
              <a:avLst/>
              <a:gdLst/>
              <a:ahLst/>
              <a:cxnLst/>
              <a:rect l="l" t="t" r="r" b="b"/>
              <a:pathLst>
                <a:path w="1104900" h="1104900">
                  <a:moveTo>
                    <a:pt x="1104798" y="552399"/>
                  </a:moveTo>
                  <a:lnTo>
                    <a:pt x="1102771" y="600062"/>
                  </a:lnTo>
                  <a:lnTo>
                    <a:pt x="1096798" y="646600"/>
                  </a:lnTo>
                  <a:lnTo>
                    <a:pt x="1087047" y="691846"/>
                  </a:lnTo>
                  <a:lnTo>
                    <a:pt x="1073683" y="735634"/>
                  </a:lnTo>
                  <a:lnTo>
                    <a:pt x="1056871" y="777799"/>
                  </a:lnTo>
                  <a:lnTo>
                    <a:pt x="1036778" y="818174"/>
                  </a:lnTo>
                  <a:lnTo>
                    <a:pt x="1013570" y="856595"/>
                  </a:lnTo>
                  <a:lnTo>
                    <a:pt x="987411" y="892895"/>
                  </a:lnTo>
                  <a:lnTo>
                    <a:pt x="958469" y="926908"/>
                  </a:lnTo>
                  <a:lnTo>
                    <a:pt x="926908" y="958469"/>
                  </a:lnTo>
                  <a:lnTo>
                    <a:pt x="892895" y="987411"/>
                  </a:lnTo>
                  <a:lnTo>
                    <a:pt x="856595" y="1013570"/>
                  </a:lnTo>
                  <a:lnTo>
                    <a:pt x="818174" y="1036778"/>
                  </a:lnTo>
                  <a:lnTo>
                    <a:pt x="777799" y="1056871"/>
                  </a:lnTo>
                  <a:lnTo>
                    <a:pt x="735634" y="1073683"/>
                  </a:lnTo>
                  <a:lnTo>
                    <a:pt x="691846" y="1087047"/>
                  </a:lnTo>
                  <a:lnTo>
                    <a:pt x="646600" y="1096798"/>
                  </a:lnTo>
                  <a:lnTo>
                    <a:pt x="600062" y="1102771"/>
                  </a:lnTo>
                  <a:lnTo>
                    <a:pt x="552399" y="1104798"/>
                  </a:lnTo>
                  <a:lnTo>
                    <a:pt x="504735" y="1102771"/>
                  </a:lnTo>
                  <a:lnTo>
                    <a:pt x="458198" y="1096798"/>
                  </a:lnTo>
                  <a:lnTo>
                    <a:pt x="412952" y="1087047"/>
                  </a:lnTo>
                  <a:lnTo>
                    <a:pt x="369164" y="1073683"/>
                  </a:lnTo>
                  <a:lnTo>
                    <a:pt x="326999" y="1056871"/>
                  </a:lnTo>
                  <a:lnTo>
                    <a:pt x="286623" y="1036778"/>
                  </a:lnTo>
                  <a:lnTo>
                    <a:pt x="248203" y="1013570"/>
                  </a:lnTo>
                  <a:lnTo>
                    <a:pt x="211903" y="987411"/>
                  </a:lnTo>
                  <a:lnTo>
                    <a:pt x="177890" y="958469"/>
                  </a:lnTo>
                  <a:lnTo>
                    <a:pt x="146329" y="926908"/>
                  </a:lnTo>
                  <a:lnTo>
                    <a:pt x="117387" y="892895"/>
                  </a:lnTo>
                  <a:lnTo>
                    <a:pt x="91228" y="856595"/>
                  </a:lnTo>
                  <a:lnTo>
                    <a:pt x="68019" y="818174"/>
                  </a:lnTo>
                  <a:lnTo>
                    <a:pt x="47926" y="777799"/>
                  </a:lnTo>
                  <a:lnTo>
                    <a:pt x="31115" y="735634"/>
                  </a:lnTo>
                  <a:lnTo>
                    <a:pt x="17751" y="691846"/>
                  </a:lnTo>
                  <a:lnTo>
                    <a:pt x="7999" y="646600"/>
                  </a:lnTo>
                  <a:lnTo>
                    <a:pt x="2027" y="600062"/>
                  </a:lnTo>
                  <a:lnTo>
                    <a:pt x="0" y="552399"/>
                  </a:lnTo>
                  <a:lnTo>
                    <a:pt x="2027" y="504735"/>
                  </a:lnTo>
                  <a:lnTo>
                    <a:pt x="7999" y="458198"/>
                  </a:lnTo>
                  <a:lnTo>
                    <a:pt x="17751" y="412952"/>
                  </a:lnTo>
                  <a:lnTo>
                    <a:pt x="31115" y="369164"/>
                  </a:lnTo>
                  <a:lnTo>
                    <a:pt x="47926" y="326999"/>
                  </a:lnTo>
                  <a:lnTo>
                    <a:pt x="68019" y="286623"/>
                  </a:lnTo>
                  <a:lnTo>
                    <a:pt x="91228" y="248203"/>
                  </a:lnTo>
                  <a:lnTo>
                    <a:pt x="117387" y="211903"/>
                  </a:lnTo>
                  <a:lnTo>
                    <a:pt x="146329" y="177890"/>
                  </a:lnTo>
                  <a:lnTo>
                    <a:pt x="177890" y="146329"/>
                  </a:lnTo>
                  <a:lnTo>
                    <a:pt x="211903" y="117387"/>
                  </a:lnTo>
                  <a:lnTo>
                    <a:pt x="248203" y="91228"/>
                  </a:lnTo>
                  <a:lnTo>
                    <a:pt x="286623" y="68019"/>
                  </a:lnTo>
                  <a:lnTo>
                    <a:pt x="326999" y="47926"/>
                  </a:lnTo>
                  <a:lnTo>
                    <a:pt x="369164" y="31115"/>
                  </a:lnTo>
                  <a:lnTo>
                    <a:pt x="412952" y="17751"/>
                  </a:lnTo>
                  <a:lnTo>
                    <a:pt x="458198" y="7999"/>
                  </a:lnTo>
                  <a:lnTo>
                    <a:pt x="504735" y="2027"/>
                  </a:lnTo>
                  <a:lnTo>
                    <a:pt x="552399" y="0"/>
                  </a:lnTo>
                  <a:lnTo>
                    <a:pt x="600062" y="2027"/>
                  </a:lnTo>
                  <a:lnTo>
                    <a:pt x="646600" y="7999"/>
                  </a:lnTo>
                  <a:lnTo>
                    <a:pt x="691846" y="17751"/>
                  </a:lnTo>
                  <a:lnTo>
                    <a:pt x="735634" y="31115"/>
                  </a:lnTo>
                  <a:lnTo>
                    <a:pt x="777799" y="47926"/>
                  </a:lnTo>
                  <a:lnTo>
                    <a:pt x="818174" y="68019"/>
                  </a:lnTo>
                  <a:lnTo>
                    <a:pt x="856595" y="91228"/>
                  </a:lnTo>
                  <a:lnTo>
                    <a:pt x="892895" y="117387"/>
                  </a:lnTo>
                  <a:lnTo>
                    <a:pt x="926908" y="146329"/>
                  </a:lnTo>
                  <a:lnTo>
                    <a:pt x="958469" y="177890"/>
                  </a:lnTo>
                  <a:lnTo>
                    <a:pt x="987411" y="211903"/>
                  </a:lnTo>
                  <a:lnTo>
                    <a:pt x="1013570" y="248203"/>
                  </a:lnTo>
                  <a:lnTo>
                    <a:pt x="1036778" y="286623"/>
                  </a:lnTo>
                  <a:lnTo>
                    <a:pt x="1056871" y="326999"/>
                  </a:lnTo>
                  <a:lnTo>
                    <a:pt x="1073683" y="369164"/>
                  </a:lnTo>
                  <a:lnTo>
                    <a:pt x="1087047" y="412952"/>
                  </a:lnTo>
                  <a:lnTo>
                    <a:pt x="1096798" y="458198"/>
                  </a:lnTo>
                  <a:lnTo>
                    <a:pt x="1102771" y="504735"/>
                  </a:lnTo>
                  <a:lnTo>
                    <a:pt x="1104798" y="552399"/>
                  </a:lnTo>
                  <a:close/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551980" y="5704043"/>
              <a:ext cx="717550" cy="290830"/>
            </a:xfrm>
            <a:custGeom>
              <a:avLst/>
              <a:gdLst/>
              <a:ahLst/>
              <a:cxnLst/>
              <a:rect l="l" t="t" r="r" b="b"/>
              <a:pathLst>
                <a:path w="717550" h="290829">
                  <a:moveTo>
                    <a:pt x="0" y="0"/>
                  </a:moveTo>
                  <a:lnTo>
                    <a:pt x="70147" y="14252"/>
                  </a:lnTo>
                  <a:lnTo>
                    <a:pt x="246820" y="62235"/>
                  </a:lnTo>
                  <a:lnTo>
                    <a:pt x="479370" y="151784"/>
                  </a:lnTo>
                  <a:lnTo>
                    <a:pt x="717145" y="290736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527754" y="5243711"/>
              <a:ext cx="629920" cy="320040"/>
            </a:xfrm>
            <a:custGeom>
              <a:avLst/>
              <a:gdLst/>
              <a:ahLst/>
              <a:cxnLst/>
              <a:rect l="l" t="t" r="r" b="b"/>
              <a:pathLst>
                <a:path w="629920" h="320039">
                  <a:moveTo>
                    <a:pt x="0" y="319810"/>
                  </a:moveTo>
                  <a:lnTo>
                    <a:pt x="51408" y="284149"/>
                  </a:lnTo>
                  <a:lnTo>
                    <a:pt x="189582" y="198064"/>
                  </a:lnTo>
                  <a:lnTo>
                    <a:pt x="390445" y="92899"/>
                  </a:lnTo>
                  <a:lnTo>
                    <a:pt x="629924" y="0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738531" y="5260670"/>
              <a:ext cx="467995" cy="845819"/>
            </a:xfrm>
            <a:custGeom>
              <a:avLst/>
              <a:gdLst/>
              <a:ahLst/>
              <a:cxnLst/>
              <a:rect l="l" t="t" r="r" b="b"/>
              <a:pathLst>
                <a:path w="467995" h="845820">
                  <a:moveTo>
                    <a:pt x="467606" y="0"/>
                  </a:moveTo>
                  <a:lnTo>
                    <a:pt x="416007" y="72836"/>
                  </a:lnTo>
                  <a:lnTo>
                    <a:pt x="291041" y="264693"/>
                  </a:lnTo>
                  <a:lnTo>
                    <a:pt x="137457" y="535595"/>
                  </a:lnTo>
                  <a:lnTo>
                    <a:pt x="0" y="845563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765188" y="5662860"/>
              <a:ext cx="688340" cy="485140"/>
            </a:xfrm>
            <a:custGeom>
              <a:avLst/>
              <a:gdLst/>
              <a:ahLst/>
              <a:cxnLst/>
              <a:rect l="l" t="t" r="r" b="b"/>
              <a:pathLst>
                <a:path w="688339" h="485139">
                  <a:moveTo>
                    <a:pt x="0" y="484556"/>
                  </a:moveTo>
                  <a:lnTo>
                    <a:pt x="60493" y="455861"/>
                  </a:lnTo>
                  <a:lnTo>
                    <a:pt x="218655" y="367658"/>
                  </a:lnTo>
                  <a:lnTo>
                    <a:pt x="439507" y="216764"/>
                  </a:lnTo>
                  <a:lnTo>
                    <a:pt x="688071" y="0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551980" y="5518828"/>
              <a:ext cx="833755" cy="95885"/>
            </a:xfrm>
            <a:custGeom>
              <a:avLst/>
              <a:gdLst/>
              <a:ahLst/>
              <a:cxnLst/>
              <a:rect l="l" t="t" r="r" b="b"/>
              <a:pathLst>
                <a:path w="833754" h="95885">
                  <a:moveTo>
                    <a:pt x="0" y="95572"/>
                  </a:moveTo>
                  <a:lnTo>
                    <a:pt x="80652" y="69469"/>
                  </a:lnTo>
                  <a:lnTo>
                    <a:pt x="284525" y="22128"/>
                  </a:lnTo>
                  <a:lnTo>
                    <a:pt x="554496" y="0"/>
                  </a:lnTo>
                  <a:lnTo>
                    <a:pt x="833439" y="49534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590746" y="5335778"/>
              <a:ext cx="114300" cy="763270"/>
            </a:xfrm>
            <a:custGeom>
              <a:avLst/>
              <a:gdLst/>
              <a:ahLst/>
              <a:cxnLst/>
              <a:rect l="l" t="t" r="r" b="b"/>
              <a:pathLst>
                <a:path w="114300" h="763270">
                  <a:moveTo>
                    <a:pt x="0" y="0"/>
                  </a:moveTo>
                  <a:lnTo>
                    <a:pt x="22902" y="54342"/>
                  </a:lnTo>
                  <a:lnTo>
                    <a:pt x="70561" y="208512"/>
                  </a:lnTo>
                  <a:lnTo>
                    <a:pt x="111407" y="449221"/>
                  </a:lnTo>
                  <a:lnTo>
                    <a:pt x="113866" y="763183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619820" y="5297012"/>
              <a:ext cx="702945" cy="652145"/>
            </a:xfrm>
            <a:custGeom>
              <a:avLst/>
              <a:gdLst/>
              <a:ahLst/>
              <a:cxnLst/>
              <a:rect l="l" t="t" r="r" b="b"/>
              <a:pathLst>
                <a:path w="702945" h="652145">
                  <a:moveTo>
                    <a:pt x="0" y="0"/>
                  </a:moveTo>
                  <a:lnTo>
                    <a:pt x="91045" y="31989"/>
                  </a:lnTo>
                  <a:lnTo>
                    <a:pt x="301337" y="139615"/>
                  </a:lnTo>
                  <a:lnTo>
                    <a:pt x="536613" y="340366"/>
                  </a:lnTo>
                  <a:lnTo>
                    <a:pt x="702608" y="651729"/>
                  </a:lnTo>
                </a:path>
              </a:pathLst>
            </a:custGeom>
            <a:ln w="14536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2960" y="5430263"/>
              <a:ext cx="164745" cy="164760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7088" y="5105611"/>
              <a:ext cx="218052" cy="21805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8750" y="5498106"/>
              <a:ext cx="203515" cy="20351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2618" y="5207374"/>
              <a:ext cx="155064" cy="15504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8533" y="5914833"/>
              <a:ext cx="242285" cy="24227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4267306" y="5510215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10">
                  <a:moveTo>
                    <a:pt x="147781" y="0"/>
                  </a:moveTo>
                  <a:lnTo>
                    <a:pt x="101068" y="7534"/>
                  </a:lnTo>
                  <a:lnTo>
                    <a:pt x="60500" y="28516"/>
                  </a:lnTo>
                  <a:lnTo>
                    <a:pt x="28511" y="60510"/>
                  </a:lnTo>
                  <a:lnTo>
                    <a:pt x="7533" y="101081"/>
                  </a:lnTo>
                  <a:lnTo>
                    <a:pt x="0" y="147796"/>
                  </a:lnTo>
                  <a:lnTo>
                    <a:pt x="7533" y="194510"/>
                  </a:lnTo>
                  <a:lnTo>
                    <a:pt x="28511" y="235082"/>
                  </a:lnTo>
                  <a:lnTo>
                    <a:pt x="60500" y="267075"/>
                  </a:lnTo>
                  <a:lnTo>
                    <a:pt x="101068" y="288057"/>
                  </a:lnTo>
                  <a:lnTo>
                    <a:pt x="147781" y="295592"/>
                  </a:lnTo>
                  <a:lnTo>
                    <a:pt x="194495" y="288057"/>
                  </a:lnTo>
                  <a:lnTo>
                    <a:pt x="235066" y="267075"/>
                  </a:lnTo>
                  <a:lnTo>
                    <a:pt x="267060" y="235082"/>
                  </a:lnTo>
                  <a:lnTo>
                    <a:pt x="288042" y="194510"/>
                  </a:lnTo>
                  <a:lnTo>
                    <a:pt x="295577" y="147796"/>
                  </a:lnTo>
                  <a:lnTo>
                    <a:pt x="288042" y="101081"/>
                  </a:lnTo>
                  <a:lnTo>
                    <a:pt x="267060" y="60510"/>
                  </a:lnTo>
                  <a:lnTo>
                    <a:pt x="235066" y="28516"/>
                  </a:lnTo>
                  <a:lnTo>
                    <a:pt x="194495" y="7534"/>
                  </a:lnTo>
                  <a:lnTo>
                    <a:pt x="147781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267306" y="5510215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10">
                  <a:moveTo>
                    <a:pt x="295577" y="147795"/>
                  </a:moveTo>
                  <a:lnTo>
                    <a:pt x="288042" y="194510"/>
                  </a:lnTo>
                  <a:lnTo>
                    <a:pt x="267060" y="235081"/>
                  </a:lnTo>
                  <a:lnTo>
                    <a:pt x="235067" y="267075"/>
                  </a:lnTo>
                  <a:lnTo>
                    <a:pt x="194495" y="288056"/>
                  </a:lnTo>
                  <a:lnTo>
                    <a:pt x="147781" y="295591"/>
                  </a:lnTo>
                  <a:lnTo>
                    <a:pt x="101068" y="288056"/>
                  </a:lnTo>
                  <a:lnTo>
                    <a:pt x="60500" y="267075"/>
                  </a:lnTo>
                  <a:lnTo>
                    <a:pt x="28511" y="235081"/>
                  </a:lnTo>
                  <a:lnTo>
                    <a:pt x="7533" y="194510"/>
                  </a:lnTo>
                  <a:lnTo>
                    <a:pt x="0" y="147795"/>
                  </a:lnTo>
                  <a:lnTo>
                    <a:pt x="7533" y="101081"/>
                  </a:lnTo>
                  <a:lnTo>
                    <a:pt x="28511" y="60510"/>
                  </a:lnTo>
                  <a:lnTo>
                    <a:pt x="60500" y="28516"/>
                  </a:lnTo>
                  <a:lnTo>
                    <a:pt x="101068" y="7534"/>
                  </a:lnTo>
                  <a:lnTo>
                    <a:pt x="147781" y="0"/>
                  </a:lnTo>
                  <a:lnTo>
                    <a:pt x="194495" y="7534"/>
                  </a:lnTo>
                  <a:lnTo>
                    <a:pt x="235067" y="28516"/>
                  </a:lnTo>
                  <a:lnTo>
                    <a:pt x="267060" y="60510"/>
                  </a:lnTo>
                  <a:lnTo>
                    <a:pt x="288042" y="101081"/>
                  </a:lnTo>
                  <a:lnTo>
                    <a:pt x="295577" y="147795"/>
                  </a:lnTo>
                  <a:close/>
                </a:path>
              </a:pathLst>
            </a:custGeom>
            <a:ln w="145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3767" y="6094110"/>
              <a:ext cx="164745" cy="16476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26088" y="6128364"/>
              <a:ext cx="1584808" cy="469500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4164188" y="6141064"/>
            <a:ext cx="1508760" cy="393700"/>
          </a:xfrm>
          <a:prstGeom prst="rect">
            <a:avLst/>
          </a:prstGeom>
          <a:solidFill>
            <a:srgbClr val="70BF41"/>
          </a:solidFill>
        </p:spPr>
        <p:txBody>
          <a:bodyPr wrap="square" lIns="0" tIns="8001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63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Red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547985" y="3929175"/>
            <a:ext cx="5555615" cy="2242185"/>
            <a:chOff x="1547985" y="3929175"/>
            <a:chExt cx="5555615" cy="2242185"/>
          </a:xfrm>
        </p:grpSpPr>
        <p:sp>
          <p:nvSpPr>
            <p:cNvPr id="66" name="object 66" descr=""/>
            <p:cNvSpPr/>
            <p:nvPr/>
          </p:nvSpPr>
          <p:spPr>
            <a:xfrm>
              <a:off x="3392691" y="6025808"/>
              <a:ext cx="683260" cy="116839"/>
            </a:xfrm>
            <a:custGeom>
              <a:avLst/>
              <a:gdLst/>
              <a:ahLst/>
              <a:cxnLst/>
              <a:rect l="l" t="t" r="r" b="b"/>
              <a:pathLst>
                <a:path w="683260" h="116839">
                  <a:moveTo>
                    <a:pt x="0" y="950"/>
                  </a:moveTo>
                  <a:lnTo>
                    <a:pt x="59132" y="44654"/>
                  </a:lnTo>
                  <a:lnTo>
                    <a:pt x="100614" y="66828"/>
                  </a:lnTo>
                  <a:lnTo>
                    <a:pt x="142907" y="84917"/>
                  </a:lnTo>
                  <a:lnTo>
                    <a:pt x="186011" y="98919"/>
                  </a:lnTo>
                  <a:lnTo>
                    <a:pt x="229927" y="108836"/>
                  </a:lnTo>
                  <a:lnTo>
                    <a:pt x="274655" y="114667"/>
                  </a:lnTo>
                  <a:lnTo>
                    <a:pt x="320194" y="116412"/>
                  </a:lnTo>
                  <a:lnTo>
                    <a:pt x="366544" y="114071"/>
                  </a:lnTo>
                  <a:lnTo>
                    <a:pt x="413706" y="107644"/>
                  </a:lnTo>
                  <a:lnTo>
                    <a:pt x="461679" y="97131"/>
                  </a:lnTo>
                  <a:lnTo>
                    <a:pt x="510464" y="82533"/>
                  </a:lnTo>
                  <a:lnTo>
                    <a:pt x="560060" y="63848"/>
                  </a:lnTo>
                  <a:lnTo>
                    <a:pt x="610468" y="41078"/>
                  </a:lnTo>
                  <a:lnTo>
                    <a:pt x="661687" y="14222"/>
                  </a:lnTo>
                  <a:lnTo>
                    <a:pt x="682780" y="0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256064" y="5897676"/>
              <a:ext cx="975360" cy="231140"/>
            </a:xfrm>
            <a:custGeom>
              <a:avLst/>
              <a:gdLst/>
              <a:ahLst/>
              <a:cxnLst/>
              <a:rect l="l" t="t" r="r" b="b"/>
              <a:pathLst>
                <a:path w="975360" h="231139">
                  <a:moveTo>
                    <a:pt x="228346" y="68986"/>
                  </a:moveTo>
                  <a:lnTo>
                    <a:pt x="0" y="0"/>
                  </a:lnTo>
                  <a:lnTo>
                    <a:pt x="81826" y="224078"/>
                  </a:lnTo>
                  <a:lnTo>
                    <a:pt x="228346" y="68986"/>
                  </a:lnTo>
                  <a:close/>
                </a:path>
                <a:path w="975360" h="231139">
                  <a:moveTo>
                    <a:pt x="975245" y="23063"/>
                  </a:moveTo>
                  <a:lnTo>
                    <a:pt x="738708" y="53886"/>
                  </a:lnTo>
                  <a:lnTo>
                    <a:pt x="857986" y="230784"/>
                  </a:lnTo>
                  <a:lnTo>
                    <a:pt x="975245" y="23063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798893" y="6025815"/>
              <a:ext cx="668655" cy="120014"/>
            </a:xfrm>
            <a:custGeom>
              <a:avLst/>
              <a:gdLst/>
              <a:ahLst/>
              <a:cxnLst/>
              <a:rect l="l" t="t" r="r" b="b"/>
              <a:pathLst>
                <a:path w="668654" h="120014">
                  <a:moveTo>
                    <a:pt x="668578" y="13664"/>
                  </a:moveTo>
                  <a:lnTo>
                    <a:pt x="611918" y="55848"/>
                  </a:lnTo>
                  <a:lnTo>
                    <a:pt x="572462" y="76361"/>
                  </a:lnTo>
                  <a:lnTo>
                    <a:pt x="532008" y="92919"/>
                  </a:lnTo>
                  <a:lnTo>
                    <a:pt x="490557" y="105522"/>
                  </a:lnTo>
                  <a:lnTo>
                    <a:pt x="448110" y="114171"/>
                  </a:lnTo>
                  <a:lnTo>
                    <a:pt x="404665" y="118865"/>
                  </a:lnTo>
                  <a:lnTo>
                    <a:pt x="360223" y="119604"/>
                  </a:lnTo>
                  <a:lnTo>
                    <a:pt x="314784" y="116389"/>
                  </a:lnTo>
                  <a:lnTo>
                    <a:pt x="268348" y="109219"/>
                  </a:lnTo>
                  <a:lnTo>
                    <a:pt x="220914" y="98094"/>
                  </a:lnTo>
                  <a:lnTo>
                    <a:pt x="172484" y="83015"/>
                  </a:lnTo>
                  <a:lnTo>
                    <a:pt x="123057" y="63981"/>
                  </a:lnTo>
                  <a:lnTo>
                    <a:pt x="72632" y="40992"/>
                  </a:lnTo>
                  <a:lnTo>
                    <a:pt x="21210" y="14049"/>
                  </a:lnTo>
                  <a:lnTo>
                    <a:pt x="0" y="0"/>
                  </a:lnTo>
                </a:path>
              </a:pathLst>
            </a:custGeom>
            <a:ln w="50799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42191" y="5908382"/>
              <a:ext cx="960119" cy="225425"/>
            </a:xfrm>
            <a:custGeom>
              <a:avLst/>
              <a:gdLst/>
              <a:ahLst/>
              <a:cxnLst/>
              <a:rect l="l" t="t" r="r" b="b"/>
              <a:pathLst>
                <a:path w="960120" h="225425">
                  <a:moveTo>
                    <a:pt x="236778" y="42532"/>
                  </a:moveTo>
                  <a:lnTo>
                    <a:pt x="0" y="13639"/>
                  </a:lnTo>
                  <a:lnTo>
                    <a:pt x="118960" y="220408"/>
                  </a:lnTo>
                  <a:lnTo>
                    <a:pt x="236778" y="42532"/>
                  </a:lnTo>
                  <a:close/>
                </a:path>
                <a:path w="960120" h="225425">
                  <a:moveTo>
                    <a:pt x="959954" y="0"/>
                  </a:moveTo>
                  <a:lnTo>
                    <a:pt x="732663" y="72377"/>
                  </a:lnTo>
                  <a:lnTo>
                    <a:pt x="881481" y="225259"/>
                  </a:lnTo>
                  <a:lnTo>
                    <a:pt x="95995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749630" y="4528496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399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642946" y="4340542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60" h="527685">
                  <a:moveTo>
                    <a:pt x="213360" y="313905"/>
                  </a:moveTo>
                  <a:lnTo>
                    <a:pt x="0" y="313905"/>
                  </a:lnTo>
                  <a:lnTo>
                    <a:pt x="106680" y="527265"/>
                  </a:lnTo>
                  <a:lnTo>
                    <a:pt x="213360" y="313905"/>
                  </a:lnTo>
                  <a:close/>
                </a:path>
                <a:path w="213360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996337" y="452456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0"/>
                  </a:moveTo>
                  <a:lnTo>
                    <a:pt x="0" y="25400"/>
                  </a:lnTo>
                  <a:lnTo>
                    <a:pt x="0" y="125953"/>
                  </a:lnTo>
                  <a:lnTo>
                    <a:pt x="0" y="151353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889648" y="4336605"/>
              <a:ext cx="213360" cy="527685"/>
            </a:xfrm>
            <a:custGeom>
              <a:avLst/>
              <a:gdLst/>
              <a:ahLst/>
              <a:cxnLst/>
              <a:rect l="l" t="t" r="r" b="b"/>
              <a:pathLst>
                <a:path w="213359" h="527685">
                  <a:moveTo>
                    <a:pt x="213360" y="313918"/>
                  </a:moveTo>
                  <a:lnTo>
                    <a:pt x="0" y="313918"/>
                  </a:lnTo>
                  <a:lnTo>
                    <a:pt x="106680" y="527278"/>
                  </a:lnTo>
                  <a:lnTo>
                    <a:pt x="213360" y="313918"/>
                  </a:lnTo>
                  <a:close/>
                </a:path>
                <a:path w="213359" h="527685">
                  <a:moveTo>
                    <a:pt x="213360" y="213360"/>
                  </a:moveTo>
                  <a:lnTo>
                    <a:pt x="106680" y="0"/>
                  </a:lnTo>
                  <a:lnTo>
                    <a:pt x="0" y="213360"/>
                  </a:lnTo>
                  <a:lnTo>
                    <a:pt x="213360" y="2133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735945" y="4035855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4" h="0">
                  <a:moveTo>
                    <a:pt x="0" y="0"/>
                  </a:moveTo>
                  <a:lnTo>
                    <a:pt x="25399" y="0"/>
                  </a:lnTo>
                  <a:lnTo>
                    <a:pt x="170489" y="0"/>
                  </a:lnTo>
                  <a:lnTo>
                    <a:pt x="195889" y="0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547977" y="3929176"/>
              <a:ext cx="572135" cy="213360"/>
            </a:xfrm>
            <a:custGeom>
              <a:avLst/>
              <a:gdLst/>
              <a:ahLst/>
              <a:cxnLst/>
              <a:rect l="l" t="t" r="r" b="b"/>
              <a:pathLst>
                <a:path w="572135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572135" h="213360">
                  <a:moveTo>
                    <a:pt x="571804" y="106680"/>
                  </a:moveTo>
                  <a:lnTo>
                    <a:pt x="358444" y="0"/>
                  </a:lnTo>
                  <a:lnTo>
                    <a:pt x="358444" y="213360"/>
                  </a:lnTo>
                  <a:lnTo>
                    <a:pt x="571804" y="10668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551301" y="4035705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4" h="0">
                  <a:moveTo>
                    <a:pt x="430890" y="0"/>
                  </a:moveTo>
                  <a:lnTo>
                    <a:pt x="418190" y="0"/>
                  </a:ln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442081" y="3974757"/>
              <a:ext cx="649605" cy="121920"/>
            </a:xfrm>
            <a:custGeom>
              <a:avLst/>
              <a:gdLst/>
              <a:ahLst/>
              <a:cxnLst/>
              <a:rect l="l" t="t" r="r" b="b"/>
              <a:pathLst>
                <a:path w="649604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649604" h="121920">
                  <a:moveTo>
                    <a:pt x="649325" y="60960"/>
                  </a:moveTo>
                  <a:lnTo>
                    <a:pt x="527405" y="0"/>
                  </a:lnTo>
                  <a:lnTo>
                    <a:pt x="527405" y="121920"/>
                  </a:lnTo>
                  <a:lnTo>
                    <a:pt x="649325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789931" y="4051160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4" h="0">
                  <a:moveTo>
                    <a:pt x="430890" y="0"/>
                  </a:moveTo>
                  <a:lnTo>
                    <a:pt x="418190" y="0"/>
                  </a:lnTo>
                  <a:lnTo>
                    <a:pt x="12699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680710" y="3990200"/>
              <a:ext cx="649605" cy="121920"/>
            </a:xfrm>
            <a:custGeom>
              <a:avLst/>
              <a:gdLst/>
              <a:ahLst/>
              <a:cxnLst/>
              <a:rect l="l" t="t" r="r" b="b"/>
              <a:pathLst>
                <a:path w="649604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649604" h="121920">
                  <a:moveTo>
                    <a:pt x="649325" y="60960"/>
                  </a:moveTo>
                  <a:lnTo>
                    <a:pt x="527405" y="0"/>
                  </a:lnTo>
                  <a:lnTo>
                    <a:pt x="527405" y="121920"/>
                  </a:lnTo>
                  <a:lnTo>
                    <a:pt x="649325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4467739" y="4382691"/>
            <a:ext cx="745490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solidFill>
                  <a:srgbClr val="7B1979"/>
                </a:solidFill>
                <a:latin typeface="Arial"/>
                <a:cs typeface="Arial"/>
              </a:rPr>
              <a:t>Interfaz</a:t>
            </a:r>
            <a:r>
              <a:rPr dirty="0" sz="1200" spc="-5">
                <a:solidFill>
                  <a:srgbClr val="7B1979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7B1979"/>
                </a:solidFill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dirty="0" sz="1200" spc="-10" b="1">
                <a:solidFill>
                  <a:srgbClr val="7B1979"/>
                </a:solidFill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214992" y="3347527"/>
            <a:ext cx="8502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53585F"/>
                </a:solidFill>
                <a:latin typeface="Arial"/>
                <a:cs typeface="Arial"/>
              </a:rPr>
              <a:t>Servidor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7989464" y="3560131"/>
            <a:ext cx="1496060" cy="1600200"/>
            <a:chOff x="7989464" y="3560131"/>
            <a:chExt cx="1496060" cy="1600200"/>
          </a:xfrm>
        </p:grpSpPr>
        <p:pic>
          <p:nvPicPr>
            <p:cNvPr id="83" name="object 8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18136" y="3560131"/>
              <a:ext cx="928548" cy="928548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89464" y="4466360"/>
              <a:ext cx="1495464" cy="693572"/>
            </a:xfrm>
            <a:prstGeom prst="rect">
              <a:avLst/>
            </a:prstGeom>
          </p:spPr>
        </p:pic>
      </p:grpSp>
      <p:sp>
        <p:nvSpPr>
          <p:cNvPr id="85" name="object 85" descr=""/>
          <p:cNvSpPr txBox="1"/>
          <p:nvPr/>
        </p:nvSpPr>
        <p:spPr>
          <a:xfrm>
            <a:off x="8027564" y="4479060"/>
            <a:ext cx="1419860" cy="617855"/>
          </a:xfrm>
          <a:prstGeom prst="rect">
            <a:avLst/>
          </a:prstGeom>
          <a:solidFill>
            <a:srgbClr val="F5D328"/>
          </a:solidFill>
        </p:spPr>
        <p:txBody>
          <a:bodyPr wrap="square" lIns="0" tIns="121920" rIns="0" bIns="0" rtlCol="0" vert="horz">
            <a:spAutoFit/>
          </a:bodyPr>
          <a:lstStyle/>
          <a:p>
            <a:pPr marL="155575" marR="86360" indent="-76200">
              <a:lnSpc>
                <a:spcPts val="1600"/>
              </a:lnSpc>
              <a:spcBef>
                <a:spcPts val="960"/>
              </a:spcBef>
            </a:pPr>
            <a:r>
              <a:rPr dirty="0" sz="1400" b="1">
                <a:latin typeface="Arial"/>
                <a:cs typeface="Arial"/>
              </a:rPr>
              <a:t>Repositorio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de </a:t>
            </a:r>
            <a:r>
              <a:rPr dirty="0" sz="1400" b="1">
                <a:latin typeface="Arial"/>
                <a:cs typeface="Arial"/>
              </a:rPr>
              <a:t>páginas </a:t>
            </a:r>
            <a:r>
              <a:rPr dirty="0" sz="1400" spc="-25" b="1"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7727168" y="3877481"/>
            <a:ext cx="572135" cy="213360"/>
            <a:chOff x="7727168" y="3877481"/>
            <a:chExt cx="572135" cy="213360"/>
          </a:xfrm>
        </p:grpSpPr>
        <p:sp>
          <p:nvSpPr>
            <p:cNvPr id="87" name="object 87" descr=""/>
            <p:cNvSpPr/>
            <p:nvPr/>
          </p:nvSpPr>
          <p:spPr>
            <a:xfrm>
              <a:off x="7915128" y="3984161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 h="0">
                  <a:moveTo>
                    <a:pt x="0" y="0"/>
                  </a:moveTo>
                  <a:lnTo>
                    <a:pt x="25400" y="0"/>
                  </a:lnTo>
                  <a:lnTo>
                    <a:pt x="170489" y="0"/>
                  </a:lnTo>
                  <a:lnTo>
                    <a:pt x="195889" y="0"/>
                  </a:lnTo>
                </a:path>
              </a:pathLst>
            </a:custGeom>
            <a:ln w="50800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7727162" y="3877487"/>
              <a:ext cx="572135" cy="213360"/>
            </a:xfrm>
            <a:custGeom>
              <a:avLst/>
              <a:gdLst/>
              <a:ahLst/>
              <a:cxnLst/>
              <a:rect l="l" t="t" r="r" b="b"/>
              <a:pathLst>
                <a:path w="572134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572134" h="213360">
                  <a:moveTo>
                    <a:pt x="571804" y="106680"/>
                  </a:moveTo>
                  <a:lnTo>
                    <a:pt x="358444" y="0"/>
                  </a:lnTo>
                  <a:lnTo>
                    <a:pt x="358444" y="213360"/>
                  </a:lnTo>
                  <a:lnTo>
                    <a:pt x="571804" y="10668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740256" y="3329084"/>
            <a:ext cx="702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53585F"/>
                </a:solidFill>
                <a:latin typeface="Arial"/>
                <a:cs typeface="Arial"/>
              </a:rPr>
              <a:t>Cliente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/>
              <a:t>©</a:t>
            </a:r>
            <a:r>
              <a:rPr dirty="0" sz="1600" spc="-5"/>
              <a:t> </a:t>
            </a:r>
            <a:r>
              <a:rPr dirty="0"/>
              <a:t>Juan Quemada, DIT, </a:t>
            </a:r>
            <a:r>
              <a:rPr dirty="0" spc="-25"/>
              <a:t>UPM</a:t>
            </a:r>
            <a:endParaRPr sz="1600"/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dirty="0" spc="-5"/>
              <a:t> </a:t>
            </a:r>
            <a:r>
              <a:rPr dirty="0" spc="-30"/>
              <a:t>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CORE_00_mod_0_HTML5</dc:title>
  <dcterms:created xsi:type="dcterms:W3CDTF">2022-12-02T13:09:23Z</dcterms:created>
  <dcterms:modified xsi:type="dcterms:W3CDTF">2022-12-02T13:09:23Z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2020-08-28T00:00:00Z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2022-12-02T00:00:00Z</vt:filetime>
  </property>
</Properties>
</file>