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Default Extension="jpg" ContentType="image/jpg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x="9144000" cy="6858000"/>
  <p:notesSz cx="9144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376421" y="2481148"/>
            <a:ext cx="2391156" cy="697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9144000" cy="685799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47268" y="-49275"/>
            <a:ext cx="8449462" cy="6965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14299" y="1069339"/>
            <a:ext cx="8515400" cy="45993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30742" y="6601764"/>
            <a:ext cx="166370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eveloper.mozilla.org/es/docs/Web/CSS/Referencia_CSS" TargetMode="External"/><Relationship Id="rId3" Type="http://schemas.openxmlformats.org/officeDocument/2006/relationships/hyperlink" Target="https://developer.mozilla.org/es/docs/Learn/Getting_started_with_the_web/CSS_basics" TargetMode="External"/><Relationship Id="rId4" Type="http://schemas.openxmlformats.org/officeDocument/2006/relationships/hyperlink" Target="https://www.w3.org/TR/css-2010/" TargetMode="External"/><Relationship Id="rId5" Type="http://schemas.openxmlformats.org/officeDocument/2006/relationships/hyperlink" Target="https://www.w3.org/TR/css-color-3/" TargetMode="External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bluegriffon.org/" TargetMode="External"/><Relationship Id="rId3" Type="http://schemas.openxmlformats.org/officeDocument/2006/relationships/hyperlink" Target="https://code.visualstudio.com/" TargetMode="External"/><Relationship Id="rId4" Type="http://schemas.openxmlformats.org/officeDocument/2006/relationships/hyperlink" Target="http://www.sublimetext.com/" TargetMode="External"/><Relationship Id="rId5" Type="http://schemas.openxmlformats.org/officeDocument/2006/relationships/hyperlink" Target="https://atom.io/" TargetMode="External"/><Relationship Id="rId6" Type="http://schemas.openxmlformats.org/officeDocument/2006/relationships/hyperlink" Target="http://brackets.io/" TargetMode="External"/><Relationship Id="rId7" Type="http://schemas.openxmlformats.org/officeDocument/2006/relationships/hyperlink" Target="http://en.wikipedia.org/wiki/Comparison_of_HTML_editors" TargetMode="External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ev.w3.org/html5/markup/elements.html" TargetMode="External"/><Relationship Id="rId3" Type="http://schemas.openxmlformats.org/officeDocument/2006/relationships/hyperlink" Target="https://dxr.mozilla.org/mozilla-central/source/layout/style/res/html.css" TargetMode="External"/><Relationship Id="rId4" Type="http://schemas.openxmlformats.org/officeDocument/2006/relationships/hyperlink" Target="https://chromium.googlesource.com/chromium/blink/%2B/master/Source/core/css/html.css" TargetMode="External"/><Relationship Id="rId5" Type="http://schemas.openxmlformats.org/officeDocument/2006/relationships/hyperlink" Target="https://trac.webkit.org/browser/trunk/Source/WebCore/css/html.css" TargetMode="External"/><Relationship Id="rId6" Type="http://schemas.openxmlformats.org/officeDocument/2006/relationships/hyperlink" Target="https://bitsofco.de/a-look-at-css-resets-in-2018/" TargetMode="External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eveloper.mozilla.org/es/docs/Web/Guide/CSS/Cajas_flexibles" TargetMode="External"/><Relationship Id="rId3" Type="http://schemas.openxmlformats.org/officeDocument/2006/relationships/hyperlink" Target="https://developer.mozilla.org/es/docs/Web/CSS/CSS_Grid_Layout" TargetMode="External"/><Relationship Id="rId4" Type="http://schemas.openxmlformats.org/officeDocument/2006/relationships/hyperlink" Target="http://css-tricks.com/snippets/css/a-guide-to-flexbox/" TargetMode="External"/><Relationship Id="rId5" Type="http://schemas.openxmlformats.org/officeDocument/2006/relationships/hyperlink" Target="https://css-tricks.com/snippets/css/complete-guide-grid/" TargetMode="External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miDominio.com/ruta/miArchivo.html" TargetMode="External"/><Relationship Id="rId3" Type="http://schemas.openxmlformats.org/officeDocument/2006/relationships/hyperlink" Target="http://www.nytimes.com/" TargetMode="External"/><Relationship Id="rId4" Type="http://schemas.openxmlformats.org/officeDocument/2006/relationships/hyperlink" Target="http://www.google.es/" TargetMode="External"/><Relationship Id="rId5" Type="http://schemas.openxmlformats.org/officeDocument/2006/relationships/hyperlink" Target="mailto:nombre@miDominio.com" TargetMode="Externa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27757" y="980694"/>
            <a:ext cx="3888486" cy="3888485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3376421" y="2481148"/>
            <a:ext cx="2389505" cy="6972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spc="-10">
                <a:latin typeface="Calibri"/>
                <a:cs typeface="Calibri"/>
              </a:rPr>
              <a:t>HTML/CSS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3044189" y="3893896"/>
            <a:ext cx="3055620" cy="5143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>
                <a:solidFill>
                  <a:srgbClr val="888888"/>
                </a:solidFill>
                <a:latin typeface="Calibri"/>
                <a:cs typeface="Calibri"/>
              </a:rPr>
              <a:t>Mi</a:t>
            </a:r>
            <a:r>
              <a:rPr dirty="0" sz="3200" spc="-6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888888"/>
                </a:solidFill>
                <a:latin typeface="Calibri"/>
                <a:cs typeface="Calibri"/>
              </a:rPr>
              <a:t>primera</a:t>
            </a:r>
            <a:r>
              <a:rPr dirty="0" sz="3200" spc="-45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3200" spc="-10">
                <a:solidFill>
                  <a:srgbClr val="888888"/>
                </a:solidFill>
                <a:latin typeface="Calibri"/>
                <a:cs typeface="Calibri"/>
              </a:rPr>
              <a:t>página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9144000" cy="720090"/>
          </a:xfrm>
          <a:custGeom>
            <a:avLst/>
            <a:gdLst/>
            <a:ahLst/>
            <a:cxnLst/>
            <a:rect l="l" t="t" r="r" b="b"/>
            <a:pathLst>
              <a:path w="9144000" h="720090">
                <a:moveTo>
                  <a:pt x="9144000" y="0"/>
                </a:moveTo>
                <a:lnTo>
                  <a:pt x="0" y="0"/>
                </a:lnTo>
                <a:lnTo>
                  <a:pt x="0" y="720001"/>
                </a:lnTo>
                <a:lnTo>
                  <a:pt x="9144000" y="720001"/>
                </a:lnTo>
                <a:lnTo>
                  <a:pt x="9144000" y="0"/>
                </a:lnTo>
                <a:close/>
              </a:path>
            </a:pathLst>
          </a:custGeom>
          <a:solidFill>
            <a:srgbClr val="1F487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7268" y="0"/>
            <a:ext cx="2047239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Recursos</a:t>
            </a:r>
          </a:p>
        </p:txBody>
      </p:sp>
      <p:sp>
        <p:nvSpPr>
          <p:cNvPr id="5" name="object 5" descr=""/>
          <p:cNvSpPr txBox="1"/>
          <p:nvPr/>
        </p:nvSpPr>
        <p:spPr>
          <a:xfrm>
            <a:off x="8653018" y="6601764"/>
            <a:ext cx="244475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sz="1200" spc="-25">
                <a:solidFill>
                  <a:srgbClr val="888888"/>
                </a:solidFill>
                <a:latin typeface="Calibri"/>
                <a:cs typeface="Calibri"/>
              </a:rPr>
              <a:t>10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402437" y="994105"/>
            <a:ext cx="8248015" cy="41465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Calibri"/>
                <a:cs typeface="Calibri"/>
              </a:rPr>
              <a:t>Propiedades</a:t>
            </a:r>
            <a:r>
              <a:rPr dirty="0" sz="2400" spc="-95">
                <a:latin typeface="Calibri"/>
                <a:cs typeface="Calibri"/>
              </a:rPr>
              <a:t> </a:t>
            </a:r>
            <a:r>
              <a:rPr dirty="0" sz="2400" spc="-20">
                <a:latin typeface="Calibri"/>
                <a:cs typeface="Calibri"/>
              </a:rPr>
              <a:t>CSS: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300">
              <a:latin typeface="Calibri"/>
              <a:cs typeface="Calibri"/>
            </a:endParaRPr>
          </a:p>
          <a:p>
            <a:pPr marL="12700" marR="2261235">
              <a:lnSpc>
                <a:spcPct val="101299"/>
              </a:lnSpc>
            </a:pPr>
            <a:r>
              <a:rPr dirty="0" sz="2400" b="1">
                <a:latin typeface="Calibri"/>
                <a:cs typeface="Calibri"/>
              </a:rPr>
              <a:t>MDN:</a:t>
            </a:r>
            <a:r>
              <a:rPr dirty="0" sz="2400" spc="-65" b="1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Referencia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25">
                <a:latin typeface="Calibri"/>
                <a:cs typeface="Calibri"/>
              </a:rPr>
              <a:t>CSS </a:t>
            </a:r>
            <a:r>
              <a:rPr dirty="0" u="sng" sz="1800" spc="-1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https://developer.mozilla.org/es/docs/Web/CSS/Referencia_CSS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7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2400" b="1">
                <a:latin typeface="Calibri"/>
                <a:cs typeface="Calibri"/>
              </a:rPr>
              <a:t>MDN:</a:t>
            </a:r>
            <a:r>
              <a:rPr dirty="0" sz="2400" spc="-35" b="1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CSS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básico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u="sng" sz="1800" spc="-1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3"/>
              </a:rPr>
              <a:t>https://developer.mozilla.org/es/docs/Learn/Getting_started_with_the_web/CSS_basics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7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2400" b="1">
                <a:latin typeface="Calibri"/>
                <a:cs typeface="Calibri"/>
              </a:rPr>
              <a:t>W3C:</a:t>
            </a:r>
            <a:r>
              <a:rPr dirty="0" sz="2400" spc="-40" b="1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Cascading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Style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Sheets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(CSS)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Snapshot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 spc="-20">
                <a:latin typeface="Calibri"/>
                <a:cs typeface="Calibri"/>
              </a:rPr>
              <a:t>2010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u="sng" sz="1800" spc="-2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4"/>
              </a:rPr>
              <a:t>https://www.w3.org/TR/css</a:t>
            </a:r>
            <a:r>
              <a:rPr dirty="0" u="sng" sz="1800" spc="-2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4"/>
              </a:rPr>
              <a:t>-</a:t>
            </a:r>
            <a:r>
              <a:rPr dirty="0" u="sng" sz="1800" spc="-1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4"/>
              </a:rPr>
              <a:t>2010/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7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400" b="1">
                <a:latin typeface="Calibri"/>
                <a:cs typeface="Calibri"/>
              </a:rPr>
              <a:t>W3C:</a:t>
            </a:r>
            <a:r>
              <a:rPr dirty="0" sz="2400" spc="-25" b="1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CSS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Color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Module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Level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 spc="-50">
                <a:latin typeface="Calibri"/>
                <a:cs typeface="Calibri"/>
              </a:rPr>
              <a:t>3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u="sng" sz="1800" spc="-2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5"/>
              </a:rPr>
              <a:t>https://www.w3.org/TR/css</a:t>
            </a:r>
            <a:r>
              <a:rPr dirty="0" u="sng" sz="1800" spc="-2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5"/>
              </a:rPr>
              <a:t>-</a:t>
            </a:r>
            <a:r>
              <a:rPr dirty="0" u="sng" sz="1800" spc="-1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5"/>
              </a:rPr>
              <a:t>color</a:t>
            </a:r>
            <a:r>
              <a:rPr dirty="0" u="sng" sz="1800" spc="-1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5"/>
              </a:rPr>
              <a:t>-</a:t>
            </a:r>
            <a:r>
              <a:rPr dirty="0" u="sng" sz="1800" spc="-1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5"/>
              </a:rPr>
              <a:t>3/#colorunits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9144000" cy="720090"/>
          </a:xfrm>
          <a:custGeom>
            <a:avLst/>
            <a:gdLst/>
            <a:ahLst/>
            <a:cxnLst/>
            <a:rect l="l" t="t" r="r" b="b"/>
            <a:pathLst>
              <a:path w="9144000" h="720090">
                <a:moveTo>
                  <a:pt x="9144000" y="0"/>
                </a:moveTo>
                <a:lnTo>
                  <a:pt x="0" y="0"/>
                </a:lnTo>
                <a:lnTo>
                  <a:pt x="0" y="720001"/>
                </a:lnTo>
                <a:lnTo>
                  <a:pt x="9144000" y="720001"/>
                </a:lnTo>
                <a:lnTo>
                  <a:pt x="9144000" y="0"/>
                </a:lnTo>
                <a:close/>
              </a:path>
            </a:pathLst>
          </a:custGeom>
          <a:solidFill>
            <a:srgbClr val="1F487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7268" y="0"/>
            <a:ext cx="3335020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Editores</a:t>
            </a:r>
            <a:r>
              <a:rPr dirty="0" spc="-195"/>
              <a:t> </a:t>
            </a:r>
            <a:r>
              <a:rPr dirty="0" spc="-20"/>
              <a:t>HTML</a:t>
            </a:r>
          </a:p>
        </p:txBody>
      </p:sp>
      <p:sp>
        <p:nvSpPr>
          <p:cNvPr id="5" name="object 5" descr=""/>
          <p:cNvSpPr txBox="1"/>
          <p:nvPr/>
        </p:nvSpPr>
        <p:spPr>
          <a:xfrm>
            <a:off x="8653018" y="6601764"/>
            <a:ext cx="244475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sz="1200" spc="-25">
                <a:solidFill>
                  <a:srgbClr val="888888"/>
                </a:solidFill>
                <a:latin typeface="Calibri"/>
                <a:cs typeface="Calibri"/>
              </a:rPr>
              <a:t>10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4" name="object 4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72720" marR="5080">
              <a:lnSpc>
                <a:spcPct val="100000"/>
              </a:lnSpc>
              <a:spcBef>
                <a:spcPts val="105"/>
              </a:spcBef>
            </a:pPr>
            <a:r>
              <a:rPr dirty="0"/>
              <a:t>Antes</a:t>
            </a:r>
            <a:r>
              <a:rPr dirty="0" spc="-30"/>
              <a:t> </a:t>
            </a:r>
            <a:r>
              <a:rPr dirty="0"/>
              <a:t>de</a:t>
            </a:r>
            <a:r>
              <a:rPr dirty="0" spc="-45"/>
              <a:t> </a:t>
            </a:r>
            <a:r>
              <a:rPr dirty="0"/>
              <a:t>comenzar</a:t>
            </a:r>
            <a:r>
              <a:rPr dirty="0" spc="-35"/>
              <a:t> </a:t>
            </a:r>
            <a:r>
              <a:rPr dirty="0"/>
              <a:t>a</a:t>
            </a:r>
            <a:r>
              <a:rPr dirty="0" spc="-30"/>
              <a:t> </a:t>
            </a:r>
            <a:r>
              <a:rPr dirty="0"/>
              <a:t>trabajar</a:t>
            </a:r>
            <a:r>
              <a:rPr dirty="0" spc="-30"/>
              <a:t> </a:t>
            </a:r>
            <a:r>
              <a:rPr dirty="0"/>
              <a:t>con</a:t>
            </a:r>
            <a:r>
              <a:rPr dirty="0" spc="-45"/>
              <a:t> </a:t>
            </a:r>
            <a:r>
              <a:rPr dirty="0"/>
              <a:t>un</a:t>
            </a:r>
            <a:r>
              <a:rPr dirty="0" spc="-45"/>
              <a:t> </a:t>
            </a:r>
            <a:r>
              <a:rPr dirty="0"/>
              <a:t>editor</a:t>
            </a:r>
            <a:r>
              <a:rPr dirty="0" spc="-35"/>
              <a:t> </a:t>
            </a:r>
            <a:r>
              <a:rPr dirty="0"/>
              <a:t>específico,</a:t>
            </a:r>
            <a:r>
              <a:rPr dirty="0" spc="-30"/>
              <a:t> </a:t>
            </a:r>
            <a:r>
              <a:rPr dirty="0"/>
              <a:t>es</a:t>
            </a:r>
            <a:r>
              <a:rPr dirty="0" spc="-20"/>
              <a:t> </a:t>
            </a:r>
            <a:r>
              <a:rPr dirty="0"/>
              <a:t>recomendable</a:t>
            </a:r>
            <a:r>
              <a:rPr dirty="0" spc="-40"/>
              <a:t> </a:t>
            </a:r>
            <a:r>
              <a:rPr dirty="0" spc="-10"/>
              <a:t>conocer </a:t>
            </a:r>
            <a:r>
              <a:rPr dirty="0"/>
              <a:t>el</a:t>
            </a:r>
            <a:r>
              <a:rPr dirty="0" spc="-15"/>
              <a:t> </a:t>
            </a:r>
            <a:r>
              <a:rPr dirty="0" spc="-10"/>
              <a:t>código.</a:t>
            </a:r>
          </a:p>
          <a:p>
            <a:pPr marL="160020">
              <a:lnSpc>
                <a:spcPct val="100000"/>
              </a:lnSpc>
              <a:spcBef>
                <a:spcPts val="20"/>
              </a:spcBef>
            </a:pPr>
            <a:endParaRPr sz="1950"/>
          </a:p>
          <a:p>
            <a:pPr marL="172720" marR="600075">
              <a:lnSpc>
                <a:spcPct val="100000"/>
              </a:lnSpc>
            </a:pPr>
            <a:r>
              <a:rPr dirty="0"/>
              <a:t>Podemos</a:t>
            </a:r>
            <a:r>
              <a:rPr dirty="0" spc="-55"/>
              <a:t> </a:t>
            </a:r>
            <a:r>
              <a:rPr dirty="0"/>
              <a:t>usar </a:t>
            </a:r>
            <a:r>
              <a:rPr dirty="0" spc="-10"/>
              <a:t>programas</a:t>
            </a:r>
            <a:r>
              <a:rPr dirty="0" spc="-45"/>
              <a:t> </a:t>
            </a:r>
            <a:r>
              <a:rPr dirty="0"/>
              <a:t>que</a:t>
            </a:r>
            <a:r>
              <a:rPr dirty="0" spc="-30"/>
              <a:t> </a:t>
            </a:r>
            <a:r>
              <a:rPr dirty="0"/>
              <a:t>trabajen</a:t>
            </a:r>
            <a:r>
              <a:rPr dirty="0" spc="-25"/>
              <a:t> </a:t>
            </a:r>
            <a:r>
              <a:rPr dirty="0"/>
              <a:t>con</a:t>
            </a:r>
            <a:r>
              <a:rPr dirty="0" spc="-40"/>
              <a:t> </a:t>
            </a:r>
            <a:r>
              <a:rPr dirty="0" b="1">
                <a:latin typeface="Calibri"/>
                <a:cs typeface="Calibri"/>
              </a:rPr>
              <a:t>texto</a:t>
            </a:r>
            <a:r>
              <a:rPr dirty="0" spc="-25" b="1">
                <a:latin typeface="Calibri"/>
                <a:cs typeface="Calibri"/>
              </a:rPr>
              <a:t> </a:t>
            </a:r>
            <a:r>
              <a:rPr dirty="0" b="1">
                <a:latin typeface="Calibri"/>
                <a:cs typeface="Calibri"/>
              </a:rPr>
              <a:t>plano</a:t>
            </a:r>
            <a:r>
              <a:rPr dirty="0"/>
              <a:t>,</a:t>
            </a:r>
            <a:r>
              <a:rPr dirty="0" spc="-40"/>
              <a:t> </a:t>
            </a:r>
            <a:r>
              <a:rPr dirty="0"/>
              <a:t>que</a:t>
            </a:r>
            <a:r>
              <a:rPr dirty="0" spc="-45"/>
              <a:t> </a:t>
            </a:r>
            <a:r>
              <a:rPr dirty="0"/>
              <a:t>no</a:t>
            </a:r>
            <a:r>
              <a:rPr dirty="0" spc="-25"/>
              <a:t> </a:t>
            </a:r>
            <a:r>
              <a:rPr dirty="0"/>
              <a:t>añadan</a:t>
            </a:r>
            <a:r>
              <a:rPr dirty="0" spc="-20"/>
              <a:t> </a:t>
            </a:r>
            <a:r>
              <a:rPr dirty="0" spc="-25"/>
              <a:t>sus </a:t>
            </a:r>
            <a:r>
              <a:rPr dirty="0"/>
              <a:t>propias</a:t>
            </a:r>
            <a:r>
              <a:rPr dirty="0" spc="-50"/>
              <a:t> </a:t>
            </a:r>
            <a:r>
              <a:rPr dirty="0"/>
              <a:t>marcas</a:t>
            </a:r>
            <a:r>
              <a:rPr dirty="0" spc="-35"/>
              <a:t> </a:t>
            </a:r>
            <a:r>
              <a:rPr dirty="0"/>
              <a:t>de</a:t>
            </a:r>
            <a:r>
              <a:rPr dirty="0" spc="-25"/>
              <a:t> </a:t>
            </a:r>
            <a:r>
              <a:rPr dirty="0" spc="-10"/>
              <a:t>edición.</a:t>
            </a:r>
          </a:p>
          <a:p>
            <a:pPr marL="160020">
              <a:lnSpc>
                <a:spcPct val="100000"/>
              </a:lnSpc>
              <a:spcBef>
                <a:spcPts val="20"/>
              </a:spcBef>
            </a:pPr>
            <a:endParaRPr sz="1950"/>
          </a:p>
          <a:p>
            <a:pPr marL="172720">
              <a:lnSpc>
                <a:spcPct val="100000"/>
              </a:lnSpc>
            </a:pPr>
            <a:r>
              <a:rPr dirty="0"/>
              <a:t>Los</a:t>
            </a:r>
            <a:r>
              <a:rPr dirty="0" spc="-60"/>
              <a:t> </a:t>
            </a:r>
            <a:r>
              <a:rPr dirty="0"/>
              <a:t>documentos</a:t>
            </a:r>
            <a:r>
              <a:rPr dirty="0" spc="-30"/>
              <a:t> </a:t>
            </a:r>
            <a:r>
              <a:rPr dirty="0"/>
              <a:t>HTML</a:t>
            </a:r>
            <a:r>
              <a:rPr dirty="0" spc="-40"/>
              <a:t> </a:t>
            </a:r>
            <a:r>
              <a:rPr dirty="0"/>
              <a:t>deben</a:t>
            </a:r>
            <a:r>
              <a:rPr dirty="0" spc="-35"/>
              <a:t> </a:t>
            </a:r>
            <a:r>
              <a:rPr dirty="0"/>
              <a:t>tener</a:t>
            </a:r>
            <a:r>
              <a:rPr dirty="0" spc="-25"/>
              <a:t> </a:t>
            </a:r>
            <a:r>
              <a:rPr dirty="0"/>
              <a:t>la</a:t>
            </a:r>
            <a:r>
              <a:rPr dirty="0" spc="-20"/>
              <a:t> </a:t>
            </a:r>
            <a:r>
              <a:rPr dirty="0" b="1">
                <a:latin typeface="Calibri"/>
                <a:cs typeface="Calibri"/>
              </a:rPr>
              <a:t>extensión</a:t>
            </a:r>
            <a:r>
              <a:rPr dirty="0" spc="-35" b="1">
                <a:latin typeface="Calibri"/>
                <a:cs typeface="Calibri"/>
              </a:rPr>
              <a:t> </a:t>
            </a:r>
            <a:r>
              <a:rPr dirty="0"/>
              <a:t>html</a:t>
            </a:r>
            <a:r>
              <a:rPr dirty="0" spc="-25"/>
              <a:t> </a:t>
            </a:r>
            <a:r>
              <a:rPr dirty="0"/>
              <a:t>o</a:t>
            </a:r>
            <a:r>
              <a:rPr dirty="0" spc="-35"/>
              <a:t> </a:t>
            </a:r>
            <a:r>
              <a:rPr dirty="0" spc="-20"/>
              <a:t>htm.</a:t>
            </a:r>
          </a:p>
          <a:p>
            <a:pPr marL="160020">
              <a:lnSpc>
                <a:spcPct val="100000"/>
              </a:lnSpc>
              <a:spcBef>
                <a:spcPts val="20"/>
              </a:spcBef>
            </a:pPr>
            <a:endParaRPr sz="1950"/>
          </a:p>
          <a:p>
            <a:pPr marL="172720" marR="395605">
              <a:lnSpc>
                <a:spcPct val="100000"/>
              </a:lnSpc>
            </a:pPr>
            <a:r>
              <a:rPr dirty="0"/>
              <a:t>Usar</a:t>
            </a:r>
            <a:r>
              <a:rPr dirty="0" spc="-35"/>
              <a:t> </a:t>
            </a:r>
            <a:r>
              <a:rPr dirty="0"/>
              <a:t>un</a:t>
            </a:r>
            <a:r>
              <a:rPr dirty="0" spc="-30"/>
              <a:t> </a:t>
            </a:r>
            <a:r>
              <a:rPr dirty="0"/>
              <a:t>editor</a:t>
            </a:r>
            <a:r>
              <a:rPr dirty="0" spc="-10"/>
              <a:t> </a:t>
            </a:r>
            <a:r>
              <a:rPr dirty="0" b="1">
                <a:latin typeface="Calibri"/>
                <a:cs typeface="Calibri"/>
              </a:rPr>
              <a:t>wysiwyg</a:t>
            </a:r>
            <a:r>
              <a:rPr dirty="0" spc="-15" b="1">
                <a:latin typeface="Calibri"/>
                <a:cs typeface="Calibri"/>
              </a:rPr>
              <a:t> </a:t>
            </a:r>
            <a:r>
              <a:rPr dirty="0"/>
              <a:t>como</a:t>
            </a:r>
            <a:r>
              <a:rPr dirty="0" spc="-45"/>
              <a:t> </a:t>
            </a:r>
            <a:r>
              <a:rPr dirty="0"/>
              <a:t>el</a:t>
            </a:r>
            <a:r>
              <a:rPr dirty="0" spc="-25"/>
              <a:t> </a:t>
            </a:r>
            <a:r>
              <a:rPr dirty="0"/>
              <a:t>Adobe</a:t>
            </a:r>
            <a:r>
              <a:rPr dirty="0" spc="-25"/>
              <a:t> </a:t>
            </a:r>
            <a:r>
              <a:rPr dirty="0" b="1" i="1">
                <a:solidFill>
                  <a:srgbClr val="1F487C"/>
                </a:solidFill>
                <a:latin typeface="Calibri"/>
                <a:cs typeface="Calibri"/>
              </a:rPr>
              <a:t>Dreamweaver</a:t>
            </a:r>
            <a:r>
              <a:rPr dirty="0" spc="-25" b="1" i="1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dirty="0"/>
              <a:t>o</a:t>
            </a:r>
            <a:r>
              <a:rPr dirty="0" spc="-25"/>
              <a:t> </a:t>
            </a:r>
            <a:r>
              <a:rPr dirty="0"/>
              <a:t>el</a:t>
            </a:r>
            <a:r>
              <a:rPr dirty="0" spc="-25"/>
              <a:t> </a:t>
            </a:r>
            <a:r>
              <a:rPr dirty="0" spc="-10" b="1" i="1">
                <a:solidFill>
                  <a:srgbClr val="1F487C"/>
                </a:solidFill>
                <a:latin typeface="Calibri"/>
                <a:cs typeface="Calibri"/>
              </a:rPr>
              <a:t>BlueGriffon</a:t>
            </a:r>
            <a:r>
              <a:rPr dirty="0" spc="-10" b="1" i="1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dirty="0" spc="-10"/>
              <a:t>(</a:t>
            </a:r>
            <a:r>
              <a:rPr dirty="0" u="sng" spc="-1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/>
              </a:rPr>
              <a:t>http://www.bluegriffon.org/</a:t>
            </a:r>
            <a:r>
              <a:rPr dirty="0" spc="-10"/>
              <a:t>)</a:t>
            </a:r>
            <a:r>
              <a:rPr dirty="0" spc="-80"/>
              <a:t> </a:t>
            </a:r>
            <a:r>
              <a:rPr dirty="0"/>
              <a:t>o</a:t>
            </a:r>
            <a:r>
              <a:rPr dirty="0" spc="-25"/>
              <a:t> </a:t>
            </a:r>
            <a:r>
              <a:rPr dirty="0"/>
              <a:t>un</a:t>
            </a:r>
            <a:r>
              <a:rPr dirty="0" spc="-15"/>
              <a:t> </a:t>
            </a:r>
            <a:r>
              <a:rPr dirty="0"/>
              <a:t>editor</a:t>
            </a:r>
            <a:r>
              <a:rPr dirty="0" spc="-20"/>
              <a:t> </a:t>
            </a:r>
            <a:r>
              <a:rPr dirty="0"/>
              <a:t>con</a:t>
            </a:r>
            <a:r>
              <a:rPr dirty="0" spc="-35"/>
              <a:t> </a:t>
            </a:r>
            <a:r>
              <a:rPr dirty="0"/>
              <a:t>ayudas</a:t>
            </a:r>
            <a:r>
              <a:rPr dirty="0" spc="-20"/>
              <a:t> </a:t>
            </a:r>
            <a:r>
              <a:rPr dirty="0"/>
              <a:t>visuales</a:t>
            </a:r>
            <a:r>
              <a:rPr dirty="0" spc="5"/>
              <a:t> </a:t>
            </a:r>
            <a:r>
              <a:rPr dirty="0"/>
              <a:t>como</a:t>
            </a:r>
            <a:r>
              <a:rPr dirty="0" spc="-30"/>
              <a:t> </a:t>
            </a:r>
            <a:r>
              <a:rPr dirty="0"/>
              <a:t>el</a:t>
            </a:r>
            <a:r>
              <a:rPr dirty="0" spc="-15"/>
              <a:t> </a:t>
            </a:r>
            <a:r>
              <a:rPr dirty="0" spc="-10" b="1" i="1">
                <a:solidFill>
                  <a:srgbClr val="1F487C"/>
                </a:solidFill>
                <a:latin typeface="Calibri"/>
                <a:cs typeface="Calibri"/>
              </a:rPr>
              <a:t>Visual</a:t>
            </a:r>
            <a:r>
              <a:rPr dirty="0" spc="-10" b="1" i="1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dirty="0" b="1" i="1">
                <a:solidFill>
                  <a:srgbClr val="1F487C"/>
                </a:solidFill>
                <a:latin typeface="Calibri"/>
                <a:cs typeface="Calibri"/>
              </a:rPr>
              <a:t>Studio</a:t>
            </a:r>
            <a:r>
              <a:rPr dirty="0" spc="-60" b="1" i="1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dirty="0" b="1" i="1">
                <a:solidFill>
                  <a:srgbClr val="1F487C"/>
                </a:solidFill>
                <a:latin typeface="Calibri"/>
                <a:cs typeface="Calibri"/>
              </a:rPr>
              <a:t>Code</a:t>
            </a:r>
            <a:r>
              <a:rPr dirty="0" spc="-25" b="1" i="1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dirty="0" spc="-10"/>
              <a:t>(</a:t>
            </a:r>
            <a:r>
              <a:rPr dirty="0" u="sng" spc="-1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/>
              </a:rPr>
              <a:t>https://code.visualstudio.com/</a:t>
            </a:r>
            <a:r>
              <a:rPr dirty="0" spc="-10"/>
              <a:t>),</a:t>
            </a:r>
            <a:r>
              <a:rPr dirty="0" spc="-30"/>
              <a:t> </a:t>
            </a:r>
            <a:r>
              <a:rPr dirty="0"/>
              <a:t>el</a:t>
            </a:r>
            <a:r>
              <a:rPr dirty="0" spc="-5"/>
              <a:t> </a:t>
            </a:r>
            <a:r>
              <a:rPr dirty="0" b="1" i="1">
                <a:solidFill>
                  <a:srgbClr val="1F487C"/>
                </a:solidFill>
                <a:latin typeface="Calibri"/>
                <a:cs typeface="Calibri"/>
              </a:rPr>
              <a:t>sublime</a:t>
            </a:r>
            <a:r>
              <a:rPr dirty="0" spc="-25" b="1" i="1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dirty="0" spc="-20" b="1" i="1">
                <a:solidFill>
                  <a:srgbClr val="1F487C"/>
                </a:solidFill>
                <a:latin typeface="Calibri"/>
                <a:cs typeface="Calibri"/>
              </a:rPr>
              <a:t>Text</a:t>
            </a:r>
            <a:r>
              <a:rPr dirty="0" spc="-20" b="1" i="1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dirty="0" spc="-10"/>
              <a:t>(</a:t>
            </a:r>
            <a:r>
              <a:rPr dirty="0" u="sng" spc="-1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/>
              </a:rPr>
              <a:t>http://www.sublimetext.com</a:t>
            </a:r>
            <a:r>
              <a:rPr dirty="0" u="sng" spc="-1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/>
              </a:rPr>
              <a:t>/</a:t>
            </a:r>
            <a:r>
              <a:rPr dirty="0" spc="-10"/>
              <a:t>),</a:t>
            </a:r>
            <a:r>
              <a:rPr dirty="0" spc="-60"/>
              <a:t> </a:t>
            </a:r>
            <a:r>
              <a:rPr dirty="0"/>
              <a:t>el</a:t>
            </a:r>
            <a:r>
              <a:rPr dirty="0" spc="-15"/>
              <a:t> </a:t>
            </a:r>
            <a:r>
              <a:rPr dirty="0"/>
              <a:t>Atom</a:t>
            </a:r>
            <a:r>
              <a:rPr dirty="0" spc="-40"/>
              <a:t> </a:t>
            </a:r>
            <a:r>
              <a:rPr dirty="0" spc="-10"/>
              <a:t>(</a:t>
            </a:r>
            <a:r>
              <a:rPr dirty="0" u="sng" spc="-1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5"/>
              </a:rPr>
              <a:t>https://atom.io/</a:t>
            </a:r>
            <a:r>
              <a:rPr dirty="0" spc="-10"/>
              <a:t>)</a:t>
            </a:r>
            <a:r>
              <a:rPr dirty="0" spc="-20"/>
              <a:t> </a:t>
            </a:r>
            <a:r>
              <a:rPr dirty="0"/>
              <a:t>o</a:t>
            </a:r>
            <a:r>
              <a:rPr dirty="0" spc="-35"/>
              <a:t> </a:t>
            </a:r>
            <a:r>
              <a:rPr dirty="0"/>
              <a:t>el</a:t>
            </a:r>
            <a:r>
              <a:rPr dirty="0" spc="-20"/>
              <a:t> </a:t>
            </a:r>
            <a:r>
              <a:rPr dirty="0" spc="-10" b="1" i="1">
                <a:solidFill>
                  <a:srgbClr val="1F487C"/>
                </a:solidFill>
                <a:latin typeface="Calibri"/>
                <a:cs typeface="Calibri"/>
              </a:rPr>
              <a:t>Brackets</a:t>
            </a:r>
            <a:r>
              <a:rPr dirty="0" spc="-10" b="1" i="1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dirty="0" spc="-10"/>
              <a:t>(</a:t>
            </a:r>
            <a:r>
              <a:rPr dirty="0" u="sng" spc="-1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6"/>
              </a:rPr>
              <a:t>http://brackets.io/</a:t>
            </a:r>
            <a:r>
              <a:rPr dirty="0" spc="-10"/>
              <a:t>)</a:t>
            </a:r>
            <a:r>
              <a:rPr dirty="0" spc="-65"/>
              <a:t> </a:t>
            </a:r>
            <a:r>
              <a:rPr dirty="0"/>
              <a:t>nos</a:t>
            </a:r>
            <a:r>
              <a:rPr dirty="0" spc="-30"/>
              <a:t> </a:t>
            </a:r>
            <a:r>
              <a:rPr dirty="0"/>
              <a:t>facilitará las</a:t>
            </a:r>
            <a:r>
              <a:rPr dirty="0" spc="-20"/>
              <a:t> </a:t>
            </a:r>
            <a:r>
              <a:rPr dirty="0" spc="-10"/>
              <a:t>cosas.</a:t>
            </a:r>
          </a:p>
          <a:p>
            <a:pPr marL="160020">
              <a:lnSpc>
                <a:spcPct val="100000"/>
              </a:lnSpc>
              <a:spcBef>
                <a:spcPts val="20"/>
              </a:spcBef>
            </a:pPr>
            <a:endParaRPr sz="1950"/>
          </a:p>
          <a:p>
            <a:pPr marL="172720">
              <a:lnSpc>
                <a:spcPct val="100000"/>
              </a:lnSpc>
              <a:spcBef>
                <a:spcPts val="5"/>
              </a:spcBef>
            </a:pPr>
            <a:r>
              <a:rPr dirty="0"/>
              <a:t>Ver</a:t>
            </a:r>
            <a:r>
              <a:rPr dirty="0" spc="-70"/>
              <a:t> </a:t>
            </a:r>
            <a:r>
              <a:rPr dirty="0" spc="-10"/>
              <a:t>comparativa:</a:t>
            </a:r>
            <a:r>
              <a:rPr dirty="0" spc="-55"/>
              <a:t> </a:t>
            </a:r>
            <a:r>
              <a:rPr dirty="0" u="sng" spc="-1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7"/>
              </a:rPr>
              <a:t>http://en.wikipedia.org/wiki/Comparison_of_HTML_editors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3779773"/>
            <a:ext cx="5364480" cy="9525"/>
          </a:xfrm>
          <a:custGeom>
            <a:avLst/>
            <a:gdLst/>
            <a:ahLst/>
            <a:cxnLst/>
            <a:rect l="l" t="t" r="r" b="b"/>
            <a:pathLst>
              <a:path w="5364480" h="9525">
                <a:moveTo>
                  <a:pt x="0" y="9270"/>
                </a:moveTo>
                <a:lnTo>
                  <a:pt x="5364099" y="0"/>
                </a:lnTo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0" y="0"/>
            <a:ext cx="9144000" cy="720090"/>
          </a:xfrm>
          <a:custGeom>
            <a:avLst/>
            <a:gdLst/>
            <a:ahLst/>
            <a:cxnLst/>
            <a:rect l="l" t="t" r="r" b="b"/>
            <a:pathLst>
              <a:path w="9144000" h="720090">
                <a:moveTo>
                  <a:pt x="9144000" y="0"/>
                </a:moveTo>
                <a:lnTo>
                  <a:pt x="0" y="0"/>
                </a:lnTo>
                <a:lnTo>
                  <a:pt x="0" y="720001"/>
                </a:lnTo>
                <a:lnTo>
                  <a:pt x="9144000" y="720001"/>
                </a:lnTo>
                <a:lnTo>
                  <a:pt x="9144000" y="0"/>
                </a:lnTo>
                <a:close/>
              </a:path>
            </a:pathLst>
          </a:custGeom>
          <a:solidFill>
            <a:srgbClr val="1F487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47268" y="0"/>
            <a:ext cx="5339715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CSS</a:t>
            </a:r>
            <a:r>
              <a:rPr dirty="0" spc="-55"/>
              <a:t> </a:t>
            </a:r>
            <a:r>
              <a:rPr dirty="0"/>
              <a:t>valores</a:t>
            </a:r>
            <a:r>
              <a:rPr dirty="0" spc="-55"/>
              <a:t> </a:t>
            </a:r>
            <a:r>
              <a:rPr dirty="0"/>
              <a:t>por</a:t>
            </a:r>
            <a:r>
              <a:rPr dirty="0" spc="-50"/>
              <a:t> </a:t>
            </a:r>
            <a:r>
              <a:rPr dirty="0" spc="-10"/>
              <a:t>defecto</a:t>
            </a:r>
          </a:p>
        </p:txBody>
      </p:sp>
      <p:grpSp>
        <p:nvGrpSpPr>
          <p:cNvPr id="5" name="object 5" descr=""/>
          <p:cNvGrpSpPr/>
          <p:nvPr/>
        </p:nvGrpSpPr>
        <p:grpSpPr>
          <a:xfrm>
            <a:off x="742873" y="1872187"/>
            <a:ext cx="8241665" cy="4869180"/>
            <a:chOff x="742873" y="1872187"/>
            <a:chExt cx="8241665" cy="4869180"/>
          </a:xfrm>
        </p:grpSpPr>
        <p:sp>
          <p:nvSpPr>
            <p:cNvPr id="6" name="object 6" descr=""/>
            <p:cNvSpPr/>
            <p:nvPr/>
          </p:nvSpPr>
          <p:spPr>
            <a:xfrm>
              <a:off x="755573" y="2276868"/>
              <a:ext cx="4752975" cy="1152525"/>
            </a:xfrm>
            <a:custGeom>
              <a:avLst/>
              <a:gdLst/>
              <a:ahLst/>
              <a:cxnLst/>
              <a:rect l="l" t="t" r="r" b="b"/>
              <a:pathLst>
                <a:path w="4752975" h="1152525">
                  <a:moveTo>
                    <a:pt x="0" y="1152131"/>
                  </a:moveTo>
                  <a:lnTo>
                    <a:pt x="3816477" y="1152131"/>
                  </a:lnTo>
                  <a:lnTo>
                    <a:pt x="3816477" y="0"/>
                  </a:lnTo>
                  <a:lnTo>
                    <a:pt x="0" y="0"/>
                  </a:lnTo>
                  <a:lnTo>
                    <a:pt x="0" y="1152131"/>
                  </a:lnTo>
                  <a:close/>
                </a:path>
                <a:path w="4752975" h="1152525">
                  <a:moveTo>
                    <a:pt x="3816426" y="576059"/>
                  </a:moveTo>
                  <a:lnTo>
                    <a:pt x="4284421" y="576059"/>
                  </a:lnTo>
                  <a:lnTo>
                    <a:pt x="4284421" y="828154"/>
                  </a:lnTo>
                  <a:lnTo>
                    <a:pt x="4752543" y="828154"/>
                  </a:lnTo>
                </a:path>
              </a:pathLst>
            </a:custGeom>
            <a:ln w="2540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197094" y="1872187"/>
              <a:ext cx="3787140" cy="4869180"/>
            </a:xfrm>
            <a:prstGeom prst="rect">
              <a:avLst/>
            </a:prstGeom>
          </p:spPr>
        </p:pic>
      </p:grpSp>
      <p:sp>
        <p:nvSpPr>
          <p:cNvPr id="8" name="object 8" descr=""/>
          <p:cNvSpPr txBox="1"/>
          <p:nvPr/>
        </p:nvSpPr>
        <p:spPr>
          <a:xfrm>
            <a:off x="390855" y="922146"/>
            <a:ext cx="8012430" cy="28162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130" marR="508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Calibri"/>
                <a:cs typeface="Calibri"/>
              </a:rPr>
              <a:t>Cada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etiqueta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HTML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tiene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unos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valores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de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CSS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por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defecto,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 spc="-25">
                <a:latin typeface="Calibri"/>
                <a:cs typeface="Calibri"/>
              </a:rPr>
              <a:t>que </a:t>
            </a:r>
            <a:r>
              <a:rPr dirty="0" sz="2400">
                <a:latin typeface="Calibri"/>
                <a:cs typeface="Calibri"/>
              </a:rPr>
              <a:t>pueden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variar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según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el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 spc="-25">
                <a:latin typeface="Calibri"/>
                <a:cs typeface="Calibri"/>
              </a:rPr>
              <a:t>navegador,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que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tendremos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que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modificar </a:t>
            </a:r>
            <a:r>
              <a:rPr dirty="0" sz="2400">
                <a:latin typeface="Calibri"/>
                <a:cs typeface="Calibri"/>
              </a:rPr>
              <a:t>con</a:t>
            </a:r>
            <a:r>
              <a:rPr dirty="0" sz="2400" spc="-7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nuestros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estilos</a:t>
            </a:r>
            <a:r>
              <a:rPr dirty="0" sz="2400" spc="-6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personales.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00">
              <a:latin typeface="Calibri"/>
              <a:cs typeface="Calibri"/>
            </a:endParaRPr>
          </a:p>
          <a:p>
            <a:pPr marL="528320" marR="3994785">
              <a:lnSpc>
                <a:spcPct val="100000"/>
              </a:lnSpc>
              <a:spcBef>
                <a:spcPts val="5"/>
              </a:spcBef>
            </a:pPr>
            <a:r>
              <a:rPr dirty="0" sz="2400">
                <a:latin typeface="Calibri"/>
                <a:cs typeface="Calibri"/>
              </a:rPr>
              <a:t>Visualización</a:t>
            </a:r>
            <a:r>
              <a:rPr dirty="0" sz="2400" spc="-1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valores</a:t>
            </a:r>
            <a:r>
              <a:rPr dirty="0" sz="2400" spc="-70">
                <a:latin typeface="Calibri"/>
                <a:cs typeface="Calibri"/>
              </a:rPr>
              <a:t> </a:t>
            </a:r>
            <a:r>
              <a:rPr dirty="0" sz="2400" spc="-25">
                <a:latin typeface="Calibri"/>
                <a:cs typeface="Calibri"/>
              </a:rPr>
              <a:t>por </a:t>
            </a:r>
            <a:r>
              <a:rPr dirty="0" sz="2400">
                <a:latin typeface="Calibri"/>
                <a:cs typeface="Calibri"/>
              </a:rPr>
              <a:t>defecto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CSS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en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el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 spc="-20">
                <a:latin typeface="Calibri"/>
                <a:cs typeface="Calibri"/>
              </a:rPr>
              <a:t>navegador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800" spc="-10">
                <a:latin typeface="Calibri"/>
                <a:cs typeface="Calibri"/>
              </a:rPr>
              <a:t>Ejemplo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330200" y="3882897"/>
            <a:ext cx="2924810" cy="21602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b="1">
                <a:solidFill>
                  <a:srgbClr val="1F487C"/>
                </a:solidFill>
                <a:latin typeface="Calibri"/>
                <a:cs typeface="Calibri"/>
              </a:rPr>
              <a:t>&lt;!doctype</a:t>
            </a:r>
            <a:r>
              <a:rPr dirty="0" sz="1400" spc="-65" b="1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dirty="0" sz="1400" spc="-20" b="1">
                <a:solidFill>
                  <a:srgbClr val="1F487C"/>
                </a:solidFill>
                <a:latin typeface="Calibri"/>
                <a:cs typeface="Calibri"/>
              </a:rPr>
              <a:t>html&gt;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400" spc="-10" b="1">
                <a:solidFill>
                  <a:srgbClr val="1F487C"/>
                </a:solidFill>
                <a:latin typeface="Calibri"/>
                <a:cs typeface="Calibri"/>
              </a:rPr>
              <a:t>&lt;html&gt;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400" spc="-10" b="1">
                <a:solidFill>
                  <a:srgbClr val="1F487C"/>
                </a:solidFill>
                <a:latin typeface="Calibri"/>
                <a:cs typeface="Calibri"/>
              </a:rPr>
              <a:t>&lt;head&gt;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400" b="1">
                <a:solidFill>
                  <a:srgbClr val="1F487C"/>
                </a:solidFill>
                <a:latin typeface="Calibri"/>
                <a:cs typeface="Calibri"/>
              </a:rPr>
              <a:t>&lt;meta</a:t>
            </a:r>
            <a:r>
              <a:rPr dirty="0" sz="1400" spc="20" b="1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dirty="0" sz="1400" spc="-10" b="1">
                <a:solidFill>
                  <a:srgbClr val="1F487C"/>
                </a:solidFill>
                <a:latin typeface="Calibri"/>
                <a:cs typeface="Calibri"/>
              </a:rPr>
              <a:t>charset="utf-</a:t>
            </a:r>
            <a:r>
              <a:rPr dirty="0" sz="1400" spc="-25" b="1">
                <a:solidFill>
                  <a:srgbClr val="1F487C"/>
                </a:solidFill>
                <a:latin typeface="Calibri"/>
                <a:cs typeface="Calibri"/>
              </a:rPr>
              <a:t>8"&gt;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400" b="1">
                <a:solidFill>
                  <a:srgbClr val="1F487C"/>
                </a:solidFill>
                <a:latin typeface="Calibri"/>
                <a:cs typeface="Calibri"/>
              </a:rPr>
              <a:t>&lt;title&gt;</a:t>
            </a:r>
            <a:r>
              <a:rPr dirty="0" sz="1400" spc="-35" b="1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Título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Mi</a:t>
            </a:r>
            <a:r>
              <a:rPr dirty="0" sz="1400" spc="-2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primera</a:t>
            </a:r>
            <a:r>
              <a:rPr dirty="0" sz="1400" spc="-2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página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 spc="-10" b="1">
                <a:solidFill>
                  <a:srgbClr val="1F487C"/>
                </a:solidFill>
                <a:latin typeface="Calibri"/>
                <a:cs typeface="Calibri"/>
              </a:rPr>
              <a:t>&lt;/title&gt;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400" spc="-10" b="1">
                <a:solidFill>
                  <a:srgbClr val="1F487C"/>
                </a:solidFill>
                <a:latin typeface="Calibri"/>
                <a:cs typeface="Calibri"/>
              </a:rPr>
              <a:t>&lt;/head&gt;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400" spc="-10" b="1">
                <a:solidFill>
                  <a:srgbClr val="1F487C"/>
                </a:solidFill>
                <a:latin typeface="Calibri"/>
                <a:cs typeface="Calibri"/>
              </a:rPr>
              <a:t>&lt;body&gt;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400">
                <a:latin typeface="Calibri"/>
                <a:cs typeface="Calibri"/>
              </a:rPr>
              <a:t>Mi</a:t>
            </a:r>
            <a:r>
              <a:rPr dirty="0" sz="1400" spc="-4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primera</a:t>
            </a:r>
            <a:r>
              <a:rPr dirty="0" sz="1400" spc="-2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página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400" spc="-10" b="1">
                <a:solidFill>
                  <a:srgbClr val="1F487C"/>
                </a:solidFill>
                <a:latin typeface="Calibri"/>
                <a:cs typeface="Calibri"/>
              </a:rPr>
              <a:t>&lt;/body&gt;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400" spc="-10" b="1">
                <a:solidFill>
                  <a:srgbClr val="1F487C"/>
                </a:solidFill>
                <a:latin typeface="Calibri"/>
                <a:cs typeface="Calibri"/>
              </a:rPr>
              <a:t>&lt;/html&gt;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0" name="object 10" descr=""/>
          <p:cNvSpPr/>
          <p:nvPr/>
        </p:nvSpPr>
        <p:spPr>
          <a:xfrm>
            <a:off x="2051685" y="3429000"/>
            <a:ext cx="0" cy="648335"/>
          </a:xfrm>
          <a:custGeom>
            <a:avLst/>
            <a:gdLst/>
            <a:ahLst/>
            <a:cxnLst/>
            <a:rect l="l" t="t" r="r" b="b"/>
            <a:pathLst>
              <a:path w="0" h="648335">
                <a:moveTo>
                  <a:pt x="0" y="0"/>
                </a:moveTo>
                <a:lnTo>
                  <a:pt x="0" y="648081"/>
                </a:lnTo>
              </a:path>
            </a:pathLst>
          </a:custGeom>
          <a:ln w="25400">
            <a:solidFill>
              <a:srgbClr val="C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 txBox="1"/>
          <p:nvPr/>
        </p:nvSpPr>
        <p:spPr>
          <a:xfrm>
            <a:off x="8401811" y="6465214"/>
            <a:ext cx="244475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sz="1200" spc="-25">
                <a:solidFill>
                  <a:srgbClr val="888888"/>
                </a:solidFill>
                <a:latin typeface="Calibri"/>
                <a:cs typeface="Calibri"/>
              </a:rPr>
              <a:t>12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-4762" y="3145599"/>
            <a:ext cx="3352800" cy="0"/>
          </a:xfrm>
          <a:custGeom>
            <a:avLst/>
            <a:gdLst/>
            <a:ahLst/>
            <a:cxnLst/>
            <a:rect l="l" t="t" r="r" b="b"/>
            <a:pathLst>
              <a:path w="3352800" h="0">
                <a:moveTo>
                  <a:pt x="0" y="0"/>
                </a:moveTo>
                <a:lnTo>
                  <a:pt x="3352609" y="0"/>
                </a:lnTo>
              </a:path>
            </a:pathLst>
          </a:custGeom>
          <a:ln w="18796">
            <a:solidFill>
              <a:srgbClr val="497DBA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16017" y="3501009"/>
            <a:ext cx="4427982" cy="3356988"/>
          </a:xfrm>
          <a:prstGeom prst="rect">
            <a:avLst/>
          </a:prstGeom>
        </p:spPr>
      </p:pic>
      <p:sp>
        <p:nvSpPr>
          <p:cNvPr id="4" name="object 4" descr=""/>
          <p:cNvSpPr/>
          <p:nvPr/>
        </p:nvSpPr>
        <p:spPr>
          <a:xfrm>
            <a:off x="0" y="0"/>
            <a:ext cx="9144000" cy="720090"/>
          </a:xfrm>
          <a:custGeom>
            <a:avLst/>
            <a:gdLst/>
            <a:ahLst/>
            <a:cxnLst/>
            <a:rect l="l" t="t" r="r" b="b"/>
            <a:pathLst>
              <a:path w="9144000" h="720090">
                <a:moveTo>
                  <a:pt x="9144000" y="0"/>
                </a:moveTo>
                <a:lnTo>
                  <a:pt x="0" y="0"/>
                </a:lnTo>
                <a:lnTo>
                  <a:pt x="0" y="720001"/>
                </a:lnTo>
                <a:lnTo>
                  <a:pt x="9144000" y="720001"/>
                </a:lnTo>
                <a:lnTo>
                  <a:pt x="9144000" y="0"/>
                </a:lnTo>
                <a:close/>
              </a:path>
            </a:pathLst>
          </a:custGeom>
          <a:solidFill>
            <a:srgbClr val="1F487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47268" y="0"/>
            <a:ext cx="5339715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CSS</a:t>
            </a:r>
            <a:r>
              <a:rPr dirty="0" spc="-55"/>
              <a:t> </a:t>
            </a:r>
            <a:r>
              <a:rPr dirty="0"/>
              <a:t>valores</a:t>
            </a:r>
            <a:r>
              <a:rPr dirty="0" spc="-55"/>
              <a:t> </a:t>
            </a:r>
            <a:r>
              <a:rPr dirty="0"/>
              <a:t>por</a:t>
            </a:r>
            <a:r>
              <a:rPr dirty="0" spc="-50"/>
              <a:t> </a:t>
            </a:r>
            <a:r>
              <a:rPr dirty="0" spc="-10"/>
              <a:t>defecto</a:t>
            </a:r>
          </a:p>
        </p:txBody>
      </p:sp>
      <p:sp>
        <p:nvSpPr>
          <p:cNvPr id="6" name="object 6" descr=""/>
          <p:cNvSpPr txBox="1"/>
          <p:nvPr/>
        </p:nvSpPr>
        <p:spPr>
          <a:xfrm>
            <a:off x="402437" y="994105"/>
            <a:ext cx="8054975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Calibri"/>
                <a:cs typeface="Calibri"/>
              </a:rPr>
              <a:t>Ejemplo</a:t>
            </a:r>
            <a:r>
              <a:rPr dirty="0" sz="2400" spc="-7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valores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CSS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por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defecto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del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 spc="-25">
                <a:latin typeface="Calibri"/>
                <a:cs typeface="Calibri"/>
              </a:rPr>
              <a:t>navegador,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de: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h1,</a:t>
            </a:r>
            <a:r>
              <a:rPr dirty="0" sz="2400" spc="-30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p,</a:t>
            </a:r>
            <a:r>
              <a:rPr dirty="0" sz="2400" spc="-35" b="1">
                <a:latin typeface="Calibri"/>
                <a:cs typeface="Calibri"/>
              </a:rPr>
              <a:t> </a:t>
            </a:r>
            <a:r>
              <a:rPr dirty="0" sz="2400" spc="-10" b="1">
                <a:latin typeface="Calibri"/>
                <a:cs typeface="Calibri"/>
              </a:rPr>
              <a:t>strong,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402437" y="1360170"/>
            <a:ext cx="50927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 b="1">
                <a:latin typeface="Calibri"/>
                <a:cs typeface="Calibri"/>
              </a:rPr>
              <a:t>em.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object 8" descr=""/>
          <p:cNvSpPr/>
          <p:nvPr/>
        </p:nvSpPr>
        <p:spPr>
          <a:xfrm>
            <a:off x="3347846" y="1484757"/>
            <a:ext cx="2448560" cy="2308860"/>
          </a:xfrm>
          <a:custGeom>
            <a:avLst/>
            <a:gdLst/>
            <a:ahLst/>
            <a:cxnLst/>
            <a:rect l="l" t="t" r="r" b="b"/>
            <a:pathLst>
              <a:path w="2448560" h="2308860">
                <a:moveTo>
                  <a:pt x="0" y="2308352"/>
                </a:moveTo>
                <a:lnTo>
                  <a:pt x="2448305" y="2308352"/>
                </a:lnTo>
                <a:lnTo>
                  <a:pt x="2448305" y="0"/>
                </a:lnTo>
                <a:lnTo>
                  <a:pt x="0" y="0"/>
                </a:lnTo>
                <a:lnTo>
                  <a:pt x="0" y="2308352"/>
                </a:lnTo>
                <a:close/>
              </a:path>
            </a:pathLst>
          </a:custGeom>
          <a:ln w="25399">
            <a:solidFill>
              <a:srgbClr val="C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 txBox="1"/>
          <p:nvPr/>
        </p:nvSpPr>
        <p:spPr>
          <a:xfrm>
            <a:off x="3427221" y="1503045"/>
            <a:ext cx="2231390" cy="22205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C00000"/>
                </a:solidFill>
                <a:latin typeface="Calibri"/>
                <a:cs typeface="Calibri"/>
              </a:rPr>
              <a:t>h1</a:t>
            </a:r>
            <a:r>
              <a:rPr dirty="0" sz="1800" spc="-10" b="1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dirty="0" sz="1800" spc="-50">
                <a:latin typeface="Calibri"/>
                <a:cs typeface="Calibri"/>
              </a:rPr>
              <a:t>{</a:t>
            </a:r>
            <a:endParaRPr sz="1800">
              <a:latin typeface="Calibri"/>
              <a:cs typeface="Calibri"/>
            </a:endParaRPr>
          </a:p>
          <a:p>
            <a:pPr marL="12700" marR="833119">
              <a:lnSpc>
                <a:spcPct val="100000"/>
              </a:lnSpc>
            </a:pPr>
            <a:r>
              <a:rPr dirty="0" sz="1800">
                <a:solidFill>
                  <a:srgbClr val="006FC0"/>
                </a:solidFill>
                <a:latin typeface="Calibri"/>
                <a:cs typeface="Calibri"/>
              </a:rPr>
              <a:t>display:</a:t>
            </a:r>
            <a:r>
              <a:rPr dirty="0" sz="1800" spc="-65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6F2F9F"/>
                </a:solidFill>
                <a:latin typeface="Calibri"/>
                <a:cs typeface="Calibri"/>
              </a:rPr>
              <a:t>block; </a:t>
            </a:r>
            <a:r>
              <a:rPr dirty="0" sz="1800" spc="-20">
                <a:solidFill>
                  <a:srgbClr val="006FC0"/>
                </a:solidFill>
                <a:latin typeface="Calibri"/>
                <a:cs typeface="Calibri"/>
              </a:rPr>
              <a:t>font-</a:t>
            </a:r>
            <a:r>
              <a:rPr dirty="0" sz="1800">
                <a:solidFill>
                  <a:srgbClr val="006FC0"/>
                </a:solidFill>
                <a:latin typeface="Calibri"/>
                <a:cs typeface="Calibri"/>
              </a:rPr>
              <a:t>size:</a:t>
            </a:r>
            <a:r>
              <a:rPr dirty="0" sz="1800" spc="-2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1800" spc="-20">
                <a:solidFill>
                  <a:srgbClr val="6F2F9F"/>
                </a:solidFill>
                <a:latin typeface="Calibri"/>
                <a:cs typeface="Calibri"/>
              </a:rPr>
              <a:t>2em;</a:t>
            </a:r>
            <a:endParaRPr sz="18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dirty="0" sz="1800" spc="-10">
                <a:solidFill>
                  <a:srgbClr val="006FC0"/>
                </a:solidFill>
                <a:latin typeface="Calibri"/>
                <a:cs typeface="Calibri"/>
              </a:rPr>
              <a:t>margin-</a:t>
            </a:r>
            <a:r>
              <a:rPr dirty="0" sz="1800">
                <a:solidFill>
                  <a:srgbClr val="006FC0"/>
                </a:solidFill>
                <a:latin typeface="Calibri"/>
                <a:cs typeface="Calibri"/>
              </a:rPr>
              <a:t>before:</a:t>
            </a:r>
            <a:r>
              <a:rPr dirty="0" sz="1800" spc="-35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6F2F9F"/>
                </a:solidFill>
                <a:latin typeface="Calibri"/>
                <a:cs typeface="Calibri"/>
              </a:rPr>
              <a:t>0.67em; </a:t>
            </a:r>
            <a:r>
              <a:rPr dirty="0" sz="1800" spc="-10">
                <a:solidFill>
                  <a:srgbClr val="006FC0"/>
                </a:solidFill>
                <a:latin typeface="Calibri"/>
                <a:cs typeface="Calibri"/>
              </a:rPr>
              <a:t>margin-</a:t>
            </a:r>
            <a:r>
              <a:rPr dirty="0" sz="1800">
                <a:solidFill>
                  <a:srgbClr val="006FC0"/>
                </a:solidFill>
                <a:latin typeface="Calibri"/>
                <a:cs typeface="Calibri"/>
              </a:rPr>
              <a:t>after:</a:t>
            </a:r>
            <a:r>
              <a:rPr dirty="0" sz="1800" spc="-2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6F2F9F"/>
                </a:solidFill>
                <a:latin typeface="Calibri"/>
                <a:cs typeface="Calibri"/>
              </a:rPr>
              <a:t>0.67em; </a:t>
            </a:r>
            <a:r>
              <a:rPr dirty="0" sz="1800" spc="-10">
                <a:solidFill>
                  <a:srgbClr val="006FC0"/>
                </a:solidFill>
                <a:latin typeface="Calibri"/>
                <a:cs typeface="Calibri"/>
              </a:rPr>
              <a:t>margin-</a:t>
            </a:r>
            <a:r>
              <a:rPr dirty="0" sz="1800">
                <a:solidFill>
                  <a:srgbClr val="006FC0"/>
                </a:solidFill>
                <a:latin typeface="Calibri"/>
                <a:cs typeface="Calibri"/>
              </a:rPr>
              <a:t>start:</a:t>
            </a:r>
            <a:r>
              <a:rPr dirty="0" sz="1800" spc="-15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1800" spc="-25">
                <a:solidFill>
                  <a:srgbClr val="6F2F9F"/>
                </a:solidFill>
                <a:latin typeface="Calibri"/>
                <a:cs typeface="Calibri"/>
              </a:rPr>
              <a:t>0;</a:t>
            </a:r>
            <a:endParaRPr sz="1800">
              <a:latin typeface="Calibri"/>
              <a:cs typeface="Calibri"/>
            </a:endParaRPr>
          </a:p>
          <a:p>
            <a:pPr marL="12700" marR="415925">
              <a:lnSpc>
                <a:spcPct val="100000"/>
              </a:lnSpc>
            </a:pPr>
            <a:r>
              <a:rPr dirty="0" sz="1800" spc="-10">
                <a:solidFill>
                  <a:srgbClr val="006FC0"/>
                </a:solidFill>
                <a:latin typeface="Calibri"/>
                <a:cs typeface="Calibri"/>
              </a:rPr>
              <a:t>margin-</a:t>
            </a:r>
            <a:r>
              <a:rPr dirty="0" sz="1800">
                <a:solidFill>
                  <a:srgbClr val="006FC0"/>
                </a:solidFill>
                <a:latin typeface="Calibri"/>
                <a:cs typeface="Calibri"/>
              </a:rPr>
              <a:t>end:</a:t>
            </a:r>
            <a:r>
              <a:rPr dirty="0" sz="1800" spc="3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1800" spc="-25">
                <a:solidFill>
                  <a:srgbClr val="6F2F9F"/>
                </a:solidFill>
                <a:latin typeface="Calibri"/>
                <a:cs typeface="Calibri"/>
              </a:rPr>
              <a:t>0; </a:t>
            </a:r>
            <a:r>
              <a:rPr dirty="0" sz="1800" spc="-20">
                <a:solidFill>
                  <a:srgbClr val="006FC0"/>
                </a:solidFill>
                <a:latin typeface="Calibri"/>
                <a:cs typeface="Calibri"/>
              </a:rPr>
              <a:t>font-</a:t>
            </a:r>
            <a:r>
              <a:rPr dirty="0" sz="1800">
                <a:solidFill>
                  <a:srgbClr val="006FC0"/>
                </a:solidFill>
                <a:latin typeface="Calibri"/>
                <a:cs typeface="Calibri"/>
              </a:rPr>
              <a:t>weight:</a:t>
            </a:r>
            <a:r>
              <a:rPr dirty="0" sz="1800" spc="-2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6F2F9F"/>
                </a:solidFill>
                <a:latin typeface="Calibri"/>
                <a:cs typeface="Calibri"/>
              </a:rPr>
              <a:t>bold;</a:t>
            </a:r>
            <a:r>
              <a:rPr dirty="0" sz="1800" spc="25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dirty="0" sz="1800" spc="-50">
                <a:latin typeface="Calibri"/>
                <a:cs typeface="Calibri"/>
              </a:rPr>
              <a:t>}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4788027" y="5373217"/>
            <a:ext cx="2232660" cy="646430"/>
          </a:xfrm>
          <a:prstGeom prst="rect">
            <a:avLst/>
          </a:prstGeom>
          <a:ln w="25400">
            <a:solidFill>
              <a:srgbClr val="C00000"/>
            </a:solidFill>
          </a:ln>
        </p:spPr>
        <p:txBody>
          <a:bodyPr wrap="square" lIns="0" tIns="31750" rIns="0" bIns="0" rtlCol="0" vert="horz">
            <a:spAutoFit/>
          </a:bodyPr>
          <a:lstStyle/>
          <a:p>
            <a:pPr marL="92075">
              <a:lnSpc>
                <a:spcPct val="100000"/>
              </a:lnSpc>
              <a:spcBef>
                <a:spcPts val="250"/>
              </a:spcBef>
            </a:pPr>
            <a:r>
              <a:rPr dirty="0" sz="1800" b="1">
                <a:solidFill>
                  <a:srgbClr val="C00000"/>
                </a:solidFill>
                <a:latin typeface="Calibri"/>
                <a:cs typeface="Calibri"/>
              </a:rPr>
              <a:t>strong</a:t>
            </a:r>
            <a:r>
              <a:rPr dirty="0" sz="1800" spc="-80" b="1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dirty="0" sz="1800" spc="-50">
                <a:latin typeface="Calibri"/>
                <a:cs typeface="Calibri"/>
              </a:rPr>
              <a:t>{</a:t>
            </a:r>
            <a:endParaRPr sz="1800">
              <a:latin typeface="Calibri"/>
              <a:cs typeface="Calibri"/>
            </a:endParaRPr>
          </a:p>
          <a:p>
            <a:pPr marL="92075">
              <a:lnSpc>
                <a:spcPct val="100000"/>
              </a:lnSpc>
            </a:pPr>
            <a:r>
              <a:rPr dirty="0" sz="1800" spc="-20">
                <a:solidFill>
                  <a:srgbClr val="006FC0"/>
                </a:solidFill>
                <a:latin typeface="Calibri"/>
                <a:cs typeface="Calibri"/>
              </a:rPr>
              <a:t>font-</a:t>
            </a:r>
            <a:r>
              <a:rPr dirty="0" sz="1800">
                <a:solidFill>
                  <a:srgbClr val="006FC0"/>
                </a:solidFill>
                <a:latin typeface="Calibri"/>
                <a:cs typeface="Calibri"/>
              </a:rPr>
              <a:t>weight:</a:t>
            </a:r>
            <a:r>
              <a:rPr dirty="0" sz="1800" spc="-2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6F2F9F"/>
                </a:solidFill>
                <a:latin typeface="Calibri"/>
                <a:cs typeface="Calibri"/>
              </a:rPr>
              <a:t>bold;</a:t>
            </a:r>
            <a:r>
              <a:rPr dirty="0" sz="1800" spc="2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dirty="0" sz="1800" spc="-50">
                <a:latin typeface="Calibri"/>
                <a:cs typeface="Calibri"/>
              </a:rPr>
              <a:t>}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7092315" y="5373217"/>
            <a:ext cx="1944370" cy="646430"/>
          </a:xfrm>
          <a:prstGeom prst="rect">
            <a:avLst/>
          </a:prstGeom>
          <a:ln w="25400">
            <a:solidFill>
              <a:srgbClr val="C00000"/>
            </a:solidFill>
          </a:ln>
        </p:spPr>
        <p:txBody>
          <a:bodyPr wrap="square" lIns="0" tIns="31750" rIns="0" bIns="0" rtlCol="0" vert="horz">
            <a:spAutoFit/>
          </a:bodyPr>
          <a:lstStyle/>
          <a:p>
            <a:pPr marL="92075">
              <a:lnSpc>
                <a:spcPct val="100000"/>
              </a:lnSpc>
              <a:spcBef>
                <a:spcPts val="250"/>
              </a:spcBef>
            </a:pPr>
            <a:r>
              <a:rPr dirty="0" sz="1800" b="1">
                <a:solidFill>
                  <a:srgbClr val="C00000"/>
                </a:solidFill>
                <a:latin typeface="Calibri"/>
                <a:cs typeface="Calibri"/>
              </a:rPr>
              <a:t>em</a:t>
            </a:r>
            <a:r>
              <a:rPr dirty="0" sz="1800" spc="-20" b="1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dirty="0" sz="1800" spc="-50">
                <a:latin typeface="Calibri"/>
                <a:cs typeface="Calibri"/>
              </a:rPr>
              <a:t>{</a:t>
            </a:r>
            <a:endParaRPr sz="1800">
              <a:latin typeface="Calibri"/>
              <a:cs typeface="Calibri"/>
            </a:endParaRPr>
          </a:p>
          <a:p>
            <a:pPr marL="92075">
              <a:lnSpc>
                <a:spcPct val="100000"/>
              </a:lnSpc>
            </a:pPr>
            <a:r>
              <a:rPr dirty="0" sz="1800" spc="-20">
                <a:solidFill>
                  <a:srgbClr val="006FC0"/>
                </a:solidFill>
                <a:latin typeface="Calibri"/>
                <a:cs typeface="Calibri"/>
              </a:rPr>
              <a:t>font-</a:t>
            </a:r>
            <a:r>
              <a:rPr dirty="0" sz="1800">
                <a:solidFill>
                  <a:srgbClr val="006FC0"/>
                </a:solidFill>
                <a:latin typeface="Calibri"/>
                <a:cs typeface="Calibri"/>
              </a:rPr>
              <a:t>style:</a:t>
            </a:r>
            <a:r>
              <a:rPr dirty="0" sz="1800" spc="-45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6F2F9F"/>
                </a:solidFill>
                <a:latin typeface="Calibri"/>
                <a:cs typeface="Calibri"/>
              </a:rPr>
              <a:t>italic;</a:t>
            </a:r>
            <a:r>
              <a:rPr dirty="0" sz="1800" spc="2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dirty="0" sz="1800" spc="-50">
                <a:latin typeface="Calibri"/>
                <a:cs typeface="Calibri"/>
              </a:rPr>
              <a:t>}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 descr=""/>
          <p:cNvSpPr/>
          <p:nvPr/>
        </p:nvSpPr>
        <p:spPr>
          <a:xfrm>
            <a:off x="7236332" y="3599179"/>
            <a:ext cx="0" cy="838200"/>
          </a:xfrm>
          <a:custGeom>
            <a:avLst/>
            <a:gdLst/>
            <a:ahLst/>
            <a:cxnLst/>
            <a:rect l="l" t="t" r="r" b="b"/>
            <a:pathLst>
              <a:path w="0" h="838200">
                <a:moveTo>
                  <a:pt x="0" y="0"/>
                </a:moveTo>
                <a:lnTo>
                  <a:pt x="0" y="837946"/>
                </a:lnTo>
              </a:path>
            </a:pathLst>
          </a:custGeom>
          <a:ln w="25400">
            <a:solidFill>
              <a:srgbClr val="C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 descr=""/>
          <p:cNvSpPr txBox="1"/>
          <p:nvPr/>
        </p:nvSpPr>
        <p:spPr>
          <a:xfrm>
            <a:off x="6804279" y="1844801"/>
            <a:ext cx="2232660" cy="1754505"/>
          </a:xfrm>
          <a:prstGeom prst="rect">
            <a:avLst/>
          </a:prstGeom>
          <a:ln w="25400">
            <a:solidFill>
              <a:srgbClr val="C00000"/>
            </a:solidFill>
          </a:ln>
        </p:spPr>
        <p:txBody>
          <a:bodyPr wrap="square" lIns="0" tIns="31114" rIns="0" bIns="0" rtlCol="0" vert="horz">
            <a:spAutoFit/>
          </a:bodyPr>
          <a:lstStyle/>
          <a:p>
            <a:pPr marL="92710">
              <a:lnSpc>
                <a:spcPct val="100000"/>
              </a:lnSpc>
              <a:spcBef>
                <a:spcPts val="244"/>
              </a:spcBef>
            </a:pPr>
            <a:r>
              <a:rPr dirty="0" sz="1800" b="1">
                <a:solidFill>
                  <a:srgbClr val="FF0000"/>
                </a:solidFill>
                <a:latin typeface="Calibri"/>
                <a:cs typeface="Calibri"/>
              </a:rPr>
              <a:t>p</a:t>
            </a:r>
            <a:r>
              <a:rPr dirty="0" sz="1800" spc="-5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800" spc="-50">
                <a:latin typeface="Calibri"/>
                <a:cs typeface="Calibri"/>
              </a:rPr>
              <a:t>{</a:t>
            </a:r>
            <a:endParaRPr sz="1800">
              <a:latin typeface="Calibri"/>
              <a:cs typeface="Calibri"/>
            </a:endParaRPr>
          </a:p>
          <a:p>
            <a:pPr marL="92710" marR="215265">
              <a:lnSpc>
                <a:spcPct val="100000"/>
              </a:lnSpc>
            </a:pPr>
            <a:r>
              <a:rPr dirty="0" sz="1800">
                <a:solidFill>
                  <a:srgbClr val="006FC0"/>
                </a:solidFill>
                <a:latin typeface="Calibri"/>
                <a:cs typeface="Calibri"/>
              </a:rPr>
              <a:t>display:</a:t>
            </a:r>
            <a:r>
              <a:rPr dirty="0" sz="1800" spc="-65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6F2F9F"/>
                </a:solidFill>
                <a:latin typeface="Calibri"/>
                <a:cs typeface="Calibri"/>
              </a:rPr>
              <a:t>block; </a:t>
            </a:r>
            <a:r>
              <a:rPr dirty="0" sz="1800" spc="-10">
                <a:solidFill>
                  <a:srgbClr val="006FC0"/>
                </a:solidFill>
                <a:latin typeface="Calibri"/>
                <a:cs typeface="Calibri"/>
              </a:rPr>
              <a:t>margin-</a:t>
            </a:r>
            <a:r>
              <a:rPr dirty="0" sz="1800">
                <a:solidFill>
                  <a:srgbClr val="006FC0"/>
                </a:solidFill>
                <a:latin typeface="Calibri"/>
                <a:cs typeface="Calibri"/>
              </a:rPr>
              <a:t>before:</a:t>
            </a:r>
            <a:r>
              <a:rPr dirty="0" sz="1800" spc="-4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1800" spc="-20">
                <a:solidFill>
                  <a:srgbClr val="6F2F9F"/>
                </a:solidFill>
                <a:latin typeface="Calibri"/>
                <a:cs typeface="Calibri"/>
              </a:rPr>
              <a:t>1em</a:t>
            </a:r>
            <a:r>
              <a:rPr dirty="0" sz="1800" spc="-20">
                <a:latin typeface="Calibri"/>
                <a:cs typeface="Calibri"/>
              </a:rPr>
              <a:t>; </a:t>
            </a:r>
            <a:r>
              <a:rPr dirty="0" sz="1800" spc="-10">
                <a:solidFill>
                  <a:srgbClr val="006FC0"/>
                </a:solidFill>
                <a:latin typeface="Calibri"/>
                <a:cs typeface="Calibri"/>
              </a:rPr>
              <a:t>margin-</a:t>
            </a:r>
            <a:r>
              <a:rPr dirty="0" sz="1800">
                <a:solidFill>
                  <a:srgbClr val="006FC0"/>
                </a:solidFill>
                <a:latin typeface="Calibri"/>
                <a:cs typeface="Calibri"/>
              </a:rPr>
              <a:t>after:</a:t>
            </a:r>
            <a:r>
              <a:rPr dirty="0" sz="1800" spc="-15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1800" spc="-20">
                <a:solidFill>
                  <a:srgbClr val="6F2F9F"/>
                </a:solidFill>
                <a:latin typeface="Calibri"/>
                <a:cs typeface="Calibri"/>
              </a:rPr>
              <a:t>1em; </a:t>
            </a:r>
            <a:r>
              <a:rPr dirty="0" sz="1800" spc="-10">
                <a:solidFill>
                  <a:srgbClr val="006FC0"/>
                </a:solidFill>
                <a:latin typeface="Calibri"/>
                <a:cs typeface="Calibri"/>
              </a:rPr>
              <a:t>margin-</a:t>
            </a:r>
            <a:r>
              <a:rPr dirty="0" sz="1800">
                <a:solidFill>
                  <a:srgbClr val="006FC0"/>
                </a:solidFill>
                <a:latin typeface="Calibri"/>
                <a:cs typeface="Calibri"/>
              </a:rPr>
              <a:t>start:</a:t>
            </a:r>
            <a:r>
              <a:rPr dirty="0" sz="1800" spc="-15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1800" spc="-25">
                <a:solidFill>
                  <a:srgbClr val="6F2F9F"/>
                </a:solidFill>
                <a:latin typeface="Calibri"/>
                <a:cs typeface="Calibri"/>
              </a:rPr>
              <a:t>0;</a:t>
            </a:r>
            <a:endParaRPr sz="1800">
              <a:latin typeface="Calibri"/>
              <a:cs typeface="Calibri"/>
            </a:endParaRPr>
          </a:p>
          <a:p>
            <a:pPr marL="92710">
              <a:lnSpc>
                <a:spcPct val="100000"/>
              </a:lnSpc>
            </a:pPr>
            <a:r>
              <a:rPr dirty="0" sz="1800" spc="-10">
                <a:solidFill>
                  <a:srgbClr val="006FC0"/>
                </a:solidFill>
                <a:latin typeface="Calibri"/>
                <a:cs typeface="Calibri"/>
              </a:rPr>
              <a:t>margin-</a:t>
            </a:r>
            <a:r>
              <a:rPr dirty="0" sz="1800">
                <a:solidFill>
                  <a:srgbClr val="006FC0"/>
                </a:solidFill>
                <a:latin typeface="Calibri"/>
                <a:cs typeface="Calibri"/>
              </a:rPr>
              <a:t>end:</a:t>
            </a:r>
            <a:r>
              <a:rPr dirty="0" sz="1800" spc="1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6F2F9F"/>
                </a:solidFill>
                <a:latin typeface="Calibri"/>
                <a:cs typeface="Calibri"/>
              </a:rPr>
              <a:t>0;</a:t>
            </a:r>
            <a:r>
              <a:rPr dirty="0" sz="1800" spc="35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dirty="0" sz="1800" spc="-50">
                <a:latin typeface="Calibri"/>
                <a:cs typeface="Calibri"/>
              </a:rPr>
              <a:t>}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 descr=""/>
          <p:cNvSpPr/>
          <p:nvPr/>
        </p:nvSpPr>
        <p:spPr>
          <a:xfrm>
            <a:off x="8388477" y="4725161"/>
            <a:ext cx="0" cy="648335"/>
          </a:xfrm>
          <a:custGeom>
            <a:avLst/>
            <a:gdLst/>
            <a:ahLst/>
            <a:cxnLst/>
            <a:rect l="l" t="t" r="r" b="b"/>
            <a:pathLst>
              <a:path w="0" h="648335">
                <a:moveTo>
                  <a:pt x="0" y="0"/>
                </a:moveTo>
                <a:lnTo>
                  <a:pt x="0" y="648081"/>
                </a:lnTo>
              </a:path>
            </a:pathLst>
          </a:custGeom>
          <a:ln w="25400">
            <a:solidFill>
              <a:srgbClr val="C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 descr=""/>
          <p:cNvSpPr/>
          <p:nvPr/>
        </p:nvSpPr>
        <p:spPr>
          <a:xfrm>
            <a:off x="6876288" y="4869179"/>
            <a:ext cx="0" cy="504190"/>
          </a:xfrm>
          <a:custGeom>
            <a:avLst/>
            <a:gdLst/>
            <a:ahLst/>
            <a:cxnLst/>
            <a:rect l="l" t="t" r="r" b="b"/>
            <a:pathLst>
              <a:path w="0" h="504189">
                <a:moveTo>
                  <a:pt x="0" y="0"/>
                </a:moveTo>
                <a:lnTo>
                  <a:pt x="0" y="504063"/>
                </a:lnTo>
              </a:path>
            </a:pathLst>
          </a:custGeom>
          <a:ln w="25400">
            <a:solidFill>
              <a:srgbClr val="C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 descr=""/>
          <p:cNvSpPr/>
          <p:nvPr/>
        </p:nvSpPr>
        <p:spPr>
          <a:xfrm>
            <a:off x="4572000" y="3793109"/>
            <a:ext cx="216535" cy="212090"/>
          </a:xfrm>
          <a:custGeom>
            <a:avLst/>
            <a:gdLst/>
            <a:ahLst/>
            <a:cxnLst/>
            <a:rect l="l" t="t" r="r" b="b"/>
            <a:pathLst>
              <a:path w="216535" h="212089">
                <a:moveTo>
                  <a:pt x="0" y="0"/>
                </a:moveTo>
                <a:lnTo>
                  <a:pt x="0" y="211963"/>
                </a:lnTo>
                <a:lnTo>
                  <a:pt x="216026" y="211963"/>
                </a:lnTo>
              </a:path>
            </a:pathLst>
          </a:custGeom>
          <a:ln w="25399">
            <a:solidFill>
              <a:srgbClr val="C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 descr=""/>
          <p:cNvSpPr txBox="1"/>
          <p:nvPr/>
        </p:nvSpPr>
        <p:spPr>
          <a:xfrm>
            <a:off x="246684" y="2799334"/>
            <a:ext cx="78105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Calibri"/>
                <a:cs typeface="Calibri"/>
              </a:rPr>
              <a:t>Ejemplo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8401811" y="6465214"/>
            <a:ext cx="244475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sz="1200" spc="-25">
                <a:solidFill>
                  <a:srgbClr val="888888"/>
                </a:solidFill>
                <a:latin typeface="Calibri"/>
                <a:cs typeface="Calibri"/>
              </a:rPr>
              <a:t>12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258267" y="3243783"/>
            <a:ext cx="1239520" cy="6667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b="1">
                <a:solidFill>
                  <a:srgbClr val="1F487C"/>
                </a:solidFill>
                <a:latin typeface="Calibri"/>
                <a:cs typeface="Calibri"/>
              </a:rPr>
              <a:t>&lt;!doctype</a:t>
            </a:r>
            <a:r>
              <a:rPr dirty="0" sz="1400" spc="-60" b="1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dirty="0" sz="1400" spc="-10" b="1">
                <a:solidFill>
                  <a:srgbClr val="1F487C"/>
                </a:solidFill>
                <a:latin typeface="Calibri"/>
                <a:cs typeface="Calibri"/>
              </a:rPr>
              <a:t>html&gt;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400" spc="-10" b="1">
                <a:solidFill>
                  <a:srgbClr val="1F487C"/>
                </a:solidFill>
                <a:latin typeface="Calibri"/>
                <a:cs typeface="Calibri"/>
              </a:rPr>
              <a:t>&lt;html&gt;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400" spc="-10" b="1">
                <a:solidFill>
                  <a:srgbClr val="1F487C"/>
                </a:solidFill>
                <a:latin typeface="Calibri"/>
                <a:cs typeface="Calibri"/>
              </a:rPr>
              <a:t>&lt;head&gt;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258267" y="3884167"/>
            <a:ext cx="1767839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b="1">
                <a:solidFill>
                  <a:srgbClr val="1F487C"/>
                </a:solidFill>
                <a:latin typeface="Calibri"/>
                <a:cs typeface="Calibri"/>
              </a:rPr>
              <a:t>&lt;meta</a:t>
            </a:r>
            <a:r>
              <a:rPr dirty="0" sz="1400" spc="20" b="1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dirty="0" sz="1400" spc="-10" b="1">
                <a:solidFill>
                  <a:srgbClr val="1F487C"/>
                </a:solidFill>
                <a:latin typeface="Calibri"/>
                <a:cs typeface="Calibri"/>
              </a:rPr>
              <a:t>charset="utf-</a:t>
            </a:r>
            <a:r>
              <a:rPr dirty="0" sz="1400" spc="-25" b="1">
                <a:solidFill>
                  <a:srgbClr val="1F487C"/>
                </a:solidFill>
                <a:latin typeface="Calibri"/>
                <a:cs typeface="Calibri"/>
              </a:rPr>
              <a:t>8"&gt;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258267" y="4097527"/>
            <a:ext cx="4145279" cy="21602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b="1">
                <a:solidFill>
                  <a:srgbClr val="1F487C"/>
                </a:solidFill>
                <a:latin typeface="Calibri"/>
                <a:cs typeface="Calibri"/>
              </a:rPr>
              <a:t>&lt;title&gt;</a:t>
            </a:r>
            <a:r>
              <a:rPr dirty="0" sz="1400" spc="-45" b="1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Marcas</a:t>
            </a:r>
            <a:r>
              <a:rPr dirty="0" sz="1400" spc="-3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de</a:t>
            </a:r>
            <a:r>
              <a:rPr dirty="0" sz="1400" spc="-3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texto</a:t>
            </a:r>
            <a:r>
              <a:rPr dirty="0" sz="1400" spc="-20">
                <a:latin typeface="Calibri"/>
                <a:cs typeface="Calibri"/>
              </a:rPr>
              <a:t> </a:t>
            </a:r>
            <a:r>
              <a:rPr dirty="0" sz="1400" spc="-10" b="1">
                <a:solidFill>
                  <a:srgbClr val="1F487C"/>
                </a:solidFill>
                <a:latin typeface="Calibri"/>
                <a:cs typeface="Calibri"/>
              </a:rPr>
              <a:t>&lt;/title&gt;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400" spc="-10" b="1">
                <a:solidFill>
                  <a:srgbClr val="1F487C"/>
                </a:solidFill>
                <a:latin typeface="Calibri"/>
                <a:cs typeface="Calibri"/>
              </a:rPr>
              <a:t>&lt;/head&gt;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400" spc="-10" b="1">
                <a:solidFill>
                  <a:srgbClr val="1F487C"/>
                </a:solidFill>
                <a:latin typeface="Calibri"/>
                <a:cs typeface="Calibri"/>
              </a:rPr>
              <a:t>&lt;body&gt;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400" b="1">
                <a:solidFill>
                  <a:srgbClr val="1F487C"/>
                </a:solidFill>
                <a:latin typeface="Calibri"/>
                <a:cs typeface="Calibri"/>
              </a:rPr>
              <a:t>&lt;h1&gt;</a:t>
            </a:r>
            <a:r>
              <a:rPr dirty="0" sz="1400" spc="-30" b="1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Titular</a:t>
            </a:r>
            <a:r>
              <a:rPr dirty="0" sz="1400" spc="-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nivel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1</a:t>
            </a:r>
            <a:r>
              <a:rPr dirty="0" sz="1400" spc="-25">
                <a:latin typeface="Calibri"/>
                <a:cs typeface="Calibri"/>
              </a:rPr>
              <a:t> </a:t>
            </a:r>
            <a:r>
              <a:rPr dirty="0" sz="1400" spc="-20" b="1">
                <a:solidFill>
                  <a:srgbClr val="1F487C"/>
                </a:solidFill>
                <a:latin typeface="Calibri"/>
                <a:cs typeface="Calibri"/>
              </a:rPr>
              <a:t>&lt;/h1&gt;</a:t>
            </a:r>
            <a:endParaRPr sz="1400">
              <a:latin typeface="Calibri"/>
              <a:cs typeface="Calibri"/>
            </a:endParaRPr>
          </a:p>
          <a:p>
            <a:pPr marL="12700" marR="1016000">
              <a:lnSpc>
                <a:spcPct val="100000"/>
              </a:lnSpc>
            </a:pPr>
            <a:r>
              <a:rPr dirty="0" sz="1400" b="1">
                <a:solidFill>
                  <a:srgbClr val="1F487C"/>
                </a:solidFill>
                <a:latin typeface="Calibri"/>
                <a:cs typeface="Calibri"/>
              </a:rPr>
              <a:t>&lt;p&gt;</a:t>
            </a:r>
            <a:r>
              <a:rPr dirty="0" sz="1400" spc="-50" b="1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En</a:t>
            </a:r>
            <a:r>
              <a:rPr dirty="0" sz="1400" spc="-3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este</a:t>
            </a:r>
            <a:r>
              <a:rPr dirty="0" sz="1400" spc="-2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párrafo</a:t>
            </a:r>
            <a:r>
              <a:rPr dirty="0" sz="1400" spc="-5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hay</a:t>
            </a:r>
            <a:r>
              <a:rPr dirty="0" sz="1400" spc="-2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rexto</a:t>
            </a:r>
            <a:r>
              <a:rPr dirty="0" sz="1400" spc="-2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marcado </a:t>
            </a:r>
            <a:r>
              <a:rPr dirty="0" sz="1400">
                <a:latin typeface="Calibri"/>
                <a:cs typeface="Calibri"/>
              </a:rPr>
              <a:t>como</a:t>
            </a:r>
            <a:r>
              <a:rPr dirty="0" sz="1400" spc="-60"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1F487C"/>
                </a:solidFill>
                <a:latin typeface="Calibri"/>
                <a:cs typeface="Calibri"/>
              </a:rPr>
              <a:t>&lt;em&gt;</a:t>
            </a:r>
            <a:r>
              <a:rPr dirty="0" sz="1400" spc="-60" b="1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importante</a:t>
            </a:r>
            <a:r>
              <a:rPr dirty="0" sz="1400" spc="-30"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1F487C"/>
                </a:solidFill>
                <a:latin typeface="Calibri"/>
                <a:cs typeface="Calibri"/>
              </a:rPr>
              <a:t>&lt;/em&gt;</a:t>
            </a:r>
            <a:r>
              <a:rPr dirty="0" sz="1400" spc="-45" b="1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y</a:t>
            </a:r>
            <a:r>
              <a:rPr dirty="0" sz="1400" spc="-3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otro</a:t>
            </a:r>
            <a:r>
              <a:rPr dirty="0" sz="1400" spc="-45">
                <a:latin typeface="Calibri"/>
                <a:cs typeface="Calibri"/>
              </a:rPr>
              <a:t> </a:t>
            </a:r>
            <a:r>
              <a:rPr dirty="0" sz="1400" spc="-20">
                <a:latin typeface="Calibri"/>
                <a:cs typeface="Calibri"/>
              </a:rPr>
              <a:t>texto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400" spc="-10">
                <a:latin typeface="Calibri"/>
                <a:cs typeface="Calibri"/>
              </a:rPr>
              <a:t>marcado</a:t>
            </a:r>
            <a:r>
              <a:rPr dirty="0" sz="1400" spc="-5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como</a:t>
            </a:r>
            <a:r>
              <a:rPr dirty="0" sz="1400" spc="-45"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1F487C"/>
                </a:solidFill>
                <a:latin typeface="Calibri"/>
                <a:cs typeface="Calibri"/>
              </a:rPr>
              <a:t>&lt;strong</a:t>
            </a:r>
            <a:r>
              <a:rPr dirty="0" sz="1400">
                <a:latin typeface="Calibri"/>
                <a:cs typeface="Calibri"/>
              </a:rPr>
              <a:t>&gt;</a:t>
            </a:r>
            <a:r>
              <a:rPr dirty="0" sz="1400" spc="-6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muy</a:t>
            </a:r>
            <a:r>
              <a:rPr dirty="0" sz="1400" spc="-3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importante.</a:t>
            </a:r>
            <a:r>
              <a:rPr dirty="0" sz="1400" spc="-30">
                <a:latin typeface="Calibri"/>
                <a:cs typeface="Calibri"/>
              </a:rPr>
              <a:t> </a:t>
            </a:r>
            <a:r>
              <a:rPr dirty="0" sz="1400" spc="-10" b="1">
                <a:solidFill>
                  <a:srgbClr val="1F487C"/>
                </a:solidFill>
                <a:latin typeface="Calibri"/>
                <a:cs typeface="Calibri"/>
              </a:rPr>
              <a:t>&lt;/strong&gt;&lt;/p&gt;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400" b="1">
                <a:solidFill>
                  <a:srgbClr val="1F487C"/>
                </a:solidFill>
                <a:latin typeface="Calibri"/>
                <a:cs typeface="Calibri"/>
              </a:rPr>
              <a:t>&lt;p&gt;</a:t>
            </a:r>
            <a:r>
              <a:rPr dirty="0" sz="1400" spc="-40" b="1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Este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es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el</a:t>
            </a:r>
            <a:r>
              <a:rPr dirty="0" sz="1400" spc="-2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segundo </a:t>
            </a:r>
            <a:r>
              <a:rPr dirty="0" sz="1400" spc="-10">
                <a:latin typeface="Calibri"/>
                <a:cs typeface="Calibri"/>
              </a:rPr>
              <a:t>párrafo.</a:t>
            </a:r>
            <a:r>
              <a:rPr dirty="0" sz="1400" spc="-40">
                <a:latin typeface="Calibri"/>
                <a:cs typeface="Calibri"/>
              </a:rPr>
              <a:t> </a:t>
            </a:r>
            <a:r>
              <a:rPr dirty="0" sz="1400" spc="-20" b="1">
                <a:solidFill>
                  <a:srgbClr val="1F487C"/>
                </a:solidFill>
                <a:latin typeface="Calibri"/>
                <a:cs typeface="Calibri"/>
              </a:rPr>
              <a:t>&lt;/p&gt;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400" spc="-10" b="1">
                <a:solidFill>
                  <a:srgbClr val="1F487C"/>
                </a:solidFill>
                <a:latin typeface="Calibri"/>
                <a:cs typeface="Calibri"/>
              </a:rPr>
              <a:t>&lt;/body&gt;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400" spc="-10" b="1">
                <a:solidFill>
                  <a:srgbClr val="1F487C"/>
                </a:solidFill>
                <a:latin typeface="Calibri"/>
                <a:cs typeface="Calibri"/>
              </a:rPr>
              <a:t>&lt;/html&gt;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9144000" cy="720090"/>
          </a:xfrm>
          <a:custGeom>
            <a:avLst/>
            <a:gdLst/>
            <a:ahLst/>
            <a:cxnLst/>
            <a:rect l="l" t="t" r="r" b="b"/>
            <a:pathLst>
              <a:path w="9144000" h="720090">
                <a:moveTo>
                  <a:pt x="9144000" y="0"/>
                </a:moveTo>
                <a:lnTo>
                  <a:pt x="0" y="0"/>
                </a:lnTo>
                <a:lnTo>
                  <a:pt x="0" y="720001"/>
                </a:lnTo>
                <a:lnTo>
                  <a:pt x="9144000" y="720001"/>
                </a:lnTo>
                <a:lnTo>
                  <a:pt x="9144000" y="0"/>
                </a:lnTo>
                <a:close/>
              </a:path>
            </a:pathLst>
          </a:custGeom>
          <a:solidFill>
            <a:srgbClr val="1F487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7268" y="0"/>
            <a:ext cx="2047239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Recursos</a:t>
            </a:r>
          </a:p>
        </p:txBody>
      </p:sp>
      <p:sp>
        <p:nvSpPr>
          <p:cNvPr id="5" name="object 5" descr=""/>
          <p:cNvSpPr txBox="1"/>
          <p:nvPr/>
        </p:nvSpPr>
        <p:spPr>
          <a:xfrm>
            <a:off x="8678418" y="6601764"/>
            <a:ext cx="180975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-25">
                <a:solidFill>
                  <a:srgbClr val="888888"/>
                </a:solidFill>
                <a:latin typeface="Calibri"/>
                <a:cs typeface="Calibri"/>
              </a:rPr>
              <a:t>14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402437" y="994105"/>
            <a:ext cx="8371840" cy="48780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Calibri"/>
                <a:cs typeface="Calibri"/>
              </a:rPr>
              <a:t>Más</a:t>
            </a:r>
            <a:r>
              <a:rPr dirty="0" sz="2400" spc="-8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información</a:t>
            </a:r>
            <a:r>
              <a:rPr dirty="0" sz="2400" spc="-8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valores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por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defecto: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2400" spc="-20" b="1">
                <a:latin typeface="Calibri"/>
                <a:cs typeface="Calibri"/>
              </a:rPr>
              <a:t>W3C: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u="sng" sz="1800" spc="-1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http://dev.w3.org/html5/markup/elements.html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3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2400" spc="-10" b="1">
                <a:latin typeface="Calibri"/>
                <a:cs typeface="Calibri"/>
              </a:rPr>
              <a:t>Firefox: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u="sng" sz="1800" spc="-2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3"/>
              </a:rPr>
              <a:t>https://dxr.mozilla.org/mozilla</a:t>
            </a:r>
            <a:r>
              <a:rPr dirty="0" u="sng" sz="1800" spc="-2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3"/>
              </a:rPr>
              <a:t>-</a:t>
            </a:r>
            <a:r>
              <a:rPr dirty="0" u="sng" sz="1800" spc="-1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3"/>
              </a:rPr>
              <a:t>central/source/layout/style/res/html.css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3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2400" b="1">
                <a:latin typeface="Calibri"/>
                <a:cs typeface="Calibri"/>
              </a:rPr>
              <a:t>Chrome</a:t>
            </a:r>
            <a:r>
              <a:rPr dirty="0" sz="2400" spc="-45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y</a:t>
            </a:r>
            <a:r>
              <a:rPr dirty="0" sz="2400" spc="-35" b="1">
                <a:latin typeface="Calibri"/>
                <a:cs typeface="Calibri"/>
              </a:rPr>
              <a:t> </a:t>
            </a:r>
            <a:r>
              <a:rPr dirty="0" sz="2400" spc="-10" b="1">
                <a:latin typeface="Calibri"/>
                <a:cs typeface="Calibri"/>
              </a:rPr>
              <a:t>Opera: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u="sng" sz="1800" spc="-1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4"/>
              </a:rPr>
              <a:t>https://chromium.googlesource.com/chromium/blink/+/master/Source/core/css/html.css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7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2400" spc="-10" b="1">
                <a:latin typeface="Calibri"/>
                <a:cs typeface="Calibri"/>
              </a:rPr>
              <a:t>Safari:</a:t>
            </a:r>
            <a:endParaRPr sz="2400">
              <a:latin typeface="Calibri"/>
              <a:cs typeface="Calibri"/>
            </a:endParaRPr>
          </a:p>
          <a:p>
            <a:pPr marL="62865">
              <a:lnSpc>
                <a:spcPct val="100000"/>
              </a:lnSpc>
              <a:spcBef>
                <a:spcPts val="40"/>
              </a:spcBef>
            </a:pPr>
            <a:r>
              <a:rPr dirty="0" u="sng" sz="1800" spc="-1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5"/>
              </a:rPr>
              <a:t>https://trac.webkit.org/browser/trunk/Source/WebCore/css/html.css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7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2400" b="1">
                <a:latin typeface="Calibri"/>
                <a:cs typeface="Calibri"/>
              </a:rPr>
              <a:t>bit</a:t>
            </a:r>
            <a:r>
              <a:rPr dirty="0" sz="2400" spc="-40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soft</a:t>
            </a:r>
            <a:r>
              <a:rPr dirty="0" sz="2400" spc="-10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code:</a:t>
            </a:r>
            <a:r>
              <a:rPr dirty="0" sz="2400" spc="-30" b="1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look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at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CSS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Resets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in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 spc="-20">
                <a:latin typeface="Calibri"/>
                <a:cs typeface="Calibri"/>
              </a:rPr>
              <a:t>2018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u="sng" sz="1800" spc="-1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6"/>
              </a:rPr>
              <a:t>https://bitsofco.de/a</a:t>
            </a:r>
            <a:r>
              <a:rPr dirty="0" u="sng" sz="1800" spc="-1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6"/>
              </a:rPr>
              <a:t>-</a:t>
            </a:r>
            <a:r>
              <a:rPr dirty="0" u="sng" sz="1800" spc="-1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6"/>
              </a:rPr>
              <a:t>look</a:t>
            </a:r>
            <a:r>
              <a:rPr dirty="0" u="sng" sz="1800" spc="-1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6"/>
              </a:rPr>
              <a:t>-</a:t>
            </a:r>
            <a:r>
              <a:rPr dirty="0" u="sng" sz="1800" spc="-1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6"/>
              </a:rPr>
              <a:t>at</a:t>
            </a:r>
            <a:r>
              <a:rPr dirty="0" u="sng" sz="1800" spc="-1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6"/>
              </a:rPr>
              <a:t>-</a:t>
            </a:r>
            <a:r>
              <a:rPr dirty="0" u="sng" sz="1800" spc="-1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6"/>
              </a:rPr>
              <a:t>css</a:t>
            </a:r>
            <a:r>
              <a:rPr dirty="0" u="sng" sz="1800" spc="-1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6"/>
              </a:rPr>
              <a:t>-</a:t>
            </a:r>
            <a:r>
              <a:rPr dirty="0" u="sng" sz="1800" spc="-1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6"/>
              </a:rPr>
              <a:t>resets</a:t>
            </a:r>
            <a:r>
              <a:rPr dirty="0" u="sng" sz="1800" spc="-1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6"/>
              </a:rPr>
              <a:t>-</a:t>
            </a:r>
            <a:r>
              <a:rPr dirty="0" u="sng" sz="1800" spc="-1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6"/>
              </a:rPr>
              <a:t>in</a:t>
            </a:r>
            <a:r>
              <a:rPr dirty="0" u="sng" sz="1800" spc="-1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6"/>
              </a:rPr>
              <a:t>-</a:t>
            </a:r>
            <a:r>
              <a:rPr dirty="0" u="sng" sz="1800" spc="-1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6"/>
              </a:rPr>
              <a:t>2018/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9144000" cy="720090"/>
          </a:xfrm>
          <a:custGeom>
            <a:avLst/>
            <a:gdLst/>
            <a:ahLst/>
            <a:cxnLst/>
            <a:rect l="l" t="t" r="r" b="b"/>
            <a:pathLst>
              <a:path w="9144000" h="720090">
                <a:moveTo>
                  <a:pt x="9144000" y="0"/>
                </a:moveTo>
                <a:lnTo>
                  <a:pt x="0" y="0"/>
                </a:lnTo>
                <a:lnTo>
                  <a:pt x="0" y="720001"/>
                </a:lnTo>
                <a:lnTo>
                  <a:pt x="9144000" y="720001"/>
                </a:lnTo>
                <a:lnTo>
                  <a:pt x="9144000" y="0"/>
                </a:lnTo>
                <a:close/>
              </a:path>
            </a:pathLst>
          </a:custGeom>
          <a:solidFill>
            <a:srgbClr val="1F487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47268" y="0"/>
            <a:ext cx="4105910" cy="6965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>
                <a:solidFill>
                  <a:srgbClr val="FFFFFF"/>
                </a:solidFill>
                <a:latin typeface="Calibri"/>
                <a:cs typeface="Calibri"/>
              </a:rPr>
              <a:t>Navegación</a:t>
            </a:r>
            <a:r>
              <a:rPr dirty="0" sz="4400" spc="-2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4400" spc="-20">
                <a:solidFill>
                  <a:srgbClr val="FFFFFF"/>
                </a:solidFill>
                <a:latin typeface="Calibri"/>
                <a:cs typeface="Calibri"/>
              </a:rPr>
              <a:t>HTML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402437" y="922146"/>
            <a:ext cx="8209280" cy="1123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646430" algn="l"/>
              </a:tabLst>
            </a:pPr>
            <a:r>
              <a:rPr dirty="0" sz="2400">
                <a:latin typeface="Calibri"/>
                <a:cs typeface="Calibri"/>
              </a:rPr>
              <a:t>La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etiqueta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&lt;a&gt;</a:t>
            </a:r>
            <a:r>
              <a:rPr dirty="0" sz="2400" spc="-25" b="1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se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emplea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para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definir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un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enlace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otra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página.</a:t>
            </a:r>
            <a:r>
              <a:rPr dirty="0" sz="2400" spc="-25">
                <a:latin typeface="Calibri"/>
                <a:cs typeface="Calibri"/>
              </a:rPr>
              <a:t> Un </a:t>
            </a:r>
            <a:r>
              <a:rPr dirty="0" sz="2400" b="1">
                <a:latin typeface="Calibri"/>
                <a:cs typeface="Calibri"/>
              </a:rPr>
              <a:t>menú</a:t>
            </a:r>
            <a:r>
              <a:rPr dirty="0" sz="2400" spc="-55" b="1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es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una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lista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de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enlaces.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Se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recomienda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usar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las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marcas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 spc="-25">
                <a:latin typeface="Calibri"/>
                <a:cs typeface="Calibri"/>
              </a:rPr>
              <a:t>de </a:t>
            </a:r>
            <a:r>
              <a:rPr dirty="0" sz="2400" spc="-10">
                <a:latin typeface="Calibri"/>
                <a:cs typeface="Calibri"/>
              </a:rPr>
              <a:t>lista</a:t>
            </a:r>
            <a:r>
              <a:rPr dirty="0" sz="2400">
                <a:latin typeface="Calibri"/>
                <a:cs typeface="Calibri"/>
              </a:rPr>
              <a:t>	</a:t>
            </a:r>
            <a:r>
              <a:rPr dirty="0" sz="2400" b="1">
                <a:latin typeface="Calibri"/>
                <a:cs typeface="Calibri"/>
              </a:rPr>
              <a:t>&lt;ul&gt;</a:t>
            </a:r>
            <a:r>
              <a:rPr dirty="0" sz="2400" spc="-10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&lt;li&gt;</a:t>
            </a:r>
            <a:r>
              <a:rPr dirty="0" sz="2400" spc="-5" b="1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y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el enlace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 spc="-20" b="1">
                <a:latin typeface="Calibri"/>
                <a:cs typeface="Calibri"/>
              </a:rPr>
              <a:t>&lt;a&gt;</a:t>
            </a:r>
            <a:r>
              <a:rPr dirty="0" sz="2400" spc="-2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7504" y="2077290"/>
            <a:ext cx="9036495" cy="4780706"/>
          </a:xfrm>
          <a:prstGeom prst="rect">
            <a:avLst/>
          </a:prstGeom>
        </p:spPr>
      </p:pic>
      <p:sp>
        <p:nvSpPr>
          <p:cNvPr id="6" name="object 6" descr=""/>
          <p:cNvSpPr txBox="1"/>
          <p:nvPr/>
        </p:nvSpPr>
        <p:spPr>
          <a:xfrm>
            <a:off x="8427211" y="6465214"/>
            <a:ext cx="180975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-25">
                <a:solidFill>
                  <a:srgbClr val="888888"/>
                </a:solidFill>
                <a:latin typeface="Calibri"/>
                <a:cs typeface="Calibri"/>
              </a:rPr>
              <a:t>15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9144000" cy="720090"/>
          </a:xfrm>
          <a:custGeom>
            <a:avLst/>
            <a:gdLst/>
            <a:ahLst/>
            <a:cxnLst/>
            <a:rect l="l" t="t" r="r" b="b"/>
            <a:pathLst>
              <a:path w="9144000" h="720090">
                <a:moveTo>
                  <a:pt x="9144000" y="0"/>
                </a:moveTo>
                <a:lnTo>
                  <a:pt x="0" y="0"/>
                </a:lnTo>
                <a:lnTo>
                  <a:pt x="0" y="720001"/>
                </a:lnTo>
                <a:lnTo>
                  <a:pt x="9144000" y="720001"/>
                </a:lnTo>
                <a:lnTo>
                  <a:pt x="9144000" y="0"/>
                </a:lnTo>
                <a:close/>
              </a:path>
            </a:pathLst>
          </a:custGeom>
          <a:solidFill>
            <a:srgbClr val="1F487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7268" y="0"/>
            <a:ext cx="5670550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Navegación</a:t>
            </a:r>
            <a:r>
              <a:rPr dirty="0" spc="-90"/>
              <a:t> </a:t>
            </a:r>
            <a:r>
              <a:rPr dirty="0"/>
              <a:t>–</a:t>
            </a:r>
            <a:r>
              <a:rPr dirty="0" spc="-70"/>
              <a:t> </a:t>
            </a:r>
            <a:r>
              <a:rPr dirty="0"/>
              <a:t>menú</a:t>
            </a:r>
            <a:r>
              <a:rPr dirty="0" spc="-75"/>
              <a:t> </a:t>
            </a:r>
            <a:r>
              <a:rPr dirty="0" spc="-20"/>
              <a:t>FLEX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-12700" y="684130"/>
            <a:ext cx="8000365" cy="5137785"/>
          </a:xfrm>
          <a:prstGeom prst="rect">
            <a:avLst/>
          </a:prstGeom>
        </p:spPr>
        <p:txBody>
          <a:bodyPr wrap="square" lIns="0" tIns="106680" rIns="0" bIns="0" rtlCol="0" vert="horz">
            <a:spAutoFit/>
          </a:bodyPr>
          <a:lstStyle/>
          <a:p>
            <a:pPr marL="427355">
              <a:lnSpc>
                <a:spcPct val="100000"/>
              </a:lnSpc>
              <a:spcBef>
                <a:spcPts val="840"/>
              </a:spcBef>
            </a:pPr>
            <a:r>
              <a:rPr dirty="0" sz="2400">
                <a:latin typeface="Calibri"/>
                <a:cs typeface="Calibri"/>
              </a:rPr>
              <a:t>Un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menú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vertical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y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horizontal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con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FLEX,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tendría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este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formato.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60"/>
              </a:spcBef>
              <a:tabLst>
                <a:tab pos="283210" algn="l"/>
                <a:tab pos="3503929" algn="l"/>
              </a:tabLst>
            </a:pPr>
            <a:r>
              <a:rPr dirty="0" u="sng" sz="1800">
                <a:uFill>
                  <a:solidFill>
                    <a:srgbClr val="497DBA"/>
                  </a:solidFill>
                </a:uFill>
                <a:latin typeface="Calibri"/>
                <a:cs typeface="Calibri"/>
              </a:rPr>
              <a:t>	</a:t>
            </a:r>
            <a:r>
              <a:rPr dirty="0" u="sng" sz="1800" spc="-20">
                <a:uFill>
                  <a:solidFill>
                    <a:srgbClr val="497DBA"/>
                  </a:solidFill>
                </a:uFill>
                <a:latin typeface="Calibri"/>
                <a:cs typeface="Calibri"/>
              </a:rPr>
              <a:t>HTML</a:t>
            </a:r>
            <a:r>
              <a:rPr dirty="0" u="sng" sz="1800">
                <a:uFill>
                  <a:solidFill>
                    <a:srgbClr val="497DBA"/>
                  </a:solidFill>
                </a:uFill>
                <a:latin typeface="Calibri"/>
                <a:cs typeface="Calibri"/>
              </a:rPr>
              <a:t>	</a:t>
            </a:r>
            <a:endParaRPr sz="1800">
              <a:latin typeface="Calibri"/>
              <a:cs typeface="Calibri"/>
            </a:endParaRPr>
          </a:p>
          <a:p>
            <a:pPr marL="283210">
              <a:lnSpc>
                <a:spcPct val="100000"/>
              </a:lnSpc>
              <a:spcBef>
                <a:spcPts val="580"/>
              </a:spcBef>
            </a:pPr>
            <a:r>
              <a:rPr dirty="0" sz="1400" spc="-10">
                <a:latin typeface="Calibri"/>
                <a:cs typeface="Calibri"/>
              </a:rPr>
              <a:t>&lt;nav&gt;&lt;ul&gt;</a:t>
            </a:r>
            <a:endParaRPr sz="1400">
              <a:latin typeface="Calibri"/>
              <a:cs typeface="Calibri"/>
            </a:endParaRPr>
          </a:p>
          <a:p>
            <a:pPr marL="440055">
              <a:lnSpc>
                <a:spcPct val="100000"/>
              </a:lnSpc>
            </a:pPr>
            <a:r>
              <a:rPr dirty="0" sz="1400">
                <a:latin typeface="Calibri"/>
                <a:cs typeface="Calibri"/>
              </a:rPr>
              <a:t>&lt;li&gt;&lt;a</a:t>
            </a:r>
            <a:r>
              <a:rPr dirty="0" sz="1400" spc="1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href="#"&gt;Opción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1&lt;/a&gt;&lt;/li&gt;</a:t>
            </a:r>
            <a:endParaRPr sz="1400">
              <a:latin typeface="Calibri"/>
              <a:cs typeface="Calibri"/>
            </a:endParaRPr>
          </a:p>
          <a:p>
            <a:pPr marL="440055">
              <a:lnSpc>
                <a:spcPct val="100000"/>
              </a:lnSpc>
            </a:pPr>
            <a:r>
              <a:rPr dirty="0" sz="1400">
                <a:latin typeface="Calibri"/>
                <a:cs typeface="Calibri"/>
              </a:rPr>
              <a:t>&lt;li&gt;&lt;a</a:t>
            </a:r>
            <a:r>
              <a:rPr dirty="0" sz="1400" spc="1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href="#"&gt;Opción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2&lt;/a&gt;&lt;/li&gt;</a:t>
            </a:r>
            <a:endParaRPr sz="1400">
              <a:latin typeface="Calibri"/>
              <a:cs typeface="Calibri"/>
            </a:endParaRPr>
          </a:p>
          <a:p>
            <a:pPr marL="440055">
              <a:lnSpc>
                <a:spcPct val="100000"/>
              </a:lnSpc>
            </a:pPr>
            <a:r>
              <a:rPr dirty="0" sz="1400">
                <a:latin typeface="Calibri"/>
                <a:cs typeface="Calibri"/>
              </a:rPr>
              <a:t>&lt;li&gt;&lt;a</a:t>
            </a:r>
            <a:r>
              <a:rPr dirty="0" sz="1400" spc="1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href="#"&gt;Opción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3&lt;/a&gt;&lt;/li&gt;</a:t>
            </a:r>
            <a:endParaRPr sz="1400">
              <a:latin typeface="Calibri"/>
              <a:cs typeface="Calibri"/>
            </a:endParaRPr>
          </a:p>
          <a:p>
            <a:pPr marL="440055">
              <a:lnSpc>
                <a:spcPct val="100000"/>
              </a:lnSpc>
            </a:pPr>
            <a:r>
              <a:rPr dirty="0" sz="1400">
                <a:latin typeface="Calibri"/>
                <a:cs typeface="Calibri"/>
              </a:rPr>
              <a:t>&lt;li&gt;&lt;a</a:t>
            </a:r>
            <a:r>
              <a:rPr dirty="0" sz="1400" spc="1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href="#"&gt;Opción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4&lt;/a&gt;&lt;/li&gt;</a:t>
            </a:r>
            <a:endParaRPr sz="1400">
              <a:latin typeface="Calibri"/>
              <a:cs typeface="Calibri"/>
            </a:endParaRPr>
          </a:p>
          <a:p>
            <a:pPr marL="361315">
              <a:lnSpc>
                <a:spcPct val="100000"/>
              </a:lnSpc>
            </a:pPr>
            <a:r>
              <a:rPr dirty="0" sz="1400" spc="-10">
                <a:latin typeface="Calibri"/>
                <a:cs typeface="Calibri"/>
              </a:rPr>
              <a:t>&lt;/ul&gt;&lt;/nav&gt;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90"/>
              </a:spcBef>
              <a:tabLst>
                <a:tab pos="211454" algn="l"/>
                <a:tab pos="3503929" algn="l"/>
              </a:tabLst>
            </a:pPr>
            <a:r>
              <a:rPr dirty="0" u="sng" sz="1800">
                <a:uFill>
                  <a:solidFill>
                    <a:srgbClr val="497DBA"/>
                  </a:solidFill>
                </a:uFill>
                <a:latin typeface="Calibri"/>
                <a:cs typeface="Calibri"/>
              </a:rPr>
              <a:t>	</a:t>
            </a:r>
            <a:r>
              <a:rPr dirty="0" u="sng" sz="1800" spc="-25">
                <a:uFill>
                  <a:solidFill>
                    <a:srgbClr val="497DBA"/>
                  </a:solidFill>
                </a:uFill>
                <a:latin typeface="Calibri"/>
                <a:cs typeface="Calibri"/>
              </a:rPr>
              <a:t>CSS</a:t>
            </a:r>
            <a:r>
              <a:rPr dirty="0" u="sng" sz="1800">
                <a:uFill>
                  <a:solidFill>
                    <a:srgbClr val="497DBA"/>
                  </a:solidFill>
                </a:uFill>
                <a:latin typeface="Calibri"/>
                <a:cs typeface="Calibri"/>
              </a:rPr>
              <a:t>	</a:t>
            </a:r>
            <a:endParaRPr sz="1800">
              <a:latin typeface="Calibri"/>
              <a:cs typeface="Calibri"/>
            </a:endParaRPr>
          </a:p>
          <a:p>
            <a:pPr marL="563245" marR="5981065" indent="-315595">
              <a:lnSpc>
                <a:spcPct val="100000"/>
              </a:lnSpc>
              <a:spcBef>
                <a:spcPts val="135"/>
              </a:spcBef>
            </a:pPr>
            <a:r>
              <a:rPr dirty="0" sz="1400" b="1">
                <a:latin typeface="Calibri"/>
                <a:cs typeface="Calibri"/>
              </a:rPr>
              <a:t>ul</a:t>
            </a:r>
            <a:r>
              <a:rPr dirty="0" sz="1400" spc="10" b="1">
                <a:latin typeface="Calibri"/>
                <a:cs typeface="Calibri"/>
              </a:rPr>
              <a:t> </a:t>
            </a:r>
            <a:r>
              <a:rPr dirty="0" sz="1400" b="1">
                <a:latin typeface="Calibri"/>
                <a:cs typeface="Calibri"/>
              </a:rPr>
              <a:t>{</a:t>
            </a:r>
            <a:r>
              <a:rPr dirty="0" sz="1400" spc="355" b="1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list-style-type:none; margin:0; padding:0; display:flex;</a:t>
            </a:r>
            <a:endParaRPr sz="1400">
              <a:latin typeface="Calibri"/>
              <a:cs typeface="Calibri"/>
            </a:endParaRPr>
          </a:p>
          <a:p>
            <a:pPr marL="563245">
              <a:lnSpc>
                <a:spcPct val="100000"/>
              </a:lnSpc>
              <a:spcBef>
                <a:spcPts val="5"/>
              </a:spcBef>
            </a:pPr>
            <a:r>
              <a:rPr dirty="0" sz="1400" spc="-10">
                <a:latin typeface="Calibri"/>
                <a:cs typeface="Calibri"/>
              </a:rPr>
              <a:t>flex-</a:t>
            </a:r>
            <a:r>
              <a:rPr dirty="0" sz="1400">
                <a:latin typeface="Calibri"/>
                <a:cs typeface="Calibri"/>
              </a:rPr>
              <a:t>direction:</a:t>
            </a:r>
            <a:r>
              <a:rPr dirty="0" sz="1400" spc="-3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column;</a:t>
            </a:r>
            <a:r>
              <a:rPr dirty="0" sz="1400" spc="-45">
                <a:latin typeface="Calibri"/>
                <a:cs typeface="Calibri"/>
              </a:rPr>
              <a:t> </a:t>
            </a:r>
            <a:r>
              <a:rPr dirty="0" sz="1400" spc="-20">
                <a:latin typeface="Calibri"/>
                <a:cs typeface="Calibri"/>
              </a:rPr>
              <a:t>row;</a:t>
            </a:r>
            <a:endParaRPr sz="1400">
              <a:latin typeface="Calibri"/>
              <a:cs typeface="Calibri"/>
            </a:endParaRPr>
          </a:p>
          <a:p>
            <a:pPr marL="248285">
              <a:lnSpc>
                <a:spcPct val="100000"/>
              </a:lnSpc>
            </a:pPr>
            <a:r>
              <a:rPr dirty="0" sz="1400" b="1">
                <a:latin typeface="Calibri"/>
                <a:cs typeface="Calibri"/>
              </a:rPr>
              <a:t>}</a:t>
            </a:r>
            <a:endParaRPr sz="1400">
              <a:latin typeface="Calibri"/>
              <a:cs typeface="Calibri"/>
            </a:endParaRPr>
          </a:p>
          <a:p>
            <a:pPr algn="r" marL="248285" marR="6431280">
              <a:lnSpc>
                <a:spcPct val="100000"/>
              </a:lnSpc>
            </a:pPr>
            <a:r>
              <a:rPr dirty="0" sz="1400" b="1">
                <a:latin typeface="Calibri"/>
                <a:cs typeface="Calibri"/>
              </a:rPr>
              <a:t>li</a:t>
            </a:r>
            <a:r>
              <a:rPr dirty="0" sz="1400" spc="-20" b="1">
                <a:latin typeface="Calibri"/>
                <a:cs typeface="Calibri"/>
              </a:rPr>
              <a:t> </a:t>
            </a:r>
            <a:r>
              <a:rPr dirty="0" sz="1400" b="1">
                <a:latin typeface="Calibri"/>
                <a:cs typeface="Calibri"/>
              </a:rPr>
              <a:t>{</a:t>
            </a:r>
            <a:r>
              <a:rPr dirty="0" sz="1400" spc="155" b="1">
                <a:latin typeface="Calibri"/>
                <a:cs typeface="Calibri"/>
              </a:rPr>
              <a:t>  </a:t>
            </a:r>
            <a:r>
              <a:rPr dirty="0" sz="1400" spc="-10">
                <a:latin typeface="Calibri"/>
                <a:cs typeface="Calibri"/>
              </a:rPr>
              <a:t>flex-</a:t>
            </a:r>
            <a:r>
              <a:rPr dirty="0" sz="1400">
                <a:latin typeface="Calibri"/>
                <a:cs typeface="Calibri"/>
              </a:rPr>
              <a:t>grow:</a:t>
            </a:r>
            <a:r>
              <a:rPr dirty="0" sz="1400" spc="-4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1; </a:t>
            </a:r>
            <a:r>
              <a:rPr dirty="0" sz="1400" spc="-50" b="1">
                <a:latin typeface="Calibri"/>
                <a:cs typeface="Calibri"/>
              </a:rPr>
              <a:t>} </a:t>
            </a:r>
            <a:r>
              <a:rPr dirty="0" sz="1400" b="1">
                <a:latin typeface="Calibri"/>
                <a:cs typeface="Calibri"/>
              </a:rPr>
              <a:t>a</a:t>
            </a:r>
            <a:r>
              <a:rPr dirty="0" sz="1400" spc="-25" b="1">
                <a:latin typeface="Calibri"/>
                <a:cs typeface="Calibri"/>
              </a:rPr>
              <a:t> </a:t>
            </a:r>
            <a:r>
              <a:rPr dirty="0" sz="1400" b="1">
                <a:latin typeface="Calibri"/>
                <a:cs typeface="Calibri"/>
              </a:rPr>
              <a:t>{</a:t>
            </a:r>
            <a:r>
              <a:rPr dirty="0" sz="1400" spc="150" b="1">
                <a:latin typeface="Calibri"/>
                <a:cs typeface="Calibri"/>
              </a:rPr>
              <a:t>  </a:t>
            </a:r>
            <a:r>
              <a:rPr dirty="0" sz="1400" spc="-10">
                <a:latin typeface="Calibri"/>
                <a:cs typeface="Calibri"/>
              </a:rPr>
              <a:t>display:block; padding:1em;</a:t>
            </a:r>
            <a:endParaRPr sz="1400">
              <a:latin typeface="Calibri"/>
              <a:cs typeface="Calibri"/>
            </a:endParaRPr>
          </a:p>
          <a:p>
            <a:pPr marL="563245">
              <a:lnSpc>
                <a:spcPct val="100000"/>
              </a:lnSpc>
            </a:pPr>
            <a:r>
              <a:rPr dirty="0" sz="1400" spc="-10">
                <a:latin typeface="Calibri"/>
                <a:cs typeface="Calibri"/>
              </a:rPr>
              <a:t>background-color:LightGray;</a:t>
            </a:r>
            <a:endParaRPr sz="1400">
              <a:latin typeface="Calibri"/>
              <a:cs typeface="Calibri"/>
            </a:endParaRPr>
          </a:p>
          <a:p>
            <a:pPr marL="563245" marR="5780405">
              <a:lnSpc>
                <a:spcPct val="100000"/>
              </a:lnSpc>
            </a:pPr>
            <a:r>
              <a:rPr dirty="0" sz="1400" spc="-10">
                <a:latin typeface="Calibri"/>
                <a:cs typeface="Calibri"/>
              </a:rPr>
              <a:t>text-align:center; margin-bottom:0.2em;</a:t>
            </a:r>
            <a:endParaRPr sz="14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63873" y="1268857"/>
            <a:ext cx="5580125" cy="2688590"/>
          </a:xfrm>
          <a:prstGeom prst="rect">
            <a:avLst/>
          </a:prstGeom>
        </p:spPr>
      </p:pic>
      <p:sp>
        <p:nvSpPr>
          <p:cNvPr id="6" name="object 6" descr=""/>
          <p:cNvSpPr txBox="1"/>
          <p:nvPr/>
        </p:nvSpPr>
        <p:spPr>
          <a:xfrm>
            <a:off x="538378" y="5840145"/>
            <a:ext cx="1605280" cy="4171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35"/>
              </a:lnSpc>
            </a:pPr>
            <a:r>
              <a:rPr dirty="0" sz="1400" spc="-10">
                <a:latin typeface="Calibri"/>
                <a:cs typeface="Calibri"/>
              </a:rPr>
              <a:t>text-decoration:none;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400" spc="-10">
                <a:latin typeface="Calibri"/>
                <a:cs typeface="Calibri"/>
              </a:rPr>
              <a:t>color:#000000;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222910" y="6266865"/>
            <a:ext cx="686435" cy="4178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35"/>
              </a:lnSpc>
            </a:pPr>
            <a:r>
              <a:rPr dirty="0" sz="1400" b="1">
                <a:latin typeface="Calibri"/>
                <a:cs typeface="Calibri"/>
              </a:rPr>
              <a:t>}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400" b="1">
                <a:latin typeface="Calibri"/>
                <a:cs typeface="Calibri"/>
              </a:rPr>
              <a:t>a:hover</a:t>
            </a:r>
            <a:r>
              <a:rPr dirty="0" sz="1400" spc="-75" b="1">
                <a:latin typeface="Calibri"/>
                <a:cs typeface="Calibri"/>
              </a:rPr>
              <a:t> </a:t>
            </a:r>
            <a:r>
              <a:rPr dirty="0" sz="1400" spc="-50" b="1">
                <a:latin typeface="Calibri"/>
                <a:cs typeface="Calibri"/>
              </a:rPr>
              <a:t>{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1137310" y="6480302"/>
            <a:ext cx="2218055" cy="2044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35"/>
              </a:lnSpc>
            </a:pPr>
            <a:r>
              <a:rPr dirty="0" sz="1400" spc="-10">
                <a:latin typeface="Calibri"/>
                <a:cs typeface="Calibri"/>
              </a:rPr>
              <a:t>background-color:LightCoral;</a:t>
            </a:r>
            <a:r>
              <a:rPr dirty="0" sz="1400" spc="75">
                <a:latin typeface="Calibri"/>
                <a:cs typeface="Calibri"/>
              </a:rPr>
              <a:t> </a:t>
            </a:r>
            <a:r>
              <a:rPr dirty="0" sz="1400" spc="-50" b="1">
                <a:latin typeface="Calibri"/>
                <a:cs typeface="Calibri"/>
              </a:rPr>
              <a:t>}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8679433" y="6562445"/>
            <a:ext cx="244475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sz="1200" spc="-25">
                <a:solidFill>
                  <a:srgbClr val="888888"/>
                </a:solidFill>
                <a:latin typeface="Calibri"/>
                <a:cs typeface="Calibri"/>
              </a:rPr>
              <a:t>16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9144000" cy="720090"/>
          </a:xfrm>
          <a:custGeom>
            <a:avLst/>
            <a:gdLst/>
            <a:ahLst/>
            <a:cxnLst/>
            <a:rect l="l" t="t" r="r" b="b"/>
            <a:pathLst>
              <a:path w="9144000" h="720090">
                <a:moveTo>
                  <a:pt x="9144000" y="0"/>
                </a:moveTo>
                <a:lnTo>
                  <a:pt x="0" y="0"/>
                </a:lnTo>
                <a:lnTo>
                  <a:pt x="0" y="720001"/>
                </a:lnTo>
                <a:lnTo>
                  <a:pt x="9144000" y="720001"/>
                </a:lnTo>
                <a:lnTo>
                  <a:pt x="9144000" y="0"/>
                </a:lnTo>
                <a:close/>
              </a:path>
            </a:pathLst>
          </a:custGeom>
          <a:solidFill>
            <a:srgbClr val="1F487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7268" y="0"/>
            <a:ext cx="5757545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Navegación</a:t>
            </a:r>
            <a:r>
              <a:rPr dirty="0" spc="-90"/>
              <a:t> </a:t>
            </a:r>
            <a:r>
              <a:rPr dirty="0"/>
              <a:t>–</a:t>
            </a:r>
            <a:r>
              <a:rPr dirty="0" spc="-70"/>
              <a:t> </a:t>
            </a:r>
            <a:r>
              <a:rPr dirty="0"/>
              <a:t>menú</a:t>
            </a:r>
            <a:r>
              <a:rPr dirty="0" spc="-75"/>
              <a:t> </a:t>
            </a:r>
            <a:r>
              <a:rPr dirty="0" spc="-20"/>
              <a:t>GRID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-12700" y="684130"/>
            <a:ext cx="8037195" cy="5137785"/>
          </a:xfrm>
          <a:prstGeom prst="rect">
            <a:avLst/>
          </a:prstGeom>
        </p:spPr>
        <p:txBody>
          <a:bodyPr wrap="square" lIns="0" tIns="106680" rIns="0" bIns="0" rtlCol="0" vert="horz">
            <a:spAutoFit/>
          </a:bodyPr>
          <a:lstStyle/>
          <a:p>
            <a:pPr marL="427355">
              <a:lnSpc>
                <a:spcPct val="100000"/>
              </a:lnSpc>
              <a:spcBef>
                <a:spcPts val="840"/>
              </a:spcBef>
            </a:pPr>
            <a:r>
              <a:rPr dirty="0" sz="2400">
                <a:latin typeface="Calibri"/>
                <a:cs typeface="Calibri"/>
              </a:rPr>
              <a:t>Un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menú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vertical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y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horizontal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con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GRID,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tendría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este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formato.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60"/>
              </a:spcBef>
              <a:tabLst>
                <a:tab pos="283210" algn="l"/>
                <a:tab pos="3503929" algn="l"/>
              </a:tabLst>
            </a:pPr>
            <a:r>
              <a:rPr dirty="0" u="sng" sz="1800">
                <a:uFill>
                  <a:solidFill>
                    <a:srgbClr val="497DBA"/>
                  </a:solidFill>
                </a:uFill>
                <a:latin typeface="Calibri"/>
                <a:cs typeface="Calibri"/>
              </a:rPr>
              <a:t>	</a:t>
            </a:r>
            <a:r>
              <a:rPr dirty="0" u="sng" sz="1800" spc="-20">
                <a:uFill>
                  <a:solidFill>
                    <a:srgbClr val="497DBA"/>
                  </a:solidFill>
                </a:uFill>
                <a:latin typeface="Calibri"/>
                <a:cs typeface="Calibri"/>
              </a:rPr>
              <a:t>HTML</a:t>
            </a:r>
            <a:r>
              <a:rPr dirty="0" u="sng" sz="1800">
                <a:uFill>
                  <a:solidFill>
                    <a:srgbClr val="497DBA"/>
                  </a:solidFill>
                </a:uFill>
                <a:latin typeface="Calibri"/>
                <a:cs typeface="Calibri"/>
              </a:rPr>
              <a:t>	</a:t>
            </a:r>
            <a:endParaRPr sz="1800">
              <a:latin typeface="Calibri"/>
              <a:cs typeface="Calibri"/>
            </a:endParaRPr>
          </a:p>
          <a:p>
            <a:pPr marL="283210">
              <a:lnSpc>
                <a:spcPct val="100000"/>
              </a:lnSpc>
              <a:spcBef>
                <a:spcPts val="580"/>
              </a:spcBef>
            </a:pPr>
            <a:r>
              <a:rPr dirty="0" sz="1400" spc="-10">
                <a:latin typeface="Calibri"/>
                <a:cs typeface="Calibri"/>
              </a:rPr>
              <a:t>&lt;nav&gt;&lt;ul&gt;</a:t>
            </a:r>
            <a:endParaRPr sz="1400">
              <a:latin typeface="Calibri"/>
              <a:cs typeface="Calibri"/>
            </a:endParaRPr>
          </a:p>
          <a:p>
            <a:pPr marL="440055">
              <a:lnSpc>
                <a:spcPct val="100000"/>
              </a:lnSpc>
            </a:pPr>
            <a:r>
              <a:rPr dirty="0" sz="1400">
                <a:latin typeface="Calibri"/>
                <a:cs typeface="Calibri"/>
              </a:rPr>
              <a:t>&lt;li&gt;&lt;a</a:t>
            </a:r>
            <a:r>
              <a:rPr dirty="0" sz="1400" spc="1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href="#"&gt;Opción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1&lt;/a&gt;&lt;/li&gt;</a:t>
            </a:r>
            <a:endParaRPr sz="1400">
              <a:latin typeface="Calibri"/>
              <a:cs typeface="Calibri"/>
            </a:endParaRPr>
          </a:p>
          <a:p>
            <a:pPr marL="440055">
              <a:lnSpc>
                <a:spcPct val="100000"/>
              </a:lnSpc>
            </a:pPr>
            <a:r>
              <a:rPr dirty="0" sz="1400">
                <a:latin typeface="Calibri"/>
                <a:cs typeface="Calibri"/>
              </a:rPr>
              <a:t>&lt;li&gt;&lt;a</a:t>
            </a:r>
            <a:r>
              <a:rPr dirty="0" sz="1400" spc="1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href="#"&gt;Opción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2&lt;/a&gt;&lt;/li&gt;</a:t>
            </a:r>
            <a:endParaRPr sz="1400">
              <a:latin typeface="Calibri"/>
              <a:cs typeface="Calibri"/>
            </a:endParaRPr>
          </a:p>
          <a:p>
            <a:pPr marL="440055">
              <a:lnSpc>
                <a:spcPct val="100000"/>
              </a:lnSpc>
            </a:pPr>
            <a:r>
              <a:rPr dirty="0" sz="1400">
                <a:latin typeface="Calibri"/>
                <a:cs typeface="Calibri"/>
              </a:rPr>
              <a:t>&lt;li&gt;&lt;a</a:t>
            </a:r>
            <a:r>
              <a:rPr dirty="0" sz="1400" spc="1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href="#"&gt;Opción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3&lt;/a&gt;&lt;/li&gt;</a:t>
            </a:r>
            <a:endParaRPr sz="1400">
              <a:latin typeface="Calibri"/>
              <a:cs typeface="Calibri"/>
            </a:endParaRPr>
          </a:p>
          <a:p>
            <a:pPr marL="440055">
              <a:lnSpc>
                <a:spcPct val="100000"/>
              </a:lnSpc>
            </a:pPr>
            <a:r>
              <a:rPr dirty="0" sz="1400">
                <a:latin typeface="Calibri"/>
                <a:cs typeface="Calibri"/>
              </a:rPr>
              <a:t>&lt;li&gt;&lt;a</a:t>
            </a:r>
            <a:r>
              <a:rPr dirty="0" sz="1400" spc="1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href="#"&gt;Opción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4&lt;/a&gt;&lt;/li&gt;</a:t>
            </a:r>
            <a:endParaRPr sz="1400">
              <a:latin typeface="Calibri"/>
              <a:cs typeface="Calibri"/>
            </a:endParaRPr>
          </a:p>
          <a:p>
            <a:pPr marL="361315">
              <a:lnSpc>
                <a:spcPct val="100000"/>
              </a:lnSpc>
            </a:pPr>
            <a:r>
              <a:rPr dirty="0" sz="1400" spc="-10">
                <a:latin typeface="Calibri"/>
                <a:cs typeface="Calibri"/>
              </a:rPr>
              <a:t>&lt;/ul&gt;&lt;/nav&gt;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90"/>
              </a:spcBef>
              <a:tabLst>
                <a:tab pos="211454" algn="l"/>
                <a:tab pos="3503929" algn="l"/>
              </a:tabLst>
            </a:pPr>
            <a:r>
              <a:rPr dirty="0" u="sng" sz="1800">
                <a:uFill>
                  <a:solidFill>
                    <a:srgbClr val="497DBA"/>
                  </a:solidFill>
                </a:uFill>
                <a:latin typeface="Calibri"/>
                <a:cs typeface="Calibri"/>
              </a:rPr>
              <a:t>	</a:t>
            </a:r>
            <a:r>
              <a:rPr dirty="0" u="sng" sz="1800" spc="-25">
                <a:uFill>
                  <a:solidFill>
                    <a:srgbClr val="497DBA"/>
                  </a:solidFill>
                </a:uFill>
                <a:latin typeface="Calibri"/>
                <a:cs typeface="Calibri"/>
              </a:rPr>
              <a:t>CSS</a:t>
            </a:r>
            <a:r>
              <a:rPr dirty="0" u="sng" sz="1800">
                <a:uFill>
                  <a:solidFill>
                    <a:srgbClr val="497DBA"/>
                  </a:solidFill>
                </a:uFill>
                <a:latin typeface="Calibri"/>
                <a:cs typeface="Calibri"/>
              </a:rPr>
              <a:t>	</a:t>
            </a:r>
            <a:endParaRPr sz="1800">
              <a:latin typeface="Calibri"/>
              <a:cs typeface="Calibri"/>
            </a:endParaRPr>
          </a:p>
          <a:p>
            <a:pPr marL="563245" marR="6024245" indent="-315595">
              <a:lnSpc>
                <a:spcPct val="100000"/>
              </a:lnSpc>
              <a:spcBef>
                <a:spcPts val="135"/>
              </a:spcBef>
            </a:pPr>
            <a:r>
              <a:rPr dirty="0" sz="1400" b="1">
                <a:latin typeface="Calibri"/>
                <a:cs typeface="Calibri"/>
              </a:rPr>
              <a:t>ul</a:t>
            </a:r>
            <a:r>
              <a:rPr dirty="0" sz="1400" spc="10" b="1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{</a:t>
            </a:r>
            <a:r>
              <a:rPr dirty="0" sz="1400" spc="35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list-style-type:none; margin:0; padding:0;</a:t>
            </a:r>
            <a:endParaRPr sz="1400">
              <a:latin typeface="Calibri"/>
              <a:cs typeface="Calibri"/>
            </a:endParaRPr>
          </a:p>
          <a:p>
            <a:pPr marL="563245">
              <a:lnSpc>
                <a:spcPct val="100000"/>
              </a:lnSpc>
              <a:spcBef>
                <a:spcPts val="5"/>
              </a:spcBef>
            </a:pPr>
            <a:r>
              <a:rPr dirty="0" sz="1400">
                <a:latin typeface="Calibri"/>
                <a:cs typeface="Calibri"/>
              </a:rPr>
              <a:t>display:</a:t>
            </a:r>
            <a:r>
              <a:rPr dirty="0" sz="1400" spc="-30">
                <a:latin typeface="Calibri"/>
                <a:cs typeface="Calibri"/>
              </a:rPr>
              <a:t> </a:t>
            </a:r>
            <a:r>
              <a:rPr dirty="0" sz="1400" spc="-20">
                <a:latin typeface="Calibri"/>
                <a:cs typeface="Calibri"/>
              </a:rPr>
              <a:t>grid;</a:t>
            </a:r>
            <a:endParaRPr sz="1400">
              <a:latin typeface="Calibri"/>
              <a:cs typeface="Calibri"/>
            </a:endParaRPr>
          </a:p>
          <a:p>
            <a:pPr marL="563245" marR="4714240">
              <a:lnSpc>
                <a:spcPct val="100000"/>
              </a:lnSpc>
            </a:pPr>
            <a:r>
              <a:rPr dirty="0" sz="1400" spc="-10">
                <a:latin typeface="Calibri"/>
                <a:cs typeface="Calibri"/>
              </a:rPr>
              <a:t>grid-template-</a:t>
            </a:r>
            <a:r>
              <a:rPr dirty="0" sz="1400">
                <a:latin typeface="Calibri"/>
                <a:cs typeface="Calibri"/>
              </a:rPr>
              <a:t>columns: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repeat(4,</a:t>
            </a:r>
            <a:r>
              <a:rPr dirty="0" sz="1400" spc="-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1fr); grid-template-</a:t>
            </a:r>
            <a:r>
              <a:rPr dirty="0" sz="1400">
                <a:latin typeface="Calibri"/>
                <a:cs typeface="Calibri"/>
              </a:rPr>
              <a:t>rows: </a:t>
            </a:r>
            <a:r>
              <a:rPr dirty="0" sz="1400" spc="-20">
                <a:latin typeface="Calibri"/>
                <a:cs typeface="Calibri"/>
              </a:rPr>
              <a:t>auto;</a:t>
            </a:r>
            <a:endParaRPr sz="1400">
              <a:latin typeface="Calibri"/>
              <a:cs typeface="Calibri"/>
            </a:endParaRPr>
          </a:p>
          <a:p>
            <a:pPr marL="563245">
              <a:lnSpc>
                <a:spcPct val="100000"/>
              </a:lnSpc>
            </a:pPr>
            <a:r>
              <a:rPr dirty="0" sz="1400">
                <a:latin typeface="Calibri"/>
                <a:cs typeface="Calibri"/>
              </a:rPr>
              <a:t>gap:</a:t>
            </a:r>
            <a:r>
              <a:rPr dirty="0" sz="1400" spc="-3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0.2em;</a:t>
            </a:r>
            <a:endParaRPr sz="1400">
              <a:latin typeface="Calibri"/>
              <a:cs typeface="Calibri"/>
            </a:endParaRPr>
          </a:p>
          <a:p>
            <a:pPr marL="248285">
              <a:lnSpc>
                <a:spcPct val="100000"/>
              </a:lnSpc>
            </a:pPr>
            <a:r>
              <a:rPr dirty="0" sz="1400" b="1">
                <a:latin typeface="Calibri"/>
                <a:cs typeface="Calibri"/>
              </a:rPr>
              <a:t>}</a:t>
            </a:r>
            <a:endParaRPr sz="1400">
              <a:latin typeface="Calibri"/>
              <a:cs typeface="Calibri"/>
            </a:endParaRPr>
          </a:p>
          <a:p>
            <a:pPr marL="248285">
              <a:lnSpc>
                <a:spcPct val="100000"/>
              </a:lnSpc>
            </a:pPr>
            <a:r>
              <a:rPr dirty="0" sz="1400" b="1">
                <a:latin typeface="Calibri"/>
                <a:cs typeface="Calibri"/>
              </a:rPr>
              <a:t>a</a:t>
            </a:r>
            <a:r>
              <a:rPr dirty="0" sz="1400" spc="-25" b="1">
                <a:latin typeface="Calibri"/>
                <a:cs typeface="Calibri"/>
              </a:rPr>
              <a:t> </a:t>
            </a:r>
            <a:r>
              <a:rPr dirty="0" sz="1400" b="1">
                <a:latin typeface="Calibri"/>
                <a:cs typeface="Calibri"/>
              </a:rPr>
              <a:t>{</a:t>
            </a:r>
            <a:r>
              <a:rPr dirty="0" sz="1400" spc="150" b="1">
                <a:latin typeface="Calibri"/>
                <a:cs typeface="Calibri"/>
              </a:rPr>
              <a:t>  </a:t>
            </a:r>
            <a:r>
              <a:rPr dirty="0" sz="1400" spc="-10">
                <a:latin typeface="Calibri"/>
                <a:cs typeface="Calibri"/>
              </a:rPr>
              <a:t>display:block;</a:t>
            </a:r>
            <a:endParaRPr sz="1400">
              <a:latin typeface="Calibri"/>
              <a:cs typeface="Calibri"/>
            </a:endParaRPr>
          </a:p>
          <a:p>
            <a:pPr marL="603250">
              <a:lnSpc>
                <a:spcPct val="100000"/>
              </a:lnSpc>
            </a:pPr>
            <a:r>
              <a:rPr dirty="0" sz="1400" spc="-10">
                <a:latin typeface="Calibri"/>
                <a:cs typeface="Calibri"/>
              </a:rPr>
              <a:t>padding:1em;</a:t>
            </a:r>
            <a:endParaRPr sz="1400">
              <a:latin typeface="Calibri"/>
              <a:cs typeface="Calibri"/>
            </a:endParaRPr>
          </a:p>
          <a:p>
            <a:pPr marL="603250" marR="5332095">
              <a:lnSpc>
                <a:spcPct val="100000"/>
              </a:lnSpc>
            </a:pPr>
            <a:r>
              <a:rPr dirty="0" sz="1400" spc="-10">
                <a:latin typeface="Calibri"/>
                <a:cs typeface="Calibri"/>
              </a:rPr>
              <a:t>background-color:LightGray</a:t>
            </a:r>
            <a:r>
              <a:rPr dirty="0" sz="1400" spc="75">
                <a:latin typeface="Calibri"/>
                <a:cs typeface="Calibri"/>
              </a:rPr>
              <a:t> </a:t>
            </a:r>
            <a:r>
              <a:rPr dirty="0" sz="1400" spc="-50">
                <a:latin typeface="Calibri"/>
                <a:cs typeface="Calibri"/>
              </a:rPr>
              <a:t>; </a:t>
            </a:r>
            <a:r>
              <a:rPr dirty="0" sz="1400" spc="-10">
                <a:latin typeface="Calibri"/>
                <a:cs typeface="Calibri"/>
              </a:rPr>
              <a:t>text-align:center;</a:t>
            </a:r>
            <a:endParaRPr sz="14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63873" y="1412722"/>
            <a:ext cx="5546725" cy="4176522"/>
          </a:xfrm>
          <a:prstGeom prst="rect">
            <a:avLst/>
          </a:prstGeom>
        </p:spPr>
      </p:pic>
      <p:sp>
        <p:nvSpPr>
          <p:cNvPr id="6" name="object 6" descr=""/>
          <p:cNvSpPr txBox="1"/>
          <p:nvPr/>
        </p:nvSpPr>
        <p:spPr>
          <a:xfrm>
            <a:off x="538378" y="5840145"/>
            <a:ext cx="1605280" cy="4171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35"/>
              </a:lnSpc>
            </a:pPr>
            <a:r>
              <a:rPr dirty="0" sz="1400" spc="-10">
                <a:latin typeface="Calibri"/>
                <a:cs typeface="Calibri"/>
              </a:rPr>
              <a:t>text-decoration:none;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400" spc="-10">
                <a:latin typeface="Calibri"/>
                <a:cs typeface="Calibri"/>
              </a:rPr>
              <a:t>color:#000000;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222910" y="6266865"/>
            <a:ext cx="686435" cy="4178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35"/>
              </a:lnSpc>
            </a:pPr>
            <a:r>
              <a:rPr dirty="0" sz="1400" b="1">
                <a:latin typeface="Calibri"/>
                <a:cs typeface="Calibri"/>
              </a:rPr>
              <a:t>}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400" b="1">
                <a:latin typeface="Calibri"/>
                <a:cs typeface="Calibri"/>
              </a:rPr>
              <a:t>a:hover</a:t>
            </a:r>
            <a:r>
              <a:rPr dirty="0" sz="1400" spc="-75" b="1">
                <a:latin typeface="Calibri"/>
                <a:cs typeface="Calibri"/>
              </a:rPr>
              <a:t> </a:t>
            </a:r>
            <a:r>
              <a:rPr dirty="0" sz="1400" spc="-50" b="1">
                <a:latin typeface="Calibri"/>
                <a:cs typeface="Calibri"/>
              </a:rPr>
              <a:t>{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1137310" y="6480302"/>
            <a:ext cx="2218055" cy="2044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35"/>
              </a:lnSpc>
            </a:pPr>
            <a:r>
              <a:rPr dirty="0" sz="1400" spc="-10">
                <a:latin typeface="Calibri"/>
                <a:cs typeface="Calibri"/>
              </a:rPr>
              <a:t>background-color:LightCoral;</a:t>
            </a:r>
            <a:r>
              <a:rPr dirty="0" sz="1400" spc="75">
                <a:latin typeface="Calibri"/>
                <a:cs typeface="Calibri"/>
              </a:rPr>
              <a:t> </a:t>
            </a:r>
            <a:r>
              <a:rPr dirty="0" sz="1400" spc="-50" b="1">
                <a:latin typeface="Calibri"/>
                <a:cs typeface="Calibri"/>
              </a:rPr>
              <a:t>}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8679433" y="6562445"/>
            <a:ext cx="244475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sz="1200" spc="-25">
                <a:solidFill>
                  <a:srgbClr val="888888"/>
                </a:solidFill>
                <a:latin typeface="Calibri"/>
                <a:cs typeface="Calibri"/>
              </a:rPr>
              <a:t>16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9144000" cy="720090"/>
          </a:xfrm>
          <a:custGeom>
            <a:avLst/>
            <a:gdLst/>
            <a:ahLst/>
            <a:cxnLst/>
            <a:rect l="l" t="t" r="r" b="b"/>
            <a:pathLst>
              <a:path w="9144000" h="720090">
                <a:moveTo>
                  <a:pt x="9144000" y="0"/>
                </a:moveTo>
                <a:lnTo>
                  <a:pt x="0" y="0"/>
                </a:lnTo>
                <a:lnTo>
                  <a:pt x="0" y="720001"/>
                </a:lnTo>
                <a:lnTo>
                  <a:pt x="9144000" y="720001"/>
                </a:lnTo>
                <a:lnTo>
                  <a:pt x="9144000" y="0"/>
                </a:lnTo>
                <a:close/>
              </a:path>
            </a:pathLst>
          </a:custGeom>
          <a:solidFill>
            <a:srgbClr val="1F487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7268" y="0"/>
            <a:ext cx="2047239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Recursos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402437" y="994105"/>
            <a:ext cx="7299325" cy="3810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Calibri"/>
                <a:cs typeface="Calibri"/>
              </a:rPr>
              <a:t>MDN</a:t>
            </a:r>
            <a:r>
              <a:rPr dirty="0" sz="2400" spc="-60" b="1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Usando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las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cajas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flexibles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 spc="-25">
                <a:latin typeface="Calibri"/>
                <a:cs typeface="Calibri"/>
              </a:rPr>
              <a:t>CSS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u="sng" sz="2000" spc="-1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https://developer.mozilla.org/es/docs/Web/Guide/CSS/Cajas_flexibles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3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400" b="1">
                <a:latin typeface="Calibri"/>
                <a:cs typeface="Calibri"/>
              </a:rPr>
              <a:t>MDN</a:t>
            </a:r>
            <a:r>
              <a:rPr dirty="0" sz="2400" spc="-40" b="1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CSS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Grid</a:t>
            </a:r>
            <a:r>
              <a:rPr dirty="0" sz="2400" spc="-10">
                <a:latin typeface="Calibri"/>
                <a:cs typeface="Calibri"/>
              </a:rPr>
              <a:t> Layout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u="sng" sz="2000" spc="-1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3"/>
              </a:rPr>
              <a:t>https://developer.mozilla.org/es/docs/Web/CSS/CSS_Grid_Layout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3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400" spc="-10" b="1">
                <a:latin typeface="Calibri"/>
                <a:cs typeface="Calibri"/>
              </a:rPr>
              <a:t>CSS-</a:t>
            </a:r>
            <a:r>
              <a:rPr dirty="0" sz="2400" b="1">
                <a:latin typeface="Calibri"/>
                <a:cs typeface="Calibri"/>
              </a:rPr>
              <a:t>TRICKS</a:t>
            </a:r>
            <a:r>
              <a:rPr dirty="0" sz="2400" spc="-40" b="1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Complete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Guide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to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Flexbox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u="sng" sz="2000" spc="-1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4"/>
              </a:rPr>
              <a:t>http://css</a:t>
            </a:r>
            <a:r>
              <a:rPr dirty="0" u="sng" sz="2000" spc="-1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4"/>
              </a:rPr>
              <a:t>-</a:t>
            </a:r>
            <a:r>
              <a:rPr dirty="0" u="sng" sz="2000" spc="-1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4"/>
              </a:rPr>
              <a:t>tricks.com/snippets/css/a</a:t>
            </a:r>
            <a:r>
              <a:rPr dirty="0" u="sng" sz="2000" spc="-1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4"/>
              </a:rPr>
              <a:t>-</a:t>
            </a:r>
            <a:r>
              <a:rPr dirty="0" u="sng" sz="2000" spc="-1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4"/>
              </a:rPr>
              <a:t>guide</a:t>
            </a:r>
            <a:r>
              <a:rPr dirty="0" u="sng" sz="2000" spc="-1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4"/>
              </a:rPr>
              <a:t>-</a:t>
            </a:r>
            <a:r>
              <a:rPr dirty="0" u="sng" sz="2000" spc="-2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4"/>
              </a:rPr>
              <a:t>to</a:t>
            </a:r>
            <a:r>
              <a:rPr dirty="0" u="sng" sz="2000" spc="-2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4"/>
              </a:rPr>
              <a:t>-</a:t>
            </a:r>
            <a:r>
              <a:rPr dirty="0" u="sng" sz="2000" spc="-1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4"/>
              </a:rPr>
              <a:t>flexbox/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3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2400" spc="-10" b="1">
                <a:latin typeface="Calibri"/>
                <a:cs typeface="Calibri"/>
              </a:rPr>
              <a:t>CSS-</a:t>
            </a:r>
            <a:r>
              <a:rPr dirty="0" sz="2400" b="1">
                <a:latin typeface="Calibri"/>
                <a:cs typeface="Calibri"/>
              </a:rPr>
              <a:t>TRICKS</a:t>
            </a:r>
            <a:r>
              <a:rPr dirty="0" sz="2400" spc="-35" b="1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Complete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Guide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to</a:t>
            </a:r>
            <a:r>
              <a:rPr dirty="0" sz="2400" spc="-20">
                <a:latin typeface="Calibri"/>
                <a:cs typeface="Calibri"/>
              </a:rPr>
              <a:t> Grid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u="sng" sz="2000" spc="-1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5"/>
              </a:rPr>
              <a:t>https://css</a:t>
            </a:r>
            <a:r>
              <a:rPr dirty="0" u="sng" sz="2000" spc="-1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5"/>
              </a:rPr>
              <a:t>-</a:t>
            </a:r>
            <a:r>
              <a:rPr dirty="0" u="sng" sz="2000" spc="-1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5"/>
              </a:rPr>
              <a:t>tricks.com/snippets/css/complete</a:t>
            </a:r>
            <a:r>
              <a:rPr dirty="0" u="sng" sz="2000" spc="-1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5"/>
              </a:rPr>
              <a:t>-</a:t>
            </a:r>
            <a:r>
              <a:rPr dirty="0" u="sng" sz="2000" spc="-1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5"/>
              </a:rPr>
              <a:t>guide</a:t>
            </a:r>
            <a:r>
              <a:rPr dirty="0" u="sng" sz="2000" spc="-1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5"/>
              </a:rPr>
              <a:t>-</a:t>
            </a:r>
            <a:r>
              <a:rPr dirty="0" u="sng" sz="2000" spc="-1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5"/>
              </a:rPr>
              <a:t>grid/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8678418" y="6563664"/>
            <a:ext cx="18097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5">
                <a:solidFill>
                  <a:srgbClr val="888888"/>
                </a:solidFill>
                <a:latin typeface="Calibri"/>
                <a:cs typeface="Calibri"/>
              </a:rPr>
              <a:t>18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27757" y="980694"/>
            <a:ext cx="3888486" cy="3888485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3376421" y="2481148"/>
            <a:ext cx="2389505" cy="6972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spc="-10">
                <a:latin typeface="Calibri"/>
                <a:cs typeface="Calibri"/>
              </a:rPr>
              <a:t>HTML/CSS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3044189" y="3893896"/>
            <a:ext cx="3055620" cy="5143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>
                <a:solidFill>
                  <a:srgbClr val="888888"/>
                </a:solidFill>
                <a:latin typeface="Calibri"/>
                <a:cs typeface="Calibri"/>
              </a:rPr>
              <a:t>Mi</a:t>
            </a:r>
            <a:r>
              <a:rPr dirty="0" sz="3200" spc="-6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888888"/>
                </a:solidFill>
                <a:latin typeface="Calibri"/>
                <a:cs typeface="Calibri"/>
              </a:rPr>
              <a:t>primera</a:t>
            </a:r>
            <a:r>
              <a:rPr dirty="0" sz="3200" spc="-45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3200" spc="-10">
                <a:solidFill>
                  <a:srgbClr val="888888"/>
                </a:solidFill>
                <a:latin typeface="Calibri"/>
                <a:cs typeface="Calibri"/>
              </a:rPr>
              <a:t>página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9144000" cy="720090"/>
          </a:xfrm>
          <a:custGeom>
            <a:avLst/>
            <a:gdLst/>
            <a:ahLst/>
            <a:cxnLst/>
            <a:rect l="l" t="t" r="r" b="b"/>
            <a:pathLst>
              <a:path w="9144000" h="720090">
                <a:moveTo>
                  <a:pt x="9144000" y="0"/>
                </a:moveTo>
                <a:lnTo>
                  <a:pt x="0" y="0"/>
                </a:lnTo>
                <a:lnTo>
                  <a:pt x="0" y="720001"/>
                </a:lnTo>
                <a:lnTo>
                  <a:pt x="9144000" y="720001"/>
                </a:lnTo>
                <a:lnTo>
                  <a:pt x="9144000" y="0"/>
                </a:lnTo>
                <a:close/>
              </a:path>
            </a:pathLst>
          </a:custGeom>
          <a:solidFill>
            <a:srgbClr val="1F487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7268" y="0"/>
            <a:ext cx="3058160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Qué</a:t>
            </a:r>
            <a:r>
              <a:rPr dirty="0" spc="-20"/>
              <a:t> </a:t>
            </a:r>
            <a:r>
              <a:rPr dirty="0"/>
              <a:t>es</a:t>
            </a:r>
            <a:r>
              <a:rPr dirty="0" spc="-5"/>
              <a:t> </a:t>
            </a:r>
            <a:r>
              <a:rPr dirty="0" spc="-20"/>
              <a:t>HTML</a:t>
            </a:r>
          </a:p>
        </p:txBody>
      </p:sp>
      <p:sp>
        <p:nvSpPr>
          <p:cNvPr id="5" name="object 5" descr=""/>
          <p:cNvSpPr txBox="1"/>
          <p:nvPr/>
        </p:nvSpPr>
        <p:spPr>
          <a:xfrm>
            <a:off x="8828023" y="6601764"/>
            <a:ext cx="10287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402437" y="988008"/>
            <a:ext cx="7983855" cy="46361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6858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46379" algn="l"/>
              </a:tabLst>
            </a:pPr>
            <a:r>
              <a:rPr dirty="0" sz="3200">
                <a:latin typeface="Calibri"/>
                <a:cs typeface="Calibri"/>
              </a:rPr>
              <a:t>Es</a:t>
            </a:r>
            <a:r>
              <a:rPr dirty="0" sz="3200" spc="-60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un</a:t>
            </a:r>
            <a:r>
              <a:rPr dirty="0" sz="3200" spc="-40">
                <a:latin typeface="Calibri"/>
                <a:cs typeface="Calibri"/>
              </a:rPr>
              <a:t> </a:t>
            </a:r>
            <a:r>
              <a:rPr dirty="0" sz="3200" b="1">
                <a:solidFill>
                  <a:srgbClr val="1F487C"/>
                </a:solidFill>
                <a:latin typeface="Calibri"/>
                <a:cs typeface="Calibri"/>
              </a:rPr>
              <a:t>lenguaje</a:t>
            </a:r>
            <a:r>
              <a:rPr dirty="0" sz="3200" spc="-80" b="1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dirty="0" sz="3200" b="1">
                <a:solidFill>
                  <a:srgbClr val="1F487C"/>
                </a:solidFill>
                <a:latin typeface="Calibri"/>
                <a:cs typeface="Calibri"/>
              </a:rPr>
              <a:t>de</a:t>
            </a:r>
            <a:r>
              <a:rPr dirty="0" sz="3200" spc="-60" b="1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dirty="0" sz="3200" b="1">
                <a:solidFill>
                  <a:srgbClr val="1F487C"/>
                </a:solidFill>
                <a:latin typeface="Calibri"/>
                <a:cs typeface="Calibri"/>
              </a:rPr>
              <a:t>marcas</a:t>
            </a:r>
            <a:r>
              <a:rPr dirty="0" sz="3200" spc="-80" b="1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para</a:t>
            </a:r>
            <a:r>
              <a:rPr dirty="0" sz="3200" spc="-50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formatear</a:t>
            </a:r>
            <a:r>
              <a:rPr dirty="0" sz="3200" spc="-50">
                <a:latin typeface="Calibri"/>
                <a:cs typeface="Calibri"/>
              </a:rPr>
              <a:t> y </a:t>
            </a:r>
            <a:r>
              <a:rPr dirty="0" sz="3200">
                <a:latin typeface="Calibri"/>
                <a:cs typeface="Calibri"/>
              </a:rPr>
              <a:t>estructurar</a:t>
            </a:r>
            <a:r>
              <a:rPr dirty="0" sz="3200" spc="-75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un</a:t>
            </a:r>
            <a:r>
              <a:rPr dirty="0" sz="3200" spc="-70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documento,</a:t>
            </a:r>
            <a:r>
              <a:rPr dirty="0" sz="3200" spc="-60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que</a:t>
            </a:r>
            <a:r>
              <a:rPr dirty="0" sz="3200" spc="-65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puede</a:t>
            </a:r>
            <a:r>
              <a:rPr dirty="0" sz="3200" spc="-65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leerse</a:t>
            </a:r>
            <a:r>
              <a:rPr dirty="0" sz="3200" spc="-80">
                <a:latin typeface="Calibri"/>
                <a:cs typeface="Calibri"/>
              </a:rPr>
              <a:t> </a:t>
            </a:r>
            <a:r>
              <a:rPr dirty="0" sz="3200" spc="-25">
                <a:latin typeface="Calibri"/>
                <a:cs typeface="Calibri"/>
              </a:rPr>
              <a:t>en </a:t>
            </a:r>
            <a:r>
              <a:rPr dirty="0" sz="3200">
                <a:latin typeface="Calibri"/>
                <a:cs typeface="Calibri"/>
              </a:rPr>
              <a:t>cualquier</a:t>
            </a:r>
            <a:r>
              <a:rPr dirty="0" sz="3200" spc="-35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navegador.</a:t>
            </a:r>
            <a:endParaRPr sz="3200">
              <a:latin typeface="Calibri"/>
              <a:cs typeface="Calibri"/>
            </a:endParaRPr>
          </a:p>
          <a:p>
            <a:pPr marL="413384">
              <a:lnSpc>
                <a:spcPct val="100000"/>
              </a:lnSpc>
              <a:spcBef>
                <a:spcPts val="690"/>
              </a:spcBef>
            </a:pPr>
            <a:r>
              <a:rPr dirty="0" sz="2800" b="1">
                <a:solidFill>
                  <a:srgbClr val="1F487C"/>
                </a:solidFill>
                <a:latin typeface="Calibri"/>
                <a:cs typeface="Calibri"/>
              </a:rPr>
              <a:t>&lt;html&gt;</a:t>
            </a:r>
            <a:r>
              <a:rPr dirty="0" sz="2800" spc="-60" b="1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1F487C"/>
                </a:solidFill>
                <a:latin typeface="Calibri"/>
                <a:cs typeface="Calibri"/>
              </a:rPr>
              <a:t>…</a:t>
            </a:r>
            <a:r>
              <a:rPr dirty="0" sz="2800" spc="-45" b="1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1F487C"/>
                </a:solidFill>
                <a:latin typeface="Calibri"/>
                <a:cs typeface="Calibri"/>
              </a:rPr>
              <a:t>…</a:t>
            </a:r>
            <a:r>
              <a:rPr dirty="0" sz="2800" spc="-55" b="1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1F487C"/>
                </a:solidFill>
                <a:latin typeface="Calibri"/>
                <a:cs typeface="Calibri"/>
              </a:rPr>
              <a:t>&lt;/html&gt;</a:t>
            </a:r>
            <a:endParaRPr sz="2800">
              <a:latin typeface="Calibri"/>
              <a:cs typeface="Calibri"/>
            </a:endParaRPr>
          </a:p>
          <a:p>
            <a:pPr marL="245745" indent="-233679">
              <a:lnSpc>
                <a:spcPct val="100000"/>
              </a:lnSpc>
              <a:spcBef>
                <a:spcPts val="750"/>
              </a:spcBef>
              <a:buFont typeface="Arial"/>
              <a:buChar char="•"/>
              <a:tabLst>
                <a:tab pos="246379" algn="l"/>
              </a:tabLst>
            </a:pPr>
            <a:r>
              <a:rPr dirty="0" sz="3200">
                <a:latin typeface="Calibri"/>
                <a:cs typeface="Calibri"/>
              </a:rPr>
              <a:t>Estandarizado</a:t>
            </a:r>
            <a:r>
              <a:rPr dirty="0" sz="3200" spc="-10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en</a:t>
            </a:r>
            <a:r>
              <a:rPr dirty="0" sz="3200" spc="-40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la</a:t>
            </a:r>
            <a:r>
              <a:rPr dirty="0" sz="3200" spc="-30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norma</a:t>
            </a:r>
            <a:r>
              <a:rPr dirty="0" sz="3200" spc="-30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ISO</a:t>
            </a:r>
            <a:r>
              <a:rPr dirty="0" sz="3200" spc="-25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de</a:t>
            </a:r>
            <a:r>
              <a:rPr dirty="0" sz="3200" spc="-25">
                <a:latin typeface="Calibri"/>
                <a:cs typeface="Calibri"/>
              </a:rPr>
              <a:t> </a:t>
            </a:r>
            <a:r>
              <a:rPr dirty="0" sz="3200" spc="-20" b="1">
                <a:solidFill>
                  <a:srgbClr val="1F487C"/>
                </a:solidFill>
                <a:latin typeface="Calibri"/>
                <a:cs typeface="Calibri"/>
              </a:rPr>
              <a:t>SGML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3200">
                <a:latin typeface="Calibri"/>
                <a:cs typeface="Calibri"/>
              </a:rPr>
              <a:t>(Standard</a:t>
            </a:r>
            <a:r>
              <a:rPr dirty="0" sz="3200" spc="-110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Generalized</a:t>
            </a:r>
            <a:r>
              <a:rPr dirty="0" sz="3200" spc="-100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Markup</a:t>
            </a:r>
            <a:r>
              <a:rPr dirty="0" sz="3200" spc="-105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Lenguage).</a:t>
            </a:r>
            <a:endParaRPr sz="32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246379" algn="l"/>
              </a:tabLst>
            </a:pPr>
            <a:r>
              <a:rPr dirty="0" sz="3200">
                <a:latin typeface="Calibri"/>
                <a:cs typeface="Calibri"/>
              </a:rPr>
              <a:t>El</a:t>
            </a:r>
            <a:r>
              <a:rPr dirty="0" sz="3200" spc="-50">
                <a:latin typeface="Calibri"/>
                <a:cs typeface="Calibri"/>
              </a:rPr>
              <a:t> </a:t>
            </a:r>
            <a:r>
              <a:rPr dirty="0" sz="3200" b="1">
                <a:solidFill>
                  <a:srgbClr val="1F487C"/>
                </a:solidFill>
                <a:latin typeface="Calibri"/>
                <a:cs typeface="Calibri"/>
              </a:rPr>
              <a:t>W3C</a:t>
            </a:r>
            <a:r>
              <a:rPr dirty="0" sz="3200" spc="-40" b="1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desarrolla</a:t>
            </a:r>
            <a:r>
              <a:rPr dirty="0" sz="3200" spc="-50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especificaciones</a:t>
            </a:r>
            <a:r>
              <a:rPr dirty="0" sz="3200" spc="-60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técnicas</a:t>
            </a:r>
            <a:r>
              <a:rPr dirty="0" sz="3200" spc="-45">
                <a:latin typeface="Calibri"/>
                <a:cs typeface="Calibri"/>
              </a:rPr>
              <a:t> </a:t>
            </a:r>
            <a:r>
              <a:rPr dirty="0" sz="3200" spc="-50">
                <a:latin typeface="Calibri"/>
                <a:cs typeface="Calibri"/>
              </a:rPr>
              <a:t>y </a:t>
            </a:r>
            <a:r>
              <a:rPr dirty="0" sz="3200">
                <a:latin typeface="Calibri"/>
                <a:cs typeface="Calibri"/>
              </a:rPr>
              <a:t>directrices,</a:t>
            </a:r>
            <a:r>
              <a:rPr dirty="0" sz="3200" spc="-80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de</a:t>
            </a:r>
            <a:r>
              <a:rPr dirty="0" sz="3200" spc="-40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forma</a:t>
            </a:r>
            <a:r>
              <a:rPr dirty="0" sz="3200" spc="-45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que</a:t>
            </a:r>
            <a:r>
              <a:rPr dirty="0" sz="3200" spc="-40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se</a:t>
            </a:r>
            <a:r>
              <a:rPr dirty="0" sz="3200" spc="-50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pueda</a:t>
            </a:r>
            <a:r>
              <a:rPr dirty="0" sz="3200" spc="-30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asegurar</a:t>
            </a:r>
            <a:r>
              <a:rPr dirty="0" sz="3200" spc="-40">
                <a:latin typeface="Calibri"/>
                <a:cs typeface="Calibri"/>
              </a:rPr>
              <a:t> </a:t>
            </a:r>
            <a:r>
              <a:rPr dirty="0" sz="3200" spc="-25">
                <a:latin typeface="Calibri"/>
                <a:cs typeface="Calibri"/>
              </a:rPr>
              <a:t>una </a:t>
            </a:r>
            <a:r>
              <a:rPr dirty="0" sz="3200">
                <a:latin typeface="Calibri"/>
                <a:cs typeface="Calibri"/>
              </a:rPr>
              <a:t>alta</a:t>
            </a:r>
            <a:r>
              <a:rPr dirty="0" sz="3200" spc="-60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calidad</a:t>
            </a:r>
            <a:r>
              <a:rPr dirty="0" sz="3200" spc="-15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técnica</a:t>
            </a:r>
            <a:r>
              <a:rPr dirty="0" sz="3200" spc="-40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y</a:t>
            </a:r>
            <a:r>
              <a:rPr dirty="0" sz="3200" spc="-40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editorial.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9144000" cy="720090"/>
          </a:xfrm>
          <a:custGeom>
            <a:avLst/>
            <a:gdLst/>
            <a:ahLst/>
            <a:cxnLst/>
            <a:rect l="l" t="t" r="r" b="b"/>
            <a:pathLst>
              <a:path w="9144000" h="720090">
                <a:moveTo>
                  <a:pt x="9144000" y="0"/>
                </a:moveTo>
                <a:lnTo>
                  <a:pt x="0" y="0"/>
                </a:lnTo>
                <a:lnTo>
                  <a:pt x="0" y="720001"/>
                </a:lnTo>
                <a:lnTo>
                  <a:pt x="9144000" y="720001"/>
                </a:lnTo>
                <a:lnTo>
                  <a:pt x="9144000" y="0"/>
                </a:lnTo>
                <a:close/>
              </a:path>
            </a:pathLst>
          </a:custGeom>
          <a:solidFill>
            <a:srgbClr val="1F487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7268" y="0"/>
            <a:ext cx="3817620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Estructura</a:t>
            </a:r>
            <a:r>
              <a:rPr dirty="0" spc="-175"/>
              <a:t> </a:t>
            </a:r>
            <a:r>
              <a:rPr dirty="0" spc="-20"/>
              <a:t>HTML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474370" y="922146"/>
            <a:ext cx="8364220" cy="22205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1209040" algn="l"/>
              </a:tabLst>
            </a:pPr>
            <a:r>
              <a:rPr dirty="0" sz="2400">
                <a:latin typeface="Calibri"/>
                <a:cs typeface="Calibri"/>
              </a:rPr>
              <a:t>Un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documento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HTML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tiene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tres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etiquetas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que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describen</a:t>
            </a:r>
            <a:r>
              <a:rPr dirty="0" sz="2400" spc="-25">
                <a:latin typeface="Calibri"/>
                <a:cs typeface="Calibri"/>
              </a:rPr>
              <a:t> la </a:t>
            </a:r>
            <a:r>
              <a:rPr dirty="0" sz="2400">
                <a:latin typeface="Calibri"/>
                <a:cs typeface="Calibri"/>
              </a:rPr>
              <a:t>estructura</a:t>
            </a:r>
            <a:r>
              <a:rPr dirty="0" sz="2400" spc="-9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general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de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un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documento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y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dan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una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información</a:t>
            </a:r>
            <a:r>
              <a:rPr dirty="0" sz="2400" spc="-7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sencilla </a:t>
            </a:r>
            <a:r>
              <a:rPr dirty="0" sz="2400">
                <a:latin typeface="Calibri"/>
                <a:cs typeface="Calibri"/>
              </a:rPr>
              <a:t>sobre</a:t>
            </a:r>
            <a:r>
              <a:rPr dirty="0" sz="2400" spc="-80">
                <a:latin typeface="Calibri"/>
                <a:cs typeface="Calibri"/>
              </a:rPr>
              <a:t> </a:t>
            </a:r>
            <a:r>
              <a:rPr dirty="0" sz="2400" spc="-25">
                <a:latin typeface="Calibri"/>
                <a:cs typeface="Calibri"/>
              </a:rPr>
              <a:t>él.</a:t>
            </a:r>
            <a:r>
              <a:rPr dirty="0" sz="2400">
                <a:latin typeface="Calibri"/>
                <a:cs typeface="Calibri"/>
              </a:rPr>
              <a:t>	</a:t>
            </a:r>
            <a:r>
              <a:rPr dirty="0" sz="2400">
                <a:solidFill>
                  <a:srgbClr val="4F81BC"/>
                </a:solidFill>
                <a:latin typeface="Calibri"/>
                <a:cs typeface="Calibri"/>
              </a:rPr>
              <a:t>&lt;html&gt;,</a:t>
            </a:r>
            <a:r>
              <a:rPr dirty="0" sz="2400" spc="-35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4F81BC"/>
                </a:solidFill>
                <a:latin typeface="Calibri"/>
                <a:cs typeface="Calibri"/>
              </a:rPr>
              <a:t>&lt;head&gt;</a:t>
            </a:r>
            <a:r>
              <a:rPr dirty="0" sz="2400" spc="-5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y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4F81BC"/>
                </a:solidFill>
                <a:latin typeface="Calibri"/>
                <a:cs typeface="Calibri"/>
              </a:rPr>
              <a:t>&lt;body&gt;</a:t>
            </a:r>
            <a:endParaRPr sz="2400">
              <a:latin typeface="Calibri"/>
              <a:cs typeface="Calibri"/>
            </a:endParaRPr>
          </a:p>
          <a:p>
            <a:pPr marL="12700" marR="454659">
              <a:lnSpc>
                <a:spcPct val="100000"/>
              </a:lnSpc>
            </a:pPr>
            <a:r>
              <a:rPr dirty="0" sz="2400">
                <a:latin typeface="Calibri"/>
                <a:cs typeface="Calibri"/>
              </a:rPr>
              <a:t>Las</a:t>
            </a:r>
            <a:r>
              <a:rPr dirty="0" sz="2400" spc="-6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etiquetas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pueden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escribirse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tanto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en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mayúsculas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como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 spc="-25">
                <a:latin typeface="Calibri"/>
                <a:cs typeface="Calibri"/>
              </a:rPr>
              <a:t>en </a:t>
            </a:r>
            <a:r>
              <a:rPr dirty="0" sz="2400">
                <a:latin typeface="Calibri"/>
                <a:cs typeface="Calibri"/>
              </a:rPr>
              <a:t>minúsculas,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pero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se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recomienda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el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uso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de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minúsculas</a:t>
            </a:r>
            <a:r>
              <a:rPr dirty="0" sz="2400">
                <a:latin typeface="Calibri"/>
                <a:cs typeface="Calibri"/>
              </a:rPr>
              <a:t>: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4F81BC"/>
                </a:solidFill>
                <a:latin typeface="Calibri"/>
                <a:cs typeface="Calibri"/>
              </a:rPr>
              <a:t>&lt;html&gt;</a:t>
            </a:r>
            <a:r>
              <a:rPr dirty="0" sz="2400" spc="-35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dirty="0" sz="2400" spc="-50">
                <a:latin typeface="Calibri"/>
                <a:cs typeface="Calibri"/>
              </a:rPr>
              <a:t>o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400">
                <a:solidFill>
                  <a:srgbClr val="4F81BC"/>
                </a:solidFill>
                <a:latin typeface="Calibri"/>
                <a:cs typeface="Calibri"/>
              </a:rPr>
              <a:t>&lt;HTML&gt;,</a:t>
            </a:r>
            <a:r>
              <a:rPr dirty="0" sz="2400" spc="-15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4F81BC"/>
                </a:solidFill>
                <a:latin typeface="Calibri"/>
                <a:cs typeface="Calibri"/>
              </a:rPr>
              <a:t>&lt;body&gt;</a:t>
            </a:r>
            <a:r>
              <a:rPr dirty="0" sz="2400" spc="-10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4F81BC"/>
                </a:solidFill>
                <a:latin typeface="Calibri"/>
                <a:cs typeface="Calibri"/>
              </a:rPr>
              <a:t>&lt;BODY&gt;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3356974"/>
            <a:ext cx="9144000" cy="3501390"/>
            <a:chOff x="0" y="3356974"/>
            <a:chExt cx="9144000" cy="350139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3356974"/>
              <a:ext cx="9143999" cy="3501023"/>
            </a:xfrm>
            <a:prstGeom prst="rect">
              <a:avLst/>
            </a:prstGeom>
          </p:spPr>
        </p:pic>
        <p:sp>
          <p:nvSpPr>
            <p:cNvPr id="7" name="object 7" descr=""/>
            <p:cNvSpPr/>
            <p:nvPr/>
          </p:nvSpPr>
          <p:spPr>
            <a:xfrm>
              <a:off x="7956422" y="3536950"/>
              <a:ext cx="432434" cy="1548765"/>
            </a:xfrm>
            <a:custGeom>
              <a:avLst/>
              <a:gdLst/>
              <a:ahLst/>
              <a:cxnLst/>
              <a:rect l="l" t="t" r="r" b="b"/>
              <a:pathLst>
                <a:path w="432434" h="1548764">
                  <a:moveTo>
                    <a:pt x="0" y="0"/>
                  </a:moveTo>
                  <a:lnTo>
                    <a:pt x="432053" y="0"/>
                  </a:lnTo>
                  <a:lnTo>
                    <a:pt x="432053" y="1548257"/>
                  </a:lnTo>
                </a:path>
              </a:pathLst>
            </a:custGeom>
            <a:ln w="2540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 descr=""/>
          <p:cNvSpPr txBox="1"/>
          <p:nvPr/>
        </p:nvSpPr>
        <p:spPr>
          <a:xfrm>
            <a:off x="4139946" y="3212985"/>
            <a:ext cx="3816985" cy="648335"/>
          </a:xfrm>
          <a:prstGeom prst="rect">
            <a:avLst/>
          </a:prstGeom>
          <a:solidFill>
            <a:srgbClr val="FFFFFF"/>
          </a:solidFill>
          <a:ln w="25400">
            <a:solidFill>
              <a:srgbClr val="C00000"/>
            </a:solidFill>
          </a:ln>
        </p:spPr>
        <p:txBody>
          <a:bodyPr wrap="square" lIns="0" tIns="98425" rIns="0" bIns="0" rtlCol="0" vert="horz">
            <a:spAutoFit/>
          </a:bodyPr>
          <a:lstStyle/>
          <a:p>
            <a:pPr marL="92075">
              <a:lnSpc>
                <a:spcPct val="100000"/>
              </a:lnSpc>
              <a:spcBef>
                <a:spcPts val="775"/>
              </a:spcBef>
            </a:pPr>
            <a:r>
              <a:rPr dirty="0" sz="2400">
                <a:latin typeface="Calibri"/>
                <a:cs typeface="Calibri"/>
              </a:rPr>
              <a:t>Visualización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en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el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navegador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9" name="object 9" descr=""/>
          <p:cNvSpPr/>
          <p:nvPr/>
        </p:nvSpPr>
        <p:spPr>
          <a:xfrm>
            <a:off x="1547622" y="3536950"/>
            <a:ext cx="1231265" cy="612140"/>
          </a:xfrm>
          <a:custGeom>
            <a:avLst/>
            <a:gdLst/>
            <a:ahLst/>
            <a:cxnLst/>
            <a:rect l="l" t="t" r="r" b="b"/>
            <a:pathLst>
              <a:path w="1231264" h="612139">
                <a:moveTo>
                  <a:pt x="0" y="0"/>
                </a:moveTo>
                <a:lnTo>
                  <a:pt x="1231265" y="0"/>
                </a:lnTo>
                <a:lnTo>
                  <a:pt x="1231265" y="612139"/>
                </a:lnTo>
                <a:lnTo>
                  <a:pt x="1224153" y="612139"/>
                </a:lnTo>
              </a:path>
            </a:pathLst>
          </a:custGeom>
          <a:ln w="25399">
            <a:solidFill>
              <a:srgbClr val="C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 txBox="1"/>
          <p:nvPr/>
        </p:nvSpPr>
        <p:spPr>
          <a:xfrm>
            <a:off x="539546" y="3212985"/>
            <a:ext cx="1008380" cy="648335"/>
          </a:xfrm>
          <a:prstGeom prst="rect">
            <a:avLst/>
          </a:prstGeom>
          <a:solidFill>
            <a:srgbClr val="FFFFFF"/>
          </a:solidFill>
          <a:ln w="25400">
            <a:solidFill>
              <a:srgbClr val="C00000"/>
            </a:solidFill>
          </a:ln>
        </p:spPr>
        <p:txBody>
          <a:bodyPr wrap="square" lIns="0" tIns="98425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775"/>
              </a:spcBef>
            </a:pPr>
            <a:r>
              <a:rPr dirty="0" sz="2400" spc="-10">
                <a:latin typeface="Calibri"/>
                <a:cs typeface="Calibri"/>
              </a:rPr>
              <a:t>Editor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8504935" y="6465214"/>
            <a:ext cx="10287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3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9144000" cy="720090"/>
          </a:xfrm>
          <a:custGeom>
            <a:avLst/>
            <a:gdLst/>
            <a:ahLst/>
            <a:cxnLst/>
            <a:rect l="l" t="t" r="r" b="b"/>
            <a:pathLst>
              <a:path w="9144000" h="720090">
                <a:moveTo>
                  <a:pt x="9144000" y="0"/>
                </a:moveTo>
                <a:lnTo>
                  <a:pt x="0" y="0"/>
                </a:lnTo>
                <a:lnTo>
                  <a:pt x="0" y="720001"/>
                </a:lnTo>
                <a:lnTo>
                  <a:pt x="9144000" y="720001"/>
                </a:lnTo>
                <a:lnTo>
                  <a:pt x="9144000" y="0"/>
                </a:lnTo>
                <a:close/>
              </a:path>
            </a:pathLst>
          </a:custGeom>
          <a:solidFill>
            <a:srgbClr val="1F487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7268" y="0"/>
            <a:ext cx="3529329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Lenguaje</a:t>
            </a:r>
            <a:r>
              <a:rPr dirty="0" spc="-35"/>
              <a:t> </a:t>
            </a:r>
            <a:r>
              <a:rPr dirty="0" spc="-20"/>
              <a:t>HTML</a:t>
            </a:r>
          </a:p>
        </p:txBody>
      </p:sp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</a:t>
            </a:fld>
          </a:p>
        </p:txBody>
      </p:sp>
      <p:sp>
        <p:nvSpPr>
          <p:cNvPr id="4" name="object 4" descr=""/>
          <p:cNvSpPr txBox="1"/>
          <p:nvPr/>
        </p:nvSpPr>
        <p:spPr>
          <a:xfrm>
            <a:off x="402437" y="850138"/>
            <a:ext cx="8382000" cy="57569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73533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Calibri"/>
                <a:cs typeface="Calibri"/>
              </a:rPr>
              <a:t>Las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marcas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de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texto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en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html,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se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emplean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para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el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 spc="-10" b="1">
                <a:latin typeface="Calibri"/>
                <a:cs typeface="Calibri"/>
              </a:rPr>
              <a:t>estructurado </a:t>
            </a:r>
            <a:r>
              <a:rPr dirty="0" sz="2400" b="1">
                <a:latin typeface="Calibri"/>
                <a:cs typeface="Calibri"/>
              </a:rPr>
              <a:t>semántico</a:t>
            </a:r>
            <a:r>
              <a:rPr dirty="0" sz="2400" spc="-50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del</a:t>
            </a:r>
            <a:r>
              <a:rPr dirty="0" sz="2400" spc="-25" b="1">
                <a:latin typeface="Calibri"/>
                <a:cs typeface="Calibri"/>
              </a:rPr>
              <a:t> </a:t>
            </a:r>
            <a:r>
              <a:rPr dirty="0" sz="2400" spc="-10" b="1">
                <a:latin typeface="Calibri"/>
                <a:cs typeface="Calibri"/>
              </a:rPr>
              <a:t>contenido</a:t>
            </a:r>
            <a:r>
              <a:rPr dirty="0" sz="2400" spc="-1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dirty="0" sz="2400">
                <a:latin typeface="Calibri"/>
                <a:cs typeface="Calibri"/>
              </a:rPr>
              <a:t>Los</a:t>
            </a:r>
            <a:r>
              <a:rPr dirty="0" sz="2400" spc="-95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textos</a:t>
            </a:r>
            <a:r>
              <a:rPr dirty="0" sz="2400" spc="-45" b="1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habitualmente</a:t>
            </a:r>
            <a:r>
              <a:rPr dirty="0" sz="2400" spc="-8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están</a:t>
            </a:r>
            <a:r>
              <a:rPr dirty="0" sz="2400" spc="-7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formados</a:t>
            </a:r>
            <a:r>
              <a:rPr dirty="0" sz="2400" spc="-6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básicamente</a:t>
            </a:r>
            <a:r>
              <a:rPr dirty="0" sz="2400" spc="-8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por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titulares</a:t>
            </a:r>
            <a:endParaRPr sz="2400">
              <a:latin typeface="Calibri"/>
              <a:cs typeface="Calibri"/>
            </a:endParaRPr>
          </a:p>
          <a:p>
            <a:pPr marL="12700" marR="148590">
              <a:lnSpc>
                <a:spcPct val="100000"/>
              </a:lnSpc>
            </a:pPr>
            <a:r>
              <a:rPr dirty="0" sz="2400" b="1">
                <a:latin typeface="Calibri"/>
                <a:cs typeface="Calibri"/>
              </a:rPr>
              <a:t>&lt;h1&gt;&lt;/h1&gt;</a:t>
            </a:r>
            <a:r>
              <a:rPr dirty="0" sz="2400" spc="-35" b="1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párrafos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&lt;p&gt;&lt;/p&gt;</a:t>
            </a:r>
            <a:r>
              <a:rPr dirty="0" sz="2400" spc="-30" b="1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,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resaltando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en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ellos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agunas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palabras </a:t>
            </a:r>
            <a:r>
              <a:rPr dirty="0" sz="2400">
                <a:latin typeface="Calibri"/>
                <a:cs typeface="Calibri"/>
              </a:rPr>
              <a:t>en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negrita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 spc="-10" b="1">
                <a:latin typeface="Calibri"/>
                <a:cs typeface="Calibri"/>
              </a:rPr>
              <a:t>&lt;strong&gt;&lt;/strong&gt;</a:t>
            </a:r>
            <a:r>
              <a:rPr dirty="0" sz="2400" spc="-35" b="1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en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cursiva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&lt;em&gt;&lt;/em&gt;</a:t>
            </a:r>
            <a:r>
              <a:rPr dirty="0" sz="2400" spc="-30" b="1">
                <a:latin typeface="Calibri"/>
                <a:cs typeface="Calibri"/>
              </a:rPr>
              <a:t> </a:t>
            </a:r>
            <a:r>
              <a:rPr dirty="0" sz="2400" spc="-5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815"/>
              </a:lnSpc>
              <a:spcBef>
                <a:spcPts val="1205"/>
              </a:spcBef>
            </a:pPr>
            <a:r>
              <a:rPr dirty="0" sz="2400">
                <a:latin typeface="Calibri"/>
                <a:cs typeface="Calibri"/>
              </a:rPr>
              <a:t>Las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imágenes</a:t>
            </a:r>
            <a:r>
              <a:rPr dirty="0" sz="2400" spc="-15" b="1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se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vinculan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en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una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página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HTML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con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la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etiqueta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 spc="-25" b="1">
                <a:latin typeface="Calibri"/>
                <a:cs typeface="Calibri"/>
              </a:rPr>
              <a:t>img</a:t>
            </a:r>
            <a:endParaRPr sz="2400">
              <a:latin typeface="Calibri"/>
              <a:cs typeface="Calibri"/>
            </a:endParaRPr>
          </a:p>
          <a:p>
            <a:pPr marL="12700" marR="876935">
              <a:lnSpc>
                <a:spcPts val="2880"/>
              </a:lnSpc>
              <a:spcBef>
                <a:spcPts val="30"/>
              </a:spcBef>
            </a:pPr>
            <a:r>
              <a:rPr dirty="0" sz="2400" b="1">
                <a:solidFill>
                  <a:srgbClr val="1F487C"/>
                </a:solidFill>
                <a:latin typeface="Courier New"/>
                <a:cs typeface="Courier New"/>
              </a:rPr>
              <a:t>&lt;img</a:t>
            </a:r>
            <a:r>
              <a:rPr dirty="0" sz="2400" spc="-75" b="1">
                <a:solidFill>
                  <a:srgbClr val="1F487C"/>
                </a:solidFill>
                <a:latin typeface="Courier New"/>
                <a:cs typeface="Courier New"/>
              </a:rPr>
              <a:t> </a:t>
            </a:r>
            <a:r>
              <a:rPr dirty="0" sz="2400" b="1">
                <a:solidFill>
                  <a:srgbClr val="1F487C"/>
                </a:solidFill>
                <a:latin typeface="Courier New"/>
                <a:cs typeface="Courier New"/>
              </a:rPr>
              <a:t>src="ingress.jpg"</a:t>
            </a:r>
            <a:r>
              <a:rPr dirty="0" sz="2400" spc="-75" b="1">
                <a:solidFill>
                  <a:srgbClr val="1F487C"/>
                </a:solidFill>
                <a:latin typeface="Courier New"/>
                <a:cs typeface="Courier New"/>
              </a:rPr>
              <a:t> </a:t>
            </a:r>
            <a:r>
              <a:rPr dirty="0" sz="2400" spc="-10" b="1">
                <a:solidFill>
                  <a:srgbClr val="1F487C"/>
                </a:solidFill>
                <a:latin typeface="Courier New"/>
                <a:cs typeface="Courier New"/>
              </a:rPr>
              <a:t>width="400" </a:t>
            </a:r>
            <a:r>
              <a:rPr dirty="0" sz="2400" b="1">
                <a:solidFill>
                  <a:srgbClr val="1F487C"/>
                </a:solidFill>
                <a:latin typeface="Courier New"/>
                <a:cs typeface="Courier New"/>
              </a:rPr>
              <a:t>height="492"</a:t>
            </a:r>
            <a:r>
              <a:rPr dirty="0" sz="2400" spc="-55" b="1">
                <a:solidFill>
                  <a:srgbClr val="1F487C"/>
                </a:solidFill>
                <a:latin typeface="Courier New"/>
                <a:cs typeface="Courier New"/>
              </a:rPr>
              <a:t> </a:t>
            </a:r>
            <a:r>
              <a:rPr dirty="0" sz="2400" spc="-10" b="1">
                <a:solidFill>
                  <a:srgbClr val="1F487C"/>
                </a:solidFill>
                <a:latin typeface="Courier New"/>
                <a:cs typeface="Courier New"/>
              </a:rPr>
              <a:t>alt="Louis-</a:t>
            </a:r>
            <a:r>
              <a:rPr dirty="0" sz="2400" b="1">
                <a:solidFill>
                  <a:srgbClr val="1F487C"/>
                </a:solidFill>
                <a:latin typeface="Courier New"/>
                <a:cs typeface="Courier New"/>
              </a:rPr>
              <a:t>Francois</a:t>
            </a:r>
            <a:r>
              <a:rPr dirty="0" sz="2400" spc="-55" b="1">
                <a:solidFill>
                  <a:srgbClr val="1F487C"/>
                </a:solidFill>
                <a:latin typeface="Courier New"/>
                <a:cs typeface="Courier New"/>
              </a:rPr>
              <a:t> </a:t>
            </a:r>
            <a:r>
              <a:rPr dirty="0" sz="2400" b="1">
                <a:solidFill>
                  <a:srgbClr val="1F487C"/>
                </a:solidFill>
                <a:latin typeface="Courier New"/>
                <a:cs typeface="Courier New"/>
              </a:rPr>
              <a:t>Bertin</a:t>
            </a:r>
            <a:r>
              <a:rPr dirty="0" sz="2400" spc="-60" b="1">
                <a:solidFill>
                  <a:srgbClr val="1F487C"/>
                </a:solidFill>
                <a:latin typeface="Courier New"/>
                <a:cs typeface="Courier New"/>
              </a:rPr>
              <a:t> </a:t>
            </a:r>
            <a:r>
              <a:rPr dirty="0" sz="2400" spc="-50" b="1">
                <a:solidFill>
                  <a:srgbClr val="1F487C"/>
                </a:solidFill>
                <a:latin typeface="Courier New"/>
                <a:cs typeface="Courier New"/>
              </a:rPr>
              <a:t>-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ts val="2785"/>
              </a:lnSpc>
            </a:pPr>
            <a:r>
              <a:rPr dirty="0" sz="2400" spc="-10" b="1">
                <a:solidFill>
                  <a:srgbClr val="1F487C"/>
                </a:solidFill>
                <a:latin typeface="Courier New"/>
                <a:cs typeface="Courier New"/>
              </a:rPr>
              <a:t>Ingres"/&gt;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330"/>
              </a:spcBef>
            </a:pPr>
            <a:r>
              <a:rPr dirty="0" sz="2400">
                <a:latin typeface="Calibri"/>
                <a:cs typeface="Calibri"/>
              </a:rPr>
              <a:t>con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los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atributos:</a:t>
            </a:r>
            <a:endParaRPr sz="2400">
              <a:latin typeface="Calibri"/>
              <a:cs typeface="Calibri"/>
            </a:endParaRPr>
          </a:p>
          <a:p>
            <a:pPr marL="12700" marR="54610">
              <a:lnSpc>
                <a:spcPct val="100000"/>
              </a:lnSpc>
              <a:tabLst>
                <a:tab pos="1356360" algn="l"/>
              </a:tabLst>
            </a:pPr>
            <a:r>
              <a:rPr dirty="0" sz="2400" b="1">
                <a:latin typeface="Calibri"/>
                <a:cs typeface="Calibri"/>
              </a:rPr>
              <a:t>src</a:t>
            </a:r>
            <a:r>
              <a:rPr dirty="0" sz="2400" spc="-45" b="1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=</a:t>
            </a:r>
            <a:r>
              <a:rPr dirty="0" sz="2400" spc="-20">
                <a:latin typeface="Calibri"/>
                <a:cs typeface="Calibri"/>
              </a:rPr>
              <a:t> URL,</a:t>
            </a:r>
            <a:r>
              <a:rPr dirty="0" sz="2400">
                <a:latin typeface="Calibri"/>
                <a:cs typeface="Calibri"/>
              </a:rPr>
              <a:t>	</a:t>
            </a:r>
            <a:r>
              <a:rPr dirty="0" sz="2400" b="1">
                <a:latin typeface="Calibri"/>
                <a:cs typeface="Calibri"/>
              </a:rPr>
              <a:t>width</a:t>
            </a:r>
            <a:r>
              <a:rPr dirty="0" sz="2400" spc="-30" b="1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=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ancho,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height</a:t>
            </a:r>
            <a:r>
              <a:rPr dirty="0" sz="2400" spc="-35" b="1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=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alto,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alt</a:t>
            </a:r>
            <a:r>
              <a:rPr dirty="0" sz="2400" spc="-40" b="1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=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texto</a:t>
            </a:r>
            <a:r>
              <a:rPr dirty="0" sz="2400" spc="-6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alternativo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de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 spc="-25">
                <a:latin typeface="Calibri"/>
                <a:cs typeface="Calibri"/>
              </a:rPr>
              <a:t>la </a:t>
            </a:r>
            <a:r>
              <a:rPr dirty="0" sz="2400" spc="-10">
                <a:latin typeface="Calibri"/>
                <a:cs typeface="Calibri"/>
              </a:rPr>
              <a:t>imagen.</a:t>
            </a:r>
            <a:endParaRPr sz="2400">
              <a:latin typeface="Calibri"/>
              <a:cs typeface="Calibri"/>
            </a:endParaRPr>
          </a:p>
          <a:p>
            <a:pPr marL="12700" marR="766445">
              <a:lnSpc>
                <a:spcPct val="100000"/>
              </a:lnSpc>
              <a:spcBef>
                <a:spcPts val="1200"/>
              </a:spcBef>
            </a:pPr>
            <a:r>
              <a:rPr dirty="0" sz="2400">
                <a:latin typeface="Calibri"/>
                <a:cs typeface="Calibri"/>
              </a:rPr>
              <a:t>Las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imágenes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que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se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usan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en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la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web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son: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 spc="-50">
                <a:latin typeface="Calibri"/>
                <a:cs typeface="Calibri"/>
              </a:rPr>
              <a:t>GIF,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JPG, </a:t>
            </a:r>
            <a:r>
              <a:rPr dirty="0" sz="2400" spc="-70">
                <a:latin typeface="Calibri"/>
                <a:cs typeface="Calibri"/>
              </a:rPr>
              <a:t>WebP,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 spc="-25">
                <a:latin typeface="Calibri"/>
                <a:cs typeface="Calibri"/>
              </a:rPr>
              <a:t>PNG </a:t>
            </a:r>
            <a:r>
              <a:rPr dirty="0" sz="2400">
                <a:latin typeface="Calibri"/>
                <a:cs typeface="Calibri"/>
              </a:rPr>
              <a:t>y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las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imágenes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vectoriales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en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 spc="-25">
                <a:latin typeface="Calibri"/>
                <a:cs typeface="Calibri"/>
              </a:rPr>
              <a:t>SVG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9144000" cy="720090"/>
          </a:xfrm>
          <a:custGeom>
            <a:avLst/>
            <a:gdLst/>
            <a:ahLst/>
            <a:cxnLst/>
            <a:rect l="l" t="t" r="r" b="b"/>
            <a:pathLst>
              <a:path w="9144000" h="720090">
                <a:moveTo>
                  <a:pt x="9144000" y="0"/>
                </a:moveTo>
                <a:lnTo>
                  <a:pt x="0" y="0"/>
                </a:lnTo>
                <a:lnTo>
                  <a:pt x="0" y="720001"/>
                </a:lnTo>
                <a:lnTo>
                  <a:pt x="9144000" y="720001"/>
                </a:lnTo>
                <a:lnTo>
                  <a:pt x="9144000" y="0"/>
                </a:lnTo>
                <a:close/>
              </a:path>
            </a:pathLst>
          </a:custGeom>
          <a:solidFill>
            <a:srgbClr val="1F487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7268" y="0"/>
            <a:ext cx="5844540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0"/>
              <a:t>Párrafo</a:t>
            </a:r>
            <a:r>
              <a:rPr dirty="0" spc="-90"/>
              <a:t> </a:t>
            </a:r>
            <a:r>
              <a:rPr dirty="0"/>
              <a:t>e</a:t>
            </a:r>
            <a:r>
              <a:rPr dirty="0" spc="-70"/>
              <a:t> </a:t>
            </a:r>
            <a:r>
              <a:rPr dirty="0"/>
              <a:t>Imágenes</a:t>
            </a:r>
            <a:r>
              <a:rPr dirty="0" spc="-55"/>
              <a:t> </a:t>
            </a:r>
            <a:r>
              <a:rPr dirty="0" spc="-20"/>
              <a:t>HTML</a:t>
            </a:r>
          </a:p>
        </p:txBody>
      </p:sp>
      <p:grpSp>
        <p:nvGrpSpPr>
          <p:cNvPr id="4" name="object 4" descr=""/>
          <p:cNvGrpSpPr/>
          <p:nvPr/>
        </p:nvGrpSpPr>
        <p:grpSpPr>
          <a:xfrm>
            <a:off x="0" y="780287"/>
            <a:ext cx="9144000" cy="6078220"/>
            <a:chOff x="0" y="780287"/>
            <a:chExt cx="9144000" cy="6078220"/>
          </a:xfrm>
        </p:grpSpPr>
        <p:sp>
          <p:nvSpPr>
            <p:cNvPr id="5" name="object 5" descr=""/>
            <p:cNvSpPr/>
            <p:nvPr/>
          </p:nvSpPr>
          <p:spPr>
            <a:xfrm>
              <a:off x="0" y="1268730"/>
              <a:ext cx="9144000" cy="0"/>
            </a:xfrm>
            <a:custGeom>
              <a:avLst/>
              <a:gdLst/>
              <a:ahLst/>
              <a:cxnLst/>
              <a:rect l="l" t="t" r="r" b="b"/>
              <a:pathLst>
                <a:path w="9144000" h="0">
                  <a:moveTo>
                    <a:pt x="0" y="0"/>
                  </a:moveTo>
                  <a:lnTo>
                    <a:pt x="9144000" y="0"/>
                  </a:lnTo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64098" y="780287"/>
              <a:ext cx="3779900" cy="6077708"/>
            </a:xfrm>
            <a:prstGeom prst="rect">
              <a:avLst/>
            </a:prstGeom>
          </p:spPr>
        </p:pic>
      </p:grpSp>
      <p:sp>
        <p:nvSpPr>
          <p:cNvPr id="7" name="object 7" descr=""/>
          <p:cNvSpPr txBox="1"/>
          <p:nvPr/>
        </p:nvSpPr>
        <p:spPr>
          <a:xfrm>
            <a:off x="246684" y="917575"/>
            <a:ext cx="4526280" cy="47390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Calibri"/>
                <a:cs typeface="Calibri"/>
              </a:rPr>
              <a:t>Ejemplo</a:t>
            </a:r>
            <a:endParaRPr sz="1800">
              <a:latin typeface="Calibri"/>
              <a:cs typeface="Calibri"/>
            </a:endParaRPr>
          </a:p>
          <a:p>
            <a:pPr marL="24130">
              <a:lnSpc>
                <a:spcPct val="100000"/>
              </a:lnSpc>
              <a:spcBef>
                <a:spcPts val="1340"/>
              </a:spcBef>
            </a:pPr>
            <a:r>
              <a:rPr dirty="0" sz="1400" b="1">
                <a:solidFill>
                  <a:srgbClr val="1F487C"/>
                </a:solidFill>
                <a:latin typeface="Calibri"/>
                <a:cs typeface="Calibri"/>
              </a:rPr>
              <a:t>&lt;!doctype</a:t>
            </a:r>
            <a:r>
              <a:rPr dirty="0" sz="1400" spc="-65" b="1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dirty="0" sz="1400" spc="-20" b="1">
                <a:solidFill>
                  <a:srgbClr val="1F487C"/>
                </a:solidFill>
                <a:latin typeface="Calibri"/>
                <a:cs typeface="Calibri"/>
              </a:rPr>
              <a:t>html&gt;</a:t>
            </a:r>
            <a:endParaRPr sz="1400">
              <a:latin typeface="Calibri"/>
              <a:cs typeface="Calibri"/>
            </a:endParaRPr>
          </a:p>
          <a:p>
            <a:pPr marL="24130">
              <a:lnSpc>
                <a:spcPct val="100000"/>
              </a:lnSpc>
            </a:pPr>
            <a:r>
              <a:rPr dirty="0" sz="1400" spc="-10" b="1">
                <a:solidFill>
                  <a:srgbClr val="1F487C"/>
                </a:solidFill>
                <a:latin typeface="Calibri"/>
                <a:cs typeface="Calibri"/>
              </a:rPr>
              <a:t>&lt;html&gt;</a:t>
            </a:r>
            <a:endParaRPr sz="1400">
              <a:latin typeface="Calibri"/>
              <a:cs typeface="Calibri"/>
            </a:endParaRPr>
          </a:p>
          <a:p>
            <a:pPr marL="24130">
              <a:lnSpc>
                <a:spcPct val="100000"/>
              </a:lnSpc>
            </a:pPr>
            <a:r>
              <a:rPr dirty="0" sz="1400" spc="-10" b="1">
                <a:solidFill>
                  <a:srgbClr val="1F487C"/>
                </a:solidFill>
                <a:latin typeface="Calibri"/>
                <a:cs typeface="Calibri"/>
              </a:rPr>
              <a:t>&lt;head&gt;</a:t>
            </a:r>
            <a:endParaRPr sz="1400">
              <a:latin typeface="Calibri"/>
              <a:cs typeface="Calibri"/>
            </a:endParaRPr>
          </a:p>
          <a:p>
            <a:pPr marL="24130">
              <a:lnSpc>
                <a:spcPct val="100000"/>
              </a:lnSpc>
              <a:spcBef>
                <a:spcPts val="5"/>
              </a:spcBef>
            </a:pPr>
            <a:r>
              <a:rPr dirty="0" sz="1400" b="1">
                <a:solidFill>
                  <a:srgbClr val="1F487C"/>
                </a:solidFill>
                <a:latin typeface="Calibri"/>
                <a:cs typeface="Calibri"/>
              </a:rPr>
              <a:t>&lt;meta</a:t>
            </a:r>
            <a:r>
              <a:rPr dirty="0" sz="1400" spc="20" b="1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dirty="0" sz="1400" spc="-10" b="1">
                <a:solidFill>
                  <a:srgbClr val="1F487C"/>
                </a:solidFill>
                <a:latin typeface="Calibri"/>
                <a:cs typeface="Calibri"/>
              </a:rPr>
              <a:t>charset="utf-</a:t>
            </a:r>
            <a:r>
              <a:rPr dirty="0" sz="1400" spc="-25" b="1">
                <a:solidFill>
                  <a:srgbClr val="1F487C"/>
                </a:solidFill>
                <a:latin typeface="Calibri"/>
                <a:cs typeface="Calibri"/>
              </a:rPr>
              <a:t>8"&gt;</a:t>
            </a:r>
            <a:endParaRPr sz="1400">
              <a:latin typeface="Calibri"/>
              <a:cs typeface="Calibri"/>
            </a:endParaRPr>
          </a:p>
          <a:p>
            <a:pPr marL="24130">
              <a:lnSpc>
                <a:spcPct val="100000"/>
              </a:lnSpc>
            </a:pPr>
            <a:r>
              <a:rPr dirty="0" sz="1400" spc="-10" b="1">
                <a:solidFill>
                  <a:srgbClr val="1F487C"/>
                </a:solidFill>
                <a:latin typeface="Calibri"/>
                <a:cs typeface="Calibri"/>
              </a:rPr>
              <a:t>&lt;title&gt;</a:t>
            </a:r>
            <a:r>
              <a:rPr dirty="0" sz="1400" spc="-10" b="1">
                <a:latin typeface="Calibri"/>
                <a:cs typeface="Calibri"/>
              </a:rPr>
              <a:t>Párrafo</a:t>
            </a:r>
            <a:r>
              <a:rPr dirty="0" sz="1400" spc="-35" b="1">
                <a:latin typeface="Calibri"/>
                <a:cs typeface="Calibri"/>
              </a:rPr>
              <a:t> </a:t>
            </a:r>
            <a:r>
              <a:rPr dirty="0" sz="1400" b="1">
                <a:latin typeface="Calibri"/>
                <a:cs typeface="Calibri"/>
              </a:rPr>
              <a:t>con </a:t>
            </a:r>
            <a:r>
              <a:rPr dirty="0" sz="1400" spc="-10" b="1">
                <a:latin typeface="Calibri"/>
                <a:cs typeface="Calibri"/>
              </a:rPr>
              <a:t>imágenes</a:t>
            </a:r>
            <a:r>
              <a:rPr dirty="0" sz="1400" spc="-10" b="1">
                <a:solidFill>
                  <a:srgbClr val="1F487C"/>
                </a:solidFill>
                <a:latin typeface="Calibri"/>
                <a:cs typeface="Calibri"/>
              </a:rPr>
              <a:t>&lt;/title&gt;</a:t>
            </a:r>
            <a:endParaRPr sz="1400">
              <a:latin typeface="Calibri"/>
              <a:cs typeface="Calibri"/>
            </a:endParaRPr>
          </a:p>
          <a:p>
            <a:pPr marL="24130">
              <a:lnSpc>
                <a:spcPct val="100000"/>
              </a:lnSpc>
            </a:pPr>
            <a:r>
              <a:rPr dirty="0" sz="1400" spc="-10" b="1">
                <a:solidFill>
                  <a:srgbClr val="1F487C"/>
                </a:solidFill>
                <a:latin typeface="Calibri"/>
                <a:cs typeface="Calibri"/>
              </a:rPr>
              <a:t>&lt;/head&gt;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350">
              <a:latin typeface="Calibri"/>
              <a:cs typeface="Calibri"/>
            </a:endParaRPr>
          </a:p>
          <a:p>
            <a:pPr marL="24130">
              <a:lnSpc>
                <a:spcPct val="100000"/>
              </a:lnSpc>
            </a:pPr>
            <a:r>
              <a:rPr dirty="0" sz="1400" spc="-10" b="1">
                <a:solidFill>
                  <a:srgbClr val="1F487C"/>
                </a:solidFill>
                <a:latin typeface="Calibri"/>
                <a:cs typeface="Calibri"/>
              </a:rPr>
              <a:t>&lt;body&gt;</a:t>
            </a:r>
            <a:endParaRPr sz="1400">
              <a:latin typeface="Calibri"/>
              <a:cs typeface="Calibri"/>
            </a:endParaRPr>
          </a:p>
          <a:p>
            <a:pPr marL="24130">
              <a:lnSpc>
                <a:spcPct val="100000"/>
              </a:lnSpc>
            </a:pPr>
            <a:r>
              <a:rPr dirty="0" sz="1400" b="1">
                <a:solidFill>
                  <a:srgbClr val="1F487C"/>
                </a:solidFill>
                <a:latin typeface="Calibri"/>
                <a:cs typeface="Calibri"/>
              </a:rPr>
              <a:t>&lt;h1&gt;</a:t>
            </a:r>
            <a:r>
              <a:rPr dirty="0" sz="1400" spc="-25" b="1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dirty="0" sz="1400" b="1">
                <a:latin typeface="Calibri"/>
                <a:cs typeface="Calibri"/>
              </a:rPr>
              <a:t>Titular</a:t>
            </a:r>
            <a:r>
              <a:rPr dirty="0" sz="1400" spc="-45" b="1">
                <a:latin typeface="Calibri"/>
                <a:cs typeface="Calibri"/>
              </a:rPr>
              <a:t> </a:t>
            </a:r>
            <a:r>
              <a:rPr dirty="0" sz="1400" b="1">
                <a:latin typeface="Calibri"/>
                <a:cs typeface="Calibri"/>
              </a:rPr>
              <a:t>nivel</a:t>
            </a:r>
            <a:r>
              <a:rPr dirty="0" sz="1400" spc="-20" b="1">
                <a:latin typeface="Calibri"/>
                <a:cs typeface="Calibri"/>
              </a:rPr>
              <a:t> </a:t>
            </a:r>
            <a:r>
              <a:rPr dirty="0" sz="1400" b="1">
                <a:latin typeface="Calibri"/>
                <a:cs typeface="Calibri"/>
              </a:rPr>
              <a:t>1</a:t>
            </a:r>
            <a:r>
              <a:rPr dirty="0" sz="1400" spc="-10" b="1">
                <a:latin typeface="Calibri"/>
                <a:cs typeface="Calibri"/>
              </a:rPr>
              <a:t> </a:t>
            </a:r>
            <a:r>
              <a:rPr dirty="0" sz="1400" spc="-20" b="1">
                <a:solidFill>
                  <a:srgbClr val="1F487C"/>
                </a:solidFill>
                <a:latin typeface="Calibri"/>
                <a:cs typeface="Calibri"/>
              </a:rPr>
              <a:t>&lt;/h1&gt;</a:t>
            </a:r>
            <a:endParaRPr sz="1400">
              <a:latin typeface="Calibri"/>
              <a:cs typeface="Calibri"/>
            </a:endParaRPr>
          </a:p>
          <a:p>
            <a:pPr marL="24130">
              <a:lnSpc>
                <a:spcPct val="100000"/>
              </a:lnSpc>
              <a:spcBef>
                <a:spcPts val="5"/>
              </a:spcBef>
            </a:pPr>
            <a:r>
              <a:rPr dirty="0" sz="1400" spc="-10" b="1">
                <a:solidFill>
                  <a:srgbClr val="1F487C"/>
                </a:solidFill>
                <a:latin typeface="Calibri"/>
                <a:cs typeface="Calibri"/>
              </a:rPr>
              <a:t>&lt;p&gt;</a:t>
            </a:r>
            <a:r>
              <a:rPr dirty="0" sz="1400" spc="-10" b="1">
                <a:latin typeface="Calibri"/>
                <a:cs typeface="Calibri"/>
              </a:rPr>
              <a:t>Párrafo</a:t>
            </a:r>
            <a:r>
              <a:rPr dirty="0" sz="1400" spc="-45" b="1">
                <a:latin typeface="Calibri"/>
                <a:cs typeface="Calibri"/>
              </a:rPr>
              <a:t> </a:t>
            </a:r>
            <a:r>
              <a:rPr dirty="0" sz="1400" b="1">
                <a:latin typeface="Calibri"/>
                <a:cs typeface="Calibri"/>
              </a:rPr>
              <a:t>de</a:t>
            </a:r>
            <a:r>
              <a:rPr dirty="0" sz="1400" spc="-20" b="1">
                <a:latin typeface="Calibri"/>
                <a:cs typeface="Calibri"/>
              </a:rPr>
              <a:t> </a:t>
            </a:r>
            <a:r>
              <a:rPr dirty="0" sz="1400" spc="-10" b="1">
                <a:latin typeface="Calibri"/>
                <a:cs typeface="Calibri"/>
              </a:rPr>
              <a:t>texto.</a:t>
            </a:r>
            <a:r>
              <a:rPr dirty="0" sz="1400" spc="-45" b="1"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1F487C"/>
                </a:solidFill>
                <a:latin typeface="Calibri"/>
                <a:cs typeface="Calibri"/>
              </a:rPr>
              <a:t>&lt;strong&gt;</a:t>
            </a:r>
            <a:r>
              <a:rPr dirty="0" sz="1400" spc="-25" b="1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dirty="0" sz="1400" b="1">
                <a:latin typeface="Calibri"/>
                <a:cs typeface="Calibri"/>
              </a:rPr>
              <a:t>negrita</a:t>
            </a:r>
            <a:r>
              <a:rPr dirty="0" sz="1400" spc="-45" b="1">
                <a:latin typeface="Calibri"/>
                <a:cs typeface="Calibri"/>
              </a:rPr>
              <a:t> </a:t>
            </a:r>
            <a:r>
              <a:rPr dirty="0" sz="1400" spc="-10" b="1">
                <a:solidFill>
                  <a:srgbClr val="1F487C"/>
                </a:solidFill>
                <a:latin typeface="Calibri"/>
                <a:cs typeface="Calibri"/>
              </a:rPr>
              <a:t>&lt;/strong&gt;</a:t>
            </a:r>
            <a:r>
              <a:rPr dirty="0" sz="1400" spc="-20" b="1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dirty="0" sz="1400" spc="-50" b="1">
                <a:latin typeface="Calibri"/>
                <a:cs typeface="Calibri"/>
              </a:rPr>
              <a:t>y</a:t>
            </a:r>
            <a:endParaRPr sz="1400">
              <a:latin typeface="Calibri"/>
              <a:cs typeface="Calibri"/>
            </a:endParaRPr>
          </a:p>
          <a:p>
            <a:pPr marL="24130">
              <a:lnSpc>
                <a:spcPct val="100000"/>
              </a:lnSpc>
            </a:pPr>
            <a:r>
              <a:rPr dirty="0" sz="1400" b="1">
                <a:solidFill>
                  <a:srgbClr val="1F487C"/>
                </a:solidFill>
                <a:latin typeface="Calibri"/>
                <a:cs typeface="Calibri"/>
              </a:rPr>
              <a:t>&lt;em&gt;</a:t>
            </a:r>
            <a:r>
              <a:rPr dirty="0" sz="1400" spc="-60" b="1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dirty="0" sz="1400" b="1">
                <a:latin typeface="Calibri"/>
                <a:cs typeface="Calibri"/>
              </a:rPr>
              <a:t>cursiva</a:t>
            </a:r>
            <a:r>
              <a:rPr dirty="0" sz="1400" spc="-55" b="1">
                <a:latin typeface="Calibri"/>
                <a:cs typeface="Calibri"/>
              </a:rPr>
              <a:t> </a:t>
            </a:r>
            <a:r>
              <a:rPr dirty="0" sz="1400" spc="-10" b="1">
                <a:solidFill>
                  <a:srgbClr val="1F487C"/>
                </a:solidFill>
                <a:latin typeface="Calibri"/>
                <a:cs typeface="Calibri"/>
              </a:rPr>
              <a:t>&lt;/em&gt;&lt;/p&gt;</a:t>
            </a:r>
            <a:endParaRPr sz="1400">
              <a:latin typeface="Calibri"/>
              <a:cs typeface="Calibri"/>
            </a:endParaRPr>
          </a:p>
          <a:p>
            <a:pPr marL="24130">
              <a:lnSpc>
                <a:spcPct val="100000"/>
              </a:lnSpc>
            </a:pPr>
            <a:r>
              <a:rPr dirty="0" sz="1400" spc="-20" b="1">
                <a:solidFill>
                  <a:srgbClr val="1F487C"/>
                </a:solidFill>
                <a:latin typeface="Calibri"/>
                <a:cs typeface="Calibri"/>
              </a:rPr>
              <a:t>&lt;ul&gt;</a:t>
            </a:r>
            <a:endParaRPr sz="1400">
              <a:latin typeface="Calibri"/>
              <a:cs typeface="Calibri"/>
            </a:endParaRPr>
          </a:p>
          <a:p>
            <a:pPr marL="101600">
              <a:lnSpc>
                <a:spcPct val="100000"/>
              </a:lnSpc>
            </a:pPr>
            <a:r>
              <a:rPr dirty="0" sz="1400" b="1">
                <a:solidFill>
                  <a:srgbClr val="1F487C"/>
                </a:solidFill>
                <a:latin typeface="Calibri"/>
                <a:cs typeface="Calibri"/>
              </a:rPr>
              <a:t>&lt;li&gt;</a:t>
            </a:r>
            <a:r>
              <a:rPr dirty="0" sz="1400" spc="-15" b="1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dirty="0" sz="1400" b="1">
                <a:latin typeface="Calibri"/>
                <a:cs typeface="Calibri"/>
              </a:rPr>
              <a:t>Elemento</a:t>
            </a:r>
            <a:r>
              <a:rPr dirty="0" sz="1400" spc="-50" b="1">
                <a:latin typeface="Calibri"/>
                <a:cs typeface="Calibri"/>
              </a:rPr>
              <a:t> </a:t>
            </a:r>
            <a:r>
              <a:rPr dirty="0" sz="1400" b="1">
                <a:latin typeface="Calibri"/>
                <a:cs typeface="Calibri"/>
              </a:rPr>
              <a:t>de</a:t>
            </a:r>
            <a:r>
              <a:rPr dirty="0" sz="1400" spc="-25" b="1">
                <a:latin typeface="Calibri"/>
                <a:cs typeface="Calibri"/>
              </a:rPr>
              <a:t> </a:t>
            </a:r>
            <a:r>
              <a:rPr dirty="0" sz="1400" b="1">
                <a:latin typeface="Calibri"/>
                <a:cs typeface="Calibri"/>
              </a:rPr>
              <a:t>la</a:t>
            </a:r>
            <a:r>
              <a:rPr dirty="0" sz="1400" spc="-10" b="1">
                <a:latin typeface="Calibri"/>
                <a:cs typeface="Calibri"/>
              </a:rPr>
              <a:t> </a:t>
            </a:r>
            <a:r>
              <a:rPr dirty="0" sz="1400" b="1">
                <a:latin typeface="Calibri"/>
                <a:cs typeface="Calibri"/>
              </a:rPr>
              <a:t>lista</a:t>
            </a:r>
            <a:r>
              <a:rPr dirty="0" sz="1400" spc="-25" b="1">
                <a:latin typeface="Calibri"/>
                <a:cs typeface="Calibri"/>
              </a:rPr>
              <a:t> </a:t>
            </a:r>
            <a:r>
              <a:rPr dirty="0" sz="1400" b="1">
                <a:latin typeface="Calibri"/>
                <a:cs typeface="Calibri"/>
              </a:rPr>
              <a:t>1</a:t>
            </a:r>
            <a:r>
              <a:rPr dirty="0" sz="1400" spc="-15" b="1">
                <a:latin typeface="Calibri"/>
                <a:cs typeface="Calibri"/>
              </a:rPr>
              <a:t> </a:t>
            </a:r>
            <a:r>
              <a:rPr dirty="0" sz="1400" spc="-10" b="1">
                <a:solidFill>
                  <a:srgbClr val="1F487C"/>
                </a:solidFill>
                <a:latin typeface="Calibri"/>
                <a:cs typeface="Calibri"/>
              </a:rPr>
              <a:t>&lt;/li&gt;</a:t>
            </a:r>
            <a:endParaRPr sz="1400">
              <a:latin typeface="Calibri"/>
              <a:cs typeface="Calibri"/>
            </a:endParaRPr>
          </a:p>
          <a:p>
            <a:pPr marL="101600">
              <a:lnSpc>
                <a:spcPct val="100000"/>
              </a:lnSpc>
            </a:pPr>
            <a:r>
              <a:rPr dirty="0" sz="1400" b="1">
                <a:solidFill>
                  <a:srgbClr val="1F487C"/>
                </a:solidFill>
                <a:latin typeface="Calibri"/>
                <a:cs typeface="Calibri"/>
              </a:rPr>
              <a:t>&lt;li&gt;</a:t>
            </a:r>
            <a:r>
              <a:rPr dirty="0" sz="1400" spc="-15" b="1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dirty="0" sz="1400" b="1">
                <a:latin typeface="Calibri"/>
                <a:cs typeface="Calibri"/>
              </a:rPr>
              <a:t>Elemento</a:t>
            </a:r>
            <a:r>
              <a:rPr dirty="0" sz="1400" spc="-50" b="1">
                <a:latin typeface="Calibri"/>
                <a:cs typeface="Calibri"/>
              </a:rPr>
              <a:t> </a:t>
            </a:r>
            <a:r>
              <a:rPr dirty="0" sz="1400" b="1">
                <a:latin typeface="Calibri"/>
                <a:cs typeface="Calibri"/>
              </a:rPr>
              <a:t>de</a:t>
            </a:r>
            <a:r>
              <a:rPr dirty="0" sz="1400" spc="-25" b="1">
                <a:latin typeface="Calibri"/>
                <a:cs typeface="Calibri"/>
              </a:rPr>
              <a:t> </a:t>
            </a:r>
            <a:r>
              <a:rPr dirty="0" sz="1400" b="1">
                <a:latin typeface="Calibri"/>
                <a:cs typeface="Calibri"/>
              </a:rPr>
              <a:t>la</a:t>
            </a:r>
            <a:r>
              <a:rPr dirty="0" sz="1400" spc="-10" b="1">
                <a:latin typeface="Calibri"/>
                <a:cs typeface="Calibri"/>
              </a:rPr>
              <a:t> </a:t>
            </a:r>
            <a:r>
              <a:rPr dirty="0" sz="1400" b="1">
                <a:latin typeface="Calibri"/>
                <a:cs typeface="Calibri"/>
              </a:rPr>
              <a:t>lista</a:t>
            </a:r>
            <a:r>
              <a:rPr dirty="0" sz="1400" spc="-25" b="1">
                <a:latin typeface="Calibri"/>
                <a:cs typeface="Calibri"/>
              </a:rPr>
              <a:t> </a:t>
            </a:r>
            <a:r>
              <a:rPr dirty="0" sz="1400" b="1">
                <a:latin typeface="Calibri"/>
                <a:cs typeface="Calibri"/>
              </a:rPr>
              <a:t>2</a:t>
            </a:r>
            <a:r>
              <a:rPr dirty="0" sz="1400" spc="-15" b="1">
                <a:latin typeface="Calibri"/>
                <a:cs typeface="Calibri"/>
              </a:rPr>
              <a:t> </a:t>
            </a:r>
            <a:r>
              <a:rPr dirty="0" sz="1400" spc="-10" b="1">
                <a:solidFill>
                  <a:srgbClr val="1F487C"/>
                </a:solidFill>
                <a:latin typeface="Calibri"/>
                <a:cs typeface="Calibri"/>
              </a:rPr>
              <a:t>&lt;/li&gt;</a:t>
            </a:r>
            <a:endParaRPr sz="1400">
              <a:latin typeface="Calibri"/>
              <a:cs typeface="Calibri"/>
            </a:endParaRPr>
          </a:p>
          <a:p>
            <a:pPr marL="101600">
              <a:lnSpc>
                <a:spcPct val="100000"/>
              </a:lnSpc>
            </a:pPr>
            <a:r>
              <a:rPr dirty="0" sz="1400" b="1">
                <a:solidFill>
                  <a:srgbClr val="1F487C"/>
                </a:solidFill>
                <a:latin typeface="Calibri"/>
                <a:cs typeface="Calibri"/>
              </a:rPr>
              <a:t>&lt;li&gt;</a:t>
            </a:r>
            <a:r>
              <a:rPr dirty="0" sz="1400" spc="-15" b="1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dirty="0" sz="1400" b="1">
                <a:latin typeface="Calibri"/>
                <a:cs typeface="Calibri"/>
              </a:rPr>
              <a:t>Elemento</a:t>
            </a:r>
            <a:r>
              <a:rPr dirty="0" sz="1400" spc="-50" b="1">
                <a:latin typeface="Calibri"/>
                <a:cs typeface="Calibri"/>
              </a:rPr>
              <a:t> </a:t>
            </a:r>
            <a:r>
              <a:rPr dirty="0" sz="1400" b="1">
                <a:latin typeface="Calibri"/>
                <a:cs typeface="Calibri"/>
              </a:rPr>
              <a:t>de</a:t>
            </a:r>
            <a:r>
              <a:rPr dirty="0" sz="1400" spc="-20" b="1">
                <a:latin typeface="Calibri"/>
                <a:cs typeface="Calibri"/>
              </a:rPr>
              <a:t> </a:t>
            </a:r>
            <a:r>
              <a:rPr dirty="0" sz="1400" b="1">
                <a:latin typeface="Calibri"/>
                <a:cs typeface="Calibri"/>
              </a:rPr>
              <a:t>la</a:t>
            </a:r>
            <a:r>
              <a:rPr dirty="0" sz="1400" spc="-10" b="1">
                <a:latin typeface="Calibri"/>
                <a:cs typeface="Calibri"/>
              </a:rPr>
              <a:t> </a:t>
            </a:r>
            <a:r>
              <a:rPr dirty="0" sz="1400" b="1">
                <a:latin typeface="Calibri"/>
                <a:cs typeface="Calibri"/>
              </a:rPr>
              <a:t>lista</a:t>
            </a:r>
            <a:r>
              <a:rPr dirty="0" sz="1400" spc="-25" b="1">
                <a:latin typeface="Calibri"/>
                <a:cs typeface="Calibri"/>
              </a:rPr>
              <a:t> </a:t>
            </a:r>
            <a:r>
              <a:rPr dirty="0" sz="1400" b="1">
                <a:latin typeface="Calibri"/>
                <a:cs typeface="Calibri"/>
              </a:rPr>
              <a:t>3</a:t>
            </a:r>
            <a:r>
              <a:rPr dirty="0" sz="1400" spc="-20" b="1">
                <a:latin typeface="Calibri"/>
                <a:cs typeface="Calibri"/>
              </a:rPr>
              <a:t> </a:t>
            </a:r>
            <a:r>
              <a:rPr dirty="0" sz="1400" spc="-10" b="1">
                <a:solidFill>
                  <a:srgbClr val="1F487C"/>
                </a:solidFill>
                <a:latin typeface="Calibri"/>
                <a:cs typeface="Calibri"/>
              </a:rPr>
              <a:t>&lt;/li&gt;</a:t>
            </a:r>
            <a:endParaRPr sz="1400">
              <a:latin typeface="Calibri"/>
              <a:cs typeface="Calibri"/>
            </a:endParaRPr>
          </a:p>
          <a:p>
            <a:pPr marL="24130">
              <a:lnSpc>
                <a:spcPct val="100000"/>
              </a:lnSpc>
            </a:pPr>
            <a:r>
              <a:rPr dirty="0" sz="1400" spc="-10" b="1">
                <a:solidFill>
                  <a:srgbClr val="1F487C"/>
                </a:solidFill>
                <a:latin typeface="Calibri"/>
                <a:cs typeface="Calibri"/>
              </a:rPr>
              <a:t>&lt;/ul</a:t>
            </a:r>
            <a:r>
              <a:rPr dirty="0" sz="1400" spc="-10" b="1">
                <a:latin typeface="Calibri"/>
                <a:cs typeface="Calibri"/>
              </a:rPr>
              <a:t>&gt;</a:t>
            </a:r>
            <a:endParaRPr sz="1400">
              <a:latin typeface="Calibri"/>
              <a:cs typeface="Calibri"/>
            </a:endParaRPr>
          </a:p>
          <a:p>
            <a:pPr marL="24130" marR="5080">
              <a:lnSpc>
                <a:spcPct val="100000"/>
              </a:lnSpc>
            </a:pPr>
            <a:r>
              <a:rPr dirty="0" sz="1400" b="1">
                <a:solidFill>
                  <a:srgbClr val="1F487C"/>
                </a:solidFill>
                <a:latin typeface="Calibri"/>
                <a:cs typeface="Calibri"/>
              </a:rPr>
              <a:t>&lt;img</a:t>
            </a:r>
            <a:r>
              <a:rPr dirty="0" sz="1400" spc="-15" b="1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dirty="0" sz="1400" spc="-10" b="1">
                <a:latin typeface="Calibri"/>
                <a:cs typeface="Calibri"/>
              </a:rPr>
              <a:t>src="ingress.jpg"</a:t>
            </a:r>
            <a:r>
              <a:rPr dirty="0" sz="1400" spc="-30" b="1">
                <a:latin typeface="Calibri"/>
                <a:cs typeface="Calibri"/>
              </a:rPr>
              <a:t> </a:t>
            </a:r>
            <a:r>
              <a:rPr dirty="0" sz="1400" b="1">
                <a:latin typeface="Calibri"/>
                <a:cs typeface="Calibri"/>
              </a:rPr>
              <a:t>width="400"</a:t>
            </a:r>
            <a:r>
              <a:rPr dirty="0" sz="1400" spc="-5" b="1">
                <a:latin typeface="Calibri"/>
                <a:cs typeface="Calibri"/>
              </a:rPr>
              <a:t> </a:t>
            </a:r>
            <a:r>
              <a:rPr dirty="0" sz="1400" b="1">
                <a:latin typeface="Calibri"/>
                <a:cs typeface="Calibri"/>
              </a:rPr>
              <a:t>height="492"</a:t>
            </a:r>
            <a:r>
              <a:rPr dirty="0" sz="1400" spc="-10" b="1">
                <a:latin typeface="Calibri"/>
                <a:cs typeface="Calibri"/>
              </a:rPr>
              <a:t> alt="Louis- Francois</a:t>
            </a:r>
            <a:r>
              <a:rPr dirty="0" sz="1400" spc="-25" b="1">
                <a:latin typeface="Calibri"/>
                <a:cs typeface="Calibri"/>
              </a:rPr>
              <a:t> </a:t>
            </a:r>
            <a:r>
              <a:rPr dirty="0" sz="1400" b="1">
                <a:latin typeface="Calibri"/>
                <a:cs typeface="Calibri"/>
              </a:rPr>
              <a:t>Bertin</a:t>
            </a:r>
            <a:r>
              <a:rPr dirty="0" sz="1400" spc="-5" b="1">
                <a:latin typeface="Calibri"/>
                <a:cs typeface="Calibri"/>
              </a:rPr>
              <a:t> </a:t>
            </a:r>
            <a:r>
              <a:rPr dirty="0" sz="1400" b="1">
                <a:latin typeface="Calibri"/>
                <a:cs typeface="Calibri"/>
              </a:rPr>
              <a:t>- </a:t>
            </a:r>
            <a:r>
              <a:rPr dirty="0" sz="1400" spc="-10" b="1">
                <a:latin typeface="Calibri"/>
                <a:cs typeface="Calibri"/>
              </a:rPr>
              <a:t>Ingres"</a:t>
            </a:r>
            <a:r>
              <a:rPr dirty="0" sz="1400" spc="-10" b="1">
                <a:solidFill>
                  <a:srgbClr val="1F487C"/>
                </a:solidFill>
                <a:latin typeface="Calibri"/>
                <a:cs typeface="Calibri"/>
              </a:rPr>
              <a:t>/&gt;</a:t>
            </a:r>
            <a:endParaRPr sz="1400">
              <a:latin typeface="Calibri"/>
              <a:cs typeface="Calibri"/>
            </a:endParaRPr>
          </a:p>
          <a:p>
            <a:pPr marL="24130">
              <a:lnSpc>
                <a:spcPct val="100000"/>
              </a:lnSpc>
            </a:pPr>
            <a:r>
              <a:rPr dirty="0" sz="1400" spc="-10" b="1">
                <a:solidFill>
                  <a:srgbClr val="1F487C"/>
                </a:solidFill>
                <a:latin typeface="Calibri"/>
                <a:cs typeface="Calibri"/>
              </a:rPr>
              <a:t>&lt;/body&gt;</a:t>
            </a:r>
            <a:endParaRPr sz="1400">
              <a:latin typeface="Calibri"/>
              <a:cs typeface="Calibri"/>
            </a:endParaRPr>
          </a:p>
          <a:p>
            <a:pPr marL="24130">
              <a:lnSpc>
                <a:spcPct val="100000"/>
              </a:lnSpc>
            </a:pPr>
            <a:r>
              <a:rPr dirty="0" sz="1400" spc="-10" b="1">
                <a:solidFill>
                  <a:srgbClr val="1F487C"/>
                </a:solidFill>
                <a:latin typeface="Calibri"/>
                <a:cs typeface="Calibri"/>
              </a:rPr>
              <a:t>&lt;/html&gt;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8" name="object 8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</a:t>
            </a:fld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9144000" cy="720090"/>
          </a:xfrm>
          <a:custGeom>
            <a:avLst/>
            <a:gdLst/>
            <a:ahLst/>
            <a:cxnLst/>
            <a:rect l="l" t="t" r="r" b="b"/>
            <a:pathLst>
              <a:path w="9144000" h="720090">
                <a:moveTo>
                  <a:pt x="9144000" y="0"/>
                </a:moveTo>
                <a:lnTo>
                  <a:pt x="0" y="0"/>
                </a:lnTo>
                <a:lnTo>
                  <a:pt x="0" y="720001"/>
                </a:lnTo>
                <a:lnTo>
                  <a:pt x="9144000" y="720001"/>
                </a:lnTo>
                <a:lnTo>
                  <a:pt x="9144000" y="0"/>
                </a:lnTo>
                <a:close/>
              </a:path>
            </a:pathLst>
          </a:custGeom>
          <a:solidFill>
            <a:srgbClr val="1F487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7268" y="0"/>
            <a:ext cx="3320415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URL</a:t>
            </a:r>
            <a:r>
              <a:rPr dirty="0" spc="-15"/>
              <a:t> </a:t>
            </a:r>
            <a:r>
              <a:rPr dirty="0"/>
              <a:t>-</a:t>
            </a:r>
            <a:r>
              <a:rPr dirty="0" spc="5"/>
              <a:t> </a:t>
            </a:r>
            <a:r>
              <a:rPr dirty="0" spc="-10"/>
              <a:t>absoluto</a:t>
            </a:r>
          </a:p>
        </p:txBody>
      </p:sp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</a:t>
            </a:fld>
          </a:p>
        </p:txBody>
      </p:sp>
      <p:sp>
        <p:nvSpPr>
          <p:cNvPr id="4" name="object 4" descr=""/>
          <p:cNvSpPr txBox="1"/>
          <p:nvPr/>
        </p:nvSpPr>
        <p:spPr>
          <a:xfrm>
            <a:off x="402437" y="854709"/>
            <a:ext cx="7844790" cy="52266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Calibri"/>
                <a:cs typeface="Calibri"/>
              </a:rPr>
              <a:t>URL</a:t>
            </a:r>
            <a:r>
              <a:rPr dirty="0" sz="1800" spc="-55" b="1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(Uniform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Resource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Locator)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es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el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localizador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de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un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archivo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en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internet.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800">
              <a:latin typeface="Calibri"/>
              <a:cs typeface="Calibri"/>
            </a:endParaRPr>
          </a:p>
          <a:p>
            <a:pPr marL="12700" marR="5080">
              <a:lnSpc>
                <a:spcPct val="97800"/>
              </a:lnSpc>
            </a:pPr>
            <a:r>
              <a:rPr dirty="0" sz="1800">
                <a:latin typeface="Calibri"/>
                <a:cs typeface="Calibri"/>
              </a:rPr>
              <a:t>Una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dirección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absoluta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en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internet,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que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combina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el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nombre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del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servidor</a:t>
            </a:r>
            <a:r>
              <a:rPr dirty="0" sz="1800" spc="-25">
                <a:latin typeface="Calibri"/>
                <a:cs typeface="Calibri"/>
              </a:rPr>
              <a:t> que </a:t>
            </a:r>
            <a:r>
              <a:rPr dirty="0" sz="1800">
                <a:latin typeface="Calibri"/>
                <a:cs typeface="Calibri"/>
              </a:rPr>
              <a:t>proporciona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la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información,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el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directorio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donde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se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encuentra,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el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nombre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del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fichero: </a:t>
            </a:r>
            <a:r>
              <a:rPr dirty="0" sz="1800" spc="-10" b="1">
                <a:solidFill>
                  <a:srgbClr val="1F487C"/>
                </a:solidFill>
                <a:latin typeface="Courier New"/>
                <a:cs typeface="Courier New"/>
              </a:rPr>
              <a:t>esquema://</a:t>
            </a:r>
            <a:r>
              <a:rPr dirty="0" sz="1800" spc="-10" b="1">
                <a:solidFill>
                  <a:srgbClr val="1F487C"/>
                </a:solidFill>
                <a:latin typeface="Courier New"/>
                <a:cs typeface="Courier New"/>
                <a:hlinkClick r:id="rId2"/>
              </a:rPr>
              <a:t>www.miDominio.com/ruta/miArchivo.html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9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1800">
                <a:latin typeface="Calibri"/>
                <a:cs typeface="Calibri"/>
              </a:rPr>
              <a:t>un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esquema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define el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tipo de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servicio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de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internet: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2110"/>
              </a:lnSpc>
              <a:spcBef>
                <a:spcPts val="5"/>
              </a:spcBef>
            </a:pPr>
            <a:r>
              <a:rPr dirty="0" sz="1800" b="1">
                <a:latin typeface="Calibri"/>
                <a:cs typeface="Calibri"/>
              </a:rPr>
              <a:t>http</a:t>
            </a:r>
            <a:r>
              <a:rPr dirty="0" sz="1800">
                <a:latin typeface="Calibri"/>
                <a:cs typeface="Calibri"/>
              </a:rPr>
              <a:t>,</a:t>
            </a:r>
            <a:r>
              <a:rPr dirty="0" sz="1800" spc="-6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es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el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protocolo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usado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para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la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transación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en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la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 spc="-25">
                <a:latin typeface="Calibri"/>
                <a:cs typeface="Calibri"/>
              </a:rPr>
              <a:t>Web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2110"/>
              </a:lnSpc>
            </a:pPr>
            <a:r>
              <a:rPr dirty="0" sz="1800" b="1">
                <a:solidFill>
                  <a:srgbClr val="1F487C"/>
                </a:solidFill>
                <a:latin typeface="Courier New"/>
                <a:cs typeface="Courier New"/>
              </a:rPr>
              <a:t>&lt;a</a:t>
            </a:r>
            <a:r>
              <a:rPr dirty="0" sz="1800" spc="-35" b="1">
                <a:solidFill>
                  <a:srgbClr val="1F487C"/>
                </a:solidFill>
                <a:latin typeface="Courier New"/>
                <a:cs typeface="Courier New"/>
              </a:rPr>
              <a:t> </a:t>
            </a:r>
            <a:r>
              <a:rPr dirty="0" sz="1800" spc="-10" b="1">
                <a:solidFill>
                  <a:srgbClr val="1F487C"/>
                </a:solidFill>
                <a:latin typeface="Courier New"/>
                <a:cs typeface="Courier New"/>
              </a:rPr>
              <a:t>href=</a:t>
            </a:r>
            <a:r>
              <a:rPr dirty="0" sz="1800" spc="-10" b="1">
                <a:solidFill>
                  <a:srgbClr val="1F487C"/>
                </a:solidFill>
                <a:latin typeface="Courier New"/>
                <a:cs typeface="Courier New"/>
                <a:hlinkClick r:id="rId3"/>
              </a:rPr>
              <a:t>"h</a:t>
            </a:r>
            <a:r>
              <a:rPr dirty="0" sz="1800" spc="-10" b="1">
                <a:solidFill>
                  <a:srgbClr val="1F487C"/>
                </a:solidFill>
                <a:latin typeface="Courier New"/>
                <a:cs typeface="Courier New"/>
              </a:rPr>
              <a:t>t</a:t>
            </a:r>
            <a:r>
              <a:rPr dirty="0" sz="1800" spc="-10" b="1">
                <a:solidFill>
                  <a:srgbClr val="1F487C"/>
                </a:solidFill>
                <a:latin typeface="Courier New"/>
                <a:cs typeface="Courier New"/>
                <a:hlinkClick r:id="rId3"/>
              </a:rPr>
              <a:t>tp://www.nytimes.com/</a:t>
            </a:r>
            <a:r>
              <a:rPr dirty="0" sz="1800" spc="-10" b="1">
                <a:solidFill>
                  <a:srgbClr val="1F487C"/>
                </a:solidFill>
                <a:latin typeface="Courier New"/>
                <a:cs typeface="Courier New"/>
              </a:rPr>
              <a:t>"&gt;</a:t>
            </a:r>
            <a:r>
              <a:rPr dirty="0" sz="1800" b="1">
                <a:solidFill>
                  <a:srgbClr val="1F487C"/>
                </a:solidFill>
                <a:latin typeface="Courier New"/>
                <a:cs typeface="Courier New"/>
              </a:rPr>
              <a:t> The</a:t>
            </a:r>
            <a:r>
              <a:rPr dirty="0" sz="1800" spc="-20" b="1">
                <a:solidFill>
                  <a:srgbClr val="1F487C"/>
                </a:solidFill>
                <a:latin typeface="Courier New"/>
                <a:cs typeface="Courier New"/>
              </a:rPr>
              <a:t> </a:t>
            </a:r>
            <a:r>
              <a:rPr dirty="0" sz="1800" b="1">
                <a:solidFill>
                  <a:srgbClr val="1F487C"/>
                </a:solidFill>
                <a:latin typeface="Courier New"/>
                <a:cs typeface="Courier New"/>
              </a:rPr>
              <a:t>New</a:t>
            </a:r>
            <a:r>
              <a:rPr dirty="0" sz="1800" spc="-25" b="1">
                <a:solidFill>
                  <a:srgbClr val="1F487C"/>
                </a:solidFill>
                <a:latin typeface="Courier New"/>
                <a:cs typeface="Courier New"/>
              </a:rPr>
              <a:t> </a:t>
            </a:r>
            <a:r>
              <a:rPr dirty="0" sz="1800" b="1">
                <a:solidFill>
                  <a:srgbClr val="1F487C"/>
                </a:solidFill>
                <a:latin typeface="Courier New"/>
                <a:cs typeface="Courier New"/>
              </a:rPr>
              <a:t>York</a:t>
            </a:r>
            <a:r>
              <a:rPr dirty="0" sz="1800" spc="-20" b="1">
                <a:solidFill>
                  <a:srgbClr val="1F487C"/>
                </a:solidFill>
                <a:latin typeface="Courier New"/>
                <a:cs typeface="Courier New"/>
              </a:rPr>
              <a:t> </a:t>
            </a:r>
            <a:r>
              <a:rPr dirty="0" sz="1800" spc="-10" b="1">
                <a:solidFill>
                  <a:srgbClr val="1F487C"/>
                </a:solidFill>
                <a:latin typeface="Courier New"/>
                <a:cs typeface="Courier New"/>
              </a:rPr>
              <a:t>Times&lt;/a&gt;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950">
              <a:latin typeface="Courier New"/>
              <a:cs typeface="Courier New"/>
            </a:endParaRPr>
          </a:p>
          <a:p>
            <a:pPr marL="12700">
              <a:lnSpc>
                <a:spcPts val="2110"/>
              </a:lnSpc>
            </a:pPr>
            <a:r>
              <a:rPr dirty="0" sz="1800" b="1">
                <a:latin typeface="Calibri"/>
                <a:cs typeface="Calibri"/>
              </a:rPr>
              <a:t>https</a:t>
            </a:r>
            <a:r>
              <a:rPr dirty="0" sz="1800" spc="-60" b="1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es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la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versión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segura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de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http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2110"/>
              </a:lnSpc>
            </a:pPr>
            <a:r>
              <a:rPr dirty="0" sz="1800" b="1">
                <a:solidFill>
                  <a:srgbClr val="1F487C"/>
                </a:solidFill>
                <a:latin typeface="Courier New"/>
                <a:cs typeface="Courier New"/>
              </a:rPr>
              <a:t>&lt;a</a:t>
            </a:r>
            <a:r>
              <a:rPr dirty="0" sz="1800" spc="-95" b="1">
                <a:solidFill>
                  <a:srgbClr val="1F487C"/>
                </a:solidFill>
                <a:latin typeface="Courier New"/>
                <a:cs typeface="Courier New"/>
              </a:rPr>
              <a:t> </a:t>
            </a:r>
            <a:r>
              <a:rPr dirty="0" sz="1800" b="1">
                <a:solidFill>
                  <a:srgbClr val="1F487C"/>
                </a:solidFill>
                <a:latin typeface="Courier New"/>
                <a:cs typeface="Courier New"/>
              </a:rPr>
              <a:t>href="</a:t>
            </a:r>
            <a:r>
              <a:rPr dirty="0" sz="1800" spc="-95" b="1">
                <a:solidFill>
                  <a:srgbClr val="1F487C"/>
                </a:solidFill>
                <a:latin typeface="Courier New"/>
                <a:cs typeface="Courier New"/>
              </a:rPr>
              <a:t> </a:t>
            </a:r>
            <a:r>
              <a:rPr dirty="0" sz="1800" b="1">
                <a:solidFill>
                  <a:srgbClr val="1F487C"/>
                </a:solidFill>
                <a:latin typeface="Courier New"/>
                <a:cs typeface="Courier New"/>
              </a:rPr>
              <a:t>https:</a:t>
            </a:r>
            <a:r>
              <a:rPr dirty="0" sz="1800" b="1">
                <a:solidFill>
                  <a:srgbClr val="1F487C"/>
                </a:solidFill>
                <a:latin typeface="Courier New"/>
                <a:cs typeface="Courier New"/>
                <a:hlinkClick r:id="rId4"/>
              </a:rPr>
              <a:t>//w</a:t>
            </a:r>
            <a:r>
              <a:rPr dirty="0" sz="1800" b="1">
                <a:solidFill>
                  <a:srgbClr val="1F487C"/>
                </a:solidFill>
                <a:latin typeface="Courier New"/>
                <a:cs typeface="Courier New"/>
              </a:rPr>
              <a:t>ww</a:t>
            </a:r>
            <a:r>
              <a:rPr dirty="0" sz="1800" b="1">
                <a:solidFill>
                  <a:srgbClr val="1F487C"/>
                </a:solidFill>
                <a:latin typeface="Courier New"/>
                <a:cs typeface="Courier New"/>
                <a:hlinkClick r:id="rId4"/>
              </a:rPr>
              <a:t>.google.es/</a:t>
            </a:r>
            <a:r>
              <a:rPr dirty="0" sz="1800" b="1">
                <a:solidFill>
                  <a:srgbClr val="1F487C"/>
                </a:solidFill>
                <a:latin typeface="Courier New"/>
                <a:cs typeface="Courier New"/>
              </a:rPr>
              <a:t>"&gt;</a:t>
            </a:r>
            <a:r>
              <a:rPr dirty="0" sz="1800" spc="-85" b="1">
                <a:solidFill>
                  <a:srgbClr val="1F487C"/>
                </a:solidFill>
                <a:latin typeface="Courier New"/>
                <a:cs typeface="Courier New"/>
              </a:rPr>
              <a:t> </a:t>
            </a:r>
            <a:r>
              <a:rPr dirty="0" sz="1800" b="1">
                <a:solidFill>
                  <a:srgbClr val="1F487C"/>
                </a:solidFill>
                <a:latin typeface="Courier New"/>
                <a:cs typeface="Courier New"/>
              </a:rPr>
              <a:t>Google</a:t>
            </a:r>
            <a:r>
              <a:rPr dirty="0" sz="1800" spc="-90" b="1">
                <a:solidFill>
                  <a:srgbClr val="1F487C"/>
                </a:solidFill>
                <a:latin typeface="Courier New"/>
                <a:cs typeface="Courier New"/>
              </a:rPr>
              <a:t> </a:t>
            </a:r>
            <a:r>
              <a:rPr dirty="0" sz="1800" spc="-10" b="1">
                <a:solidFill>
                  <a:srgbClr val="1F487C"/>
                </a:solidFill>
                <a:latin typeface="Courier New"/>
                <a:cs typeface="Courier New"/>
              </a:rPr>
              <a:t>España&lt;/a&gt;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950">
              <a:latin typeface="Courier New"/>
              <a:cs typeface="Courier New"/>
            </a:endParaRPr>
          </a:p>
          <a:p>
            <a:pPr marL="12700">
              <a:lnSpc>
                <a:spcPts val="2110"/>
              </a:lnSpc>
            </a:pPr>
            <a:r>
              <a:rPr dirty="0" sz="1800" b="1">
                <a:latin typeface="Calibri"/>
                <a:cs typeface="Calibri"/>
              </a:rPr>
              <a:t>mailto</a:t>
            </a:r>
            <a:r>
              <a:rPr dirty="0" sz="1800">
                <a:latin typeface="Calibri"/>
                <a:cs typeface="Calibri"/>
              </a:rPr>
              <a:t>,</a:t>
            </a:r>
            <a:r>
              <a:rPr dirty="0" sz="1800" spc="-6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es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el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esquema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que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se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emplea para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enlazar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una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dirección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de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correo.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2110"/>
              </a:lnSpc>
            </a:pPr>
            <a:r>
              <a:rPr dirty="0" sz="1800" b="1">
                <a:solidFill>
                  <a:srgbClr val="1F487C"/>
                </a:solidFill>
                <a:latin typeface="Courier New"/>
                <a:cs typeface="Courier New"/>
              </a:rPr>
              <a:t>&lt;a</a:t>
            </a:r>
            <a:r>
              <a:rPr dirty="0" sz="1800" spc="-10" b="1">
                <a:solidFill>
                  <a:srgbClr val="1F487C"/>
                </a:solidFill>
                <a:latin typeface="Courier New"/>
                <a:cs typeface="Courier New"/>
              </a:rPr>
              <a:t> href=</a:t>
            </a:r>
            <a:r>
              <a:rPr dirty="0" sz="1800" spc="-10" b="1">
                <a:solidFill>
                  <a:srgbClr val="1F487C"/>
                </a:solidFill>
                <a:latin typeface="Courier New"/>
                <a:cs typeface="Courier New"/>
                <a:hlinkClick r:id="rId5"/>
              </a:rPr>
              <a:t>"m</a:t>
            </a:r>
            <a:r>
              <a:rPr dirty="0" sz="1800" spc="-10" b="1">
                <a:solidFill>
                  <a:srgbClr val="1F487C"/>
                </a:solidFill>
                <a:latin typeface="Courier New"/>
                <a:cs typeface="Courier New"/>
              </a:rPr>
              <a:t>a</a:t>
            </a:r>
            <a:r>
              <a:rPr dirty="0" sz="1800" spc="-10" b="1">
                <a:solidFill>
                  <a:srgbClr val="1F487C"/>
                </a:solidFill>
                <a:latin typeface="Courier New"/>
                <a:cs typeface="Courier New"/>
                <a:hlinkClick r:id="rId5"/>
              </a:rPr>
              <a:t>ilto:nombre@miDominio.com</a:t>
            </a:r>
            <a:r>
              <a:rPr dirty="0" sz="1800" spc="-10" b="1">
                <a:solidFill>
                  <a:srgbClr val="1F487C"/>
                </a:solidFill>
                <a:latin typeface="Courier New"/>
                <a:cs typeface="Courier New"/>
              </a:rPr>
              <a:t>"&gt;</a:t>
            </a:r>
            <a:r>
              <a:rPr dirty="0" sz="1800" b="1">
                <a:solidFill>
                  <a:srgbClr val="1F487C"/>
                </a:solidFill>
                <a:latin typeface="Courier New"/>
                <a:cs typeface="Courier New"/>
              </a:rPr>
              <a:t> </a:t>
            </a:r>
            <a:r>
              <a:rPr dirty="0" sz="1800" spc="-10" b="1">
                <a:solidFill>
                  <a:srgbClr val="1F487C"/>
                </a:solidFill>
                <a:latin typeface="Courier New"/>
                <a:cs typeface="Courier New"/>
              </a:rPr>
              <a:t>Contacto&lt;/a&gt;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950">
              <a:latin typeface="Courier New"/>
              <a:cs typeface="Courier New"/>
            </a:endParaRPr>
          </a:p>
          <a:p>
            <a:pPr marL="12700">
              <a:lnSpc>
                <a:spcPts val="2110"/>
              </a:lnSpc>
            </a:pPr>
            <a:r>
              <a:rPr dirty="0" sz="1800" b="1">
                <a:latin typeface="Calibri"/>
                <a:cs typeface="Calibri"/>
              </a:rPr>
              <a:t>ftp</a:t>
            </a:r>
            <a:r>
              <a:rPr dirty="0" sz="1800">
                <a:latin typeface="Calibri"/>
                <a:cs typeface="Calibri"/>
              </a:rPr>
              <a:t>,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es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el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esquema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para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la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transferencia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archivos.</a:t>
            </a:r>
            <a:endParaRPr sz="1800">
              <a:latin typeface="Calibri"/>
              <a:cs typeface="Calibri"/>
            </a:endParaRPr>
          </a:p>
          <a:p>
            <a:pPr marL="12700" marR="590550">
              <a:lnSpc>
                <a:spcPts val="2160"/>
              </a:lnSpc>
              <a:spcBef>
                <a:spcPts val="25"/>
              </a:spcBef>
            </a:pPr>
            <a:r>
              <a:rPr dirty="0" sz="1800" b="1">
                <a:solidFill>
                  <a:srgbClr val="1F487C"/>
                </a:solidFill>
                <a:latin typeface="Courier New"/>
                <a:cs typeface="Courier New"/>
              </a:rPr>
              <a:t>&lt;a</a:t>
            </a:r>
            <a:r>
              <a:rPr dirty="0" sz="1800" spc="-30" b="1">
                <a:solidFill>
                  <a:srgbClr val="1F487C"/>
                </a:solidFill>
                <a:latin typeface="Courier New"/>
                <a:cs typeface="Courier New"/>
              </a:rPr>
              <a:t> </a:t>
            </a:r>
            <a:r>
              <a:rPr dirty="0" sz="1800" spc="-10" b="1">
                <a:solidFill>
                  <a:srgbClr val="1F487C"/>
                </a:solidFill>
                <a:latin typeface="Courier New"/>
                <a:cs typeface="Courier New"/>
              </a:rPr>
              <a:t>href="ftp://ftp.miDominio.com/ruta/miArchivo.zip"&gt; </a:t>
            </a:r>
            <a:r>
              <a:rPr dirty="0" sz="1800" b="1">
                <a:solidFill>
                  <a:srgbClr val="1F487C"/>
                </a:solidFill>
                <a:latin typeface="Courier New"/>
                <a:cs typeface="Courier New"/>
              </a:rPr>
              <a:t>Descarga</a:t>
            </a:r>
            <a:r>
              <a:rPr dirty="0" sz="1800" spc="-60" b="1">
                <a:solidFill>
                  <a:srgbClr val="1F487C"/>
                </a:solidFill>
                <a:latin typeface="Courier New"/>
                <a:cs typeface="Courier New"/>
              </a:rPr>
              <a:t> </a:t>
            </a:r>
            <a:r>
              <a:rPr dirty="0" sz="1800" b="1">
                <a:solidFill>
                  <a:srgbClr val="1F487C"/>
                </a:solidFill>
                <a:latin typeface="Courier New"/>
                <a:cs typeface="Courier New"/>
              </a:rPr>
              <a:t>por</a:t>
            </a:r>
            <a:r>
              <a:rPr dirty="0" sz="1800" spc="-45" b="1">
                <a:solidFill>
                  <a:srgbClr val="1F487C"/>
                </a:solidFill>
                <a:latin typeface="Courier New"/>
                <a:cs typeface="Courier New"/>
              </a:rPr>
              <a:t> </a:t>
            </a:r>
            <a:r>
              <a:rPr dirty="0" sz="1800" spc="-10" b="1">
                <a:solidFill>
                  <a:srgbClr val="1F487C"/>
                </a:solidFill>
                <a:latin typeface="Courier New"/>
                <a:cs typeface="Courier New"/>
              </a:rPr>
              <a:t>FTP&lt;/a&gt;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838373" y="1584197"/>
            <a:ext cx="57785" cy="228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710"/>
              </a:lnSpc>
            </a:pPr>
            <a:r>
              <a:rPr dirty="0" sz="1800"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258267" y="782828"/>
            <a:ext cx="8629650" cy="56838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141732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Una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URL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local</a:t>
            </a:r>
            <a:r>
              <a:rPr dirty="0" sz="1800" spc="-50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o</a:t>
            </a:r>
            <a:r>
              <a:rPr dirty="0" sz="1800" spc="-1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relativa</a:t>
            </a:r>
            <a:r>
              <a:rPr dirty="0" sz="1800" spc="-50" b="1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nos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lleva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otra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página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archivo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del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mismo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servidor. </a:t>
            </a:r>
            <a:r>
              <a:rPr dirty="0" sz="1800">
                <a:latin typeface="Calibri"/>
                <a:cs typeface="Calibri"/>
              </a:rPr>
              <a:t>Es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una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ruta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relativa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al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directorio del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servidor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donde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está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la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página</a:t>
            </a:r>
            <a:r>
              <a:rPr dirty="0" sz="1800" spc="-10">
                <a:latin typeface="Calibri"/>
                <a:cs typeface="Calibri"/>
              </a:rPr>
              <a:t> visualizada.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dirty="0" sz="1800">
                <a:latin typeface="Calibri"/>
                <a:cs typeface="Calibri"/>
              </a:rPr>
              <a:t>En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un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sitio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web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todas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las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carpetas, </a:t>
            </a:r>
            <a:r>
              <a:rPr dirty="0" sz="1800" b="1">
                <a:latin typeface="Calibri"/>
                <a:cs typeface="Calibri"/>
              </a:rPr>
              <a:t>css,</a:t>
            </a:r>
            <a:r>
              <a:rPr dirty="0" sz="1800" spc="-3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img</a:t>
            </a:r>
            <a:r>
              <a:rPr dirty="0" sz="1800" spc="-30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o</a:t>
            </a:r>
            <a:r>
              <a:rPr dirty="0" sz="1800" spc="-1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pag</a:t>
            </a:r>
            <a:r>
              <a:rPr dirty="0" sz="1800" spc="-25" b="1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suelen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estar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en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el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directorio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raíz</a:t>
            </a:r>
            <a:endParaRPr sz="18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  <a:spcBef>
                <a:spcPts val="1440"/>
              </a:spcBef>
            </a:pPr>
            <a:r>
              <a:rPr dirty="0" sz="1800">
                <a:latin typeface="Calibri"/>
                <a:cs typeface="Calibri"/>
              </a:rPr>
              <a:t>Cuando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el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archivos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enlazar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está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en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la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misma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carpeta: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la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ruta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es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directamente el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nombre</a:t>
            </a:r>
            <a:r>
              <a:rPr dirty="0" sz="1800" spc="-25">
                <a:latin typeface="Calibri"/>
                <a:cs typeface="Calibri"/>
              </a:rPr>
              <a:t> del </a:t>
            </a:r>
            <a:r>
              <a:rPr dirty="0" sz="1800">
                <a:latin typeface="Calibri"/>
                <a:cs typeface="Calibri"/>
              </a:rPr>
              <a:t>archivo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de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destino.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2065"/>
              </a:lnSpc>
            </a:pPr>
            <a:r>
              <a:rPr dirty="0" sz="1800" b="1">
                <a:solidFill>
                  <a:srgbClr val="1F487C"/>
                </a:solidFill>
                <a:latin typeface="Courier New"/>
                <a:cs typeface="Courier New"/>
              </a:rPr>
              <a:t>&lt;a</a:t>
            </a:r>
            <a:r>
              <a:rPr dirty="0" sz="1800" spc="-120" b="1">
                <a:solidFill>
                  <a:srgbClr val="1F487C"/>
                </a:solidFill>
                <a:latin typeface="Courier New"/>
                <a:cs typeface="Courier New"/>
              </a:rPr>
              <a:t> </a:t>
            </a:r>
            <a:r>
              <a:rPr dirty="0" sz="1800" b="1">
                <a:solidFill>
                  <a:srgbClr val="1F487C"/>
                </a:solidFill>
                <a:latin typeface="Courier New"/>
                <a:cs typeface="Courier New"/>
              </a:rPr>
              <a:t>href="pag2.html"&gt;Ver</a:t>
            </a:r>
            <a:r>
              <a:rPr dirty="0" sz="1800" spc="-95" b="1">
                <a:solidFill>
                  <a:srgbClr val="1F487C"/>
                </a:solidFill>
                <a:latin typeface="Courier New"/>
                <a:cs typeface="Courier New"/>
              </a:rPr>
              <a:t> </a:t>
            </a:r>
            <a:r>
              <a:rPr dirty="0" sz="1800" spc="-10" b="1">
                <a:solidFill>
                  <a:srgbClr val="1F487C"/>
                </a:solidFill>
                <a:latin typeface="Courier New"/>
                <a:cs typeface="Courier New"/>
              </a:rPr>
              <a:t>siguiente&lt;/a&gt;</a:t>
            </a:r>
            <a:endParaRPr sz="1800">
              <a:latin typeface="Courier New"/>
              <a:cs typeface="Courier New"/>
            </a:endParaRPr>
          </a:p>
          <a:p>
            <a:pPr marL="12700" marR="923290">
              <a:lnSpc>
                <a:spcPct val="100000"/>
              </a:lnSpc>
              <a:spcBef>
                <a:spcPts val="1535"/>
              </a:spcBef>
            </a:pPr>
            <a:r>
              <a:rPr dirty="0" sz="1800">
                <a:latin typeface="Calibri"/>
                <a:cs typeface="Calibri"/>
              </a:rPr>
              <a:t>El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archivo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de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destino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está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en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una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carpeta</a:t>
            </a:r>
            <a:r>
              <a:rPr dirty="0" sz="1800" spc="36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de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nivel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inferior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su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origen,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en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este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caso </a:t>
            </a:r>
            <a:r>
              <a:rPr dirty="0" sz="1800">
                <a:latin typeface="Calibri"/>
                <a:cs typeface="Calibri"/>
              </a:rPr>
              <a:t>deberemos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escribir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la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ruta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partir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de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la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carpeta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donde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está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el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archivo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de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origen: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2065"/>
              </a:lnSpc>
            </a:pPr>
            <a:r>
              <a:rPr dirty="0" sz="1800" b="1">
                <a:solidFill>
                  <a:srgbClr val="1F487C"/>
                </a:solidFill>
                <a:latin typeface="Courier New"/>
                <a:cs typeface="Courier New"/>
              </a:rPr>
              <a:t>&lt;link</a:t>
            </a:r>
            <a:r>
              <a:rPr dirty="0" sz="1800" spc="-140" b="1">
                <a:solidFill>
                  <a:srgbClr val="1F487C"/>
                </a:solidFill>
                <a:latin typeface="Courier New"/>
                <a:cs typeface="Courier New"/>
              </a:rPr>
              <a:t> </a:t>
            </a:r>
            <a:r>
              <a:rPr dirty="0" sz="1800" b="1">
                <a:solidFill>
                  <a:srgbClr val="1F487C"/>
                </a:solidFill>
                <a:latin typeface="Courier New"/>
                <a:cs typeface="Courier New"/>
              </a:rPr>
              <a:t>href="css/estilo.css"</a:t>
            </a:r>
            <a:r>
              <a:rPr dirty="0" sz="1800" spc="-125" b="1">
                <a:solidFill>
                  <a:srgbClr val="1F487C"/>
                </a:solidFill>
                <a:latin typeface="Courier New"/>
                <a:cs typeface="Courier New"/>
              </a:rPr>
              <a:t> </a:t>
            </a:r>
            <a:r>
              <a:rPr dirty="0" sz="1800" b="1">
                <a:solidFill>
                  <a:srgbClr val="1F487C"/>
                </a:solidFill>
                <a:latin typeface="Courier New"/>
                <a:cs typeface="Courier New"/>
              </a:rPr>
              <a:t>rel="stylesheet"</a:t>
            </a:r>
            <a:r>
              <a:rPr dirty="0" sz="1800" spc="-130" b="1">
                <a:solidFill>
                  <a:srgbClr val="1F487C"/>
                </a:solidFill>
                <a:latin typeface="Courier New"/>
                <a:cs typeface="Courier New"/>
              </a:rPr>
              <a:t> </a:t>
            </a:r>
            <a:r>
              <a:rPr dirty="0" sz="1800" spc="-10" b="1">
                <a:solidFill>
                  <a:srgbClr val="1F487C"/>
                </a:solidFill>
                <a:latin typeface="Courier New"/>
                <a:cs typeface="Courier New"/>
              </a:rPr>
              <a:t>type="text/css"/&gt;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1800" b="1">
                <a:solidFill>
                  <a:srgbClr val="1F487C"/>
                </a:solidFill>
                <a:latin typeface="Courier New"/>
                <a:cs typeface="Courier New"/>
              </a:rPr>
              <a:t>&lt;a</a:t>
            </a:r>
            <a:r>
              <a:rPr dirty="0" sz="1800" spc="-120" b="1">
                <a:solidFill>
                  <a:srgbClr val="1F487C"/>
                </a:solidFill>
                <a:latin typeface="Courier New"/>
                <a:cs typeface="Courier New"/>
              </a:rPr>
              <a:t> </a:t>
            </a:r>
            <a:r>
              <a:rPr dirty="0" sz="1800" b="1">
                <a:solidFill>
                  <a:srgbClr val="1F487C"/>
                </a:solidFill>
                <a:latin typeface="Courier New"/>
                <a:cs typeface="Courier New"/>
              </a:rPr>
              <a:t>href="pag/pag5.html"&gt;Ver</a:t>
            </a:r>
            <a:r>
              <a:rPr dirty="0" sz="1800" spc="-105" b="1">
                <a:solidFill>
                  <a:srgbClr val="1F487C"/>
                </a:solidFill>
                <a:latin typeface="Courier New"/>
                <a:cs typeface="Courier New"/>
              </a:rPr>
              <a:t> </a:t>
            </a:r>
            <a:r>
              <a:rPr dirty="0" sz="1800" b="1">
                <a:solidFill>
                  <a:srgbClr val="1F487C"/>
                </a:solidFill>
                <a:latin typeface="Courier New"/>
                <a:cs typeface="Courier New"/>
              </a:rPr>
              <a:t>ejemplo</a:t>
            </a:r>
            <a:r>
              <a:rPr dirty="0" sz="1800" spc="-105" b="1">
                <a:solidFill>
                  <a:srgbClr val="1F487C"/>
                </a:solidFill>
                <a:latin typeface="Courier New"/>
                <a:cs typeface="Courier New"/>
              </a:rPr>
              <a:t> </a:t>
            </a:r>
            <a:r>
              <a:rPr dirty="0" sz="1800" spc="-10" b="1">
                <a:solidFill>
                  <a:srgbClr val="1F487C"/>
                </a:solidFill>
                <a:latin typeface="Courier New"/>
                <a:cs typeface="Courier New"/>
              </a:rPr>
              <a:t>5&lt;/a&gt;</a:t>
            </a:r>
            <a:endParaRPr sz="1800">
              <a:latin typeface="Courier New"/>
              <a:cs typeface="Courier New"/>
            </a:endParaRPr>
          </a:p>
          <a:p>
            <a:pPr marL="12700" marR="93345">
              <a:lnSpc>
                <a:spcPct val="100000"/>
              </a:lnSpc>
              <a:spcBef>
                <a:spcPts val="1535"/>
              </a:spcBef>
            </a:pPr>
            <a:r>
              <a:rPr dirty="0" sz="1800">
                <a:latin typeface="Calibri"/>
                <a:cs typeface="Calibri"/>
              </a:rPr>
              <a:t>Si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el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archivo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está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en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una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carpeta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de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nivel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superior, </a:t>
            </a:r>
            <a:r>
              <a:rPr dirty="0" sz="1800">
                <a:latin typeface="Calibri"/>
                <a:cs typeface="Calibri"/>
              </a:rPr>
              <a:t>es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necesario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subir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uno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varios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niveles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 spc="-25">
                <a:latin typeface="Calibri"/>
                <a:cs typeface="Calibri"/>
              </a:rPr>
              <a:t>en </a:t>
            </a:r>
            <a:r>
              <a:rPr dirty="0" sz="1800">
                <a:latin typeface="Calibri"/>
                <a:cs typeface="Calibri"/>
              </a:rPr>
              <a:t>la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jerarquía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de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directorios,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hasta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llegar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al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nivel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donde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está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el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archivo.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Subimos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un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nivel </a:t>
            </a:r>
            <a:r>
              <a:rPr dirty="0" sz="1800">
                <a:latin typeface="Calibri"/>
                <a:cs typeface="Calibri"/>
              </a:rPr>
              <a:t>escribiendo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(../);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si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subimos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dos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niveles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(../../),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hasta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llegar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al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nivel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donde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esté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el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archivo.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2065"/>
              </a:lnSpc>
            </a:pPr>
            <a:r>
              <a:rPr dirty="0" sz="1800" b="1">
                <a:solidFill>
                  <a:srgbClr val="1F487C"/>
                </a:solidFill>
                <a:latin typeface="Courier New"/>
                <a:cs typeface="Courier New"/>
              </a:rPr>
              <a:t>&lt;a</a:t>
            </a:r>
            <a:r>
              <a:rPr dirty="0" sz="1800" spc="-145" b="1">
                <a:solidFill>
                  <a:srgbClr val="1F487C"/>
                </a:solidFill>
                <a:latin typeface="Courier New"/>
                <a:cs typeface="Courier New"/>
              </a:rPr>
              <a:t> </a:t>
            </a:r>
            <a:r>
              <a:rPr dirty="0" sz="1800" b="1">
                <a:solidFill>
                  <a:srgbClr val="1F487C"/>
                </a:solidFill>
                <a:latin typeface="Courier New"/>
                <a:cs typeface="Courier New"/>
              </a:rPr>
              <a:t>href="../index.html"&gt;Página</a:t>
            </a:r>
            <a:r>
              <a:rPr dirty="0" sz="1800" spc="-135" b="1">
                <a:solidFill>
                  <a:srgbClr val="1F487C"/>
                </a:solidFill>
                <a:latin typeface="Courier New"/>
                <a:cs typeface="Courier New"/>
              </a:rPr>
              <a:t> </a:t>
            </a:r>
            <a:r>
              <a:rPr dirty="0" sz="1800" spc="-10" b="1">
                <a:solidFill>
                  <a:srgbClr val="1F487C"/>
                </a:solidFill>
                <a:latin typeface="Courier New"/>
                <a:cs typeface="Courier New"/>
              </a:rPr>
              <a:t>principal&lt;/a&gt;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9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1800">
                <a:latin typeface="Calibri"/>
                <a:cs typeface="Calibri"/>
              </a:rPr>
              <a:t>Para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ir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una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carpeta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del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mismo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nivel,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debemos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subir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al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directorio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raíz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mediante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../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y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desde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2110"/>
              </a:lnSpc>
            </a:pPr>
            <a:r>
              <a:rPr dirty="0" sz="1800">
                <a:latin typeface="Calibri"/>
                <a:cs typeface="Calibri"/>
              </a:rPr>
              <a:t>ahí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la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carpeta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buscada.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2110"/>
              </a:lnSpc>
            </a:pPr>
            <a:r>
              <a:rPr dirty="0" sz="1800" b="1">
                <a:solidFill>
                  <a:srgbClr val="1F487C"/>
                </a:solidFill>
                <a:latin typeface="Courier New"/>
                <a:cs typeface="Courier New"/>
              </a:rPr>
              <a:t>&lt;img</a:t>
            </a:r>
            <a:r>
              <a:rPr dirty="0" sz="1800" spc="-125" b="1">
                <a:solidFill>
                  <a:srgbClr val="1F487C"/>
                </a:solidFill>
                <a:latin typeface="Courier New"/>
                <a:cs typeface="Courier New"/>
              </a:rPr>
              <a:t> </a:t>
            </a:r>
            <a:r>
              <a:rPr dirty="0" sz="1800" b="1">
                <a:solidFill>
                  <a:srgbClr val="1F487C"/>
                </a:solidFill>
                <a:latin typeface="Courier New"/>
                <a:cs typeface="Courier New"/>
              </a:rPr>
              <a:t>src="../imag/img1.png"</a:t>
            </a:r>
            <a:r>
              <a:rPr dirty="0" sz="1800" spc="-114" b="1">
                <a:solidFill>
                  <a:srgbClr val="1F487C"/>
                </a:solidFill>
                <a:latin typeface="Courier New"/>
                <a:cs typeface="Courier New"/>
              </a:rPr>
              <a:t> </a:t>
            </a:r>
            <a:r>
              <a:rPr dirty="0" sz="1800" spc="-10" b="1">
                <a:solidFill>
                  <a:srgbClr val="1F487C"/>
                </a:solidFill>
                <a:latin typeface="Courier New"/>
                <a:cs typeface="Courier New"/>
              </a:rPr>
              <a:t>alt=“imagen"/&gt;</a:t>
            </a:r>
            <a:endParaRPr sz="1800">
              <a:latin typeface="Courier New"/>
              <a:cs typeface="Courier New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0" y="0"/>
            <a:ext cx="9144000" cy="1975485"/>
            <a:chOff x="0" y="0"/>
            <a:chExt cx="9144000" cy="197548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12405" y="692657"/>
              <a:ext cx="1320800" cy="1282700"/>
            </a:xfrm>
            <a:prstGeom prst="rect">
              <a:avLst/>
            </a:prstGeom>
          </p:spPr>
        </p:pic>
        <p:sp>
          <p:nvSpPr>
            <p:cNvPr id="6" name="object 6" descr=""/>
            <p:cNvSpPr/>
            <p:nvPr/>
          </p:nvSpPr>
          <p:spPr>
            <a:xfrm>
              <a:off x="0" y="0"/>
              <a:ext cx="9144000" cy="720090"/>
            </a:xfrm>
            <a:custGeom>
              <a:avLst/>
              <a:gdLst/>
              <a:ahLst/>
              <a:cxnLst/>
              <a:rect l="l" t="t" r="r" b="b"/>
              <a:pathLst>
                <a:path w="9144000" h="720090">
                  <a:moveTo>
                    <a:pt x="9144000" y="0"/>
                  </a:moveTo>
                  <a:lnTo>
                    <a:pt x="0" y="0"/>
                  </a:lnTo>
                  <a:lnTo>
                    <a:pt x="0" y="720001"/>
                  </a:lnTo>
                  <a:lnTo>
                    <a:pt x="9144000" y="720001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1F487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47268" y="0"/>
            <a:ext cx="4772025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URL</a:t>
            </a:r>
            <a:r>
              <a:rPr dirty="0" spc="-35"/>
              <a:t> </a:t>
            </a:r>
            <a:r>
              <a:rPr dirty="0"/>
              <a:t>–</a:t>
            </a:r>
            <a:r>
              <a:rPr dirty="0" spc="-20"/>
              <a:t> </a:t>
            </a:r>
            <a:r>
              <a:rPr dirty="0"/>
              <a:t>local</a:t>
            </a:r>
            <a:r>
              <a:rPr dirty="0" spc="10"/>
              <a:t> </a:t>
            </a:r>
            <a:r>
              <a:rPr dirty="0"/>
              <a:t>o</a:t>
            </a:r>
            <a:r>
              <a:rPr dirty="0" spc="-15"/>
              <a:t> </a:t>
            </a:r>
            <a:r>
              <a:rPr dirty="0" spc="-10"/>
              <a:t>relativo</a:t>
            </a:r>
          </a:p>
        </p:txBody>
      </p:sp>
      <p:sp>
        <p:nvSpPr>
          <p:cNvPr id="8" name="object 8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</a:t>
            </a:fld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9144000" cy="720090"/>
          </a:xfrm>
          <a:custGeom>
            <a:avLst/>
            <a:gdLst/>
            <a:ahLst/>
            <a:cxnLst/>
            <a:rect l="l" t="t" r="r" b="b"/>
            <a:pathLst>
              <a:path w="9144000" h="720090">
                <a:moveTo>
                  <a:pt x="9144000" y="0"/>
                </a:moveTo>
                <a:lnTo>
                  <a:pt x="0" y="0"/>
                </a:lnTo>
                <a:lnTo>
                  <a:pt x="0" y="720001"/>
                </a:lnTo>
                <a:lnTo>
                  <a:pt x="9144000" y="720001"/>
                </a:lnTo>
                <a:lnTo>
                  <a:pt x="9144000" y="0"/>
                </a:lnTo>
                <a:close/>
              </a:path>
            </a:pathLst>
          </a:custGeom>
          <a:solidFill>
            <a:srgbClr val="1F487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7268" y="0"/>
            <a:ext cx="837565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5"/>
              <a:t>CSS</a:t>
            </a:r>
          </a:p>
        </p:txBody>
      </p:sp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</a:t>
            </a:fld>
          </a:p>
        </p:txBody>
      </p:sp>
      <p:sp>
        <p:nvSpPr>
          <p:cNvPr id="4" name="object 4" descr=""/>
          <p:cNvSpPr txBox="1"/>
          <p:nvPr/>
        </p:nvSpPr>
        <p:spPr>
          <a:xfrm>
            <a:off x="402437" y="994105"/>
            <a:ext cx="8388350" cy="51473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3175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Calibri"/>
                <a:cs typeface="Calibri"/>
              </a:rPr>
              <a:t>El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HTML</a:t>
            </a:r>
            <a:r>
              <a:rPr dirty="0" sz="2400">
                <a:latin typeface="Calibri"/>
                <a:cs typeface="Calibri"/>
              </a:rPr>
              <a:t>,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controla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el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aspecto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gráfico</a:t>
            </a:r>
            <a:r>
              <a:rPr dirty="0" sz="2400" spc="-6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del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documento</a:t>
            </a:r>
            <a:r>
              <a:rPr dirty="0" sz="2400" spc="-6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mediante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hojas </a:t>
            </a:r>
            <a:r>
              <a:rPr dirty="0" sz="2400">
                <a:latin typeface="Calibri"/>
                <a:cs typeface="Calibri"/>
              </a:rPr>
              <a:t>de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estilo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CSS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 i="1">
                <a:latin typeface="Calibri"/>
                <a:cs typeface="Calibri"/>
              </a:rPr>
              <a:t>(cascading</a:t>
            </a:r>
            <a:r>
              <a:rPr dirty="0" sz="2400" spc="-10" i="1">
                <a:latin typeface="Calibri"/>
                <a:cs typeface="Calibri"/>
              </a:rPr>
              <a:t> </a:t>
            </a:r>
            <a:r>
              <a:rPr dirty="0" sz="2400" i="1">
                <a:latin typeface="Calibri"/>
                <a:cs typeface="Calibri"/>
              </a:rPr>
              <a:t>style</a:t>
            </a:r>
            <a:r>
              <a:rPr dirty="0" sz="2400" spc="-30" i="1">
                <a:latin typeface="Calibri"/>
                <a:cs typeface="Calibri"/>
              </a:rPr>
              <a:t> </a:t>
            </a:r>
            <a:r>
              <a:rPr dirty="0" sz="2400" i="1">
                <a:latin typeface="Calibri"/>
                <a:cs typeface="Calibri"/>
              </a:rPr>
              <a:t>sheets),</a:t>
            </a:r>
            <a:r>
              <a:rPr dirty="0" sz="2400" spc="-25" i="1">
                <a:latin typeface="Calibri"/>
                <a:cs typeface="Calibri"/>
              </a:rPr>
              <a:t> </a:t>
            </a:r>
            <a:r>
              <a:rPr dirty="0" sz="2400" i="1">
                <a:latin typeface="Calibri"/>
                <a:cs typeface="Calibri"/>
              </a:rPr>
              <a:t>el</a:t>
            </a:r>
            <a:r>
              <a:rPr dirty="0" sz="2400" spc="-25" i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CSS</a:t>
            </a:r>
            <a:r>
              <a:rPr dirty="0" sz="2400" i="1">
                <a:latin typeface="Calibri"/>
                <a:cs typeface="Calibri"/>
              </a:rPr>
              <a:t>,</a:t>
            </a:r>
            <a:r>
              <a:rPr dirty="0" sz="2400" spc="-20" i="1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indica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al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navegador </a:t>
            </a:r>
            <a:r>
              <a:rPr dirty="0" sz="2400">
                <a:latin typeface="Calibri"/>
                <a:cs typeface="Calibri"/>
              </a:rPr>
              <a:t>como</a:t>
            </a:r>
            <a:r>
              <a:rPr dirty="0" sz="2400" spc="-6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se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deben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visualizar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los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elementos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de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un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documento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HTML.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3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tabLst>
                <a:tab pos="4785360" algn="l"/>
              </a:tabLst>
            </a:pPr>
            <a:r>
              <a:rPr dirty="0" sz="2400">
                <a:latin typeface="Calibri"/>
                <a:cs typeface="Calibri"/>
              </a:rPr>
              <a:t>Así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se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consigue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separar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el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aspecto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 spc="-25">
                <a:latin typeface="Calibri"/>
                <a:cs typeface="Calibri"/>
              </a:rPr>
              <a:t>del</a:t>
            </a:r>
            <a:r>
              <a:rPr dirty="0" sz="2400">
                <a:latin typeface="Calibri"/>
                <a:cs typeface="Calibri"/>
              </a:rPr>
              <a:t>	</a:t>
            </a:r>
            <a:r>
              <a:rPr dirty="0" sz="2400" spc="-10">
                <a:latin typeface="Calibri"/>
                <a:cs typeface="Calibri"/>
              </a:rPr>
              <a:t>contenido.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2400">
                <a:latin typeface="Calibri"/>
                <a:cs typeface="Calibri"/>
              </a:rPr>
              <a:t>El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estilo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CSS,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se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puede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añadir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mediante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un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bloque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marcado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 spc="-20">
                <a:latin typeface="Calibri"/>
                <a:cs typeface="Calibri"/>
              </a:rPr>
              <a:t>como</a:t>
            </a:r>
            <a:endParaRPr sz="24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dirty="0" sz="2400" b="1">
                <a:latin typeface="Calibri"/>
                <a:cs typeface="Calibri"/>
              </a:rPr>
              <a:t>&lt;style&gt;</a:t>
            </a:r>
            <a:r>
              <a:rPr dirty="0" sz="2400" spc="-30" b="1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en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la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cabecera</a:t>
            </a:r>
            <a:r>
              <a:rPr dirty="0" sz="2400" spc="-40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(&lt;head&gt;)</a:t>
            </a:r>
            <a:r>
              <a:rPr dirty="0" sz="2400" spc="-10" b="1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y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aplica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el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estilo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los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elementos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 spc="-25">
                <a:latin typeface="Calibri"/>
                <a:cs typeface="Calibri"/>
              </a:rPr>
              <a:t>de </a:t>
            </a:r>
            <a:r>
              <a:rPr dirty="0" sz="2400">
                <a:latin typeface="Calibri"/>
                <a:cs typeface="Calibri"/>
              </a:rPr>
              <a:t>la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página.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350">
              <a:latin typeface="Calibri"/>
              <a:cs typeface="Calibri"/>
            </a:endParaRPr>
          </a:p>
          <a:p>
            <a:pPr marL="12700" marR="670560">
              <a:lnSpc>
                <a:spcPct val="100000"/>
              </a:lnSpc>
              <a:spcBef>
                <a:spcPts val="5"/>
              </a:spcBef>
            </a:pPr>
            <a:r>
              <a:rPr dirty="0" sz="2400">
                <a:latin typeface="Calibri"/>
                <a:cs typeface="Calibri"/>
              </a:rPr>
              <a:t>Para</a:t>
            </a:r>
            <a:r>
              <a:rPr dirty="0" sz="2400" spc="-7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aplicar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un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estilo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de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presentación,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el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selector</a:t>
            </a:r>
            <a:r>
              <a:rPr dirty="0" sz="2400" spc="-35" b="1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de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elemento </a:t>
            </a:r>
            <a:r>
              <a:rPr dirty="0" sz="2400">
                <a:latin typeface="Calibri"/>
                <a:cs typeface="Calibri"/>
              </a:rPr>
              <a:t>puede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ser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una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etiqueta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HTML: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2400" b="1">
                <a:solidFill>
                  <a:srgbClr val="1F487C"/>
                </a:solidFill>
                <a:latin typeface="Calibri"/>
                <a:cs typeface="Calibri"/>
              </a:rPr>
              <a:t>p,</a:t>
            </a:r>
            <a:r>
              <a:rPr dirty="0" sz="2400" spc="-35" b="1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1F487C"/>
                </a:solidFill>
                <a:latin typeface="Calibri"/>
                <a:cs typeface="Calibri"/>
              </a:rPr>
              <a:t>h1,</a:t>
            </a:r>
            <a:r>
              <a:rPr dirty="0" sz="2400" spc="-10" b="1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1F487C"/>
                </a:solidFill>
                <a:latin typeface="Calibri"/>
                <a:cs typeface="Calibri"/>
              </a:rPr>
              <a:t>ul,</a:t>
            </a:r>
            <a:r>
              <a:rPr dirty="0" sz="2400" spc="-5" b="1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dirty="0" sz="2400" spc="-25" b="1">
                <a:solidFill>
                  <a:srgbClr val="1F487C"/>
                </a:solidFill>
                <a:latin typeface="Calibri"/>
                <a:cs typeface="Calibri"/>
              </a:rPr>
              <a:t>li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2400">
                <a:latin typeface="Calibri"/>
                <a:cs typeface="Calibri"/>
              </a:rPr>
              <a:t>El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estilo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afecta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todo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el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contenido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incluido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dentro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de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esa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etiqueta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2400">
                <a:latin typeface="Calibri"/>
                <a:cs typeface="Calibri"/>
              </a:rPr>
              <a:t>&lt;p&gt;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&lt;/p&gt;,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&lt;h1&gt;&lt;/h1&gt;,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&lt;ul&gt;&lt;/ul&gt;,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&lt;li&gt;&lt;/li&gt;.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9144000" cy="720090"/>
          </a:xfrm>
          <a:custGeom>
            <a:avLst/>
            <a:gdLst/>
            <a:ahLst/>
            <a:cxnLst/>
            <a:rect l="l" t="t" r="r" b="b"/>
            <a:pathLst>
              <a:path w="9144000" h="720090">
                <a:moveTo>
                  <a:pt x="9144000" y="0"/>
                </a:moveTo>
                <a:lnTo>
                  <a:pt x="0" y="0"/>
                </a:lnTo>
                <a:lnTo>
                  <a:pt x="0" y="720001"/>
                </a:lnTo>
                <a:lnTo>
                  <a:pt x="9144000" y="720001"/>
                </a:lnTo>
                <a:lnTo>
                  <a:pt x="9144000" y="0"/>
                </a:lnTo>
                <a:close/>
              </a:path>
            </a:pathLst>
          </a:custGeom>
          <a:solidFill>
            <a:srgbClr val="1F487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7268" y="0"/>
            <a:ext cx="3785235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Propiedades</a:t>
            </a:r>
            <a:r>
              <a:rPr dirty="0" spc="-110"/>
              <a:t> </a:t>
            </a:r>
            <a:r>
              <a:rPr dirty="0" spc="-25"/>
              <a:t>CSS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402437" y="850138"/>
            <a:ext cx="470852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Calibri"/>
                <a:cs typeface="Calibri"/>
              </a:rPr>
              <a:t>El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estilo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se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define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entre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llaves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"</a:t>
            </a:r>
            <a:r>
              <a:rPr dirty="0" sz="2400" b="1">
                <a:latin typeface="Calibri"/>
                <a:cs typeface="Calibri"/>
              </a:rPr>
              <a:t>{</a:t>
            </a:r>
            <a:r>
              <a:rPr dirty="0" sz="2400">
                <a:latin typeface="Calibri"/>
                <a:cs typeface="Calibri"/>
              </a:rPr>
              <a:t>"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y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 spc="-25">
                <a:latin typeface="Calibri"/>
                <a:cs typeface="Calibri"/>
              </a:rPr>
              <a:t>"</a:t>
            </a:r>
            <a:r>
              <a:rPr dirty="0" sz="2400" spc="-25" b="1">
                <a:latin typeface="Calibri"/>
                <a:cs typeface="Calibri"/>
              </a:rPr>
              <a:t>}</a:t>
            </a:r>
            <a:r>
              <a:rPr dirty="0" sz="2400" spc="-25">
                <a:latin typeface="Calibri"/>
                <a:cs typeface="Calibri"/>
              </a:rPr>
              <a:t>"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0045" y="1324610"/>
            <a:ext cx="4572000" cy="1384300"/>
          </a:xfrm>
          <a:prstGeom prst="rect">
            <a:avLst/>
          </a:prstGeom>
        </p:spPr>
      </p:pic>
      <p:sp>
        <p:nvSpPr>
          <p:cNvPr id="6" name="object 6" descr=""/>
          <p:cNvSpPr/>
          <p:nvPr/>
        </p:nvSpPr>
        <p:spPr>
          <a:xfrm>
            <a:off x="0" y="3150235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 h="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 txBox="1"/>
          <p:nvPr/>
        </p:nvSpPr>
        <p:spPr>
          <a:xfrm>
            <a:off x="246684" y="2799334"/>
            <a:ext cx="4157345" cy="367220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Calibri"/>
                <a:cs typeface="Calibri"/>
              </a:rPr>
              <a:t>Ejemplo</a:t>
            </a:r>
            <a:endParaRPr sz="1800">
              <a:latin typeface="Calibri"/>
              <a:cs typeface="Calibri"/>
            </a:endParaRPr>
          </a:p>
          <a:p>
            <a:pPr marL="24130">
              <a:lnSpc>
                <a:spcPct val="100000"/>
              </a:lnSpc>
              <a:spcBef>
                <a:spcPts val="1345"/>
              </a:spcBef>
            </a:pPr>
            <a:r>
              <a:rPr dirty="0" sz="1400" b="1">
                <a:solidFill>
                  <a:srgbClr val="1F487C"/>
                </a:solidFill>
                <a:latin typeface="Calibri"/>
                <a:cs typeface="Calibri"/>
              </a:rPr>
              <a:t>&lt;title&gt;</a:t>
            </a:r>
            <a:r>
              <a:rPr dirty="0" sz="1400" spc="-50" b="1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Marcas</a:t>
            </a:r>
            <a:r>
              <a:rPr dirty="0" sz="1400" spc="-3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de</a:t>
            </a:r>
            <a:r>
              <a:rPr dirty="0" sz="1400" spc="-3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texto</a:t>
            </a:r>
            <a:r>
              <a:rPr dirty="0" sz="1400" spc="-3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con</a:t>
            </a:r>
            <a:r>
              <a:rPr dirty="0" sz="1400" spc="-3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CSS</a:t>
            </a:r>
            <a:r>
              <a:rPr dirty="0" sz="1400" spc="-35">
                <a:latin typeface="Calibri"/>
                <a:cs typeface="Calibri"/>
              </a:rPr>
              <a:t> </a:t>
            </a:r>
            <a:r>
              <a:rPr dirty="0" sz="1400" spc="-10" b="1">
                <a:solidFill>
                  <a:srgbClr val="1F487C"/>
                </a:solidFill>
                <a:latin typeface="Calibri"/>
                <a:cs typeface="Calibri"/>
              </a:rPr>
              <a:t>&lt;/title&gt;</a:t>
            </a:r>
            <a:endParaRPr sz="1400">
              <a:latin typeface="Calibri"/>
              <a:cs typeface="Calibri"/>
            </a:endParaRPr>
          </a:p>
          <a:p>
            <a:pPr marL="24130">
              <a:lnSpc>
                <a:spcPct val="100000"/>
              </a:lnSpc>
            </a:pPr>
            <a:r>
              <a:rPr dirty="0" sz="1400" b="1">
                <a:solidFill>
                  <a:srgbClr val="1F487C"/>
                </a:solidFill>
                <a:latin typeface="Calibri"/>
                <a:cs typeface="Calibri"/>
              </a:rPr>
              <a:t>&lt;style</a:t>
            </a:r>
            <a:r>
              <a:rPr dirty="0" sz="1400" spc="-60" b="1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dirty="0" sz="1400" spc="-10" b="1">
                <a:solidFill>
                  <a:srgbClr val="1F487C"/>
                </a:solidFill>
                <a:latin typeface="Calibri"/>
                <a:cs typeface="Calibri"/>
              </a:rPr>
              <a:t>type="text/css"&gt;</a:t>
            </a:r>
            <a:endParaRPr sz="1400">
              <a:latin typeface="Calibri"/>
              <a:cs typeface="Calibri"/>
            </a:endParaRPr>
          </a:p>
          <a:p>
            <a:pPr marL="24130" marR="728345">
              <a:lnSpc>
                <a:spcPct val="100000"/>
              </a:lnSpc>
            </a:pPr>
            <a:r>
              <a:rPr dirty="0" sz="1400" b="1">
                <a:solidFill>
                  <a:srgbClr val="1F487C"/>
                </a:solidFill>
                <a:latin typeface="Calibri"/>
                <a:cs typeface="Calibri"/>
              </a:rPr>
              <a:t>body</a:t>
            </a:r>
            <a:r>
              <a:rPr dirty="0" sz="1400" spc="-50" b="1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1F487C"/>
                </a:solidFill>
                <a:latin typeface="Calibri"/>
                <a:cs typeface="Calibri"/>
              </a:rPr>
              <a:t>{</a:t>
            </a:r>
            <a:r>
              <a:rPr dirty="0" sz="1400" spc="-15" b="1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font-</a:t>
            </a:r>
            <a:r>
              <a:rPr dirty="0" sz="1400">
                <a:latin typeface="Calibri"/>
                <a:cs typeface="Calibri"/>
              </a:rPr>
              <a:t>family:</a:t>
            </a:r>
            <a:r>
              <a:rPr dirty="0" sz="1400" spc="-3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Arial,</a:t>
            </a:r>
            <a:r>
              <a:rPr dirty="0" sz="1400" spc="-2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Helvetica, </a:t>
            </a:r>
            <a:r>
              <a:rPr dirty="0" sz="1400" spc="-10">
                <a:latin typeface="Calibri"/>
                <a:cs typeface="Calibri"/>
              </a:rPr>
              <a:t>sans-</a:t>
            </a:r>
            <a:r>
              <a:rPr dirty="0" sz="1400">
                <a:latin typeface="Calibri"/>
                <a:cs typeface="Calibri"/>
              </a:rPr>
              <a:t>serif;</a:t>
            </a:r>
            <a:r>
              <a:rPr dirty="0" sz="1400" spc="-30">
                <a:latin typeface="Calibri"/>
                <a:cs typeface="Calibri"/>
              </a:rPr>
              <a:t> </a:t>
            </a:r>
            <a:r>
              <a:rPr dirty="0" sz="1400" spc="-50" b="1">
                <a:solidFill>
                  <a:srgbClr val="1F487C"/>
                </a:solidFill>
                <a:latin typeface="Calibri"/>
                <a:cs typeface="Calibri"/>
              </a:rPr>
              <a:t>} </a:t>
            </a:r>
            <a:r>
              <a:rPr dirty="0" sz="1400" b="1">
                <a:solidFill>
                  <a:srgbClr val="1F487C"/>
                </a:solidFill>
                <a:latin typeface="Calibri"/>
                <a:cs typeface="Calibri"/>
              </a:rPr>
              <a:t>h1</a:t>
            </a:r>
            <a:r>
              <a:rPr dirty="0" sz="1400" spc="-35" b="1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{</a:t>
            </a:r>
            <a:r>
              <a:rPr dirty="0" sz="1400" spc="-3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font-</a:t>
            </a:r>
            <a:r>
              <a:rPr dirty="0" sz="1400">
                <a:latin typeface="Calibri"/>
                <a:cs typeface="Calibri"/>
              </a:rPr>
              <a:t>size:</a:t>
            </a:r>
            <a:r>
              <a:rPr dirty="0" sz="1400" spc="-3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1.4em;</a:t>
            </a:r>
            <a:r>
              <a:rPr dirty="0" sz="1400" spc="-25">
                <a:latin typeface="Calibri"/>
                <a:cs typeface="Calibri"/>
              </a:rPr>
              <a:t> </a:t>
            </a:r>
            <a:r>
              <a:rPr dirty="0" sz="1400" spc="-50" b="1">
                <a:solidFill>
                  <a:srgbClr val="1F487C"/>
                </a:solidFill>
                <a:latin typeface="Calibri"/>
                <a:cs typeface="Calibri"/>
              </a:rPr>
              <a:t>}</a:t>
            </a:r>
            <a:endParaRPr sz="1400">
              <a:latin typeface="Calibri"/>
              <a:cs typeface="Calibri"/>
            </a:endParaRPr>
          </a:p>
          <a:p>
            <a:pPr marL="24130" marR="1836420">
              <a:lnSpc>
                <a:spcPct val="100000"/>
              </a:lnSpc>
            </a:pPr>
            <a:r>
              <a:rPr dirty="0" sz="1400" b="1">
                <a:solidFill>
                  <a:srgbClr val="1F487C"/>
                </a:solidFill>
                <a:latin typeface="Calibri"/>
                <a:cs typeface="Calibri"/>
              </a:rPr>
              <a:t>h1,</a:t>
            </a:r>
            <a:r>
              <a:rPr dirty="0" sz="1400" spc="250" b="1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1F487C"/>
                </a:solidFill>
                <a:latin typeface="Calibri"/>
                <a:cs typeface="Calibri"/>
              </a:rPr>
              <a:t>p</a:t>
            </a:r>
            <a:r>
              <a:rPr dirty="0" sz="1400" spc="-15" b="1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1F487C"/>
                </a:solidFill>
                <a:latin typeface="Calibri"/>
                <a:cs typeface="Calibri"/>
              </a:rPr>
              <a:t>{</a:t>
            </a:r>
            <a:r>
              <a:rPr dirty="0" sz="1400" spc="-25" b="1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border:solid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1px</a:t>
            </a:r>
            <a:r>
              <a:rPr dirty="0" sz="1400" spc="-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black;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 spc="-50" b="1">
                <a:solidFill>
                  <a:srgbClr val="1F487C"/>
                </a:solidFill>
                <a:latin typeface="Calibri"/>
                <a:cs typeface="Calibri"/>
              </a:rPr>
              <a:t>} </a:t>
            </a:r>
            <a:r>
              <a:rPr dirty="0" sz="1400" b="1">
                <a:solidFill>
                  <a:srgbClr val="1F487C"/>
                </a:solidFill>
                <a:latin typeface="Calibri"/>
                <a:cs typeface="Calibri"/>
              </a:rPr>
              <a:t>em</a:t>
            </a:r>
            <a:r>
              <a:rPr dirty="0" sz="1400" spc="-50" b="1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1F487C"/>
                </a:solidFill>
                <a:latin typeface="Calibri"/>
                <a:cs typeface="Calibri"/>
              </a:rPr>
              <a:t>{</a:t>
            </a:r>
            <a:r>
              <a:rPr dirty="0" sz="1400" spc="-20" b="1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color:</a:t>
            </a:r>
            <a:r>
              <a:rPr dirty="0" sz="1400" spc="-4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orange;</a:t>
            </a:r>
            <a:r>
              <a:rPr dirty="0" sz="1400" spc="-25">
                <a:latin typeface="Calibri"/>
                <a:cs typeface="Calibri"/>
              </a:rPr>
              <a:t> </a:t>
            </a:r>
            <a:r>
              <a:rPr dirty="0" sz="1400" spc="-50" b="1">
                <a:solidFill>
                  <a:srgbClr val="1F487C"/>
                </a:solidFill>
                <a:latin typeface="Calibri"/>
                <a:cs typeface="Calibri"/>
              </a:rPr>
              <a:t>}</a:t>
            </a:r>
            <a:endParaRPr sz="1400">
              <a:latin typeface="Calibri"/>
              <a:cs typeface="Calibri"/>
            </a:endParaRPr>
          </a:p>
          <a:p>
            <a:pPr marL="24130">
              <a:lnSpc>
                <a:spcPct val="100000"/>
              </a:lnSpc>
            </a:pPr>
            <a:r>
              <a:rPr dirty="0" sz="1400" b="1">
                <a:solidFill>
                  <a:srgbClr val="1F487C"/>
                </a:solidFill>
                <a:latin typeface="Calibri"/>
                <a:cs typeface="Calibri"/>
              </a:rPr>
              <a:t>strong</a:t>
            </a:r>
            <a:r>
              <a:rPr dirty="0" sz="1400" spc="-75" b="1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1F487C"/>
                </a:solidFill>
                <a:latin typeface="Calibri"/>
                <a:cs typeface="Calibri"/>
              </a:rPr>
              <a:t>{</a:t>
            </a:r>
            <a:r>
              <a:rPr dirty="0" sz="1400" spc="-30" b="1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color:</a:t>
            </a:r>
            <a:r>
              <a:rPr dirty="0" sz="1400" spc="-4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red;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 spc="-50" b="1">
                <a:solidFill>
                  <a:srgbClr val="1F487C"/>
                </a:solidFill>
                <a:latin typeface="Calibri"/>
                <a:cs typeface="Calibri"/>
              </a:rPr>
              <a:t>}</a:t>
            </a:r>
            <a:endParaRPr sz="1400">
              <a:latin typeface="Calibri"/>
              <a:cs typeface="Calibri"/>
            </a:endParaRPr>
          </a:p>
          <a:p>
            <a:pPr marL="24130">
              <a:lnSpc>
                <a:spcPct val="100000"/>
              </a:lnSpc>
            </a:pPr>
            <a:r>
              <a:rPr dirty="0" sz="1400" spc="-10" b="1">
                <a:solidFill>
                  <a:srgbClr val="1F487C"/>
                </a:solidFill>
                <a:latin typeface="Calibri"/>
                <a:cs typeface="Calibri"/>
              </a:rPr>
              <a:t>&lt;/style&gt;</a:t>
            </a:r>
            <a:endParaRPr sz="1400">
              <a:latin typeface="Calibri"/>
              <a:cs typeface="Calibri"/>
            </a:endParaRPr>
          </a:p>
          <a:p>
            <a:pPr marL="24130">
              <a:lnSpc>
                <a:spcPct val="100000"/>
              </a:lnSpc>
            </a:pPr>
            <a:r>
              <a:rPr dirty="0" sz="1400" spc="-10" b="1">
                <a:solidFill>
                  <a:srgbClr val="1F487C"/>
                </a:solidFill>
                <a:latin typeface="Calibri"/>
                <a:cs typeface="Calibri"/>
              </a:rPr>
              <a:t>&lt;/head&gt;</a:t>
            </a:r>
            <a:endParaRPr sz="1400">
              <a:latin typeface="Calibri"/>
              <a:cs typeface="Calibri"/>
            </a:endParaRPr>
          </a:p>
          <a:p>
            <a:pPr marL="24130">
              <a:lnSpc>
                <a:spcPct val="100000"/>
              </a:lnSpc>
            </a:pPr>
            <a:r>
              <a:rPr dirty="0" sz="1400" spc="-10" b="1">
                <a:solidFill>
                  <a:srgbClr val="1F487C"/>
                </a:solidFill>
                <a:latin typeface="Calibri"/>
                <a:cs typeface="Calibri"/>
              </a:rPr>
              <a:t>&lt;body&gt;</a:t>
            </a:r>
            <a:endParaRPr sz="1400">
              <a:latin typeface="Calibri"/>
              <a:cs typeface="Calibri"/>
            </a:endParaRPr>
          </a:p>
          <a:p>
            <a:pPr marL="24130">
              <a:lnSpc>
                <a:spcPct val="100000"/>
              </a:lnSpc>
            </a:pPr>
            <a:r>
              <a:rPr dirty="0" sz="1400" b="1">
                <a:solidFill>
                  <a:srgbClr val="1F487C"/>
                </a:solidFill>
                <a:latin typeface="Calibri"/>
                <a:cs typeface="Calibri"/>
              </a:rPr>
              <a:t>&lt;h1&gt;</a:t>
            </a:r>
            <a:r>
              <a:rPr dirty="0" sz="1400" spc="-30" b="1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Titular</a:t>
            </a:r>
            <a:r>
              <a:rPr dirty="0" sz="1400" spc="-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nivel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1</a:t>
            </a:r>
            <a:r>
              <a:rPr dirty="0" sz="1400" spc="-25">
                <a:latin typeface="Calibri"/>
                <a:cs typeface="Calibri"/>
              </a:rPr>
              <a:t> </a:t>
            </a:r>
            <a:r>
              <a:rPr dirty="0" sz="1400" spc="-20" b="1">
                <a:solidFill>
                  <a:srgbClr val="1F487C"/>
                </a:solidFill>
                <a:latin typeface="Calibri"/>
                <a:cs typeface="Calibri"/>
              </a:rPr>
              <a:t>&lt;/h1&gt;</a:t>
            </a:r>
            <a:endParaRPr sz="1400">
              <a:latin typeface="Calibri"/>
              <a:cs typeface="Calibri"/>
            </a:endParaRPr>
          </a:p>
          <a:p>
            <a:pPr marL="24130">
              <a:lnSpc>
                <a:spcPct val="100000"/>
              </a:lnSpc>
            </a:pPr>
            <a:r>
              <a:rPr dirty="0" sz="1400" b="1">
                <a:solidFill>
                  <a:srgbClr val="1F487C"/>
                </a:solidFill>
                <a:latin typeface="Calibri"/>
                <a:cs typeface="Calibri"/>
              </a:rPr>
              <a:t>&lt;p&gt;</a:t>
            </a:r>
            <a:r>
              <a:rPr dirty="0" sz="1400" spc="-50" b="1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En</a:t>
            </a:r>
            <a:r>
              <a:rPr dirty="0" sz="1400" spc="-3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este</a:t>
            </a:r>
            <a:r>
              <a:rPr dirty="0" sz="1400" spc="-2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párrafo</a:t>
            </a:r>
            <a:r>
              <a:rPr dirty="0" sz="1400" spc="-5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hay</a:t>
            </a:r>
            <a:r>
              <a:rPr dirty="0" sz="1400" spc="-2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rexto</a:t>
            </a:r>
            <a:r>
              <a:rPr dirty="0" sz="1400" spc="-2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marcado</a:t>
            </a:r>
            <a:endParaRPr sz="1400">
              <a:latin typeface="Calibri"/>
              <a:cs typeface="Calibri"/>
            </a:endParaRPr>
          </a:p>
          <a:p>
            <a:pPr marL="24130">
              <a:lnSpc>
                <a:spcPct val="100000"/>
              </a:lnSpc>
              <a:spcBef>
                <a:spcPts val="5"/>
              </a:spcBef>
            </a:pPr>
            <a:r>
              <a:rPr dirty="0" sz="1400">
                <a:latin typeface="Calibri"/>
                <a:cs typeface="Calibri"/>
              </a:rPr>
              <a:t>como</a:t>
            </a:r>
            <a:r>
              <a:rPr dirty="0" sz="1400" spc="-50"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1F487C"/>
                </a:solidFill>
                <a:latin typeface="Calibri"/>
                <a:cs typeface="Calibri"/>
              </a:rPr>
              <a:t>&lt;em&gt;</a:t>
            </a:r>
            <a:r>
              <a:rPr dirty="0" sz="1400" spc="-45" b="1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importante</a:t>
            </a:r>
            <a:r>
              <a:rPr dirty="0" sz="1400" spc="-25"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1F487C"/>
                </a:solidFill>
                <a:latin typeface="Calibri"/>
                <a:cs typeface="Calibri"/>
              </a:rPr>
              <a:t>&lt;/em&gt;</a:t>
            </a:r>
            <a:r>
              <a:rPr dirty="0" sz="1400" spc="-35" b="1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y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otro</a:t>
            </a:r>
            <a:r>
              <a:rPr dirty="0" sz="1400" spc="-40">
                <a:latin typeface="Calibri"/>
                <a:cs typeface="Calibri"/>
              </a:rPr>
              <a:t> </a:t>
            </a:r>
            <a:r>
              <a:rPr dirty="0" sz="1400" spc="-20">
                <a:latin typeface="Calibri"/>
                <a:cs typeface="Calibri"/>
              </a:rPr>
              <a:t>texto</a:t>
            </a:r>
            <a:endParaRPr sz="1400">
              <a:latin typeface="Calibri"/>
              <a:cs typeface="Calibri"/>
            </a:endParaRPr>
          </a:p>
          <a:p>
            <a:pPr marL="24130">
              <a:lnSpc>
                <a:spcPct val="100000"/>
              </a:lnSpc>
            </a:pPr>
            <a:r>
              <a:rPr dirty="0" sz="1400" spc="-10">
                <a:latin typeface="Calibri"/>
                <a:cs typeface="Calibri"/>
              </a:rPr>
              <a:t>marcado</a:t>
            </a:r>
            <a:r>
              <a:rPr dirty="0" sz="1400" spc="-5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como</a:t>
            </a:r>
            <a:r>
              <a:rPr dirty="0" sz="1400" spc="-45"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1F487C"/>
                </a:solidFill>
                <a:latin typeface="Calibri"/>
                <a:cs typeface="Calibri"/>
              </a:rPr>
              <a:t>&lt;strong</a:t>
            </a:r>
            <a:r>
              <a:rPr dirty="0" sz="1400">
                <a:latin typeface="Calibri"/>
                <a:cs typeface="Calibri"/>
              </a:rPr>
              <a:t>&gt;</a:t>
            </a:r>
            <a:r>
              <a:rPr dirty="0" sz="1400" spc="-6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muy</a:t>
            </a:r>
            <a:r>
              <a:rPr dirty="0" sz="1400" spc="-3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importante.</a:t>
            </a:r>
            <a:r>
              <a:rPr dirty="0" sz="1400" spc="-30">
                <a:latin typeface="Calibri"/>
                <a:cs typeface="Calibri"/>
              </a:rPr>
              <a:t> </a:t>
            </a:r>
            <a:r>
              <a:rPr dirty="0" sz="1400" spc="-10" b="1">
                <a:solidFill>
                  <a:srgbClr val="1F487C"/>
                </a:solidFill>
                <a:latin typeface="Calibri"/>
                <a:cs typeface="Calibri"/>
              </a:rPr>
              <a:t>&lt;/strong&gt;&lt;/p&gt;</a:t>
            </a:r>
            <a:endParaRPr sz="1400">
              <a:latin typeface="Calibri"/>
              <a:cs typeface="Calibri"/>
            </a:endParaRPr>
          </a:p>
          <a:p>
            <a:pPr marL="24130">
              <a:lnSpc>
                <a:spcPct val="100000"/>
              </a:lnSpc>
            </a:pPr>
            <a:r>
              <a:rPr dirty="0" sz="1400" b="1">
                <a:solidFill>
                  <a:srgbClr val="1F487C"/>
                </a:solidFill>
                <a:latin typeface="Calibri"/>
                <a:cs typeface="Calibri"/>
              </a:rPr>
              <a:t>&lt;p&gt;</a:t>
            </a:r>
            <a:r>
              <a:rPr dirty="0" sz="1400" spc="-40" b="1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Este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es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el</a:t>
            </a:r>
            <a:r>
              <a:rPr dirty="0" sz="1400" spc="-2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segundo </a:t>
            </a:r>
            <a:r>
              <a:rPr dirty="0" sz="1400" spc="-10">
                <a:latin typeface="Calibri"/>
                <a:cs typeface="Calibri"/>
              </a:rPr>
              <a:t>párrafo.</a:t>
            </a:r>
            <a:r>
              <a:rPr dirty="0" sz="1400" spc="-40">
                <a:latin typeface="Calibri"/>
                <a:cs typeface="Calibri"/>
              </a:rPr>
              <a:t> </a:t>
            </a:r>
            <a:r>
              <a:rPr dirty="0" sz="1400" spc="-20" b="1">
                <a:solidFill>
                  <a:srgbClr val="1F487C"/>
                </a:solidFill>
                <a:latin typeface="Calibri"/>
                <a:cs typeface="Calibri"/>
              </a:rPr>
              <a:t>&lt;/p&gt;</a:t>
            </a:r>
            <a:endParaRPr sz="14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427982" y="2988182"/>
            <a:ext cx="4716018" cy="3869814"/>
          </a:xfrm>
          <a:prstGeom prst="rect">
            <a:avLst/>
          </a:prstGeom>
        </p:spPr>
      </p:pic>
      <p:sp>
        <p:nvSpPr>
          <p:cNvPr id="9" name="object 9" descr=""/>
          <p:cNvSpPr txBox="1"/>
          <p:nvPr/>
        </p:nvSpPr>
        <p:spPr>
          <a:xfrm>
            <a:off x="8504935" y="6427114"/>
            <a:ext cx="10287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9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ivazquez</dc:creator>
  <dc:title>Diapositiva 1</dc:title>
  <dcterms:created xsi:type="dcterms:W3CDTF">2022-12-02T17:19:07Z</dcterms:created>
  <dcterms:modified xsi:type="dcterms:W3CDTF">2022-12-02T17:19:07Z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2019-01-14T00:00:00Z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2022-12-02T00:00:00Z</vt:filetime>
  </property>
</Properties>
</file>