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13:33:38</a:t>
            </a:r>
          </a:p>
          <a:p>
            <a:r>
              <a:t>--------------------------------------------</a:t>
            </a:r>
          </a:p>
          <a:p>
            <a:r>
              <a:t>UTF-8 - Character encoding for Unicode</a:t>
            </a:r>
          </a:p>
          <a:p>
            <a:r>
              <a:t>ISO-8859-1 - Character encoding for the Latin alphabet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13:33:43</a:t>
            </a:r>
          </a:p>
          <a:p>
            <a:r>
              <a:t>--------------------------------------------</a:t>
            </a:r>
          </a:p>
          <a:p>
            <a:r>
              <a:t>http://css3generator.com/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13:33:43</a:t>
            </a:r>
          </a:p>
          <a:p>
            <a:r>
              <a:t>--------------------------------------------</a:t>
            </a:r>
          </a:p>
          <a:p>
            <a:r>
              <a:t>http://css3generator.com/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13:33:45</a:t>
            </a:r>
          </a:p>
          <a:p>
            <a:r>
              <a:t>--------------------------------------------</a:t>
            </a:r>
          </a:p>
          <a:p>
            <a:r>
              <a:t>http://www.lawebera.es/maquetacion-web/maquetar-paginas-web-posicion-capas-ii.php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13:33:38</a:t>
            </a:r>
          </a:p>
          <a:p>
            <a:r>
              <a:t>--------------------------------------------</a:t>
            </a:r>
          </a:p>
          <a:p>
            <a:r>
              <a:t>UTF-8 - Character encoding for Unicode</a:t>
            </a:r>
          </a:p>
          <a:p>
            <a:r>
              <a:t>ISO-8859-1 - Character encoding for the Latin alphabet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13:33:38</a:t>
            </a:r>
          </a:p>
          <a:p>
            <a:r>
              <a:t>--------------------------------------------</a:t>
            </a:r>
          </a:p>
          <a:p>
            <a:r>
              <a:t>UTF-8 - Character encoding for Unicode</a:t>
            </a:r>
          </a:p>
          <a:p>
            <a:r>
              <a:t>ISO-8859-1 - Character encoding for the Latin alphabet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13:33:39</a:t>
            </a:r>
          </a:p>
          <a:p>
            <a:r>
              <a:t>--------------------------------------------</a:t>
            </a:r>
          </a:p>
          <a:p>
            <a:r>
              <a:t>http://www.lawebera.es/maquetacion-web/maquetar-paginas-web-posicion-capas-ii.php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2019-01-14 13:33:39</a:t>
            </a:r>
          </a:p>
          <a:p>
            <a:r>
              <a:t>--------------------------------------------</a:t>
            </a:r>
          </a:p>
          <a:p>
            <a:r>
              <a:t>http://www.lawebera.es/maquetacion-web/maquetar-paginas-web-posicion-capas-ii.php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300" y="-49275"/>
            <a:ext cx="844939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7783" y="980732"/>
            <a:ext cx="3888432" cy="38884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5786" y="2480881"/>
            <a:ext cx="23924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276" y="2860837"/>
            <a:ext cx="559816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49983" y="655562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3-mediaqueries/" TargetMode="External"/><Relationship Id="rId3" Type="http://schemas.openxmlformats.org/officeDocument/2006/relationships/image" Target="../media/image9.png"/><Relationship Id="rId4" Type="http://schemas.openxmlformats.org/officeDocument/2006/relationships/notesSlide" Target="../notesSlides/notesSlide10.xml"/><Relationship Id="rId5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HTML/Block-level_elements" TargetMode="External"/><Relationship Id="rId3" Type="http://schemas.openxmlformats.org/officeDocument/2006/relationships/hyperlink" Target="https://developer.mozilla.org/en-US/docs/HTML/Inline_elements" TargetMode="External"/><Relationship Id="rId4" Type="http://schemas.openxmlformats.org/officeDocument/2006/relationships/notesSlide" Target="../notesSlides/notesSlide11.xml"/><Relationship Id="rId5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4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4.xml"/><Relationship Id="rId4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5.xml"/><Relationship Id="rId4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3files.com/background/" TargetMode="Externa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notesSlide" Target="../notesSlides/notesSlide16.xml"/><Relationship Id="rId10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3files.com/background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3.jpg"/><Relationship Id="rId8" Type="http://schemas.openxmlformats.org/officeDocument/2006/relationships/image" Target="../media/image18.jpg"/><Relationship Id="rId9" Type="http://schemas.openxmlformats.org/officeDocument/2006/relationships/notesSlide" Target="../notesSlides/notesSlide17.xml"/><Relationship Id="rId10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3files.com/background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3.jpg"/><Relationship Id="rId8" Type="http://schemas.openxmlformats.org/officeDocument/2006/relationships/image" Target="../media/image18.jpg"/><Relationship Id="rId9" Type="http://schemas.openxmlformats.org/officeDocument/2006/relationships/notesSlide" Target="../notesSlides/notesSlide18.xml"/><Relationship Id="rId10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3files.com/background/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3.jpg"/><Relationship Id="rId8" Type="http://schemas.openxmlformats.org/officeDocument/2006/relationships/image" Target="../media/image18.jpg"/><Relationship Id="rId9" Type="http://schemas.openxmlformats.org/officeDocument/2006/relationships/notesSlide" Target="../notesSlides/notesSlide19.xml"/><Relationship Id="rId10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20.xml"/><Relationship Id="rId7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matic.com/es/border-radius" TargetMode="External"/><Relationship Id="rId3" Type="http://schemas.openxmlformats.org/officeDocument/2006/relationships/image" Target="../media/image23.jpg"/><Relationship Id="rId4" Type="http://schemas.openxmlformats.org/officeDocument/2006/relationships/notesSlide" Target="../notesSlides/notesSlide21.xml"/><Relationship Id="rId5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hyperlink" Target="http://dev.w3.org/csswg/css-backgrounds/" TargetMode="External"/><Relationship Id="rId4" Type="http://schemas.openxmlformats.org/officeDocument/2006/relationships/notesSlide" Target="../notesSlides/notesSlide22.xml"/><Relationship Id="rId5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notesSlide" Target="../notesSlides/notesSlide23.xml"/><Relationship Id="rId4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notesSlide" Target="../notesSlides/notesSlide24.xml"/><Relationship Id="rId4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notesSlide" Target="../notesSlides/notesSlide25.xml"/><Relationship Id="rId5" Type="http://schemas.openxmlformats.org/officeDocument/2006/relationships/slide" Target="slide2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s3generator.com/" TargetMode="External"/><Relationship Id="rId3" Type="http://schemas.openxmlformats.org/officeDocument/2006/relationships/hyperlink" Target="http://gradients.glrzad.com/" TargetMode="External"/><Relationship Id="rId4" Type="http://schemas.openxmlformats.org/officeDocument/2006/relationships/hyperlink" Target="http://www.cssportal.com/css3-rounded-corner/" TargetMode="External"/><Relationship Id="rId5" Type="http://schemas.openxmlformats.org/officeDocument/2006/relationships/hyperlink" Target="http://www.css3maker.com/" TargetMode="External"/><Relationship Id="rId6" Type="http://schemas.openxmlformats.org/officeDocument/2006/relationships/hyperlink" Target="http://www.css3.com/" TargetMode="External"/><Relationship Id="rId7" Type="http://schemas.openxmlformats.org/officeDocument/2006/relationships/notesSlide" Target="../notesSlides/notesSlide26.xml"/><Relationship Id="rId8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slide2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3.org/html5/html-author/charref" TargetMode="External"/><Relationship Id="rId3" Type="http://schemas.openxmlformats.org/officeDocument/2006/relationships/image" Target="../media/image5.jpg"/><Relationship Id="rId4" Type="http://schemas.openxmlformats.org/officeDocument/2006/relationships/notesSlide" Target="../notesSlides/notesSlide4.xml"/><Relationship Id="rId5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s/docs/HTML/HTML5/HTML5_lista_elementos" TargetMode="External"/><Relationship Id="rId3" Type="http://schemas.openxmlformats.org/officeDocument/2006/relationships/hyperlink" Target="http://dev.w3.org/html5/markup/elements.html" TargetMode="External"/><Relationship Id="rId4" Type="http://schemas.openxmlformats.org/officeDocument/2006/relationships/hyperlink" Target="https://docs.google.com/viewer?a=v&amp;pid=sites&amp;srcid=bGFuZG1hcmtzY2hvb2wub3JnfG1zLWNpcmFzLWNsYXNzLXdlYnNpdGV8Z3g6M2I3ZjY1NzJlMjlmNDA3Ng" TargetMode="External"/><Relationship Id="rId5" Type="http://schemas.openxmlformats.org/officeDocument/2006/relationships/notesSlide" Target="../notesSlides/notesSlide7.xml"/><Relationship Id="rId6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83" y="980732"/>
            <a:ext cx="3888432" cy="3888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75786" y="2480881"/>
            <a:ext cx="23907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Calibri"/>
                <a:cs typeface="Calibri"/>
              </a:rPr>
              <a:t>HTML/CSS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78011" y="6463728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0746" y="3893311"/>
            <a:ext cx="27806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8A8A8A"/>
                </a:solidFill>
                <a:latin typeface="Calibri"/>
                <a:cs typeface="Calibri"/>
              </a:rPr>
              <a:t>Estructura</a:t>
            </a:r>
            <a:r>
              <a:rPr dirty="0" sz="3200" spc="-14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8A8A8A"/>
                </a:solidFill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771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CSS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media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30031" y="849919"/>
            <a:ext cx="4394835" cy="515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3255">
              <a:lnSpc>
                <a:spcPct val="100000"/>
              </a:lnSpc>
              <a:spcBef>
                <a:spcPts val="100"/>
              </a:spcBef>
              <a:tabLst>
                <a:tab pos="2804795" algn="l"/>
              </a:tabLst>
            </a:pP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Permite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adaptar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la </a:t>
            </a:r>
            <a:r>
              <a:rPr dirty="0" sz="2400">
                <a:latin typeface="Calibri"/>
                <a:cs typeface="Calibri"/>
              </a:rPr>
              <a:t>presentación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PCs,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móviles, </a:t>
            </a:r>
            <a:r>
              <a:rPr dirty="0" sz="2400">
                <a:latin typeface="Calibri"/>
                <a:cs typeface="Calibri"/>
              </a:rPr>
              <a:t>tabletas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impresoras</a:t>
            </a:r>
            <a:r>
              <a:rPr dirty="0" sz="2400">
                <a:latin typeface="Calibri"/>
                <a:cs typeface="Calibri"/>
              </a:rPr>
              <a:t>	con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el </a:t>
            </a: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media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activará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el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específico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cada </a:t>
            </a:r>
            <a:r>
              <a:rPr dirty="0" sz="2400" spc="-10">
                <a:latin typeface="Calibri"/>
                <a:cs typeface="Calibri"/>
              </a:rPr>
              <a:t>dispositivo.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 marR="277495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&lt;link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rel="stylesheet" </a:t>
            </a:r>
            <a:r>
              <a:rPr dirty="0" sz="1800">
                <a:latin typeface="Courier New"/>
                <a:cs typeface="Courier New"/>
              </a:rPr>
              <a:t>type="text/css"</a:t>
            </a:r>
            <a:r>
              <a:rPr dirty="0" sz="1800" spc="-27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media="screen" </a:t>
            </a:r>
            <a:r>
              <a:rPr dirty="0" sz="1800" spc="-25">
                <a:latin typeface="Courier New"/>
                <a:cs typeface="Courier New"/>
              </a:rPr>
              <a:t>href="sans-</a:t>
            </a:r>
            <a:r>
              <a:rPr dirty="0" sz="1800" spc="-10">
                <a:latin typeface="Courier New"/>
                <a:cs typeface="Courier New"/>
              </a:rPr>
              <a:t>serif.css"&gt;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&lt;link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href=“estilo.css" rel="stylesheet"</a:t>
            </a:r>
            <a:r>
              <a:rPr dirty="0" sz="1800" spc="-1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type="text/css" </a:t>
            </a:r>
            <a:r>
              <a:rPr dirty="0" sz="1800" spc="-25" b="1">
                <a:latin typeface="Courier New"/>
                <a:cs typeface="Courier New"/>
              </a:rPr>
              <a:t>media="(min-</a:t>
            </a:r>
            <a:r>
              <a:rPr dirty="0" sz="1800" spc="-10" b="1">
                <a:latin typeface="Courier New"/>
                <a:cs typeface="Courier New"/>
              </a:rPr>
              <a:t>width:380px)"</a:t>
            </a:r>
            <a:r>
              <a:rPr dirty="0" sz="1800" spc="-1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http://www.w3.org/TR/css3</a:t>
            </a: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mediaqueries/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1" y="764705"/>
            <a:ext cx="4211946" cy="598855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559358" y="6463728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38747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Elementos</a:t>
            </a:r>
            <a:r>
              <a:rPr dirty="0" spc="-12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6984"/>
            <a:ext cx="8235315" cy="5053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1559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elementos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html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pueden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visualizarse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defecto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bloque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en </a:t>
            </a:r>
            <a:r>
              <a:rPr dirty="0" sz="2000" spc="-10">
                <a:latin typeface="Calibri"/>
                <a:cs typeface="Calibri"/>
              </a:rPr>
              <a:t>línea.</a:t>
            </a:r>
            <a:endParaRPr sz="200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elementos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bloques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alibri"/>
                <a:cs typeface="Calibri"/>
              </a:rPr>
              <a:t>block</a:t>
            </a:r>
            <a:r>
              <a:rPr dirty="0" sz="2000" spc="-4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ocupan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todo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ancho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página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fuerzan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una </a:t>
            </a:r>
            <a:r>
              <a:rPr dirty="0" sz="2000">
                <a:latin typeface="Calibri"/>
                <a:cs typeface="Calibri"/>
              </a:rPr>
              <a:t>nueva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línea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antes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después.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&lt;article&gt;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&lt;aside&gt;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&lt;canvas&gt;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&lt;div&gt;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&lt;footer&gt;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&lt;h1&gt;,</a:t>
            </a:r>
            <a:r>
              <a:rPr dirty="0" sz="2000" spc="-3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spc="-10" b="1">
                <a:solidFill>
                  <a:srgbClr val="1F497D"/>
                </a:solidFill>
                <a:latin typeface="Courier New"/>
                <a:cs typeface="Courier New"/>
              </a:rPr>
              <a:t>&lt;h2&gt;,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&lt;h3&gt;,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&lt;h4&gt;,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&lt;h5&gt;,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&lt;h6&gt;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&lt;header&gt;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&lt;p&gt;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&lt;pre&gt;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spc="-10" b="1">
                <a:solidFill>
                  <a:srgbClr val="1F497D"/>
                </a:solidFill>
                <a:latin typeface="Courier New"/>
                <a:cs typeface="Courier New"/>
              </a:rPr>
              <a:t>&lt;section&gt;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1F497D"/>
                </a:solidFill>
                <a:latin typeface="Courier New"/>
                <a:cs typeface="Courier New"/>
              </a:rPr>
              <a:t>&lt;ul&gt;…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https://developer.mozilla.org/en-US/docs/HTML/Block-level_elements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libri"/>
              <a:cs typeface="Calibri"/>
            </a:endParaRPr>
          </a:p>
          <a:p>
            <a:pPr marL="12700" marR="58991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elementos 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línea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alibri"/>
                <a:cs typeface="Calibri"/>
              </a:rPr>
              <a:t>inline</a:t>
            </a:r>
            <a:r>
              <a:rPr dirty="0" sz="2000" spc="-3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sólo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ocupan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ancho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necesario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fuerzan </a:t>
            </a:r>
            <a:r>
              <a:rPr dirty="0" sz="2000">
                <a:latin typeface="Calibri"/>
                <a:cs typeface="Calibri"/>
              </a:rPr>
              <a:t>nuevas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líneas.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&lt;em&gt;</a:t>
            </a:r>
            <a:r>
              <a:rPr dirty="0" sz="2000" spc="-30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&lt;a&gt;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&lt;br&gt;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&lt;img&gt;</a:t>
            </a:r>
            <a:r>
              <a:rPr dirty="0" sz="2000" spc="-30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&lt;span&gt;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&lt;button&gt;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ourier New"/>
                <a:cs typeface="Courier New"/>
              </a:rPr>
              <a:t>&lt;input&gt;</a:t>
            </a:r>
            <a:r>
              <a:rPr dirty="0" sz="2000" spc="-25" b="1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2000" spc="-10" b="1">
                <a:solidFill>
                  <a:srgbClr val="1F497D"/>
                </a:solidFill>
                <a:latin typeface="Courier New"/>
                <a:cs typeface="Courier New"/>
              </a:rPr>
              <a:t>&lt;select&gt;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1F497D"/>
                </a:solidFill>
                <a:latin typeface="Courier New"/>
                <a:cs typeface="Courier New"/>
              </a:rPr>
              <a:t>&lt;textarea&gt;…</a:t>
            </a:r>
            <a:endParaRPr sz="200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spcBef>
                <a:spcPts val="1525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https://developer.mozilla.org/en-US/docs/HTML/Inline_elements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2117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Div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87840"/>
            <a:ext cx="8344534" cy="5628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1F497D"/>
                </a:solidFill>
                <a:latin typeface="Calibri"/>
                <a:cs typeface="Calibri"/>
              </a:rPr>
              <a:t>DIV</a:t>
            </a:r>
            <a:endParaRPr sz="3200">
              <a:latin typeface="Calibri"/>
              <a:cs typeface="Calibri"/>
            </a:endParaRPr>
          </a:p>
          <a:p>
            <a:pPr marL="12700" marR="473709">
              <a:lnSpc>
                <a:spcPct val="100000"/>
              </a:lnSpc>
              <a:spcBef>
                <a:spcPts val="4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&lt;div&gt;</a:t>
            </a:r>
            <a:r>
              <a:rPr dirty="0" sz="2400" spc="-1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10">
                <a:latin typeface="Calibri"/>
                <a:cs typeface="Calibri"/>
              </a:rPr>
              <a:t> emplea </a:t>
            </a:r>
            <a:r>
              <a:rPr dirty="0" sz="2400">
                <a:latin typeface="Calibri"/>
                <a:cs typeface="Calibri"/>
              </a:rPr>
              <a:t>contener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interior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otros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tiene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ningún </a:t>
            </a:r>
            <a:r>
              <a:rPr dirty="0" sz="2400">
                <a:latin typeface="Calibri"/>
                <a:cs typeface="Calibri"/>
              </a:rPr>
              <a:t>significado,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semánticamente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neutro.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&lt;div</a:t>
            </a:r>
            <a:r>
              <a:rPr dirty="0" sz="2400" spc="-4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id=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caja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class=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card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&gt;</a:t>
            </a:r>
            <a:r>
              <a:rPr dirty="0" sz="2400" spc="-6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…………….</a:t>
            </a:r>
            <a:r>
              <a:rPr dirty="0" sz="2400" spc="1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97D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libri"/>
              <a:cs typeface="Calibri"/>
            </a:endParaRPr>
          </a:p>
          <a:p>
            <a:pPr marL="12700" marR="346075">
              <a:lnSpc>
                <a:spcPct val="98900"/>
              </a:lnSpc>
              <a:tabLst>
                <a:tab pos="5452745" algn="l"/>
              </a:tabLst>
            </a:pP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ID: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identifica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unívocamente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una </a:t>
            </a:r>
            <a:r>
              <a:rPr dirty="0" sz="2400">
                <a:latin typeface="Calibri"/>
                <a:cs typeface="Calibri"/>
              </a:rPr>
              <a:t>página.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tener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ID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este </a:t>
            </a:r>
            <a:r>
              <a:rPr dirty="0" sz="2400">
                <a:latin typeface="Calibri"/>
                <a:cs typeface="Calibri"/>
              </a:rPr>
              <a:t>debe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único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CSS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#caja</a:t>
            </a:r>
            <a:r>
              <a:rPr dirty="0" sz="2400" spc="-7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refiere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al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id=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caja</a:t>
            </a:r>
            <a:r>
              <a:rPr dirty="0" sz="2400">
                <a:latin typeface="Courier New"/>
                <a:cs typeface="Courier New"/>
              </a:rPr>
              <a:t>”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#caja</a:t>
            </a:r>
            <a:r>
              <a:rPr dirty="0" sz="2400" spc="-4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97D"/>
                </a:solidFill>
                <a:latin typeface="Calibri"/>
                <a:cs typeface="Calibri"/>
              </a:rPr>
              <a:t>{color:blue}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ct val="98900"/>
              </a:lnSpc>
            </a:pP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CLASS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elemento </a:t>
            </a:r>
            <a:r>
              <a:rPr dirty="0" sz="2400">
                <a:latin typeface="Calibri"/>
                <a:cs typeface="Calibri"/>
              </a:rPr>
              <a:t>puede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tener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atributos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CLASS.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.card</a:t>
            </a:r>
            <a:r>
              <a:rPr dirty="0" sz="2400" spc="-4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refiere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card</a:t>
            </a:r>
            <a:r>
              <a:rPr dirty="0" sz="2400" spc="-5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llevan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atributo </a:t>
            </a:r>
            <a:r>
              <a:rPr dirty="0" sz="2400" spc="-10" b="1">
                <a:solidFill>
                  <a:srgbClr val="1F497D"/>
                </a:solidFill>
                <a:latin typeface="Calibri"/>
                <a:cs typeface="Calibri"/>
              </a:rPr>
              <a:t>class=</a:t>
            </a:r>
            <a:r>
              <a:rPr dirty="0" sz="2400" spc="-10">
                <a:latin typeface="Courier New"/>
                <a:cs typeface="Courier New"/>
              </a:rPr>
              <a:t>"</a:t>
            </a:r>
            <a:r>
              <a:rPr dirty="0" sz="2400" spc="-10" b="1">
                <a:solidFill>
                  <a:srgbClr val="1F497D"/>
                </a:solidFill>
                <a:latin typeface="Calibri"/>
                <a:cs typeface="Calibri"/>
              </a:rPr>
              <a:t>card</a:t>
            </a:r>
            <a:r>
              <a:rPr dirty="0" sz="2400" spc="-10">
                <a:latin typeface="Courier New"/>
                <a:cs typeface="Courier New"/>
              </a:rPr>
              <a:t>"),</a:t>
            </a:r>
            <a:r>
              <a:rPr dirty="0" sz="2400" spc="-95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97D"/>
                </a:solidFill>
                <a:latin typeface="Calibri"/>
                <a:cs typeface="Calibri"/>
              </a:rPr>
              <a:t>.card</a:t>
            </a:r>
            <a:r>
              <a:rPr dirty="0" sz="2400" spc="-4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497D"/>
                </a:solidFill>
                <a:latin typeface="Calibri"/>
                <a:cs typeface="Calibri"/>
              </a:rPr>
              <a:t>{color:red}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16389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div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6412" y="1484783"/>
            <a:ext cx="4237587" cy="530120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03375" y="6517529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-12700" y="855640"/>
            <a:ext cx="4885690" cy="201612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1185"/>
              </a:spcBef>
            </a:pPr>
            <a:r>
              <a:rPr dirty="0" sz="2400" b="1">
                <a:latin typeface="Calibri"/>
                <a:cs typeface="Calibri"/>
              </a:rPr>
              <a:t>Padding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margin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border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4872355" algn="l"/>
              </a:tabLst>
            </a:pPr>
            <a:r>
              <a:rPr dirty="0" u="sng" sz="2400" spc="17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class="anterior</a:t>
            </a:r>
            <a:r>
              <a:rPr dirty="0" sz="1600" spc="-10">
                <a:latin typeface="Calibri"/>
                <a:cs typeface="Calibri"/>
              </a:rPr>
              <a:t>"&gt;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&amp;lt;div&amp;gt;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anterior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03505" marR="1155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class="muestra"&gt; </a:t>
            </a:r>
            <a:r>
              <a:rPr dirty="0" sz="1600" spc="-10">
                <a:latin typeface="Calibri"/>
                <a:cs typeface="Calibri"/>
              </a:rPr>
              <a:t>Contenido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div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 </a:t>
            </a:r>
            <a:r>
              <a:rPr dirty="0" sz="1600" spc="-10">
                <a:latin typeface="Calibri"/>
                <a:cs typeface="Calibri"/>
              </a:rPr>
              <a:t>prueba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class="posterior"&gt; </a:t>
            </a:r>
            <a:r>
              <a:rPr dirty="0" sz="1600" spc="-10">
                <a:latin typeface="Calibri"/>
                <a:cs typeface="Calibri"/>
              </a:rPr>
              <a:t>&amp;lt;div&amp;gt;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posterior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-12700" y="3082951"/>
            <a:ext cx="4885690" cy="356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2355" algn="l"/>
              </a:tabLst>
            </a:pPr>
            <a:r>
              <a:rPr dirty="0" u="sng" sz="2400" spc="17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CSS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5"/>
              </a:spcBef>
            </a:pPr>
            <a:r>
              <a:rPr dirty="0" sz="1600" spc="-10" b="1">
                <a:latin typeface="Calibri"/>
                <a:cs typeface="Calibri"/>
              </a:rPr>
              <a:t>.muestra</a:t>
            </a:r>
            <a:r>
              <a:rPr dirty="0" sz="1600" spc="-50" b="1">
                <a:latin typeface="Calibri"/>
                <a:cs typeface="Calibri"/>
              </a:rPr>
              <a:t> {</a:t>
            </a:r>
            <a:endParaRPr sz="1600">
              <a:latin typeface="Calibri"/>
              <a:cs typeface="Calibri"/>
            </a:endParaRPr>
          </a:p>
          <a:p>
            <a:pPr marL="1022350" marR="2687320" indent="-508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height: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300px; </a:t>
            </a:r>
            <a:r>
              <a:rPr dirty="0" sz="1600">
                <a:latin typeface="Calibri"/>
                <a:cs typeface="Calibri"/>
              </a:rPr>
              <a:t>width: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400px;</a:t>
            </a:r>
            <a:endParaRPr sz="1600">
              <a:latin typeface="Calibri"/>
              <a:cs typeface="Calibri"/>
            </a:endParaRPr>
          </a:p>
          <a:p>
            <a:pPr marL="1017905" marR="1961514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border: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5px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solid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#C00; margin: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20px;</a:t>
            </a:r>
            <a:endParaRPr sz="16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padding: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20px;</a:t>
            </a:r>
            <a:endParaRPr sz="16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02870">
              <a:lnSpc>
                <a:spcPct val="100000"/>
              </a:lnSpc>
            </a:pPr>
            <a:r>
              <a:rPr dirty="0" sz="1600" spc="-20" b="1">
                <a:latin typeface="Calibri"/>
                <a:cs typeface="Calibri"/>
              </a:rPr>
              <a:t>.anterior, </a:t>
            </a:r>
            <a:r>
              <a:rPr dirty="0" sz="1600" spc="-10" b="1">
                <a:latin typeface="Calibri"/>
                <a:cs typeface="Calibri"/>
              </a:rPr>
              <a:t>.posterior </a:t>
            </a:r>
            <a:r>
              <a:rPr dirty="0" sz="1600" spc="-5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017269" marR="268795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height: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100px; </a:t>
            </a:r>
            <a:r>
              <a:rPr dirty="0" sz="1600">
                <a:latin typeface="Calibri"/>
                <a:cs typeface="Calibri"/>
              </a:rPr>
              <a:t>width: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200px;</a:t>
            </a:r>
            <a:endParaRPr sz="1600">
              <a:latin typeface="Calibri"/>
              <a:cs typeface="Calibri"/>
            </a:endParaRPr>
          </a:p>
          <a:p>
            <a:pPr marL="1016635" marR="197675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border: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2px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solid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#30F; padding: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5px;</a:t>
            </a:r>
            <a:endParaRPr sz="16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798" y="1841195"/>
            <a:ext cx="4056705" cy="501680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2713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FFFFFF"/>
                </a:solidFill>
              </a:rPr>
              <a:t>box-</a:t>
            </a:r>
            <a:r>
              <a:rPr dirty="0" spc="-10">
                <a:solidFill>
                  <a:srgbClr val="FFFFFF"/>
                </a:solidFill>
              </a:rPr>
              <a:t>sizing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677975" y="6555629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-12700" y="854565"/>
            <a:ext cx="8618855" cy="546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difícil trabajar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estructura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precisa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defecto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ancho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asignado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un </a:t>
            </a:r>
            <a:r>
              <a:rPr dirty="0" sz="1800">
                <a:latin typeface="Calibri"/>
                <a:cs typeface="Calibri"/>
              </a:rPr>
              <a:t>elemento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medida del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contenido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caja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incluir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dimensiones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relleno </a:t>
            </a:r>
            <a:r>
              <a:rPr dirty="0" sz="1800">
                <a:latin typeface="Calibri"/>
                <a:cs typeface="Calibri"/>
              </a:rPr>
              <a:t>(padding)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borde.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propiedad</a:t>
            </a:r>
            <a:r>
              <a:rPr dirty="0" sz="1800" spc="380"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F81BD"/>
                </a:solidFill>
                <a:latin typeface="Calibri"/>
                <a:cs typeface="Calibri"/>
              </a:rPr>
              <a:t>box-</a:t>
            </a:r>
            <a:r>
              <a:rPr dirty="0" sz="1800" b="1">
                <a:solidFill>
                  <a:srgbClr val="4F81BD"/>
                </a:solidFill>
                <a:latin typeface="Calibri"/>
                <a:cs typeface="Calibri"/>
              </a:rPr>
              <a:t>sizing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podemos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elegir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interpretar </a:t>
            </a:r>
            <a:r>
              <a:rPr dirty="0" sz="1800" spc="-2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medida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la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caja.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4872355" algn="l"/>
              </a:tabLst>
            </a:pPr>
            <a:r>
              <a:rPr dirty="0" u="sng" sz="2400" spc="17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10" b="1">
                <a:latin typeface="Calibri"/>
                <a:cs typeface="Calibri"/>
              </a:rPr>
              <a:t> class="content"&gt;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box-</a:t>
            </a:r>
            <a:r>
              <a:rPr dirty="0" sz="1600">
                <a:latin typeface="Calibri"/>
                <a:cs typeface="Calibri"/>
              </a:rPr>
              <a:t>sizing: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content-</a:t>
            </a:r>
            <a:r>
              <a:rPr dirty="0" sz="1600">
                <a:latin typeface="Calibri"/>
                <a:cs typeface="Calibri"/>
              </a:rPr>
              <a:t>box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10" b="1">
                <a:latin typeface="Calibri"/>
                <a:cs typeface="Calibri"/>
              </a:rPr>
              <a:t> class="border"&gt;</a:t>
            </a:r>
            <a:r>
              <a:rPr dirty="0" sz="1600" spc="25" b="1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box-</a:t>
            </a:r>
            <a:r>
              <a:rPr dirty="0" sz="1600">
                <a:latin typeface="Calibri"/>
                <a:cs typeface="Calibri"/>
              </a:rPr>
              <a:t>sizing: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border-</a:t>
            </a:r>
            <a:r>
              <a:rPr dirty="0" sz="1600">
                <a:latin typeface="Calibri"/>
                <a:cs typeface="Calibri"/>
              </a:rPr>
              <a:t>box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872355" algn="l"/>
              </a:tabLst>
            </a:pPr>
            <a:r>
              <a:rPr dirty="0" u="sng" sz="2400" spc="17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CSS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562610" marR="6871970" indent="-459105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latin typeface="Calibri"/>
                <a:cs typeface="Calibri"/>
              </a:rPr>
              <a:t>div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{</a:t>
            </a:r>
            <a:r>
              <a:rPr dirty="0" sz="1600" spc="3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height: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200px; </a:t>
            </a:r>
            <a:r>
              <a:rPr dirty="0" sz="1600">
                <a:latin typeface="Calibri"/>
                <a:cs typeface="Calibri"/>
              </a:rPr>
              <a:t>width: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300px;</a:t>
            </a:r>
            <a:endParaRPr sz="1600">
              <a:latin typeface="Calibri"/>
              <a:cs typeface="Calibri"/>
            </a:endParaRPr>
          </a:p>
          <a:p>
            <a:pPr marL="562610" marR="616331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border: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5px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solid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#30F; </a:t>
            </a:r>
            <a:r>
              <a:rPr dirty="0" sz="1600">
                <a:latin typeface="Calibri"/>
                <a:cs typeface="Calibri"/>
              </a:rPr>
              <a:t>padding: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2em; </a:t>
            </a:r>
            <a:r>
              <a:rPr dirty="0" sz="1600" spc="-10">
                <a:latin typeface="Calibri"/>
                <a:cs typeface="Calibri"/>
              </a:rPr>
              <a:t>margin:1em;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.content </a:t>
            </a:r>
            <a:r>
              <a:rPr dirty="0" sz="1600" b="1">
                <a:latin typeface="Calibri"/>
                <a:cs typeface="Calibri"/>
              </a:rPr>
              <a:t>{</a:t>
            </a:r>
            <a:r>
              <a:rPr dirty="0" sz="1600" spc="360" b="1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box-</a:t>
            </a:r>
            <a:r>
              <a:rPr dirty="0" sz="1600" spc="-10">
                <a:latin typeface="Calibri"/>
                <a:cs typeface="Calibri"/>
              </a:rPr>
              <a:t>sizing:content-</a:t>
            </a:r>
            <a:r>
              <a:rPr dirty="0" sz="1600" spc="-20">
                <a:latin typeface="Calibri"/>
                <a:cs typeface="Calibri"/>
              </a:rPr>
              <a:t>box;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tabLst>
                <a:tab pos="1018540" algn="l"/>
              </a:tabLst>
            </a:pPr>
            <a:r>
              <a:rPr dirty="0" sz="1600" b="1">
                <a:latin typeface="Calibri"/>
                <a:cs typeface="Calibri"/>
              </a:rPr>
              <a:t>.border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r>
              <a:rPr dirty="0" sz="1600" b="1">
                <a:latin typeface="Calibri"/>
                <a:cs typeface="Calibri"/>
              </a:rPr>
              <a:t>	</a:t>
            </a:r>
            <a:r>
              <a:rPr dirty="0" sz="1600" spc="-25">
                <a:latin typeface="Calibri"/>
                <a:cs typeface="Calibri"/>
              </a:rPr>
              <a:t>box-</a:t>
            </a:r>
            <a:r>
              <a:rPr dirty="0" sz="1600" spc="-10">
                <a:latin typeface="Calibri"/>
                <a:cs typeface="Calibri"/>
              </a:rPr>
              <a:t>sizing:border-</a:t>
            </a:r>
            <a:r>
              <a:rPr dirty="0" sz="1600" spc="-20">
                <a:latin typeface="Calibri"/>
                <a:cs typeface="Calibri"/>
              </a:rPr>
              <a:t>box;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8896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FFFFFF"/>
                </a:solidFill>
              </a:rPr>
              <a:t>calc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854565"/>
            <a:ext cx="8386445" cy="4981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81BD"/>
                </a:solidFill>
                <a:latin typeface="Calibri"/>
                <a:cs typeface="Calibri"/>
              </a:rPr>
              <a:t>calc</a:t>
            </a:r>
            <a:r>
              <a:rPr dirty="0" sz="1800" spc="-3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permite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hacer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cálculos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determinar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propiedad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tiene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ventaja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poder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operar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</a:t>
            </a:r>
            <a:r>
              <a:rPr dirty="0" sz="1800" spc="-10">
                <a:latin typeface="Calibri"/>
                <a:cs typeface="Calibri"/>
              </a:rPr>
              <a:t> diferentes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unidades: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81BD"/>
                </a:solidFill>
                <a:latin typeface="Calibri"/>
                <a:cs typeface="Calibri"/>
              </a:rPr>
              <a:t>width: calc(100%/2</a:t>
            </a:r>
            <a:r>
              <a:rPr dirty="0" sz="1800" spc="5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81BD"/>
                </a:solidFill>
                <a:latin typeface="Calibri"/>
                <a:cs typeface="Calibri"/>
              </a:rPr>
              <a:t>-</a:t>
            </a:r>
            <a:r>
              <a:rPr dirty="0" sz="1800" spc="-2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F81BD"/>
                </a:solidFill>
                <a:latin typeface="Calibri"/>
                <a:cs typeface="Calibri"/>
              </a:rPr>
              <a:t>2em);</a:t>
            </a:r>
            <a:endParaRPr sz="1800">
              <a:latin typeface="Calibri"/>
              <a:cs typeface="Calibri"/>
            </a:endParaRPr>
          </a:p>
          <a:p>
            <a:pPr marL="355600" marR="38481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ejemplo,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dividir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espacio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ocupar, </a:t>
            </a:r>
            <a:r>
              <a:rPr dirty="0" sz="1800">
                <a:latin typeface="Calibri"/>
                <a:cs typeface="Calibri"/>
              </a:rPr>
              <a:t>entre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número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bloques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restarles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los </a:t>
            </a:r>
            <a:r>
              <a:rPr dirty="0" sz="1800" spc="-10">
                <a:latin typeface="Calibri"/>
                <a:cs typeface="Calibri"/>
              </a:rPr>
              <a:t>márgenes.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3432175" algn="l"/>
              </a:tabLst>
            </a:pPr>
            <a:r>
              <a:rPr dirty="0" u="sng" sz="2400" spc="9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2400" spc="-2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latin typeface="Calibri"/>
                <a:cs typeface="Calibri"/>
              </a:rPr>
              <a:t>&lt;div&gt;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caja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#1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&lt;div&gt;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caja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#2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&lt;div&gt;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caja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#3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32175" algn="l"/>
              </a:tabLst>
            </a:pPr>
            <a:r>
              <a:rPr dirty="0" u="sng" sz="2400" spc="9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2400" spc="-2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CSS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60"/>
              </a:spcBef>
              <a:tabLst>
                <a:tab pos="683260" algn="l"/>
              </a:tabLst>
            </a:pPr>
            <a:r>
              <a:rPr dirty="0" sz="1600" b="1">
                <a:latin typeface="Calibri"/>
                <a:cs typeface="Calibri"/>
              </a:rPr>
              <a:t>div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r>
              <a:rPr dirty="0" sz="1600" b="1">
                <a:latin typeface="Calibri"/>
                <a:cs typeface="Calibri"/>
              </a:rPr>
              <a:t>	</a:t>
            </a:r>
            <a:r>
              <a:rPr dirty="0" sz="1600">
                <a:latin typeface="Calibri"/>
                <a:cs typeface="Calibri"/>
              </a:rPr>
              <a:t>height: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50vh;</a:t>
            </a:r>
            <a:endParaRPr sz="1600">
              <a:latin typeface="Calibri"/>
              <a:cs typeface="Calibri"/>
            </a:endParaRPr>
          </a:p>
          <a:p>
            <a:pPr marL="680085" marR="547941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width: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calc(100%/3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2em); </a:t>
            </a:r>
            <a:r>
              <a:rPr dirty="0" sz="1600" spc="-25">
                <a:latin typeface="Calibri"/>
                <a:cs typeface="Calibri"/>
              </a:rPr>
              <a:t>box-</a:t>
            </a:r>
            <a:r>
              <a:rPr dirty="0" sz="1600" spc="-10">
                <a:latin typeface="Calibri"/>
                <a:cs typeface="Calibri"/>
              </a:rPr>
              <a:t>sizing:border-</a:t>
            </a:r>
            <a:r>
              <a:rPr dirty="0" sz="1600" spc="-20">
                <a:latin typeface="Calibri"/>
                <a:cs typeface="Calibri"/>
              </a:rPr>
              <a:t>box; </a:t>
            </a:r>
            <a:r>
              <a:rPr dirty="0" sz="1600">
                <a:latin typeface="Calibri"/>
                <a:cs typeface="Calibri"/>
              </a:rPr>
              <a:t>border: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5px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solid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#30F; </a:t>
            </a:r>
            <a:r>
              <a:rPr dirty="0" sz="1600">
                <a:latin typeface="Calibri"/>
                <a:cs typeface="Calibri"/>
              </a:rPr>
              <a:t>padding: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2em; </a:t>
            </a:r>
            <a:r>
              <a:rPr dirty="0" sz="1600" spc="-10">
                <a:latin typeface="Calibri"/>
                <a:cs typeface="Calibri"/>
              </a:rPr>
              <a:t>margin:1em;</a:t>
            </a:r>
            <a:endParaRPr sz="1600">
              <a:latin typeface="Calibri"/>
              <a:cs typeface="Calibri"/>
            </a:endParaRPr>
          </a:p>
          <a:p>
            <a:pPr marL="68072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float:left;</a:t>
            </a:r>
            <a:endParaRPr sz="16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32" y="1988840"/>
            <a:ext cx="7020267" cy="268125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77975" y="6555629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117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Fondos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3936"/>
            <a:ext cx="1525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27003" y="1712492"/>
            <a:ext cx="1856105" cy="989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back_mantel.png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840105">
              <a:lnSpc>
                <a:spcPct val="100000"/>
              </a:lnSpc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27206" y="3440846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dh_2.png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276" y="6183083"/>
            <a:ext cx="36849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http://www.css3files.com/background/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5" y="1439460"/>
            <a:ext cx="6408711" cy="45818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0271" y="1484783"/>
            <a:ext cx="253996" cy="253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0273" y="2060849"/>
            <a:ext cx="648072" cy="648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271" y="2852940"/>
            <a:ext cx="1296143" cy="5991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0271" y="3789045"/>
            <a:ext cx="478009" cy="9360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603066" y="4448795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dh_3.png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0270" y="4869160"/>
            <a:ext cx="1174551" cy="91011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251138" y="5456908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ac.jpg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77975" y="6555629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117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Fondos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3936"/>
            <a:ext cx="1525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27003" y="1712492"/>
            <a:ext cx="1856105" cy="989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back_mantel.png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840105">
              <a:lnSpc>
                <a:spcPct val="100000"/>
              </a:lnSpc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27206" y="3440846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dh_2.png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6976" y="6252933"/>
            <a:ext cx="365950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http://www.css3files.com/background/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0271" y="1484783"/>
            <a:ext cx="253996" cy="253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0273" y="2060849"/>
            <a:ext cx="648072" cy="6480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0271" y="2852940"/>
            <a:ext cx="1296143" cy="5991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271" y="3789045"/>
            <a:ext cx="478009" cy="93609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395535" y="1439460"/>
            <a:ext cx="6409055" cy="5374005"/>
            <a:chOff x="395535" y="1439460"/>
            <a:chExt cx="6409055" cy="537400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535" y="1439460"/>
              <a:ext cx="6408711" cy="458182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95541" y="2843060"/>
              <a:ext cx="6409055" cy="3970654"/>
            </a:xfrm>
            <a:custGeom>
              <a:avLst/>
              <a:gdLst/>
              <a:ahLst/>
              <a:cxnLst/>
              <a:rect l="l" t="t" r="r" b="b"/>
              <a:pathLst>
                <a:path w="6409055" h="3970654">
                  <a:moveTo>
                    <a:pt x="6408712" y="0"/>
                  </a:moveTo>
                  <a:lnTo>
                    <a:pt x="0" y="0"/>
                  </a:lnTo>
                  <a:lnTo>
                    <a:pt x="0" y="3970312"/>
                  </a:lnTo>
                  <a:lnTo>
                    <a:pt x="6408712" y="3970312"/>
                  </a:lnTo>
                  <a:lnTo>
                    <a:pt x="6408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603066" y="4448795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dh_3.png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0270" y="4869160"/>
            <a:ext cx="1174551" cy="91011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251138" y="5456908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ac.jpg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libri"/>
                <a:cs typeface="Calibri"/>
              </a:rPr>
              <a:t>body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{ </a:t>
            </a:r>
            <a:r>
              <a:rPr dirty="0" spc="-10"/>
              <a:t>background-</a:t>
            </a:r>
            <a:r>
              <a:rPr dirty="0"/>
              <a:t>image: url(images/ac.jpg);</a:t>
            </a:r>
            <a:r>
              <a:rPr dirty="0" spc="430"/>
              <a:t> </a:t>
            </a:r>
            <a:r>
              <a:rPr dirty="0" spc="-50" b="1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 b="1">
                <a:latin typeface="Calibri"/>
                <a:cs typeface="Calibri"/>
              </a:rPr>
              <a:t>.modA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{</a:t>
            </a:r>
            <a:r>
              <a:rPr dirty="0" spc="-5" b="1">
                <a:latin typeface="Calibri"/>
                <a:cs typeface="Calibri"/>
              </a:rPr>
              <a:t> </a:t>
            </a:r>
            <a:r>
              <a:rPr dirty="0" spc="-10"/>
              <a:t>background-</a:t>
            </a:r>
            <a:r>
              <a:rPr dirty="0"/>
              <a:t>image:</a:t>
            </a:r>
            <a:r>
              <a:rPr dirty="0" spc="-5"/>
              <a:t> </a:t>
            </a:r>
            <a:r>
              <a:rPr dirty="0"/>
              <a:t>url(images/back_mantel.jpg);</a:t>
            </a:r>
            <a:r>
              <a:rPr dirty="0" spc="415"/>
              <a:t> </a:t>
            </a:r>
            <a:r>
              <a:rPr dirty="0" spc="-50" b="1">
                <a:latin typeface="Calibri"/>
                <a:cs typeface="Calibri"/>
              </a:rPr>
              <a:t>}</a:t>
            </a:r>
          </a:p>
          <a:p>
            <a:pPr marL="796925" marR="200660" indent="-784860">
              <a:lnSpc>
                <a:spcPct val="100000"/>
              </a:lnSpc>
            </a:pPr>
            <a:r>
              <a:rPr dirty="0" b="1">
                <a:latin typeface="Calibri"/>
                <a:cs typeface="Calibri"/>
              </a:rPr>
              <a:t>.modB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{</a:t>
            </a:r>
            <a:r>
              <a:rPr dirty="0" spc="20" b="1">
                <a:latin typeface="Calibri"/>
                <a:cs typeface="Calibri"/>
              </a:rPr>
              <a:t> </a:t>
            </a:r>
            <a:r>
              <a:rPr dirty="0" spc="-10"/>
              <a:t>background-</a:t>
            </a:r>
            <a:r>
              <a:rPr dirty="0"/>
              <a:t>image:</a:t>
            </a:r>
            <a:r>
              <a:rPr dirty="0" spc="25"/>
              <a:t> </a:t>
            </a:r>
            <a:r>
              <a:rPr dirty="0" spc="-10"/>
              <a:t>url(images/back_mantel.jpg); background-</a:t>
            </a:r>
            <a:r>
              <a:rPr dirty="0"/>
              <a:t>clip:</a:t>
            </a:r>
            <a:r>
              <a:rPr dirty="0" spc="60"/>
              <a:t> </a:t>
            </a:r>
            <a:r>
              <a:rPr dirty="0" spc="-10"/>
              <a:t>content-</a:t>
            </a:r>
            <a:r>
              <a:rPr dirty="0" spc="-20"/>
              <a:t>box;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474276" y="4232437"/>
            <a:ext cx="765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.modC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88676" y="4232437"/>
            <a:ext cx="45999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background-</a:t>
            </a:r>
            <a:r>
              <a:rPr dirty="0" sz="1800">
                <a:latin typeface="Calibri"/>
                <a:cs typeface="Calibri"/>
              </a:rPr>
              <a:t>image: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url(images/back_mantel.jpg); background-</a:t>
            </a:r>
            <a:r>
              <a:rPr dirty="0" sz="1800">
                <a:latin typeface="Calibri"/>
                <a:cs typeface="Calibri"/>
              </a:rPr>
              <a:t>size:100%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100%;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74276" y="4781077"/>
            <a:ext cx="551370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6465" marR="5080" indent="-914400">
              <a:lnSpc>
                <a:spcPct val="100000"/>
              </a:lnSpc>
              <a:tabLst>
                <a:tab pos="926465" algn="l"/>
              </a:tabLst>
            </a:pPr>
            <a:r>
              <a:rPr dirty="0" sz="1800" b="1">
                <a:latin typeface="Calibri"/>
                <a:cs typeface="Calibri"/>
              </a:rPr>
              <a:t>.modD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{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background-</a:t>
            </a:r>
            <a:r>
              <a:rPr dirty="0" sz="1800">
                <a:latin typeface="Calibri"/>
                <a:cs typeface="Calibri"/>
              </a:rPr>
              <a:t>image: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url(images/back_mantel.jpg); background-repeat:no-repeat;</a:t>
            </a:r>
            <a:endParaRPr sz="1800">
              <a:latin typeface="Calibri"/>
              <a:cs typeface="Calibri"/>
            </a:endParaRPr>
          </a:p>
          <a:p>
            <a:pPr marL="927100" marR="163703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background-</a:t>
            </a:r>
            <a:r>
              <a:rPr dirty="0" sz="1800">
                <a:latin typeface="Calibri"/>
                <a:cs typeface="Calibri"/>
              </a:rPr>
              <a:t>size:100%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100%; background-origin:content-</a:t>
            </a:r>
            <a:r>
              <a:rPr dirty="0" sz="1800" spc="-20">
                <a:latin typeface="Calibri"/>
                <a:cs typeface="Calibri"/>
              </a:rPr>
              <a:t>box;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74276" y="6152677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  <a:hlinkClick r:id="rId2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117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Fondos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4967" y="1082836"/>
            <a:ext cx="149987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10" b="1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27003" y="1712492"/>
            <a:ext cx="1856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back_mantel.png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54595" y="2432656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27206" y="3440846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dh_2.png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6976" y="6252933"/>
            <a:ext cx="365950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http://www.css3files.com/background/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0271" y="1484783"/>
            <a:ext cx="253996" cy="253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0273" y="2060849"/>
            <a:ext cx="648072" cy="648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0271" y="2852940"/>
            <a:ext cx="1296143" cy="5991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271" y="3789045"/>
            <a:ext cx="478009" cy="936099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323532" y="908723"/>
            <a:ext cx="6516370" cy="5113020"/>
            <a:chOff x="323532" y="908723"/>
            <a:chExt cx="6516370" cy="511302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535" y="1439460"/>
              <a:ext cx="6408711" cy="458182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23532" y="908723"/>
              <a:ext cx="6516370" cy="2062480"/>
            </a:xfrm>
            <a:custGeom>
              <a:avLst/>
              <a:gdLst/>
              <a:ahLst/>
              <a:cxnLst/>
              <a:rect l="l" t="t" r="r" b="b"/>
              <a:pathLst>
                <a:path w="6516370" h="2062480">
                  <a:moveTo>
                    <a:pt x="6516217" y="0"/>
                  </a:moveTo>
                  <a:lnTo>
                    <a:pt x="0" y="0"/>
                  </a:lnTo>
                  <a:lnTo>
                    <a:pt x="0" y="2062099"/>
                  </a:lnTo>
                  <a:lnTo>
                    <a:pt x="6516217" y="2062099"/>
                  </a:lnTo>
                  <a:lnTo>
                    <a:pt x="6516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603066" y="4448795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dh_3.png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0270" y="4869160"/>
            <a:ext cx="1174551" cy="91011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8251138" y="5456908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ac.jpg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414967" y="929547"/>
            <a:ext cx="663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.modE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29513" y="929547"/>
            <a:ext cx="32200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>
                <a:latin typeface="Calibri"/>
                <a:cs typeface="Calibri"/>
              </a:rPr>
              <a:t>image: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url(images/dh.jpg); </a:t>
            </a:r>
            <a:r>
              <a:rPr dirty="0" sz="1600" spc="-20">
                <a:latin typeface="Calibri"/>
                <a:cs typeface="Calibri"/>
              </a:rPr>
              <a:t>background-repeat:no-</a:t>
            </a:r>
            <a:r>
              <a:rPr dirty="0" sz="1600" spc="-10">
                <a:latin typeface="Calibri"/>
                <a:cs typeface="Calibri"/>
              </a:rPr>
              <a:t>repeat; 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size:cover;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5372" y="1661062"/>
            <a:ext cx="413448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914400" marR="5080" indent="-915035">
              <a:lnSpc>
                <a:spcPct val="100000"/>
              </a:lnSpc>
              <a:tabLst>
                <a:tab pos="913765" algn="l"/>
              </a:tabLst>
            </a:pPr>
            <a:r>
              <a:rPr dirty="0" sz="1600" b="1">
                <a:latin typeface="Calibri"/>
                <a:cs typeface="Calibri"/>
              </a:rPr>
              <a:t>.modF</a:t>
            </a:r>
            <a:r>
              <a:rPr dirty="0" sz="1600" spc="-50" b="1">
                <a:latin typeface="Calibri"/>
                <a:cs typeface="Calibri"/>
              </a:rPr>
              <a:t> {</a:t>
            </a:r>
            <a:r>
              <a:rPr dirty="0" sz="1600" b="1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>
                <a:latin typeface="Calibri"/>
                <a:cs typeface="Calibri"/>
              </a:rPr>
              <a:t>image: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url(images/dh.jpg); </a:t>
            </a:r>
            <a:r>
              <a:rPr dirty="0" sz="1600" spc="-20">
                <a:latin typeface="Calibri"/>
                <a:cs typeface="Calibri"/>
              </a:rPr>
              <a:t>background-repeat:no-</a:t>
            </a:r>
            <a:r>
              <a:rPr dirty="0" sz="1600" spc="-10">
                <a:latin typeface="Calibri"/>
                <a:cs typeface="Calibri"/>
              </a:rPr>
              <a:t>repeat; 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size:cover;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dirty="0" sz="1600" spc="-20">
                <a:latin typeface="Calibri"/>
                <a:cs typeface="Calibri"/>
              </a:rPr>
              <a:t>background-origin:content-</a:t>
            </a:r>
            <a:r>
              <a:rPr dirty="0" sz="1600">
                <a:latin typeface="Calibri"/>
                <a:cs typeface="Calibri"/>
              </a:rPr>
              <a:t>box;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 spc="-50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3532" y="4303458"/>
            <a:ext cx="6480810" cy="23088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19" rIns="0" bIns="0" rtlCol="0" vert="horz">
            <a:spAutoFit/>
          </a:bodyPr>
          <a:lstStyle/>
          <a:p>
            <a:pPr marL="1005840" marR="2056764" indent="-915035">
              <a:lnSpc>
                <a:spcPct val="100000"/>
              </a:lnSpc>
              <a:spcBef>
                <a:spcPts val="259"/>
              </a:spcBef>
              <a:tabLst>
                <a:tab pos="1005205" algn="l"/>
              </a:tabLst>
            </a:pPr>
            <a:r>
              <a:rPr dirty="0" sz="1600" b="1">
                <a:latin typeface="Calibri"/>
                <a:cs typeface="Calibri"/>
              </a:rPr>
              <a:t>.modG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r>
              <a:rPr dirty="0" sz="1600" b="1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>
                <a:latin typeface="Calibri"/>
                <a:cs typeface="Calibri"/>
              </a:rPr>
              <a:t>image: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url(images/dh_2.jpg); </a:t>
            </a:r>
            <a:r>
              <a:rPr dirty="0" sz="1600" spc="-20">
                <a:latin typeface="Calibri"/>
                <a:cs typeface="Calibri"/>
              </a:rPr>
              <a:t>background-repeat:no-</a:t>
            </a:r>
            <a:r>
              <a:rPr dirty="0" sz="1600" spc="-10">
                <a:latin typeface="Calibri"/>
                <a:cs typeface="Calibri"/>
              </a:rPr>
              <a:t>repeat; 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size:contain;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position:center;</a:t>
            </a:r>
            <a:endParaRPr sz="1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005840" marR="2056764" indent="-915035">
              <a:lnSpc>
                <a:spcPct val="100000"/>
              </a:lnSpc>
              <a:tabLst>
                <a:tab pos="1005840" algn="l"/>
              </a:tabLst>
            </a:pPr>
            <a:r>
              <a:rPr dirty="0" sz="1600" b="1">
                <a:latin typeface="Calibri"/>
                <a:cs typeface="Calibri"/>
              </a:rPr>
              <a:t>.modH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r>
              <a:rPr dirty="0" sz="1600" b="1">
                <a:latin typeface="Calibri"/>
                <a:cs typeface="Calibri"/>
              </a:rPr>
              <a:t>	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>
                <a:latin typeface="Calibri"/>
                <a:cs typeface="Calibri"/>
              </a:rPr>
              <a:t>image: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url(images/dh_3.jpg); </a:t>
            </a:r>
            <a:r>
              <a:rPr dirty="0" sz="1600" spc="-20">
                <a:latin typeface="Calibri"/>
                <a:cs typeface="Calibri"/>
              </a:rPr>
              <a:t>background-repeat:no-</a:t>
            </a:r>
            <a:r>
              <a:rPr dirty="0" sz="1600" spc="-10">
                <a:latin typeface="Calibri"/>
                <a:cs typeface="Calibri"/>
              </a:rPr>
              <a:t>repeat; </a:t>
            </a: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size:contain;</a:t>
            </a:r>
            <a:endParaRPr sz="16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dirty="0" sz="1600" spc="-20">
                <a:latin typeface="Calibri"/>
                <a:cs typeface="Calibri"/>
              </a:rPr>
              <a:t>background-</a:t>
            </a:r>
            <a:r>
              <a:rPr dirty="0" sz="1600" spc="-10">
                <a:latin typeface="Calibri"/>
                <a:cs typeface="Calibri"/>
              </a:rPr>
              <a:t>position:center;</a:t>
            </a:r>
            <a:r>
              <a:rPr dirty="0" sz="1600" spc="-10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117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Fondos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4967" y="1082836"/>
            <a:ext cx="149987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</a:pPr>
            <a:r>
              <a:rPr dirty="0" sz="2400" spc="-10" b="1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27003" y="1712492"/>
            <a:ext cx="1856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back_mantel.png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54595" y="2432656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27206" y="3440846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dh_2.png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4276" y="6183083"/>
            <a:ext cx="36849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http://www.css3files.com/background/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0271" y="1484783"/>
            <a:ext cx="253996" cy="253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0273" y="2060849"/>
            <a:ext cx="648072" cy="648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0271" y="2852940"/>
            <a:ext cx="1296143" cy="5991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0271" y="3789045"/>
            <a:ext cx="478009" cy="936099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323532" y="723468"/>
            <a:ext cx="6480810" cy="5298440"/>
            <a:chOff x="323532" y="723468"/>
            <a:chExt cx="6480810" cy="529844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535" y="1439460"/>
              <a:ext cx="6408711" cy="458182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23532" y="723468"/>
              <a:ext cx="6409055" cy="3785870"/>
            </a:xfrm>
            <a:custGeom>
              <a:avLst/>
              <a:gdLst/>
              <a:ahLst/>
              <a:cxnLst/>
              <a:rect l="l" t="t" r="r" b="b"/>
              <a:pathLst>
                <a:path w="6409055" h="3785870">
                  <a:moveTo>
                    <a:pt x="6408712" y="0"/>
                  </a:moveTo>
                  <a:lnTo>
                    <a:pt x="0" y="0"/>
                  </a:lnTo>
                  <a:lnTo>
                    <a:pt x="0" y="3785654"/>
                  </a:lnTo>
                  <a:lnTo>
                    <a:pt x="6408712" y="3785654"/>
                  </a:lnTo>
                  <a:lnTo>
                    <a:pt x="6408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603066" y="4448795"/>
            <a:ext cx="10013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dh_3.png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0270" y="4869160"/>
            <a:ext cx="1174551" cy="91011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8251138" y="5456908"/>
            <a:ext cx="756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ac.jpg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402267" y="744296"/>
            <a:ext cx="5941695" cy="3682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.modI</a:t>
            </a:r>
            <a:r>
              <a:rPr dirty="0" sz="1600" spc="-50" b="1">
                <a:latin typeface="Calibri"/>
                <a:cs typeface="Calibri"/>
              </a:rPr>
              <a:t> 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background: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linear-gradient(to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right,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#d2ff52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0%,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#566647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100%);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.modJ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background: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linear-gradient(to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bottom,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rgba(240,183,161,1)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0%, </a:t>
            </a:r>
            <a:r>
              <a:rPr dirty="0" sz="1600" spc="-10">
                <a:latin typeface="Calibri"/>
                <a:cs typeface="Calibri"/>
              </a:rPr>
              <a:t>rgba(140,51,16,1)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80%,rgba(117,34,1,1)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51%,rgba(191,110,78,1)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100%);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.modK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116268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background: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linear-gradient(to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top,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rgba(50,116,45,1)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0%, </a:t>
            </a:r>
            <a:r>
              <a:rPr dirty="0" sz="1600" spc="-10">
                <a:latin typeface="Calibri"/>
                <a:cs typeface="Calibri"/>
              </a:rPr>
              <a:t>rgba(239,239,210,1)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100%);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.modL</a:t>
            </a:r>
            <a:r>
              <a:rPr dirty="0" sz="1600" spc="-50" b="1">
                <a:latin typeface="Calibri"/>
                <a:cs typeface="Calibri"/>
              </a:rPr>
              <a:t> {</a:t>
            </a:r>
            <a:endParaRPr sz="1600">
              <a:latin typeface="Calibri"/>
              <a:cs typeface="Calibri"/>
            </a:endParaRPr>
          </a:p>
          <a:p>
            <a:pPr marL="12700" marR="1162685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background: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linear-gradient(to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top,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rgba(50,116,45,1)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0%, </a:t>
            </a:r>
            <a:r>
              <a:rPr dirty="0" sz="1600" spc="-10">
                <a:latin typeface="Calibri"/>
                <a:cs typeface="Calibri"/>
              </a:rPr>
              <a:t>rgba(50,116,45,0)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100%);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63664"/>
            <a:ext cx="9144000" cy="389433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3818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Estructura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4276" y="1065943"/>
            <a:ext cx="760539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meta</a:t>
            </a:r>
            <a:r>
              <a:rPr dirty="0" sz="2400" spc="-55" b="1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tipos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metadatos.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charset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especifica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codificación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usada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nuestra página.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&lt;meta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charset="</a:t>
            </a:r>
            <a:r>
              <a:rPr dirty="0" sz="2400" spc="-10" i="1">
                <a:latin typeface="Calibri"/>
                <a:cs typeface="Calibri"/>
              </a:rPr>
              <a:t>character_set</a:t>
            </a:r>
            <a:r>
              <a:rPr dirty="0" sz="2400" spc="-10">
                <a:latin typeface="Calibri"/>
                <a:cs typeface="Calibri"/>
              </a:rPr>
              <a:t>"&gt;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707898" y="3032955"/>
            <a:ext cx="1296670" cy="1260475"/>
          </a:xfrm>
          <a:custGeom>
            <a:avLst/>
            <a:gdLst/>
            <a:ahLst/>
            <a:cxnLst/>
            <a:rect l="l" t="t" r="r" b="b"/>
            <a:pathLst>
              <a:path w="1296670" h="1260475">
                <a:moveTo>
                  <a:pt x="1296149" y="0"/>
                </a:moveTo>
                <a:lnTo>
                  <a:pt x="648080" y="0"/>
                </a:lnTo>
                <a:lnTo>
                  <a:pt x="648080" y="1260144"/>
                </a:lnTo>
                <a:lnTo>
                  <a:pt x="0" y="1260144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004053" y="2708922"/>
            <a:ext cx="3528695" cy="6483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535"/>
              </a:spcBef>
            </a:pPr>
            <a:r>
              <a:rPr dirty="0" sz="2400">
                <a:latin typeface="Calibri"/>
                <a:cs typeface="Calibri"/>
              </a:rPr>
              <a:t>&lt;meta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charset="utf-</a:t>
            </a:r>
            <a:r>
              <a:rPr dirty="0" sz="2400" spc="-25">
                <a:latin typeface="Calibri"/>
                <a:cs typeface="Calibri"/>
              </a:rPr>
              <a:t>8"&gt;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78011" y="6463728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117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Fondos</a:t>
            </a:r>
            <a:r>
              <a:rPr dirty="0" spc="-6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3936"/>
            <a:ext cx="4077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Background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imágenes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32" y="1484783"/>
            <a:ext cx="3892458" cy="5085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23" y="3573017"/>
            <a:ext cx="406390" cy="1777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5975" y="1772816"/>
            <a:ext cx="3035299" cy="1435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8391" y="764704"/>
            <a:ext cx="3301999" cy="9270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531059" y="1424459"/>
            <a:ext cx="878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f03.png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4290700" y="2720675"/>
            <a:ext cx="4498975" cy="3108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5247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f02.png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3252470">
              <a:lnSpc>
                <a:spcPct val="100000"/>
              </a:lnSpc>
            </a:pPr>
            <a:r>
              <a:rPr dirty="0" sz="1600" spc="-10" b="1">
                <a:solidFill>
                  <a:srgbClr val="4F81BD"/>
                </a:solidFill>
                <a:latin typeface="Courier New"/>
                <a:cs typeface="Courier New"/>
              </a:rPr>
              <a:t>f01.png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div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{</a:t>
            </a:r>
            <a:r>
              <a:rPr dirty="0" sz="1600" spc="355" b="1"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1F497D"/>
                </a:solidFill>
                <a:latin typeface="Calibri"/>
                <a:cs typeface="Calibri"/>
              </a:rPr>
              <a:t>background-</a:t>
            </a:r>
            <a:r>
              <a:rPr dirty="0" sz="1600">
                <a:solidFill>
                  <a:srgbClr val="1F497D"/>
                </a:solidFill>
                <a:latin typeface="Calibri"/>
                <a:cs typeface="Calibri"/>
              </a:rPr>
              <a:t>color:</a:t>
            </a:r>
            <a:r>
              <a:rPr dirty="0" sz="1600" spc="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#a4d3ff;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sz="1600" spc="-10">
                <a:solidFill>
                  <a:srgbClr val="1F497D"/>
                </a:solidFill>
                <a:latin typeface="Calibri"/>
                <a:cs typeface="Calibri"/>
              </a:rPr>
              <a:t>background:</a:t>
            </a:r>
            <a:r>
              <a:rPr dirty="0" sz="1600" spc="-25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url(images/f01.png)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left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bottom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repeat-</a:t>
            </a:r>
            <a:r>
              <a:rPr dirty="0" sz="1600" spc="-25">
                <a:latin typeface="Calibri"/>
                <a:cs typeface="Calibri"/>
              </a:rPr>
              <a:t>x, </a:t>
            </a:r>
            <a:r>
              <a:rPr dirty="0" sz="1600" spc="-10">
                <a:latin typeface="Calibri"/>
                <a:cs typeface="Calibri"/>
              </a:rPr>
              <a:t>url(images/f02.png)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left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bottom</a:t>
            </a:r>
            <a:r>
              <a:rPr dirty="0" sz="1600" spc="-10">
                <a:latin typeface="Calibri"/>
                <a:cs typeface="Calibri"/>
              </a:rPr>
              <a:t> no-repeat, url(images/f03.png)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left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top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repeat-</a:t>
            </a:r>
            <a:r>
              <a:rPr dirty="0" sz="1600" spc="-25">
                <a:latin typeface="Calibri"/>
                <a:cs typeface="Calibri"/>
              </a:rPr>
              <a:t>x;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5412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Bordes</a:t>
            </a:r>
            <a:r>
              <a:rPr dirty="0" spc="-9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849919"/>
            <a:ext cx="7666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CSS3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permite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añadir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bordes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bordes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redondeados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6285" y="6400784"/>
            <a:ext cx="4077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http://www.cssmatic.com/es/border-radius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268768"/>
            <a:ext cx="6593156" cy="468051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94356" y="2660788"/>
            <a:ext cx="11868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10">
                <a:latin typeface="Calibri"/>
                <a:cs typeface="Calibri"/>
              </a:rPr>
              <a:t> 24px;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34432" y="2660788"/>
            <a:ext cx="16560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border-top-left-radius: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24px;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06489" y="2660788"/>
            <a:ext cx="12890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24px </a:t>
            </a:r>
            <a:r>
              <a:rPr dirty="0" sz="1100" spc="-25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62626" y="2660788"/>
            <a:ext cx="1494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36px </a:t>
            </a:r>
            <a:r>
              <a:rPr dirty="0" sz="1100" spc="-10">
                <a:latin typeface="Calibri"/>
                <a:cs typeface="Calibri"/>
              </a:rPr>
              <a:t>12px;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986" y="4244998"/>
            <a:ext cx="2038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border-top-right-radius:</a:t>
            </a:r>
            <a:r>
              <a:rPr dirty="0" sz="1100">
                <a:latin typeface="Calibri"/>
                <a:cs typeface="Calibri"/>
              </a:rPr>
              <a:t> 50px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30px;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73957" y="4244998"/>
            <a:ext cx="352932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8235" algn="l"/>
              </a:tabLst>
            </a:pPr>
            <a:r>
              <a:rPr dirty="0" sz="1100" spc="-10">
                <a:latin typeface="Calibri"/>
                <a:cs typeface="Calibri"/>
              </a:rPr>
              <a:t>border-bottom-right-radius: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50px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30px;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20">
                <a:latin typeface="Calibri"/>
                <a:cs typeface="Calibri"/>
              </a:rPr>
              <a:t> 50%;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90139" y="4244998"/>
            <a:ext cx="16332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7486" y="5901135"/>
            <a:ext cx="1700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20px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20px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73537" y="5901135"/>
            <a:ext cx="17018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20px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20px;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45734" y="5901135"/>
            <a:ext cx="385445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</a:t>
            </a:r>
            <a:r>
              <a:rPr dirty="0" sz="1100">
                <a:latin typeface="Calibri"/>
                <a:cs typeface="Calibri"/>
              </a:rPr>
              <a:t>radius: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50%;</a:t>
            </a:r>
            <a:r>
              <a:rPr dirty="0" sz="1100" spc="48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border-top-left-radius: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20%;</a:t>
            </a:r>
            <a:endParaRPr sz="1100">
              <a:latin typeface="Calibri"/>
              <a:cs typeface="Calibri"/>
            </a:endParaRPr>
          </a:p>
          <a:p>
            <a:pPr marL="174053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border-top-right-radius: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20%;</a:t>
            </a:r>
            <a:endParaRPr sz="1100">
              <a:latin typeface="Calibri"/>
              <a:cs typeface="Calibri"/>
            </a:endParaRPr>
          </a:p>
          <a:p>
            <a:pPr marL="17399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border-bottom-left-radius: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20%;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73517" y="6404201"/>
            <a:ext cx="22015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border-bottom-right-radius: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20%;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75383" y="6517529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9286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Sombras</a:t>
            </a:r>
            <a:r>
              <a:rPr dirty="0" spc="-105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3" y="1484783"/>
            <a:ext cx="8316412" cy="397126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6284" y="5967059"/>
            <a:ext cx="400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http://dev.w3.org/csswg/css-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backgrounds/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02267" y="2660788"/>
            <a:ext cx="16656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46391" y="2660788"/>
            <a:ext cx="19018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06436" y="2660788"/>
            <a:ext cx="20053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66620" y="2660788"/>
            <a:ext cx="21380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3633" y="4028938"/>
            <a:ext cx="1550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89824" y="4028938"/>
            <a:ext cx="17856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05875" y="4028938"/>
            <a:ext cx="19716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inset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65919" y="4028938"/>
            <a:ext cx="2207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inset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1145" y="5325020"/>
            <a:ext cx="1553210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inset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 0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61330" y="5325020"/>
            <a:ext cx="1685289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inset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5px 5px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49308" y="5325020"/>
            <a:ext cx="1877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inner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65499" y="5325020"/>
            <a:ext cx="2092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box-shadow: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5px </a:t>
            </a:r>
            <a:r>
              <a:rPr dirty="0" sz="1100" spc="-10">
                <a:latin typeface="Calibri"/>
                <a:cs typeface="Calibri"/>
              </a:rPr>
              <a:t>#888;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2267" y="683432"/>
            <a:ext cx="8289925" cy="83121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400" b="1">
                <a:latin typeface="Calibri"/>
                <a:cs typeface="Calibri"/>
              </a:rPr>
              <a:t>CSS3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permite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añadir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sombras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  <a:spcBef>
                <a:spcPts val="560"/>
              </a:spcBef>
            </a:pPr>
            <a:r>
              <a:rPr dirty="0" sz="1800" spc="-20">
                <a:latin typeface="Calibri"/>
                <a:cs typeface="Calibri"/>
              </a:rPr>
              <a:t>box-</a:t>
            </a:r>
            <a:r>
              <a:rPr dirty="0" sz="1800">
                <a:latin typeface="Calibri"/>
                <a:cs typeface="Calibri"/>
              </a:rPr>
              <a:t>shadow: </a:t>
            </a:r>
            <a:r>
              <a:rPr dirty="0" sz="1800" spc="-10">
                <a:latin typeface="Calibri"/>
                <a:cs typeface="Calibri"/>
              </a:rPr>
              <a:t>none|offset-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0">
                <a:latin typeface="Calibri"/>
                <a:cs typeface="Calibri"/>
              </a:rPr>
              <a:t> offset-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">
                <a:latin typeface="Calibri"/>
                <a:cs typeface="Calibri"/>
              </a:rPr>
              <a:t> blur-</a:t>
            </a:r>
            <a:r>
              <a:rPr dirty="0" sz="1800">
                <a:latin typeface="Calibri"/>
                <a:cs typeface="Calibri"/>
              </a:rPr>
              <a:t>radius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spread-</a:t>
            </a:r>
            <a:r>
              <a:rPr dirty="0" sz="1800">
                <a:latin typeface="Calibri"/>
                <a:cs typeface="Calibri"/>
              </a:rPr>
              <a:t>radius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color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|inset|initial|inherit;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3818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Estructura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389" y="1844827"/>
            <a:ext cx="6743974" cy="49685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4563" y="993936"/>
            <a:ext cx="8422005" cy="152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HTML5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bloques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div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sustituidos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bloques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semánticos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muestran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significado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mismos.</a:t>
            </a:r>
            <a:endParaRPr sz="2400">
              <a:latin typeface="Calibri"/>
              <a:cs typeface="Calibri"/>
            </a:endParaRPr>
          </a:p>
          <a:p>
            <a:pPr algn="r" marR="7514590">
              <a:lnSpc>
                <a:spcPct val="100000"/>
              </a:lnSpc>
              <a:spcBef>
                <a:spcPts val="1090"/>
              </a:spcBef>
            </a:pPr>
            <a:r>
              <a:rPr dirty="0" sz="1800" spc="-10">
                <a:latin typeface="Calibri"/>
                <a:cs typeface="Calibri"/>
              </a:rPr>
              <a:t>&lt;header&gt;</a:t>
            </a:r>
            <a:endParaRPr sz="1800">
              <a:latin typeface="Calibri"/>
              <a:cs typeface="Calibri"/>
            </a:endParaRPr>
          </a:p>
          <a:p>
            <a:pPr algn="r" marR="7514590">
              <a:lnSpc>
                <a:spcPct val="100000"/>
              </a:lnSpc>
              <a:spcBef>
                <a:spcPts val="605"/>
              </a:spcBef>
            </a:pPr>
            <a:r>
              <a:rPr dirty="0" sz="1800" spc="-10">
                <a:latin typeface="Calibri"/>
                <a:cs typeface="Calibri"/>
              </a:rPr>
              <a:t>&lt;nav&gt;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83819" y="2728452"/>
            <a:ext cx="923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&lt;section&gt;</a:t>
            </a:r>
            <a:endParaRPr sz="18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&lt;article&gt;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91068" y="2798633"/>
            <a:ext cx="740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&lt;aside&gt;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9880" y="6173683"/>
            <a:ext cx="826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&lt;footer&gt;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27" y="1772818"/>
            <a:ext cx="4303373" cy="326173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3818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Estructura</a:t>
            </a:r>
            <a:r>
              <a:rPr dirty="0" spc="-16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555773" y="6309321"/>
            <a:ext cx="1584325" cy="405130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139952" y="4725142"/>
            <a:ext cx="1800225" cy="1786889"/>
          </a:xfrm>
          <a:custGeom>
            <a:avLst/>
            <a:gdLst/>
            <a:ahLst/>
            <a:cxnLst/>
            <a:rect l="l" t="t" r="r" b="b"/>
            <a:pathLst>
              <a:path w="1800225" h="1786890">
                <a:moveTo>
                  <a:pt x="0" y="1786509"/>
                </a:moveTo>
                <a:lnTo>
                  <a:pt x="1776399" y="1786509"/>
                </a:lnTo>
                <a:lnTo>
                  <a:pt x="1776399" y="0"/>
                </a:lnTo>
                <a:lnTo>
                  <a:pt x="1800199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703375" y="6378599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2836" y="849919"/>
            <a:ext cx="7742555" cy="530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realizada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bloques </a:t>
            </a:r>
            <a:r>
              <a:rPr dirty="0" sz="2400">
                <a:latin typeface="Calibri"/>
                <a:cs typeface="Calibri"/>
              </a:rPr>
              <a:t>semánticos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HTML5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4872355" algn="l"/>
              </a:tabLst>
            </a:pPr>
            <a:r>
              <a:rPr dirty="0" u="sng" sz="2400" spc="175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2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2400" b="1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5"/>
              </a:spcBef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class="caja"&gt;</a:t>
            </a:r>
            <a:endParaRPr sz="16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&lt;header&gt;&lt;h1</a:t>
            </a:r>
            <a:r>
              <a:rPr dirty="0" sz="1600">
                <a:latin typeface="Calibri"/>
                <a:cs typeface="Calibri"/>
              </a:rPr>
              <a:t>&gt;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Cabecera: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Header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&lt;/h1&gt;</a:t>
            </a:r>
            <a:endParaRPr sz="1600">
              <a:latin typeface="Calibri"/>
              <a:cs typeface="Calibri"/>
            </a:endParaRPr>
          </a:p>
          <a:p>
            <a:pPr marL="19431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&lt;/header&gt;</a:t>
            </a:r>
            <a:endParaRPr sz="1600">
              <a:latin typeface="Calibri"/>
              <a:cs typeface="Calibri"/>
            </a:endParaRPr>
          </a:p>
          <a:p>
            <a:pPr marL="19431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&lt;nav&gt;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dirty="0" sz="1600" spc="-20" b="1">
                <a:latin typeface="Calibri"/>
                <a:cs typeface="Calibri"/>
              </a:rPr>
              <a:t>&lt;ul&gt;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&lt;li&gt;&lt;a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href="#"&gt;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Opción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&lt;/a&gt;&lt;/li&gt;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&lt;li&gt;&lt;a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href="#"&gt;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Opción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&lt;/a&gt;&lt;/li&gt;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&lt;li&gt;&lt;a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href="#“&gt;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Opción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3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&lt;/a&gt;&lt;/li&gt;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&lt;/ul&gt;</a:t>
            </a:r>
            <a:endParaRPr sz="1600">
              <a:latin typeface="Calibri"/>
              <a:cs typeface="Calibri"/>
            </a:endParaRPr>
          </a:p>
          <a:p>
            <a:pPr marL="19431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&lt;/nav&gt;</a:t>
            </a:r>
            <a:endParaRPr sz="1600">
              <a:latin typeface="Calibri"/>
              <a:cs typeface="Calibri"/>
            </a:endParaRPr>
          </a:p>
          <a:p>
            <a:pPr marL="19431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&lt;div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class="contenido"&gt;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&lt;article&gt;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Contenido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página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&lt;strong&gt;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article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&amp;gt;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&lt;/strong&gt;&lt;/article&gt;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&lt;aside&gt;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Área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contenido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destacado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relacionado: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&lt;strong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&gt;</a:t>
            </a:r>
            <a:r>
              <a:rPr dirty="0" sz="1600">
                <a:latin typeface="Calibri"/>
                <a:cs typeface="Calibri"/>
              </a:rPr>
              <a:t>aside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&lt;/strong&gt;&lt;/aside&gt;</a:t>
            </a:r>
            <a:endParaRPr sz="16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  <a:p>
            <a:pPr marL="194310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&lt;footer&gt;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Pie: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&lt;strong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&gt;</a:t>
            </a:r>
            <a:r>
              <a:rPr dirty="0" sz="1600">
                <a:latin typeface="Calibri"/>
                <a:cs typeface="Calibri"/>
              </a:rPr>
              <a:t>foote</a:t>
            </a:r>
            <a:r>
              <a:rPr dirty="0" sz="1600" b="1">
                <a:latin typeface="Calibri"/>
                <a:cs typeface="Calibri"/>
              </a:rPr>
              <a:t>r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&lt;/strong&gt;&lt;/footer&gt;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4073" y="6126862"/>
            <a:ext cx="5689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&lt;/div&gt;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300" y="0"/>
            <a:ext cx="381889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Estructura</a:t>
            </a:r>
            <a:r>
              <a:rPr dirty="0" sz="4400" spc="-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3936"/>
            <a:ext cx="82353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HTML,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realizarse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sentido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lógico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lectura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cuando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no </a:t>
            </a:r>
            <a:r>
              <a:rPr dirty="0" sz="2400">
                <a:latin typeface="Calibri"/>
                <a:cs typeface="Calibri"/>
              </a:rPr>
              <a:t>pierda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significado.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32" y="2348879"/>
            <a:ext cx="4069089" cy="36724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276871"/>
            <a:ext cx="4522254" cy="367240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425688" y="6425628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9845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Recursos</a:t>
            </a:r>
            <a:r>
              <a:rPr dirty="0" spc="-18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993936"/>
            <a:ext cx="609092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CSS3</a:t>
            </a:r>
            <a:r>
              <a:rPr dirty="0" sz="2400" spc="-10" b="1">
                <a:latin typeface="Calibri"/>
                <a:cs typeface="Calibri"/>
              </a:rPr>
              <a:t> Generator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http://css3generator.com/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CSS3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Gradient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http://gradients.glrzad.com/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{CSS}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Portal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line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http://www.cssportal.com/css3-</a:t>
            </a: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rounded-corner/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CSS3</a:t>
            </a:r>
            <a:r>
              <a:rPr dirty="0" sz="2400" spc="-10" b="1">
                <a:latin typeface="Calibri"/>
                <a:cs typeface="Calibri"/>
              </a:rPr>
              <a:t> MAKER: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http://www.css3maker.com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CSS3.com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http://www.css3.com/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75383" y="6517529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786" y="2480881"/>
            <a:ext cx="239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HTML/CSS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25688" y="6425628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A8A8A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24949"/>
            <a:ext cx="9144000" cy="39330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11322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FFFFFF"/>
                </a:solidFill>
              </a:rPr>
              <a:t>utf-</a:t>
            </a:r>
            <a:r>
              <a:rPr dirty="0" spc="-5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478011" y="6463728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4276" y="1065943"/>
            <a:ext cx="83826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Charset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utf-</a:t>
            </a:r>
            <a:r>
              <a:rPr dirty="0" sz="2400" b="1">
                <a:latin typeface="Calibri"/>
                <a:cs typeface="Calibri"/>
              </a:rPr>
              <a:t>8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nicode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ransformation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ormat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8</a:t>
            </a:r>
            <a:r>
              <a:rPr dirty="0" sz="2400" spc="-10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representa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código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caracteres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UNICODE.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compatible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ASCII.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Permite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visualizar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caracteres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idioma.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48812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Caracteres</a:t>
            </a:r>
            <a:r>
              <a:rPr dirty="0" spc="-22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especiales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74276" y="924975"/>
            <a:ext cx="790003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Caracteres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especiales: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incluir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texto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caracteres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propias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del </a:t>
            </a:r>
            <a:r>
              <a:rPr dirty="0" sz="2000">
                <a:latin typeface="Calibri"/>
                <a:cs typeface="Calibri"/>
              </a:rPr>
              <a:t>lenguaje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HTML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necesario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usar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anotación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codificada: </a:t>
            </a:r>
            <a:r>
              <a:rPr dirty="0" u="sng" sz="2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http://dev.w3.org/html5/html-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author/charref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61194" y="1910481"/>
          <a:ext cx="610870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3128010"/>
                <a:gridCol w="2032000"/>
              </a:tblGrid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Espacio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blanco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(non-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breaking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space)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&amp;nbsp;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&lt;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Menor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&amp;lt;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&gt;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Mayor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&amp;gt;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&amp;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Ampersand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&amp;amp;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“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Comillas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&amp;quot;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‘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apóstrofo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&amp;apos;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61048"/>
            <a:ext cx="9143999" cy="299695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478011" y="6463728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675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FFFFFF"/>
                </a:solidFill>
              </a:rPr>
              <a:t>Tabla</a:t>
            </a:r>
            <a:r>
              <a:rPr dirty="0" spc="-20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3324" y="849919"/>
            <a:ext cx="8529955" cy="574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F81BD"/>
                </a:solidFill>
                <a:latin typeface="Calibri"/>
                <a:cs typeface="Calibri"/>
              </a:rPr>
              <a:t>&lt;table&gt;</a:t>
            </a:r>
            <a:r>
              <a:rPr dirty="0" sz="2400" b="1">
                <a:latin typeface="Calibri"/>
                <a:cs typeface="Calibri"/>
              </a:rPr>
              <a:t>,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4F81BD"/>
                </a:solidFill>
                <a:latin typeface="Calibri"/>
                <a:cs typeface="Calibri"/>
              </a:rPr>
              <a:t>&lt;tr&gt;</a:t>
            </a:r>
            <a:r>
              <a:rPr dirty="0" sz="2400" spc="-2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cada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211454">
              <a:lnSpc>
                <a:spcPct val="100000"/>
              </a:lnSpc>
            </a:pPr>
            <a:r>
              <a:rPr dirty="0" sz="2400" b="1">
                <a:solidFill>
                  <a:srgbClr val="4F81BD"/>
                </a:solidFill>
                <a:latin typeface="Calibri"/>
                <a:cs typeface="Calibri"/>
              </a:rPr>
              <a:t>&lt;td&gt;</a:t>
            </a:r>
            <a:r>
              <a:rPr dirty="0" sz="2400" spc="-3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cada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columna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D"/>
                </a:solidFill>
                <a:latin typeface="Calibri"/>
                <a:cs typeface="Calibri"/>
              </a:rPr>
              <a:t>&lt;th&gt;</a:t>
            </a:r>
            <a:r>
              <a:rPr dirty="0" sz="2400" spc="-3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indica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celda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cabecera.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83210" algn="l"/>
                <a:tab pos="3503929" algn="l"/>
              </a:tabLst>
            </a:pPr>
            <a:r>
              <a:rPr dirty="0" u="sng" sz="180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2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180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600"/>
              </a:spcBef>
            </a:pPr>
            <a:r>
              <a:rPr dirty="0" sz="1200" spc="-10" b="1">
                <a:latin typeface="Calibri"/>
                <a:cs typeface="Calibri"/>
              </a:rPr>
              <a:t>&lt;table&gt;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20" b="1">
                <a:latin typeface="Calibri"/>
                <a:cs typeface="Calibri"/>
              </a:rPr>
              <a:t>&lt;tr&gt;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Población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Hombres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Mujeres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&lt;/tr&gt;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20" b="1">
                <a:latin typeface="Calibri"/>
                <a:cs typeface="Calibri"/>
              </a:rPr>
              <a:t>&lt;tr&gt;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Alemania</a:t>
            </a:r>
            <a:r>
              <a:rPr dirty="0" sz="1200" spc="27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82.020.578 </a:t>
            </a:r>
            <a:r>
              <a:rPr dirty="0" sz="1200" b="1">
                <a:latin typeface="Calibri"/>
                <a:cs typeface="Calibri"/>
              </a:rPr>
              <a:t>&lt; </a:t>
            </a:r>
            <a:r>
              <a:rPr dirty="0" sz="1200" spc="-20" b="1">
                <a:latin typeface="Calibri"/>
                <a:cs typeface="Calibri"/>
              </a:rPr>
              <a:t>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40.346.853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41.673.725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&lt;/tr&gt;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20" b="1">
                <a:latin typeface="Calibri"/>
                <a:cs typeface="Calibri"/>
              </a:rPr>
              <a:t>&lt;tr&gt;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Francia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65.578.819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31.764.615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33.814.204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&lt;/tr&gt;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20" b="1">
                <a:latin typeface="Calibri"/>
                <a:cs typeface="Calibri"/>
              </a:rPr>
              <a:t>&lt;tr&gt;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&lt;th&gt;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Reino Unido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&lt;/th&gt;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63.896.071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31.423.339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&lt;td&gt;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32.472.732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&lt;/td&gt;</a:t>
            </a:r>
            <a:endParaRPr sz="1200">
              <a:latin typeface="Calibri"/>
              <a:cs typeface="Calibri"/>
            </a:endParaRPr>
          </a:p>
          <a:p>
            <a:pPr marL="3517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&lt;/tr&gt;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3244" y="1916836"/>
            <a:ext cx="5071241" cy="386129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853107" y="6555629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308" y="6607140"/>
            <a:ext cx="5664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 b="1">
                <a:latin typeface="Calibri"/>
                <a:cs typeface="Calibri"/>
              </a:rPr>
              <a:t>&lt;/table&gt;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21532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FFFFFF"/>
                </a:solidFill>
              </a:rPr>
              <a:t>Tabla</a:t>
            </a:r>
            <a:r>
              <a:rPr dirty="0" spc="-20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637083" y="6666630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5895" y="1218679"/>
            <a:ext cx="5267225" cy="401052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98561" y="830874"/>
            <a:ext cx="3310890" cy="487934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288290" algn="l"/>
                <a:tab pos="3297554" algn="l"/>
              </a:tabLst>
            </a:pPr>
            <a:r>
              <a:rPr dirty="0" u="heavy" sz="180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1800" spc="-25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CSS</a:t>
            </a:r>
            <a:r>
              <a:rPr dirty="0" u="heavy" sz="1800">
                <a:uFill>
                  <a:solidFill>
                    <a:srgbClr val="4A7EBB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88290" marR="1543685">
              <a:lnSpc>
                <a:spcPct val="100000"/>
              </a:lnSpc>
              <a:spcBef>
                <a:spcPts val="595"/>
              </a:spcBef>
            </a:pPr>
            <a:r>
              <a:rPr dirty="0" sz="1200" b="1">
                <a:latin typeface="Calibri"/>
                <a:cs typeface="Calibri"/>
              </a:rPr>
              <a:t>&lt;style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type="text/css"&gt; </a:t>
            </a:r>
            <a:r>
              <a:rPr dirty="0" sz="1200" b="1">
                <a:latin typeface="Calibri"/>
                <a:cs typeface="Calibri"/>
              </a:rPr>
              <a:t>table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745490" marR="1724025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padding: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0px; </a:t>
            </a:r>
            <a:r>
              <a:rPr dirty="0" sz="1200">
                <a:latin typeface="Calibri"/>
                <a:cs typeface="Calibri"/>
              </a:rPr>
              <a:t>margin: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0px;</a:t>
            </a:r>
            <a:endParaRPr sz="12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border-</a:t>
            </a:r>
            <a:r>
              <a:rPr dirty="0" sz="1200">
                <a:latin typeface="Calibri"/>
                <a:cs typeface="Calibri"/>
              </a:rPr>
              <a:t>spacing:</a:t>
            </a:r>
            <a:r>
              <a:rPr dirty="0" sz="1200" spc="-20">
                <a:latin typeface="Calibri"/>
                <a:cs typeface="Calibri"/>
              </a:rPr>
              <a:t> 0px;</a:t>
            </a:r>
            <a:endParaRPr sz="1200">
              <a:latin typeface="Calibri"/>
              <a:cs typeface="Calibri"/>
            </a:endParaRPr>
          </a:p>
          <a:p>
            <a:pPr marL="745490" marR="17399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font-family: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Arial,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Helvetica,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sans-serif; font-</a:t>
            </a:r>
            <a:r>
              <a:rPr dirty="0" sz="1200">
                <a:latin typeface="Calibri"/>
                <a:cs typeface="Calibri"/>
              </a:rPr>
              <a:t>size: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0.8em;</a:t>
            </a:r>
            <a:endParaRPr sz="1200">
              <a:latin typeface="Calibri"/>
              <a:cs typeface="Calibri"/>
            </a:endParaRPr>
          </a:p>
          <a:p>
            <a:pPr algn="just" marL="745490" marR="109855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border-top-width: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1px; </a:t>
            </a:r>
            <a:r>
              <a:rPr dirty="0" sz="1200" spc="-10">
                <a:latin typeface="Calibri"/>
                <a:cs typeface="Calibri"/>
              </a:rPr>
              <a:t>border-top-style: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solid; border-top-</a:t>
            </a:r>
            <a:r>
              <a:rPr dirty="0" sz="1200">
                <a:latin typeface="Calibri"/>
                <a:cs typeface="Calibri"/>
              </a:rPr>
              <a:t>color:</a:t>
            </a:r>
            <a:r>
              <a:rPr dirty="0" sz="1200" spc="-10">
                <a:latin typeface="Calibri"/>
                <a:cs typeface="Calibri"/>
              </a:rPr>
              <a:t> #333;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th,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td </a:t>
            </a:r>
            <a:r>
              <a:rPr dirty="0" sz="1200" spc="-50" b="1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algn="just" marL="74549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padding: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0.5em;</a:t>
            </a:r>
            <a:endParaRPr sz="1200">
              <a:latin typeface="Calibri"/>
              <a:cs typeface="Calibri"/>
            </a:endParaRPr>
          </a:p>
          <a:p>
            <a:pPr algn="just" marL="745490" marR="84709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border-bottom-width: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1px; </a:t>
            </a:r>
            <a:r>
              <a:rPr dirty="0" sz="1200" spc="-10">
                <a:latin typeface="Calibri"/>
                <a:cs typeface="Calibri"/>
              </a:rPr>
              <a:t>border-bottom-style: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solid; border-bottom-</a:t>
            </a:r>
            <a:r>
              <a:rPr dirty="0" sz="1200">
                <a:latin typeface="Calibri"/>
                <a:cs typeface="Calibri"/>
              </a:rPr>
              <a:t>color: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#333;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th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background-</a:t>
            </a:r>
            <a:r>
              <a:rPr dirty="0" sz="1200">
                <a:latin typeface="Calibri"/>
                <a:cs typeface="Calibri"/>
              </a:rPr>
              <a:t>color: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#E2E2E2;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td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dirty="0" sz="1200" spc="-10">
                <a:latin typeface="Calibri"/>
                <a:cs typeface="Calibri"/>
              </a:rPr>
              <a:t>background-</a:t>
            </a:r>
            <a:r>
              <a:rPr dirty="0" sz="1200">
                <a:latin typeface="Calibri"/>
                <a:cs typeface="Calibri"/>
              </a:rPr>
              <a:t>color: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#F0F0F0;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&lt;/style&gt;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35071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Recursos</a:t>
            </a:r>
            <a:r>
              <a:rPr dirty="0" spc="-180">
                <a:solidFill>
                  <a:srgbClr val="FFFFFF"/>
                </a:solidFill>
              </a:rPr>
              <a:t> </a:t>
            </a:r>
            <a:r>
              <a:rPr dirty="0" spc="-2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827707" y="6555629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267" y="852967"/>
            <a:ext cx="8361045" cy="2769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01625" indent="-63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MDN: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Lista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Elementos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HTML5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https://developer.mozilla.org/es/docs/HTML/HTML5/HTML5_lista_elementos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332422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W3C: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HTML5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elements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http://dev.w3.org/html5/markup/elements.html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latin typeface="Calibri"/>
                <a:cs typeface="Calibri"/>
              </a:rPr>
              <a:t>HTML5-</a:t>
            </a:r>
            <a:r>
              <a:rPr dirty="0" sz="2000" b="1">
                <a:latin typeface="Calibri"/>
                <a:cs typeface="Calibri"/>
              </a:rPr>
              <a:t>Visual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Cheat </a:t>
            </a:r>
            <a:r>
              <a:rPr dirty="0" sz="2000" spc="-20" b="1">
                <a:latin typeface="Calibri"/>
                <a:cs typeface="Calibri"/>
              </a:rPr>
              <a:t>Sheet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https://docs.google.com/viewer?a=v&amp;pid=sites&amp;srcid=bGFuZG1hcmtzY2hvb2wu</a:t>
            </a:r>
            <a:r>
              <a:rPr dirty="0" sz="20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b3JnfG1zLWNpcmFzLWNsYXNzLXdlYnNpdGV8Z3g6M2I3ZjY1NzJlMjlmNDA3Ng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0" y="0"/>
            <a:ext cx="8388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827707" y="6555629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038" y="993936"/>
            <a:ext cx="8387080" cy="468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puede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añadir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escribiendo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directamente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las </a:t>
            </a:r>
            <a:r>
              <a:rPr dirty="0" sz="2400">
                <a:latin typeface="Calibri"/>
                <a:cs typeface="Calibri"/>
              </a:rPr>
              <a:t>propiedades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línea,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método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sencillo,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añade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un </a:t>
            </a:r>
            <a:r>
              <a:rPr dirty="0" sz="2400">
                <a:latin typeface="Calibri"/>
                <a:cs typeface="Calibri"/>
              </a:rPr>
              <a:t>atributo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style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concreto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dentro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se </a:t>
            </a:r>
            <a:r>
              <a:rPr dirty="0" sz="2400">
                <a:latin typeface="Calibri"/>
                <a:cs typeface="Calibri"/>
              </a:rPr>
              <a:t>pueden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reutilizar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otros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comparten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mismas propiedades.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escriben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propiedades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marcas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como 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i="1">
                <a:latin typeface="Calibri"/>
                <a:cs typeface="Calibri"/>
              </a:rPr>
              <a:t>nombre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valor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separadas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&lt;body</a:t>
            </a:r>
            <a:r>
              <a:rPr dirty="0" sz="1800" spc="-13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style="color:</a:t>
            </a:r>
            <a:r>
              <a:rPr dirty="0" sz="1800" spc="-13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red;</a:t>
            </a:r>
            <a:r>
              <a:rPr dirty="0" sz="1800" spc="-13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1F497D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314325">
              <a:lnSpc>
                <a:spcPct val="100000"/>
              </a:lnSpc>
            </a:pP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&lt;p</a:t>
            </a:r>
            <a:r>
              <a:rPr dirty="0" sz="1800" spc="-7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1F497D"/>
                </a:solidFill>
                <a:latin typeface="Courier New"/>
                <a:cs typeface="Courier New"/>
              </a:rPr>
              <a:t>style="font-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size:</a:t>
            </a:r>
            <a:r>
              <a:rPr dirty="0" sz="1800" spc="-7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16px;</a:t>
            </a:r>
            <a:r>
              <a:rPr dirty="0" sz="1800" spc="-7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color:</a:t>
            </a:r>
            <a:r>
              <a:rPr dirty="0" sz="1800" spc="-7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blue;</a:t>
            </a:r>
            <a:r>
              <a:rPr dirty="0" sz="1800" spc="-65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1F497D"/>
                </a:solidFill>
                <a:latin typeface="Courier New"/>
                <a:cs typeface="Courier New"/>
              </a:rPr>
              <a:t>font-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family:</a:t>
            </a:r>
            <a:r>
              <a:rPr dirty="0" sz="1800" spc="-7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1F497D"/>
                </a:solidFill>
                <a:latin typeface="Courier New"/>
                <a:cs typeface="Courier New"/>
              </a:rPr>
              <a:t>Arial, </a:t>
            </a:r>
            <a:r>
              <a:rPr dirty="0" sz="1800">
                <a:solidFill>
                  <a:srgbClr val="1F497D"/>
                </a:solidFill>
                <a:latin typeface="Courier New"/>
                <a:cs typeface="Courier New"/>
              </a:rPr>
              <a:t>Helvetica,</a:t>
            </a:r>
            <a:r>
              <a:rPr dirty="0" sz="1800" spc="-14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1F497D"/>
                </a:solidFill>
                <a:latin typeface="Courier New"/>
                <a:cs typeface="Courier New"/>
              </a:rPr>
              <a:t>sans-</a:t>
            </a:r>
            <a:r>
              <a:rPr dirty="0" sz="1800" spc="-10">
                <a:solidFill>
                  <a:srgbClr val="1F497D"/>
                </a:solidFill>
                <a:latin typeface="Courier New"/>
                <a:cs typeface="Courier New"/>
              </a:rPr>
              <a:t>serif;"&gt;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Mi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primera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página</a:t>
            </a:r>
            <a:r>
              <a:rPr dirty="0" sz="1800" spc="-10">
                <a:solidFill>
                  <a:srgbClr val="1F497D"/>
                </a:solidFill>
                <a:latin typeface="Courier New"/>
                <a:cs typeface="Courier New"/>
              </a:rPr>
              <a:t>&lt;/p&gt;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300" y="0"/>
            <a:ext cx="2066289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4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50203"/>
            <a:ext cx="9143999" cy="49077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267" y="777911"/>
            <a:ext cx="82791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aconsejable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mantener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separación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contenido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y </a:t>
            </a:r>
            <a:r>
              <a:rPr dirty="0" sz="2400">
                <a:latin typeface="Calibri"/>
                <a:cs typeface="Calibri"/>
              </a:rPr>
              <a:t>presentación,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hoja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separada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se </a:t>
            </a:r>
            <a:r>
              <a:rPr dirty="0" sz="2400">
                <a:latin typeface="Calibri"/>
                <a:cs typeface="Calibri"/>
              </a:rPr>
              <a:t>importa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&lt;link&gt;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cabecera.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A8A8A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ivazquez</dc:creator>
  <dc:title>Diapositiva 1</dc:title>
  <dcterms:created xsi:type="dcterms:W3CDTF">2022-12-02T17:59:27Z</dcterms:created>
  <dcterms:modified xsi:type="dcterms:W3CDTF">2022-12-02T17:59:27Z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2019-01-14T00:00:00Z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2022-12-02T00:00:00Z</vt:filetime>
  </property>
</Properties>
</file>