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91534" y="2481148"/>
            <a:ext cx="1360931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7757" y="980694"/>
            <a:ext cx="3888486" cy="38884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91534" y="2481148"/>
            <a:ext cx="1360931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99029" y="2264155"/>
            <a:ext cx="506603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829167" y="6557264"/>
            <a:ext cx="1663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sesocss.blogspot.com/2012/05/css-basico-cascada-especificidad-y.html" TargetMode="External"/><Relationship Id="rId3" Type="http://schemas.openxmlformats.org/officeDocument/2006/relationships/hyperlink" Target="http://dev.opera.com/articles/view/traversing-the-dom-es/" TargetMode="External"/><Relationship Id="rId4" Type="http://schemas.openxmlformats.org/officeDocument/2006/relationships/hyperlink" Target="http://librosweb.es/javascript/capitulo_5/arbol_de_nodos.html" TargetMode="External"/><Relationship Id="rId5" Type="http://schemas.openxmlformats.org/officeDocument/2006/relationships/hyperlink" Target="http://mosaic.uoc.edu/ac/le/es/m6/ud2/" TargetMode="External"/><Relationship Id="rId6" Type="http://schemas.openxmlformats.org/officeDocument/2006/relationships/hyperlink" Target="http://librosweb.es/css/capitulo_2/colisiones_de_estilos.html" TargetMode="External"/><Relationship Id="rId7" Type="http://schemas.openxmlformats.org/officeDocument/2006/relationships/hyperlink" Target="http://www.stuffandnonsense.co.uk/archives/css_specificity_wars.html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7757" y="980694"/>
            <a:ext cx="3888486" cy="38884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HTML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8479535" y="6465214"/>
            <a:ext cx="1663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84626" y="3893896"/>
            <a:ext cx="217551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88888"/>
                </a:solidFill>
                <a:latin typeface="Calibri"/>
                <a:cs typeface="Calibri"/>
              </a:rPr>
              <a:t>Herencia</a:t>
            </a:r>
            <a:r>
              <a:rPr dirty="0" sz="3200" spc="-8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888888"/>
                </a:solidFill>
                <a:latin typeface="Calibri"/>
                <a:cs typeface="Calibri"/>
              </a:rPr>
              <a:t>CSS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33032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Selectores</a:t>
            </a:r>
            <a:r>
              <a:rPr dirty="0" spc="-125">
                <a:solidFill>
                  <a:srgbClr val="FFFFFF"/>
                </a:solidFill>
              </a:rPr>
              <a:t> </a:t>
            </a:r>
            <a:r>
              <a:rPr dirty="0" spc="-25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2437" y="850138"/>
            <a:ext cx="8310880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4139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selector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aplica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todos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elementos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HTML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página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esa </a:t>
            </a:r>
            <a:r>
              <a:rPr dirty="0" sz="2400">
                <a:latin typeface="Calibri"/>
                <a:cs typeface="Calibri"/>
              </a:rPr>
              <a:t>etiqueta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(p).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selector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múltiple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CSS,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incluye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varios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selectores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separados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por </a:t>
            </a:r>
            <a:r>
              <a:rPr dirty="0" sz="2400">
                <a:latin typeface="Calibri"/>
                <a:cs typeface="Calibri"/>
              </a:rPr>
              <a:t>coma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(,),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para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aplicar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propiedades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comunes: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h1,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h2,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h3</a:t>
            </a:r>
            <a:r>
              <a:rPr dirty="0" sz="2400" spc="-25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2437" y="4142994"/>
            <a:ext cx="8319134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selector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descendente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puede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incluir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etiquetas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separadas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solo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por </a:t>
            </a:r>
            <a:r>
              <a:rPr dirty="0" sz="2400" b="1">
                <a:latin typeface="Calibri"/>
                <a:cs typeface="Calibri"/>
              </a:rPr>
              <a:t>espacios</a:t>
            </a:r>
            <a:r>
              <a:rPr dirty="0" sz="2400">
                <a:latin typeface="Calibri"/>
                <a:cs typeface="Calibri"/>
              </a:rPr>
              <a:t>.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aplicará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solo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elementos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estén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dentro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otros </a:t>
            </a:r>
            <a:r>
              <a:rPr dirty="0" sz="2400">
                <a:latin typeface="Calibri"/>
                <a:cs typeface="Calibri"/>
              </a:rPr>
              <a:t>anteriores,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ancestros,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ejemplo,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.caja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deberá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ancestro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de </a:t>
            </a:r>
            <a:r>
              <a:rPr dirty="0" sz="2400" b="1">
                <a:latin typeface="Calibri"/>
                <a:cs typeface="Calibri"/>
              </a:rPr>
              <a:t>nav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nav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deberá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ancestro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ul.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591" y="1556778"/>
            <a:ext cx="2320290" cy="8640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590" y="3212985"/>
            <a:ext cx="2384298" cy="8640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1600" y="5733250"/>
            <a:ext cx="2643124" cy="93610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8751443" y="6557264"/>
            <a:ext cx="2444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33032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Selectores</a:t>
            </a:r>
            <a:r>
              <a:rPr dirty="0" spc="-125">
                <a:solidFill>
                  <a:srgbClr val="FFFFFF"/>
                </a:solidFill>
              </a:rPr>
              <a:t> </a:t>
            </a:r>
            <a:r>
              <a:rPr dirty="0" spc="-25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8751443" y="6557264"/>
            <a:ext cx="2444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02437" y="994105"/>
            <a:ext cx="8211184" cy="4586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Selector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universal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F487C"/>
                </a:solidFill>
                <a:latin typeface="Calibri"/>
                <a:cs typeface="Calibri"/>
              </a:rPr>
              <a:t>*</a:t>
            </a:r>
            <a:r>
              <a:rPr dirty="0" sz="2400" spc="-35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fecta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todos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elementos.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*</a:t>
            </a:r>
            <a:r>
              <a:rPr dirty="0" sz="1800" spc="-35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{</a:t>
            </a:r>
            <a:r>
              <a:rPr dirty="0" sz="1800" spc="-40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margin:</a:t>
            </a:r>
            <a:r>
              <a:rPr dirty="0" sz="1800" spc="-40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0;</a:t>
            </a:r>
            <a:r>
              <a:rPr dirty="0" sz="1800" spc="-35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padding:</a:t>
            </a:r>
            <a:r>
              <a:rPr dirty="0" sz="1800" spc="-30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0;</a:t>
            </a:r>
            <a:r>
              <a:rPr dirty="0" sz="1800" spc="-40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spc="-50" b="1">
                <a:solidFill>
                  <a:srgbClr val="1F487C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Courier New"/>
              <a:cs typeface="Courier New"/>
            </a:endParaRPr>
          </a:p>
          <a:p>
            <a:pPr marL="12700">
              <a:lnSpc>
                <a:spcPts val="2850"/>
              </a:lnSpc>
            </a:pPr>
            <a:r>
              <a:rPr dirty="0" sz="2400">
                <a:latin typeface="Calibri"/>
                <a:cs typeface="Calibri"/>
              </a:rPr>
              <a:t>Las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clases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usan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para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aplicar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estilos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elemento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determinado.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&lt;p</a:t>
            </a:r>
            <a:r>
              <a:rPr dirty="0" sz="1800" spc="-120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class="rojo"&gt;Párrafo</a:t>
            </a:r>
            <a:r>
              <a:rPr dirty="0" sz="1800" spc="-90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1F487C"/>
                </a:solidFill>
                <a:latin typeface="Courier New"/>
                <a:cs typeface="Courier New"/>
              </a:rPr>
              <a:t>rojo&lt;p&gt;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.rojo</a:t>
            </a:r>
            <a:r>
              <a:rPr dirty="0" sz="1800" spc="-40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{</a:t>
            </a:r>
            <a:r>
              <a:rPr dirty="0" sz="1800" spc="-40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color:</a:t>
            </a:r>
            <a:r>
              <a:rPr dirty="0" sz="1800" spc="-40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red;</a:t>
            </a:r>
            <a:r>
              <a:rPr dirty="0" sz="1800" spc="-40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spc="-50" b="1">
                <a:solidFill>
                  <a:srgbClr val="1F487C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ts val="2850"/>
              </a:lnSpc>
              <a:spcBef>
                <a:spcPts val="5"/>
              </a:spcBef>
            </a:pPr>
            <a:r>
              <a:rPr dirty="0" sz="2400" spc="-20">
                <a:latin typeface="Calibri"/>
                <a:cs typeface="Calibri"/>
              </a:rPr>
              <a:t>También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pueden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aplicar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estilos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id</a:t>
            </a:r>
            <a:r>
              <a:rPr dirty="0" sz="2400" spc="-25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 marR="3549650">
              <a:lnSpc>
                <a:spcPts val="2160"/>
              </a:lnSpc>
              <a:spcBef>
                <a:spcPts val="40"/>
              </a:spcBef>
            </a:pP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&lt;p</a:t>
            </a:r>
            <a:r>
              <a:rPr dirty="0" sz="1800" spc="-105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id="texto“&gt;Párrafo</a:t>
            </a:r>
            <a:r>
              <a:rPr dirty="0" sz="1800" spc="-95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1F487C"/>
                </a:solidFill>
                <a:latin typeface="Courier New"/>
                <a:cs typeface="Courier New"/>
              </a:rPr>
              <a:t>especial&lt;/p&gt; 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#texto</a:t>
            </a:r>
            <a:r>
              <a:rPr dirty="0" sz="1800" spc="-40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{</a:t>
            </a:r>
            <a:r>
              <a:rPr dirty="0" sz="1800" spc="-45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color:</a:t>
            </a:r>
            <a:r>
              <a:rPr dirty="0" sz="1800" spc="-40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blue;</a:t>
            </a:r>
            <a:r>
              <a:rPr dirty="0" sz="1800" spc="-55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spc="-50" b="1">
                <a:solidFill>
                  <a:srgbClr val="1F487C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Courier New"/>
              <a:cs typeface="Courier New"/>
            </a:endParaRPr>
          </a:p>
          <a:p>
            <a:pPr marL="12700" marR="488315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La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selección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hijos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similar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selector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descendente,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se </a:t>
            </a:r>
            <a:r>
              <a:rPr dirty="0" sz="2400">
                <a:latin typeface="Calibri"/>
                <a:cs typeface="Calibri"/>
              </a:rPr>
              <a:t>aplica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sólo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elementos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hijos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directos.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85"/>
              </a:lnSpc>
            </a:pP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li</a:t>
            </a:r>
            <a:r>
              <a:rPr dirty="0" sz="1800" spc="-40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&gt;</a:t>
            </a:r>
            <a:r>
              <a:rPr dirty="0" sz="1800" spc="-25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a</a:t>
            </a:r>
            <a:r>
              <a:rPr dirty="0" sz="1800" spc="-10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1F487C"/>
                </a:solidFill>
                <a:latin typeface="Courier New"/>
                <a:cs typeface="Courier New"/>
              </a:rPr>
              <a:t>{</a:t>
            </a:r>
            <a:r>
              <a:rPr dirty="0" sz="2400" spc="-30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1F487C"/>
                </a:solidFill>
                <a:latin typeface="Courier New"/>
                <a:cs typeface="Courier New"/>
              </a:rPr>
              <a:t>color:</a:t>
            </a:r>
            <a:r>
              <a:rPr dirty="0" sz="2400" spc="-20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1F487C"/>
                </a:solidFill>
                <a:latin typeface="Courier New"/>
                <a:cs typeface="Courier New"/>
              </a:rPr>
              <a:t>red;</a:t>
            </a:r>
            <a:r>
              <a:rPr dirty="0" sz="2400" spc="-15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2400" spc="-50" b="1">
                <a:solidFill>
                  <a:srgbClr val="1F487C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30505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Prioridad</a:t>
            </a:r>
            <a:r>
              <a:rPr dirty="0" spc="-15">
                <a:solidFill>
                  <a:srgbClr val="FFFFFF"/>
                </a:solidFill>
              </a:rPr>
              <a:t> </a:t>
            </a:r>
            <a:r>
              <a:rPr dirty="0" spc="-25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59148" y="4096004"/>
            <a:ext cx="457771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Hay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calcular la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tupla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(A,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D)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ganadora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de </a:t>
            </a:r>
            <a:r>
              <a:rPr dirty="0" sz="1800">
                <a:latin typeface="Calibri"/>
                <a:cs typeface="Calibri"/>
              </a:rPr>
              <a:t>todas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reglas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CSS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que compiten.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tiene </a:t>
            </a:r>
            <a:r>
              <a:rPr dirty="0" sz="1800">
                <a:latin typeface="Calibri"/>
                <a:cs typeface="Calibri"/>
              </a:rPr>
              <a:t>máximo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peso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 mínimo.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hay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empate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 A,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se </a:t>
            </a:r>
            <a:r>
              <a:rPr dirty="0" sz="1800">
                <a:latin typeface="Calibri"/>
                <a:cs typeface="Calibri"/>
              </a:rPr>
              <a:t>mira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así</a:t>
            </a:r>
            <a:r>
              <a:rPr dirty="0" sz="1800" spc="-10">
                <a:latin typeface="Calibri"/>
                <a:cs typeface="Calibri"/>
              </a:rPr>
              <a:t> sucesivamente.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59148" y="5467908"/>
            <a:ext cx="271843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9377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estilo en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línea </a:t>
            </a: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número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IDs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C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 número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clases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número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marcas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HTML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-12700" y="922146"/>
            <a:ext cx="8571230" cy="1064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7355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Cuando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declaraciones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afectan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mismo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elemento.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¿cual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de </a:t>
            </a:r>
            <a:r>
              <a:rPr dirty="0" sz="2400">
                <a:latin typeface="Calibri"/>
                <a:cs typeface="Calibri"/>
              </a:rPr>
              <a:t>ellas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interpreta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navegador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más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importante?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20"/>
              </a:lnSpc>
              <a:tabLst>
                <a:tab pos="464184" algn="l"/>
                <a:tab pos="4872355" algn="l"/>
              </a:tabLst>
            </a:pPr>
            <a:r>
              <a:rPr dirty="0" u="sng" sz="2400" b="1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	</a:t>
            </a:r>
            <a:r>
              <a:rPr dirty="0" u="sng" sz="2400" spc="-10" b="1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HTML/CSS</a:t>
            </a:r>
            <a:r>
              <a:rPr dirty="0" u="sng" sz="2400" b="1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894967" y="2264155"/>
          <a:ext cx="5570220" cy="1753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935"/>
                <a:gridCol w="1511935"/>
                <a:gridCol w="2520314"/>
              </a:tblGrid>
              <a:tr h="339725">
                <a:tc gridSpan="2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C00000"/>
                      </a:solidFill>
                      <a:prstDash val="solid"/>
                    </a:lnR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estilos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en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línea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</a:tcPr>
                </a:tc>
              </a:tr>
              <a:tr h="274320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28575">
                      <a:solidFill>
                        <a:srgbClr val="C00000"/>
                      </a:solidFill>
                      <a:prstDash val="solid"/>
                    </a:lnR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89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0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</a:tcPr>
                </a:tc>
              </a:tr>
              <a:tr h="262890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28575">
                      <a:solidFill>
                        <a:srgbClr val="C00000"/>
                      </a:solidFill>
                      <a:prstDash val="solid"/>
                    </a:lnR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89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= 0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clases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27940">
                        <a:lnSpc>
                          <a:spcPts val="855"/>
                        </a:lnSpc>
                      </a:pPr>
                      <a:r>
                        <a:rPr dirty="0" sz="1400" spc="-25" b="1">
                          <a:latin typeface="Calibri"/>
                          <a:cs typeface="Calibri"/>
                        </a:rPr>
                        <a:t>s"&gt;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28575">
                      <a:solidFill>
                        <a:srgbClr val="C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elemento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</a:tcPr>
                </a:tc>
              </a:tr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C00000"/>
                      </a:solidFill>
                      <a:prstDash val="solid"/>
                    </a:lnR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ts val="1889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Puntuación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0,0,0,1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45783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C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439013" y="1968754"/>
            <a:ext cx="2359660" cy="2160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Calibri"/>
                <a:cs typeface="Calibri"/>
              </a:rPr>
              <a:t>&lt;!doctype</a:t>
            </a:r>
            <a:r>
              <a:rPr dirty="0" sz="1400" spc="-75" b="1">
                <a:latin typeface="Calibri"/>
                <a:cs typeface="Calibri"/>
              </a:rPr>
              <a:t> </a:t>
            </a:r>
            <a:r>
              <a:rPr dirty="0" sz="1400" spc="-20" b="1">
                <a:latin typeface="Calibri"/>
                <a:cs typeface="Calibri"/>
              </a:rPr>
              <a:t>html&gt;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&lt;html&gt;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&lt;head&gt;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&lt;meta</a:t>
            </a:r>
            <a:r>
              <a:rPr dirty="0" sz="1400" spc="1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charset="utf-</a:t>
            </a:r>
            <a:r>
              <a:rPr dirty="0" sz="1400" spc="-25" b="1">
                <a:latin typeface="Calibri"/>
                <a:cs typeface="Calibri"/>
              </a:rPr>
              <a:t>8"&gt;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&lt;title&gt;Herencia&lt;/title&gt;</a:t>
            </a:r>
            <a:endParaRPr sz="1400">
              <a:latin typeface="Calibri"/>
              <a:cs typeface="Calibri"/>
            </a:endParaRPr>
          </a:p>
          <a:p>
            <a:pPr marL="12700" marR="855344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&lt;style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type="text/cs </a:t>
            </a:r>
            <a:r>
              <a:rPr dirty="0" sz="1400" b="1">
                <a:latin typeface="Calibri"/>
                <a:cs typeface="Calibri"/>
              </a:rPr>
              <a:t>h1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{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color: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purple;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} </a:t>
            </a:r>
            <a:r>
              <a:rPr dirty="0" sz="1400" b="1">
                <a:latin typeface="Calibri"/>
                <a:cs typeface="Calibri"/>
              </a:rPr>
              <a:t>h1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{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color: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grey;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#caja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.cabecera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h1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{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color: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red;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#caja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header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h1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{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color: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blue;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39013" y="4102989"/>
            <a:ext cx="2336800" cy="2373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header</a:t>
            </a:r>
            <a:r>
              <a:rPr dirty="0" sz="1400" spc="24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h1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{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color: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lime; </a:t>
            </a:r>
            <a:r>
              <a:rPr dirty="0" sz="1400" spc="-50" b="1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" b="1">
                <a:latin typeface="Calibri"/>
                <a:cs typeface="Calibri"/>
              </a:rPr>
              <a:t>&lt;/style&gt;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&lt;/head&gt;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&lt;body&gt;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&lt;div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id="caja"&gt;</a:t>
            </a:r>
            <a:endParaRPr sz="14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&lt;header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class="cabecera"&gt;</a:t>
            </a:r>
            <a:endParaRPr sz="14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&lt;h1&gt;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Cabecera: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header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&lt;/h1&gt;</a:t>
            </a:r>
            <a:endParaRPr sz="14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&lt;/header&gt;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&lt;/div&gt;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&lt;/body&gt;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&lt;/html&gt;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30505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Prioridad</a:t>
            </a:r>
            <a:r>
              <a:rPr dirty="0" spc="-10">
                <a:solidFill>
                  <a:srgbClr val="FFFFFF"/>
                </a:solidFill>
              </a:rPr>
              <a:t> </a:t>
            </a:r>
            <a:r>
              <a:rPr dirty="0" spc="-25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59148" y="4096004"/>
            <a:ext cx="457771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Hay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calcular la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tupla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(A,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D)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ganadora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de </a:t>
            </a:r>
            <a:r>
              <a:rPr dirty="0" sz="1800">
                <a:latin typeface="Calibri"/>
                <a:cs typeface="Calibri"/>
              </a:rPr>
              <a:t>todas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reglas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CSS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que compiten.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tiene </a:t>
            </a:r>
            <a:r>
              <a:rPr dirty="0" sz="1800">
                <a:latin typeface="Calibri"/>
                <a:cs typeface="Calibri"/>
              </a:rPr>
              <a:t>máximo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peso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 mínimo.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hay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empate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 A,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se </a:t>
            </a:r>
            <a:r>
              <a:rPr dirty="0" sz="1800">
                <a:latin typeface="Calibri"/>
                <a:cs typeface="Calibri"/>
              </a:rPr>
              <a:t>mira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así</a:t>
            </a:r>
            <a:r>
              <a:rPr dirty="0" sz="1800" spc="-10">
                <a:latin typeface="Calibri"/>
                <a:cs typeface="Calibri"/>
              </a:rPr>
              <a:t> sucesivamente.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59148" y="5467908"/>
            <a:ext cx="271843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9377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estilo en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línea </a:t>
            </a: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número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IDs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C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 número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clases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número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marcas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HTML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-12700" y="922146"/>
            <a:ext cx="8571230" cy="1064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7355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Cuando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declaraciones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afectan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mismo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elemento.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¿cual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de </a:t>
            </a:r>
            <a:r>
              <a:rPr dirty="0" sz="2400">
                <a:latin typeface="Calibri"/>
                <a:cs typeface="Calibri"/>
              </a:rPr>
              <a:t>ellas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interpreta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navegador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más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importante?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20"/>
              </a:lnSpc>
              <a:tabLst>
                <a:tab pos="464184" algn="l"/>
                <a:tab pos="4872355" algn="l"/>
              </a:tabLst>
            </a:pPr>
            <a:r>
              <a:rPr dirty="0" u="sng" sz="2400" b="1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	</a:t>
            </a:r>
            <a:r>
              <a:rPr dirty="0" u="sng" sz="2400" spc="-10" b="1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HTML/CSS</a:t>
            </a:r>
            <a:r>
              <a:rPr dirty="0" u="sng" sz="2400" b="1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2399029" y="2264155"/>
          <a:ext cx="5066030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0475"/>
                <a:gridCol w="1260475"/>
                <a:gridCol w="2520950"/>
              </a:tblGrid>
              <a:tr h="339725">
                <a:tc gridSpan="2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C00000"/>
                      </a:solidFill>
                      <a:prstDash val="solid"/>
                    </a:lnR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estilos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en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línea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</a:tcPr>
                </a:tc>
              </a:tr>
              <a:tr h="274320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28575">
                      <a:solidFill>
                        <a:srgbClr val="C00000"/>
                      </a:solidFill>
                      <a:prstDash val="solid"/>
                    </a:lnR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89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0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</a:tcPr>
                </a:tc>
              </a:tr>
              <a:tr h="262890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28575">
                      <a:solidFill>
                        <a:srgbClr val="C00000"/>
                      </a:solidFill>
                      <a:prstDash val="solid"/>
                    </a:lnR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89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= 0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clases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C00000"/>
                      </a:solidFill>
                      <a:prstDash val="solid"/>
                    </a:lnR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marcas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</a:tcPr>
                </a:tc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C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89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Puntuación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0,0,0,2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</a:tcPr>
                </a:tc>
              </a:tr>
              <a:tr h="21653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red;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60" b="1">
                          <a:latin typeface="Calibri"/>
                          <a:cs typeface="Calibri"/>
                        </a:rPr>
                        <a:t>}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28575">
                      <a:solidFill>
                        <a:srgbClr val="C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</a:tcPr>
                </a:tc>
              </a:tr>
              <a:tr h="101600">
                <a:tc rowSpan="2">
                  <a:txBody>
                    <a:bodyPr/>
                    <a:lstStyle/>
                    <a:p>
                      <a:pPr marL="26034">
                        <a:lnSpc>
                          <a:spcPts val="1470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e;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0" b="1">
                          <a:latin typeface="Calibri"/>
                          <a:cs typeface="Calibri"/>
                        </a:rPr>
                        <a:t>}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28575">
                      <a:solidFill>
                        <a:srgbClr val="C00000"/>
                      </a:solidFill>
                      <a:prstDash val="solid"/>
                    </a:lnR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89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28575">
                      <a:solidFill>
                        <a:srgbClr val="C00000"/>
                      </a:solidFill>
                      <a:prstDash val="solid"/>
                    </a:lnR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439013" y="1968754"/>
            <a:ext cx="1929764" cy="3227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Calibri"/>
                <a:cs typeface="Calibri"/>
              </a:rPr>
              <a:t>&lt;!doctype</a:t>
            </a:r>
            <a:r>
              <a:rPr dirty="0" sz="1400" spc="-75" b="1">
                <a:latin typeface="Calibri"/>
                <a:cs typeface="Calibri"/>
              </a:rPr>
              <a:t> </a:t>
            </a:r>
            <a:r>
              <a:rPr dirty="0" sz="1400" spc="-20" b="1">
                <a:latin typeface="Calibri"/>
                <a:cs typeface="Calibri"/>
              </a:rPr>
              <a:t>html&gt;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&lt;html&gt;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&lt;head&gt;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&lt;meta</a:t>
            </a:r>
            <a:r>
              <a:rPr dirty="0" sz="1400" spc="1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charset="utf-</a:t>
            </a:r>
            <a:r>
              <a:rPr dirty="0" sz="1400" spc="-25" b="1">
                <a:latin typeface="Calibri"/>
                <a:cs typeface="Calibri"/>
              </a:rPr>
              <a:t>8"&gt;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&lt;title&gt;Herencia&lt;/title&gt;</a:t>
            </a:r>
            <a:endParaRPr sz="1400">
              <a:latin typeface="Calibri"/>
              <a:cs typeface="Calibri"/>
            </a:endParaRPr>
          </a:p>
          <a:p>
            <a:pPr marL="12700" marR="18669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&lt;style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type="text/css"&gt; </a:t>
            </a:r>
            <a:r>
              <a:rPr dirty="0" sz="1400" b="1">
                <a:latin typeface="Calibri"/>
                <a:cs typeface="Calibri"/>
              </a:rPr>
              <a:t>h1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{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color: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purple;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h1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{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color: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grey;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#caja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.cabecera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h1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{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color: </a:t>
            </a:r>
            <a:r>
              <a:rPr dirty="0" sz="1400" b="1">
                <a:latin typeface="Calibri"/>
                <a:cs typeface="Calibri"/>
              </a:rPr>
              <a:t>#caja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header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h1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{</a:t>
            </a:r>
            <a:r>
              <a:rPr dirty="0" sz="1400" spc="-10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color:</a:t>
            </a:r>
            <a:r>
              <a:rPr dirty="0" sz="1400" spc="-25">
                <a:latin typeface="Calibri"/>
                <a:cs typeface="Calibri"/>
              </a:rPr>
              <a:t> bl </a:t>
            </a:r>
            <a:r>
              <a:rPr dirty="0" sz="1400" b="1">
                <a:latin typeface="Calibri"/>
                <a:cs typeface="Calibri"/>
              </a:rPr>
              <a:t>header</a:t>
            </a:r>
            <a:r>
              <a:rPr dirty="0" sz="1400" spc="24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h1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{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color: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lime; </a:t>
            </a:r>
            <a:r>
              <a:rPr dirty="0" sz="1400" spc="-50" b="1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" b="1">
                <a:latin typeface="Calibri"/>
                <a:cs typeface="Calibri"/>
              </a:rPr>
              <a:t>&lt;/style&gt;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&lt;/head&gt;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&lt;body&gt;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&lt;div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id="caja"&gt;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39013" y="5170170"/>
            <a:ext cx="2336800" cy="1306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&lt;header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class="cabecera"&gt;</a:t>
            </a:r>
            <a:endParaRPr sz="14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latin typeface="Calibri"/>
                <a:cs typeface="Calibri"/>
              </a:rPr>
              <a:t>&lt;h1&gt;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Cabecera: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header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&lt;/h1&gt;</a:t>
            </a:r>
            <a:endParaRPr sz="14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&lt;/header&gt;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&lt;/div&gt;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&lt;/body&gt;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&lt;/html&gt;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30505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Prioridad</a:t>
            </a:r>
            <a:r>
              <a:rPr dirty="0" spc="-10">
                <a:solidFill>
                  <a:srgbClr val="FFFFFF"/>
                </a:solidFill>
              </a:rPr>
              <a:t> </a:t>
            </a:r>
            <a:r>
              <a:rPr dirty="0" spc="-25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32045" y="2276855"/>
            <a:ext cx="2520315" cy="1754505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92075" marR="525145">
              <a:lnSpc>
                <a:spcPct val="100000"/>
              </a:lnSpc>
              <a:spcBef>
                <a:spcPts val="245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estilos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línea </a:t>
            </a: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 </a:t>
            </a:r>
            <a:r>
              <a:rPr dirty="0" sz="1800" spc="-25">
                <a:latin typeface="Calibri"/>
                <a:cs typeface="Calibri"/>
              </a:rPr>
              <a:t>ID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C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 1 </a:t>
            </a:r>
            <a:r>
              <a:rPr dirty="0" sz="1800" spc="-10">
                <a:latin typeface="Calibri"/>
                <a:cs typeface="Calibri"/>
              </a:rPr>
              <a:t>clase</a:t>
            </a:r>
            <a:endParaRPr sz="1800">
              <a:latin typeface="Calibri"/>
              <a:cs typeface="Calibri"/>
            </a:endParaRPr>
          </a:p>
          <a:p>
            <a:pPr marL="92075" marR="51689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elemento </a:t>
            </a:r>
            <a:r>
              <a:rPr dirty="0" sz="1800">
                <a:latin typeface="Calibri"/>
                <a:cs typeface="Calibri"/>
              </a:rPr>
              <a:t>Puntuación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0,1,1,1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987801" y="3154045"/>
            <a:ext cx="1944370" cy="635000"/>
          </a:xfrm>
          <a:custGeom>
            <a:avLst/>
            <a:gdLst/>
            <a:ahLst/>
            <a:cxnLst/>
            <a:rect l="l" t="t" r="r" b="b"/>
            <a:pathLst>
              <a:path w="1944370" h="635000">
                <a:moveTo>
                  <a:pt x="0" y="634999"/>
                </a:moveTo>
                <a:lnTo>
                  <a:pt x="972185" y="634999"/>
                </a:lnTo>
                <a:lnTo>
                  <a:pt x="972185" y="0"/>
                </a:lnTo>
                <a:lnTo>
                  <a:pt x="1944243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859148" y="4096004"/>
            <a:ext cx="457771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Hay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calcular la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tupla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(A,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D)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ganadora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de </a:t>
            </a:r>
            <a:r>
              <a:rPr dirty="0" sz="1800">
                <a:latin typeface="Calibri"/>
                <a:cs typeface="Calibri"/>
              </a:rPr>
              <a:t>todas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reglas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CSS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que compiten.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tiene </a:t>
            </a:r>
            <a:r>
              <a:rPr dirty="0" sz="1800">
                <a:latin typeface="Calibri"/>
                <a:cs typeface="Calibri"/>
              </a:rPr>
              <a:t>máximo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peso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 mínimo.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hay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empate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 A,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se </a:t>
            </a:r>
            <a:r>
              <a:rPr dirty="0" sz="1800">
                <a:latin typeface="Calibri"/>
                <a:cs typeface="Calibri"/>
              </a:rPr>
              <a:t>mira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así</a:t>
            </a:r>
            <a:r>
              <a:rPr dirty="0" sz="1800" spc="-10">
                <a:latin typeface="Calibri"/>
                <a:cs typeface="Calibri"/>
              </a:rPr>
              <a:t> sucesivamente.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859148" y="5467908"/>
            <a:ext cx="271843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9377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estilo en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línea </a:t>
            </a: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número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IDs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C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 número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clases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número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marcas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HTML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-12700" y="922146"/>
            <a:ext cx="8571230" cy="1064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7355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Cuando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declaraciones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afectan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mismo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elemento.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¿cual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de </a:t>
            </a:r>
            <a:r>
              <a:rPr dirty="0" sz="2400">
                <a:latin typeface="Calibri"/>
                <a:cs typeface="Calibri"/>
              </a:rPr>
              <a:t>ellas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interpreta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navegador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más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importante?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20"/>
              </a:lnSpc>
              <a:tabLst>
                <a:tab pos="464184" algn="l"/>
                <a:tab pos="4872355" algn="l"/>
              </a:tabLst>
            </a:pPr>
            <a:r>
              <a:rPr dirty="0" u="sng" sz="2400" b="1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	</a:t>
            </a:r>
            <a:r>
              <a:rPr dirty="0" u="sng" sz="2400" spc="-10" b="1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HTML/CSS</a:t>
            </a:r>
            <a:r>
              <a:rPr dirty="0" u="sng" sz="2400" b="1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39013" y="1968754"/>
            <a:ext cx="2359660" cy="4507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Calibri"/>
                <a:cs typeface="Calibri"/>
              </a:rPr>
              <a:t>&lt;!doctype</a:t>
            </a:r>
            <a:r>
              <a:rPr dirty="0" sz="1400" spc="-75" b="1">
                <a:latin typeface="Calibri"/>
                <a:cs typeface="Calibri"/>
              </a:rPr>
              <a:t> </a:t>
            </a:r>
            <a:r>
              <a:rPr dirty="0" sz="1400" spc="-20" b="1">
                <a:latin typeface="Calibri"/>
                <a:cs typeface="Calibri"/>
              </a:rPr>
              <a:t>html&gt;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&lt;html&gt;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&lt;head&gt;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&lt;meta</a:t>
            </a:r>
            <a:r>
              <a:rPr dirty="0" sz="1400" spc="1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charset="utf-</a:t>
            </a:r>
            <a:r>
              <a:rPr dirty="0" sz="1400" spc="-25" b="1">
                <a:latin typeface="Calibri"/>
                <a:cs typeface="Calibri"/>
              </a:rPr>
              <a:t>8"&gt;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&lt;title&gt;Herencia&lt;/title&gt;</a:t>
            </a:r>
            <a:endParaRPr sz="1400">
              <a:latin typeface="Calibri"/>
              <a:cs typeface="Calibri"/>
            </a:endParaRPr>
          </a:p>
          <a:p>
            <a:pPr marL="12700" marR="616585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&lt;style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type="text/css"&gt; </a:t>
            </a:r>
            <a:r>
              <a:rPr dirty="0" sz="1400" b="1">
                <a:latin typeface="Calibri"/>
                <a:cs typeface="Calibri"/>
              </a:rPr>
              <a:t>h1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{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color: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purple;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h1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{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color: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grey;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#caja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.cabecera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h1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{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color: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red;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} </a:t>
            </a:r>
            <a:r>
              <a:rPr dirty="0" sz="1400" b="1">
                <a:latin typeface="Calibri"/>
                <a:cs typeface="Calibri"/>
              </a:rPr>
              <a:t>#caja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header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h1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{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color: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blue;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} </a:t>
            </a:r>
            <a:r>
              <a:rPr dirty="0" sz="1400" b="1">
                <a:latin typeface="Calibri"/>
                <a:cs typeface="Calibri"/>
              </a:rPr>
              <a:t>header</a:t>
            </a:r>
            <a:r>
              <a:rPr dirty="0" sz="1400" spc="24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h1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{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color: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lime; </a:t>
            </a:r>
            <a:r>
              <a:rPr dirty="0" sz="1400" spc="-50" b="1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" b="1">
                <a:latin typeface="Calibri"/>
                <a:cs typeface="Calibri"/>
              </a:rPr>
              <a:t>&lt;/style&gt;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&lt;/head&gt;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&lt;body&gt;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&lt;div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id="caja"&gt;</a:t>
            </a:r>
            <a:endParaRPr sz="14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&lt;header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class="cabecera"&gt;</a:t>
            </a:r>
            <a:endParaRPr sz="14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&lt;h1&gt;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Cabecera: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header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&lt;/h1&gt;</a:t>
            </a:r>
            <a:endParaRPr sz="14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&lt;/header&gt;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&lt;/div&gt;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" b="1">
                <a:latin typeface="Calibri"/>
                <a:cs typeface="Calibri"/>
              </a:rPr>
              <a:t>&lt;/body&gt;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&lt;/html&gt;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30505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Prioridad</a:t>
            </a:r>
            <a:r>
              <a:rPr dirty="0" spc="-10">
                <a:solidFill>
                  <a:srgbClr val="FFFFFF"/>
                </a:solidFill>
              </a:rPr>
              <a:t> </a:t>
            </a:r>
            <a:r>
              <a:rPr dirty="0" spc="-25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32045" y="2276855"/>
            <a:ext cx="2520315" cy="1741805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92075" marR="525145">
              <a:lnSpc>
                <a:spcPct val="100000"/>
              </a:lnSpc>
              <a:spcBef>
                <a:spcPts val="245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estilos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línea </a:t>
            </a: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 </a:t>
            </a:r>
            <a:r>
              <a:rPr dirty="0" sz="1800" spc="-25">
                <a:latin typeface="Calibri"/>
                <a:cs typeface="Calibri"/>
              </a:rPr>
              <a:t>ID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C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 0 </a:t>
            </a:r>
            <a:r>
              <a:rPr dirty="0" sz="1800" spc="-10">
                <a:latin typeface="Calibri"/>
                <a:cs typeface="Calibri"/>
              </a:rPr>
              <a:t>clases</a:t>
            </a:r>
            <a:endParaRPr sz="1800">
              <a:latin typeface="Calibri"/>
              <a:cs typeface="Calibri"/>
            </a:endParaRPr>
          </a:p>
          <a:p>
            <a:pPr marL="92075" marR="51689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 2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marcas </a:t>
            </a:r>
            <a:r>
              <a:rPr dirty="0" sz="1800">
                <a:latin typeface="Calibri"/>
                <a:cs typeface="Calibri"/>
              </a:rPr>
              <a:t>Puntuación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0,1,0,2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843783" y="3154045"/>
            <a:ext cx="2088514" cy="851535"/>
          </a:xfrm>
          <a:custGeom>
            <a:avLst/>
            <a:gdLst/>
            <a:ahLst/>
            <a:cxnLst/>
            <a:rect l="l" t="t" r="r" b="b"/>
            <a:pathLst>
              <a:path w="2088514" h="851535">
                <a:moveTo>
                  <a:pt x="0" y="851026"/>
                </a:moveTo>
                <a:lnTo>
                  <a:pt x="1044194" y="851026"/>
                </a:lnTo>
                <a:lnTo>
                  <a:pt x="1044194" y="0"/>
                </a:lnTo>
                <a:lnTo>
                  <a:pt x="2088261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859148" y="4096004"/>
            <a:ext cx="457898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Hay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calcular la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tupla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(A,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D)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ganadora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de </a:t>
            </a:r>
            <a:r>
              <a:rPr dirty="0" sz="1800">
                <a:latin typeface="Calibri"/>
                <a:cs typeface="Calibri"/>
              </a:rPr>
              <a:t>todas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reglas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CSS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que compiten.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tiene </a:t>
            </a:r>
            <a:r>
              <a:rPr dirty="0" sz="1800">
                <a:latin typeface="Calibri"/>
                <a:cs typeface="Calibri"/>
              </a:rPr>
              <a:t>máximo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peso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mínimo.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hay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empate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 A,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se </a:t>
            </a:r>
            <a:r>
              <a:rPr dirty="0" sz="1800">
                <a:latin typeface="Calibri"/>
                <a:cs typeface="Calibri"/>
              </a:rPr>
              <a:t>mira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así</a:t>
            </a:r>
            <a:r>
              <a:rPr dirty="0" sz="1800" spc="-10">
                <a:latin typeface="Calibri"/>
                <a:cs typeface="Calibri"/>
              </a:rPr>
              <a:t> sucesivamente.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401811" y="6465214"/>
            <a:ext cx="2444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859148" y="5467908"/>
            <a:ext cx="271843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9377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estilo en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línea </a:t>
            </a: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número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IDs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C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 número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clases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número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marcas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HTML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-12700" y="922146"/>
            <a:ext cx="8571230" cy="1064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7355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Cuando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declaraciones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afectan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mismo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elemento.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¿cual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de </a:t>
            </a:r>
            <a:r>
              <a:rPr dirty="0" sz="2400">
                <a:latin typeface="Calibri"/>
                <a:cs typeface="Calibri"/>
              </a:rPr>
              <a:t>ellas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interpreta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navegador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más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importante?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20"/>
              </a:lnSpc>
              <a:tabLst>
                <a:tab pos="464184" algn="l"/>
                <a:tab pos="4872355" algn="l"/>
              </a:tabLst>
            </a:pPr>
            <a:r>
              <a:rPr dirty="0" u="sng" sz="2400" b="1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	</a:t>
            </a:r>
            <a:r>
              <a:rPr dirty="0" u="sng" sz="2400" spc="-10" b="1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HTML/CSS</a:t>
            </a:r>
            <a:r>
              <a:rPr dirty="0" u="sng" sz="2400" b="1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39013" y="1968754"/>
            <a:ext cx="2359660" cy="4507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Calibri"/>
                <a:cs typeface="Calibri"/>
              </a:rPr>
              <a:t>&lt;!doctype</a:t>
            </a:r>
            <a:r>
              <a:rPr dirty="0" sz="1400" spc="-75" b="1">
                <a:latin typeface="Calibri"/>
                <a:cs typeface="Calibri"/>
              </a:rPr>
              <a:t> </a:t>
            </a:r>
            <a:r>
              <a:rPr dirty="0" sz="1400" spc="-20" b="1">
                <a:latin typeface="Calibri"/>
                <a:cs typeface="Calibri"/>
              </a:rPr>
              <a:t>html&gt;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&lt;html&gt;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&lt;head&gt;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&lt;meta</a:t>
            </a:r>
            <a:r>
              <a:rPr dirty="0" sz="1400" spc="1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charset="utf-</a:t>
            </a:r>
            <a:r>
              <a:rPr dirty="0" sz="1400" spc="-25" b="1">
                <a:latin typeface="Calibri"/>
                <a:cs typeface="Calibri"/>
              </a:rPr>
              <a:t>8"&gt;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&lt;title&gt;Herencia&lt;/title&gt;</a:t>
            </a:r>
            <a:endParaRPr sz="1400">
              <a:latin typeface="Calibri"/>
              <a:cs typeface="Calibri"/>
            </a:endParaRPr>
          </a:p>
          <a:p>
            <a:pPr marL="12700" marR="616585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&lt;style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type="text/css"&gt; </a:t>
            </a:r>
            <a:r>
              <a:rPr dirty="0" sz="1400" b="1">
                <a:latin typeface="Calibri"/>
                <a:cs typeface="Calibri"/>
              </a:rPr>
              <a:t>h1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{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color: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purple;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h1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{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color: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grey;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#caja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.cabecera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h1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{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color: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red;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} </a:t>
            </a:r>
            <a:r>
              <a:rPr dirty="0" sz="1400" b="1">
                <a:latin typeface="Calibri"/>
                <a:cs typeface="Calibri"/>
              </a:rPr>
              <a:t>#caja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header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h1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{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color: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blue;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} </a:t>
            </a:r>
            <a:r>
              <a:rPr dirty="0" sz="1400" b="1">
                <a:latin typeface="Calibri"/>
                <a:cs typeface="Calibri"/>
              </a:rPr>
              <a:t>header</a:t>
            </a:r>
            <a:r>
              <a:rPr dirty="0" sz="1400" spc="24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h1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{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color: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lime; </a:t>
            </a:r>
            <a:r>
              <a:rPr dirty="0" sz="1400" spc="-50" b="1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" b="1">
                <a:latin typeface="Calibri"/>
                <a:cs typeface="Calibri"/>
              </a:rPr>
              <a:t>&lt;/style&gt;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&lt;/head&gt;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&lt;body&gt;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&lt;div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id="caja"&gt;</a:t>
            </a:r>
            <a:endParaRPr sz="14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&lt;header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class="cabecera"&gt;</a:t>
            </a:r>
            <a:endParaRPr sz="14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&lt;h1&gt;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Cabecera: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header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&lt;/h1&gt;</a:t>
            </a:r>
            <a:endParaRPr sz="14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&lt;/header&gt;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&lt;/div&gt;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" b="1">
                <a:latin typeface="Calibri"/>
                <a:cs typeface="Calibri"/>
              </a:rPr>
              <a:t>&lt;/body&gt;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&lt;/html&gt;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3829" y="1700758"/>
            <a:ext cx="5760593" cy="4276598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30505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Prioridad</a:t>
            </a:r>
            <a:r>
              <a:rPr dirty="0" spc="-10">
                <a:solidFill>
                  <a:srgbClr val="FFFFFF"/>
                </a:solidFill>
              </a:rPr>
              <a:t> </a:t>
            </a:r>
            <a:r>
              <a:rPr dirty="0" spc="-25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4644009" y="3644988"/>
            <a:ext cx="2520315" cy="2031364"/>
          </a:xfrm>
          <a:custGeom>
            <a:avLst/>
            <a:gdLst/>
            <a:ahLst/>
            <a:cxnLst/>
            <a:rect l="l" t="t" r="r" b="b"/>
            <a:pathLst>
              <a:path w="2520315" h="2031364">
                <a:moveTo>
                  <a:pt x="0" y="2031364"/>
                </a:moveTo>
                <a:lnTo>
                  <a:pt x="2520315" y="2031364"/>
                </a:lnTo>
                <a:lnTo>
                  <a:pt x="2520315" y="0"/>
                </a:lnTo>
                <a:lnTo>
                  <a:pt x="0" y="0"/>
                </a:lnTo>
                <a:lnTo>
                  <a:pt x="0" y="2031364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736338" y="3663822"/>
            <a:ext cx="10071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Ganadora: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36338" y="4212463"/>
            <a:ext cx="191579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estilos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línea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 1 </a:t>
            </a:r>
            <a:r>
              <a:rPr dirty="0" sz="1800" spc="-25">
                <a:latin typeface="Calibri"/>
                <a:cs typeface="Calibri"/>
              </a:rPr>
              <a:t>ID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C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 1 </a:t>
            </a:r>
            <a:r>
              <a:rPr dirty="0" sz="1800" spc="-10">
                <a:latin typeface="Calibri"/>
                <a:cs typeface="Calibri"/>
              </a:rPr>
              <a:t>clase</a:t>
            </a:r>
            <a:endParaRPr sz="1800">
              <a:latin typeface="Calibri"/>
              <a:cs typeface="Calibri"/>
            </a:endParaRPr>
          </a:p>
          <a:p>
            <a:pPr marR="508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elemento </a:t>
            </a:r>
            <a:r>
              <a:rPr dirty="0" sz="1800">
                <a:latin typeface="Calibri"/>
                <a:cs typeface="Calibri"/>
              </a:rPr>
              <a:t>Puntuación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0,1,1,1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915792" y="3789045"/>
            <a:ext cx="1728470" cy="877569"/>
          </a:xfrm>
          <a:custGeom>
            <a:avLst/>
            <a:gdLst/>
            <a:ahLst/>
            <a:cxnLst/>
            <a:rect l="l" t="t" r="r" b="b"/>
            <a:pathLst>
              <a:path w="1728470" h="877570">
                <a:moveTo>
                  <a:pt x="0" y="0"/>
                </a:moveTo>
                <a:lnTo>
                  <a:pt x="864107" y="0"/>
                </a:lnTo>
                <a:lnTo>
                  <a:pt x="864107" y="877188"/>
                </a:lnTo>
                <a:lnTo>
                  <a:pt x="1728216" y="877188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-12700" y="994105"/>
            <a:ext cx="5840095" cy="249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735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La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ganadora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#caja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.cabecera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h1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0,1,1,1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55"/>
              </a:spcBef>
              <a:tabLst>
                <a:tab pos="464184" algn="l"/>
                <a:tab pos="4872355" algn="l"/>
              </a:tabLst>
            </a:pPr>
            <a:r>
              <a:rPr dirty="0" u="sng" sz="2400" b="1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	</a:t>
            </a:r>
            <a:r>
              <a:rPr dirty="0" u="sng" sz="2400" spc="-10" b="1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HTML/CSS</a:t>
            </a:r>
            <a:r>
              <a:rPr dirty="0" u="sng" sz="2400" b="1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  <a:p>
            <a:pPr marL="464184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&lt;!doctype</a:t>
            </a:r>
            <a:r>
              <a:rPr dirty="0" sz="1400" spc="-75" b="1">
                <a:latin typeface="Calibri"/>
                <a:cs typeface="Calibri"/>
              </a:rPr>
              <a:t> </a:t>
            </a:r>
            <a:r>
              <a:rPr dirty="0" sz="1400" spc="-20" b="1">
                <a:latin typeface="Calibri"/>
                <a:cs typeface="Calibri"/>
              </a:rPr>
              <a:t>html&gt;</a:t>
            </a:r>
            <a:endParaRPr sz="1400">
              <a:latin typeface="Calibri"/>
              <a:cs typeface="Calibri"/>
            </a:endParaRPr>
          </a:p>
          <a:p>
            <a:pPr marL="464184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&lt;html&gt;</a:t>
            </a:r>
            <a:endParaRPr sz="1400">
              <a:latin typeface="Calibri"/>
              <a:cs typeface="Calibri"/>
            </a:endParaRPr>
          </a:p>
          <a:p>
            <a:pPr marL="464184">
              <a:lnSpc>
                <a:spcPct val="100000"/>
              </a:lnSpc>
              <a:spcBef>
                <a:spcPts val="5"/>
              </a:spcBef>
            </a:pPr>
            <a:r>
              <a:rPr dirty="0" sz="1400" spc="-10" b="1">
                <a:latin typeface="Calibri"/>
                <a:cs typeface="Calibri"/>
              </a:rPr>
              <a:t>&lt;head&gt;</a:t>
            </a:r>
            <a:endParaRPr sz="1400">
              <a:latin typeface="Calibri"/>
              <a:cs typeface="Calibri"/>
            </a:endParaRPr>
          </a:p>
          <a:p>
            <a:pPr marL="464184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&lt;meta</a:t>
            </a:r>
            <a:r>
              <a:rPr dirty="0" sz="1400" spc="1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charset="utf-</a:t>
            </a:r>
            <a:r>
              <a:rPr dirty="0" sz="1400" spc="-25" b="1">
                <a:latin typeface="Calibri"/>
                <a:cs typeface="Calibri"/>
              </a:rPr>
              <a:t>8"&gt;</a:t>
            </a:r>
            <a:endParaRPr sz="1400">
              <a:latin typeface="Calibri"/>
              <a:cs typeface="Calibri"/>
            </a:endParaRPr>
          </a:p>
          <a:p>
            <a:pPr marL="464184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&lt;title&gt;Herencia&lt;/title&gt;</a:t>
            </a:r>
            <a:endParaRPr sz="1400">
              <a:latin typeface="Calibri"/>
              <a:cs typeface="Calibri"/>
            </a:endParaRPr>
          </a:p>
          <a:p>
            <a:pPr marL="464184" marR="364617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&lt;style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type="text/css"&gt; </a:t>
            </a:r>
            <a:r>
              <a:rPr dirty="0" sz="1400" b="1">
                <a:latin typeface="Calibri"/>
                <a:cs typeface="Calibri"/>
              </a:rPr>
              <a:t>h1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{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color: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purple;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401811" y="6465214"/>
            <a:ext cx="2444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39013" y="3462654"/>
            <a:ext cx="2359660" cy="3014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Calibri"/>
                <a:cs typeface="Calibri"/>
              </a:rPr>
              <a:t>h1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{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color: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grey;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#caja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.cabecera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h1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{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color: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red;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} </a:t>
            </a:r>
            <a:r>
              <a:rPr dirty="0" sz="1400" b="1">
                <a:latin typeface="Calibri"/>
                <a:cs typeface="Calibri"/>
              </a:rPr>
              <a:t>#caja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header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h1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{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color: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blue;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} </a:t>
            </a:r>
            <a:r>
              <a:rPr dirty="0" sz="1400" b="1">
                <a:latin typeface="Calibri"/>
                <a:cs typeface="Calibri"/>
              </a:rPr>
              <a:t>header</a:t>
            </a:r>
            <a:r>
              <a:rPr dirty="0" sz="1400" spc="24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h1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{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color: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lime; </a:t>
            </a:r>
            <a:r>
              <a:rPr dirty="0" sz="1400" spc="-50" b="1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&lt;/style&gt;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&lt;/head&gt;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&lt;body&gt;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&lt;div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id="caja"&gt;</a:t>
            </a:r>
            <a:endParaRPr sz="14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&lt;header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class="cabecera"&gt;</a:t>
            </a:r>
            <a:endParaRPr sz="14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&lt;h1&gt;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Cabecera: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header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&lt;/h1&gt;</a:t>
            </a:r>
            <a:endParaRPr sz="14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&lt;/header&gt;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&lt;/div&gt;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" b="1">
                <a:latin typeface="Calibri"/>
                <a:cs typeface="Calibri"/>
              </a:rPr>
              <a:t>&lt;/body&gt;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&lt;/html&gt;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30505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Prioridad</a:t>
            </a:r>
            <a:r>
              <a:rPr dirty="0" spc="-10">
                <a:solidFill>
                  <a:srgbClr val="FFFFFF"/>
                </a:solidFill>
              </a:rPr>
              <a:t> </a:t>
            </a:r>
            <a:r>
              <a:rPr dirty="0" spc="-25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-12700" y="850138"/>
            <a:ext cx="6480810" cy="1136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7355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Cuando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declaraciones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tienen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mismo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valor: </a:t>
            </a:r>
            <a:r>
              <a:rPr dirty="0" sz="2400">
                <a:latin typeface="Calibri"/>
                <a:cs typeface="Calibri"/>
              </a:rPr>
              <a:t>Será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última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especificada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4184" algn="l"/>
                <a:tab pos="4872355" algn="l"/>
              </a:tabLst>
            </a:pPr>
            <a:r>
              <a:rPr dirty="0" u="sng" sz="2400" b="1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	</a:t>
            </a:r>
            <a:r>
              <a:rPr dirty="0" u="sng" sz="2400" spc="-10" b="1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HTML/CSS</a:t>
            </a:r>
            <a:r>
              <a:rPr dirty="0" u="sng" sz="2400" b="1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39013" y="2182113"/>
            <a:ext cx="2336800" cy="38677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Calibri"/>
                <a:cs typeface="Calibri"/>
              </a:rPr>
              <a:t>&lt;!doctype</a:t>
            </a:r>
            <a:r>
              <a:rPr dirty="0" sz="1400" spc="-75" b="1">
                <a:latin typeface="Calibri"/>
                <a:cs typeface="Calibri"/>
              </a:rPr>
              <a:t> </a:t>
            </a:r>
            <a:r>
              <a:rPr dirty="0" sz="1400" spc="-20" b="1">
                <a:latin typeface="Calibri"/>
                <a:cs typeface="Calibri"/>
              </a:rPr>
              <a:t>html&gt;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&lt;html&gt;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&lt;head&gt;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&lt;meta</a:t>
            </a:r>
            <a:r>
              <a:rPr dirty="0" sz="1400" spc="1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charset="utf-</a:t>
            </a:r>
            <a:r>
              <a:rPr dirty="0" sz="1400" spc="-25" b="1">
                <a:latin typeface="Calibri"/>
                <a:cs typeface="Calibri"/>
              </a:rPr>
              <a:t>8"&gt;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&lt;title&gt;Herencia&lt;/title&gt;</a:t>
            </a:r>
            <a:endParaRPr sz="1400">
              <a:latin typeface="Calibri"/>
              <a:cs typeface="Calibri"/>
            </a:endParaRPr>
          </a:p>
          <a:p>
            <a:pPr marL="12700" marR="593725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&lt;style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type="text/css"&gt; </a:t>
            </a:r>
            <a:r>
              <a:rPr dirty="0" sz="1400" b="1">
                <a:latin typeface="Calibri"/>
                <a:cs typeface="Calibri"/>
              </a:rPr>
              <a:t>h1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{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color: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purple;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latin typeface="Calibri"/>
                <a:cs typeface="Calibri"/>
              </a:rPr>
              <a:t>h1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{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color: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red; </a:t>
            </a:r>
            <a:r>
              <a:rPr dirty="0" sz="1400" spc="-50" b="1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&lt;/style&gt;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&lt;/head&gt;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&lt;body&gt;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&lt;div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id="caja"&gt;</a:t>
            </a:r>
            <a:endParaRPr sz="14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&lt;header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class="cabecera"&gt;</a:t>
            </a:r>
            <a:endParaRPr sz="14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&lt;h1&gt;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Cabecera: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header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&lt;/h1&gt;</a:t>
            </a:r>
            <a:endParaRPr sz="14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&lt;/header&gt;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&lt;/div&gt;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&lt;/body&gt;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&lt;/html&gt;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678939" y="1700758"/>
            <a:ext cx="7285990" cy="4276725"/>
            <a:chOff x="1678939" y="1700758"/>
            <a:chExt cx="7285990" cy="42767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3828" y="1700758"/>
              <a:ext cx="5760593" cy="4276598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691639" y="2348865"/>
              <a:ext cx="1512570" cy="1440180"/>
            </a:xfrm>
            <a:custGeom>
              <a:avLst/>
              <a:gdLst/>
              <a:ahLst/>
              <a:cxnLst/>
              <a:rect l="l" t="t" r="r" b="b"/>
              <a:pathLst>
                <a:path w="1512570" h="1440179">
                  <a:moveTo>
                    <a:pt x="0" y="1440180"/>
                  </a:moveTo>
                  <a:lnTo>
                    <a:pt x="756158" y="1440180"/>
                  </a:lnTo>
                  <a:lnTo>
                    <a:pt x="756158" y="0"/>
                  </a:lnTo>
                  <a:lnTo>
                    <a:pt x="151218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8560689" y="655726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68" y="0"/>
            <a:ext cx="241363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Reglas</a:t>
            </a:r>
            <a:r>
              <a:rPr dirty="0" sz="4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 spc="-25">
                <a:solidFill>
                  <a:srgbClr val="FFFFFF"/>
                </a:solidFill>
                <a:latin typeface="Calibri"/>
                <a:cs typeface="Calibri"/>
              </a:rPr>
              <a:t>CSS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994" y="1445463"/>
            <a:ext cx="6706234" cy="522389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02437" y="994105"/>
            <a:ext cx="82169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Modificación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estilos,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usuario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navegador: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tipografías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751443" y="6557264"/>
            <a:ext cx="2444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18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241363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Reglas</a:t>
            </a:r>
            <a:r>
              <a:rPr dirty="0" spc="-90">
                <a:solidFill>
                  <a:srgbClr val="FFFFFF"/>
                </a:solidFill>
              </a:rPr>
              <a:t> </a:t>
            </a:r>
            <a:r>
              <a:rPr dirty="0" spc="-25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2437" y="994105"/>
            <a:ext cx="8356600" cy="368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Reglas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adicionales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prioridad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declaraciones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CSS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ordenadas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menor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mayor: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186055" indent="-173990">
              <a:lnSpc>
                <a:spcPct val="100000"/>
              </a:lnSpc>
              <a:buFont typeface="Arial"/>
              <a:buChar char="•"/>
              <a:tabLst>
                <a:tab pos="186690" algn="l"/>
              </a:tabLst>
            </a:pPr>
            <a:r>
              <a:rPr dirty="0" sz="2400">
                <a:latin typeface="Calibri"/>
                <a:cs typeface="Calibri"/>
              </a:rPr>
              <a:t>CSS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por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defecto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del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Navegador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(navegador)</a:t>
            </a:r>
            <a:endParaRPr sz="2400">
              <a:latin typeface="Calibri"/>
              <a:cs typeface="Calibri"/>
            </a:endParaRPr>
          </a:p>
          <a:p>
            <a:pPr marL="186055" indent="-173990">
              <a:lnSpc>
                <a:spcPct val="100000"/>
              </a:lnSpc>
              <a:buFont typeface="Arial"/>
              <a:buChar char="•"/>
              <a:tabLst>
                <a:tab pos="186690" algn="l"/>
              </a:tabLst>
            </a:pPr>
            <a:r>
              <a:rPr dirty="0" sz="2400">
                <a:latin typeface="Calibri"/>
                <a:cs typeface="Calibri"/>
              </a:rPr>
              <a:t>CSS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preferencias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de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usuario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del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navegador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(usuario)</a:t>
            </a:r>
            <a:endParaRPr sz="2400">
              <a:latin typeface="Calibri"/>
              <a:cs typeface="Calibri"/>
            </a:endParaRPr>
          </a:p>
          <a:p>
            <a:pPr marL="186055" indent="-173990">
              <a:lnSpc>
                <a:spcPct val="100000"/>
              </a:lnSpc>
              <a:buFont typeface="Arial"/>
              <a:buChar char="•"/>
              <a:tabLst>
                <a:tab pos="186690" algn="l"/>
              </a:tabLst>
            </a:pPr>
            <a:r>
              <a:rPr dirty="0" sz="2400">
                <a:latin typeface="Calibri"/>
                <a:cs typeface="Calibri"/>
              </a:rPr>
              <a:t>CSS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página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HTML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script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CSS </a:t>
            </a:r>
            <a:r>
              <a:rPr dirty="0" sz="2400" spc="-10">
                <a:latin typeface="Calibri"/>
                <a:cs typeface="Calibri"/>
              </a:rPr>
              <a:t>(diseñador)</a:t>
            </a:r>
            <a:endParaRPr sz="2400">
              <a:latin typeface="Calibri"/>
              <a:cs typeface="Calibri"/>
            </a:endParaRPr>
          </a:p>
          <a:p>
            <a:pPr marL="186055" indent="-173990">
              <a:lnSpc>
                <a:spcPct val="100000"/>
              </a:lnSpc>
              <a:buFont typeface="Arial"/>
              <a:buChar char="•"/>
              <a:tabLst>
                <a:tab pos="186690" algn="l"/>
              </a:tabLst>
            </a:pPr>
            <a:r>
              <a:rPr dirty="0" sz="2400">
                <a:latin typeface="Calibri"/>
                <a:cs typeface="Calibri"/>
              </a:rPr>
              <a:t>CSS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página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HTML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script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CSS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!important</a:t>
            </a:r>
            <a:r>
              <a:rPr dirty="0" sz="2400" spc="-3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(diseñador),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p.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Calibri"/>
                <a:cs typeface="Calibri"/>
              </a:rPr>
              <a:t>body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{color:blue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C00000"/>
                </a:solidFill>
                <a:latin typeface="Calibri"/>
                <a:cs typeface="Calibri"/>
              </a:rPr>
              <a:t>!important</a:t>
            </a:r>
            <a:r>
              <a:rPr dirty="0" sz="2400" spc="-10" b="1">
                <a:latin typeface="Calibri"/>
                <a:cs typeface="Calibri"/>
              </a:rPr>
              <a:t>;}</a:t>
            </a:r>
            <a:endParaRPr sz="2400">
              <a:latin typeface="Calibri"/>
              <a:cs typeface="Calibri"/>
            </a:endParaRPr>
          </a:p>
          <a:p>
            <a:pPr marL="12700" marR="521334">
              <a:lnSpc>
                <a:spcPct val="100000"/>
              </a:lnSpc>
              <a:buFont typeface="Arial"/>
              <a:buChar char="•"/>
              <a:tabLst>
                <a:tab pos="186690" algn="l"/>
              </a:tabLst>
            </a:pPr>
            <a:r>
              <a:rPr dirty="0" sz="2400">
                <a:latin typeface="Calibri"/>
                <a:cs typeface="Calibri"/>
              </a:rPr>
              <a:t>CSS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preferencias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de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usuario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del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navegador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C00000"/>
                </a:solidFill>
                <a:latin typeface="Calibri"/>
                <a:cs typeface="Calibri"/>
              </a:rPr>
              <a:t>!important </a:t>
            </a:r>
            <a:r>
              <a:rPr dirty="0" sz="2400">
                <a:latin typeface="Calibri"/>
                <a:cs typeface="Calibri"/>
              </a:rPr>
              <a:t>(usuario),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p.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e.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body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{color:blue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C00000"/>
                </a:solidFill>
                <a:latin typeface="Calibri"/>
                <a:cs typeface="Calibri"/>
              </a:rPr>
              <a:t>!important</a:t>
            </a:r>
            <a:r>
              <a:rPr dirty="0" sz="2400" spc="-10" b="1">
                <a:latin typeface="Calibri"/>
                <a:cs typeface="Calibri"/>
              </a:rPr>
              <a:t>;}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546" y="4869154"/>
            <a:ext cx="7213600" cy="13335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751443" y="6557264"/>
            <a:ext cx="2444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18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68" y="0"/>
            <a:ext cx="298132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Herencia</a:t>
            </a:r>
            <a:r>
              <a:rPr dirty="0" sz="4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 spc="-25">
                <a:solidFill>
                  <a:srgbClr val="FFFFFF"/>
                </a:solidFill>
                <a:latin typeface="Calibri"/>
                <a:cs typeface="Calibri"/>
              </a:rPr>
              <a:t>CSS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2437" y="922146"/>
            <a:ext cx="8058784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Para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entender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funcionan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selectores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herencia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CSS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es </a:t>
            </a:r>
            <a:r>
              <a:rPr dirty="0" sz="2400">
                <a:latin typeface="Calibri"/>
                <a:cs typeface="Calibri"/>
              </a:rPr>
              <a:t>necesario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entender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qué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árbol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del</a:t>
            </a:r>
            <a:r>
              <a:rPr dirty="0" sz="2400" spc="-10">
                <a:latin typeface="Calibri"/>
                <a:cs typeface="Calibri"/>
              </a:rPr>
              <a:t> documento.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44878"/>
            <a:ext cx="9144000" cy="501311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479535" y="6465214"/>
            <a:ext cx="1663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2047239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solidFill>
                  <a:srgbClr val="FFFFFF"/>
                </a:solidFill>
              </a:rPr>
              <a:t>Recursos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8751443" y="6557264"/>
            <a:ext cx="2444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18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02437" y="997152"/>
            <a:ext cx="8207375" cy="5209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alibri"/>
                <a:cs typeface="Calibri"/>
              </a:rPr>
              <a:t>Kseso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CSS: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CSS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básico: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Cascada,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especificidad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herencia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http://ksesocss.blogspot.com/2012/05/css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-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basico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-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cascada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-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especificidad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-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y.html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20" b="1">
                <a:latin typeface="Calibri"/>
                <a:cs typeface="Calibri"/>
              </a:rPr>
              <a:t>Dev.Opera: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Recorriendo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árbol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DOM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sng" sz="20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http://dev.opera.com/articles/view/traversing</a:t>
            </a:r>
            <a:r>
              <a:rPr dirty="0" u="sng" sz="20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-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the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-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dom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-</a:t>
            </a:r>
            <a:r>
              <a:rPr dirty="0" u="sng" sz="20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es/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1604645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LIBROS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WEB: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Árbol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nodo 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http://librosweb.es/javascript/capitulo_5/arbol_de_nodos.html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3913504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libri"/>
                <a:cs typeface="Calibri"/>
              </a:rPr>
              <a:t>UOC: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Herencia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cascada 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http://mosaic.uoc.edu/ac/le/es/m6/ud2/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LIBROSWEB:</a:t>
            </a:r>
            <a:r>
              <a:rPr dirty="0" sz="2000" spc="-7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Colisiones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estilos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http://librosweb.es/css/capitulo_2/colisiones_de_estilos.html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CSS: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Specificity </a:t>
            </a:r>
            <a:r>
              <a:rPr dirty="0" sz="2000" spc="-20">
                <a:latin typeface="Calibri"/>
                <a:cs typeface="Calibri"/>
              </a:rPr>
              <a:t>Wars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http://www.stuffandnonsense.co.uk/archives/css_specificity_wars.html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HTML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27211" y="646521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25806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Árbol</a:t>
            </a:r>
            <a:r>
              <a:rPr dirty="0" spc="-10">
                <a:solidFill>
                  <a:srgbClr val="FFFFFF"/>
                </a:solidFill>
              </a:rPr>
              <a:t> </a:t>
            </a:r>
            <a:r>
              <a:rPr dirty="0" spc="-25">
                <a:solidFill>
                  <a:srgbClr val="FFFFFF"/>
                </a:solidFill>
              </a:rPr>
              <a:t>DOM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615057" y="1760092"/>
            <a:ext cx="1177925" cy="457834"/>
            <a:chOff x="2615057" y="1760092"/>
            <a:chExt cx="1177925" cy="457834"/>
          </a:xfrm>
        </p:grpSpPr>
        <p:sp>
          <p:nvSpPr>
            <p:cNvPr id="4" name="object 4" descr=""/>
            <p:cNvSpPr/>
            <p:nvPr/>
          </p:nvSpPr>
          <p:spPr>
            <a:xfrm>
              <a:off x="2627757" y="1772792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3"/>
                  </a:lnTo>
                  <a:lnTo>
                    <a:pt x="1152131" y="432053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627757" y="1772792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3"/>
                  </a:moveTo>
                  <a:lnTo>
                    <a:pt x="1152131" y="432053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3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402437" y="994105"/>
            <a:ext cx="6602730" cy="113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Nodos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árbol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documento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ejemplo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anterior: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>
              <a:latin typeface="Calibri"/>
              <a:cs typeface="Calibri"/>
            </a:endParaRPr>
          </a:p>
          <a:p>
            <a:pPr algn="ctr" marR="991869">
              <a:lnSpc>
                <a:spcPct val="100000"/>
              </a:lnSpc>
            </a:pPr>
            <a:r>
              <a:rPr dirty="0" sz="1800" spc="-20">
                <a:latin typeface="Calibri"/>
                <a:cs typeface="Calibri"/>
              </a:rPr>
              <a:t>html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670864" y="2984245"/>
            <a:ext cx="1177925" cy="457834"/>
            <a:chOff x="670864" y="2984245"/>
            <a:chExt cx="1177925" cy="457834"/>
          </a:xfrm>
        </p:grpSpPr>
        <p:sp>
          <p:nvSpPr>
            <p:cNvPr id="8" name="object 8" descr=""/>
            <p:cNvSpPr/>
            <p:nvPr/>
          </p:nvSpPr>
          <p:spPr>
            <a:xfrm>
              <a:off x="683564" y="2996945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3"/>
                  </a:lnTo>
                  <a:lnTo>
                    <a:pt x="1152131" y="432053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83564" y="2996945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3"/>
                  </a:moveTo>
                  <a:lnTo>
                    <a:pt x="1152131" y="432053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3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014475" y="3048761"/>
            <a:ext cx="48958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head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559300" y="2984245"/>
            <a:ext cx="1177925" cy="457834"/>
            <a:chOff x="4559300" y="2984245"/>
            <a:chExt cx="1177925" cy="457834"/>
          </a:xfrm>
        </p:grpSpPr>
        <p:sp>
          <p:nvSpPr>
            <p:cNvPr id="12" name="object 12" descr=""/>
            <p:cNvSpPr/>
            <p:nvPr/>
          </p:nvSpPr>
          <p:spPr>
            <a:xfrm>
              <a:off x="4572000" y="2996945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3"/>
                  </a:lnTo>
                  <a:lnTo>
                    <a:pt x="1152131" y="432053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72000" y="2996945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3"/>
                  </a:moveTo>
                  <a:lnTo>
                    <a:pt x="1152131" y="432053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3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903470" y="3048761"/>
            <a:ext cx="48958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body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70864" y="3632327"/>
            <a:ext cx="1177925" cy="457834"/>
            <a:chOff x="670864" y="3632327"/>
            <a:chExt cx="1177925" cy="457834"/>
          </a:xfrm>
        </p:grpSpPr>
        <p:sp>
          <p:nvSpPr>
            <p:cNvPr id="16" name="object 16" descr=""/>
            <p:cNvSpPr/>
            <p:nvPr/>
          </p:nvSpPr>
          <p:spPr>
            <a:xfrm>
              <a:off x="683564" y="3645027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1152131" y="432054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83564" y="3645027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4"/>
                  </a:moveTo>
                  <a:lnTo>
                    <a:pt x="1152131" y="432054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061719" y="3696970"/>
            <a:ext cx="394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254874" y="2200084"/>
            <a:ext cx="4338320" cy="3992879"/>
            <a:chOff x="1254874" y="2200084"/>
            <a:chExt cx="4338320" cy="3992879"/>
          </a:xfrm>
        </p:grpSpPr>
        <p:sp>
          <p:nvSpPr>
            <p:cNvPr id="20" name="object 20" descr=""/>
            <p:cNvSpPr/>
            <p:nvPr/>
          </p:nvSpPr>
          <p:spPr>
            <a:xfrm>
              <a:off x="3203828" y="2204847"/>
              <a:ext cx="1944370" cy="792480"/>
            </a:xfrm>
            <a:custGeom>
              <a:avLst/>
              <a:gdLst/>
              <a:ahLst/>
              <a:cxnLst/>
              <a:rect l="l" t="t" r="r" b="b"/>
              <a:pathLst>
                <a:path w="1944370" h="792480">
                  <a:moveTo>
                    <a:pt x="0" y="0"/>
                  </a:moveTo>
                  <a:lnTo>
                    <a:pt x="0" y="396113"/>
                  </a:lnTo>
                  <a:lnTo>
                    <a:pt x="1944243" y="396113"/>
                  </a:lnTo>
                  <a:lnTo>
                    <a:pt x="1944243" y="792099"/>
                  </a:lnTo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130038" y="3424237"/>
              <a:ext cx="0" cy="220979"/>
            </a:xfrm>
            <a:custGeom>
              <a:avLst/>
              <a:gdLst/>
              <a:ahLst/>
              <a:cxnLst/>
              <a:rect l="l" t="t" r="r" b="b"/>
              <a:pathLst>
                <a:path w="0" h="220979">
                  <a:moveTo>
                    <a:pt x="0" y="0"/>
                  </a:moveTo>
                  <a:lnTo>
                    <a:pt x="0" y="220789"/>
                  </a:lnTo>
                </a:path>
              </a:pathLst>
            </a:custGeom>
            <a:ln w="455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259636" y="2204847"/>
              <a:ext cx="1944370" cy="1440180"/>
            </a:xfrm>
            <a:custGeom>
              <a:avLst/>
              <a:gdLst/>
              <a:ahLst/>
              <a:cxnLst/>
              <a:rect l="l" t="t" r="r" b="b"/>
              <a:pathLst>
                <a:path w="1944370" h="1440179">
                  <a:moveTo>
                    <a:pt x="0" y="1224152"/>
                  </a:moveTo>
                  <a:lnTo>
                    <a:pt x="0" y="1440179"/>
                  </a:lnTo>
                </a:path>
                <a:path w="1944370" h="1440179">
                  <a:moveTo>
                    <a:pt x="0" y="792099"/>
                  </a:moveTo>
                  <a:lnTo>
                    <a:pt x="0" y="396113"/>
                  </a:lnTo>
                  <a:lnTo>
                    <a:pt x="1944192" y="396113"/>
                  </a:lnTo>
                  <a:lnTo>
                    <a:pt x="1944192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130038" y="4725161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w="0" h="936625">
                  <a:moveTo>
                    <a:pt x="0" y="648081"/>
                  </a:moveTo>
                  <a:lnTo>
                    <a:pt x="0" y="936078"/>
                  </a:lnTo>
                </a:path>
                <a:path w="0" h="936625">
                  <a:moveTo>
                    <a:pt x="0" y="0"/>
                  </a:moveTo>
                  <a:lnTo>
                    <a:pt x="0" y="288036"/>
                  </a:lnTo>
                </a:path>
              </a:pathLst>
            </a:custGeom>
            <a:ln w="455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644008" y="5013198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4"/>
                  </a:lnTo>
                  <a:lnTo>
                    <a:pt x="936104" y="360044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644008" y="5013198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4"/>
                  </a:moveTo>
                  <a:lnTo>
                    <a:pt x="936104" y="360044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130038" y="4077080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w="0" h="216535">
                  <a:moveTo>
                    <a:pt x="0" y="0"/>
                  </a:moveTo>
                  <a:lnTo>
                    <a:pt x="0" y="216027"/>
                  </a:lnTo>
                </a:path>
              </a:pathLst>
            </a:custGeom>
            <a:ln w="455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239896" y="4221098"/>
              <a:ext cx="1908175" cy="72390"/>
            </a:xfrm>
            <a:custGeom>
              <a:avLst/>
              <a:gdLst/>
              <a:ahLst/>
              <a:cxnLst/>
              <a:rect l="l" t="t" r="r" b="b"/>
              <a:pathLst>
                <a:path w="1908175" h="72389">
                  <a:moveTo>
                    <a:pt x="0" y="72008"/>
                  </a:moveTo>
                  <a:lnTo>
                    <a:pt x="0" y="0"/>
                  </a:lnTo>
                  <a:lnTo>
                    <a:pt x="1908175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130038" y="6021285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w="0" h="149225">
                  <a:moveTo>
                    <a:pt x="0" y="0"/>
                  </a:moveTo>
                  <a:lnTo>
                    <a:pt x="0" y="148780"/>
                  </a:lnTo>
                </a:path>
              </a:pathLst>
            </a:custGeom>
            <a:ln w="455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5013452" y="5029327"/>
            <a:ext cx="1987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ul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4559300" y="4280408"/>
            <a:ext cx="1177925" cy="457834"/>
            <a:chOff x="4559300" y="4280408"/>
            <a:chExt cx="1177925" cy="457834"/>
          </a:xfrm>
        </p:grpSpPr>
        <p:sp>
          <p:nvSpPr>
            <p:cNvPr id="31" name="object 31" descr=""/>
            <p:cNvSpPr/>
            <p:nvPr/>
          </p:nvSpPr>
          <p:spPr>
            <a:xfrm>
              <a:off x="4572000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1152131" y="432054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572000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4"/>
                  </a:moveTo>
                  <a:lnTo>
                    <a:pt x="1152131" y="432054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4970526" y="4345051"/>
            <a:ext cx="355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nav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2759075" y="4280408"/>
            <a:ext cx="962025" cy="457834"/>
            <a:chOff x="2759075" y="4280408"/>
            <a:chExt cx="962025" cy="457834"/>
          </a:xfrm>
        </p:grpSpPr>
        <p:sp>
          <p:nvSpPr>
            <p:cNvPr id="35" name="object 35" descr=""/>
            <p:cNvSpPr/>
            <p:nvPr/>
          </p:nvSpPr>
          <p:spPr>
            <a:xfrm>
              <a:off x="2771775" y="4293108"/>
              <a:ext cx="936625" cy="432434"/>
            </a:xfrm>
            <a:custGeom>
              <a:avLst/>
              <a:gdLst/>
              <a:ahLst/>
              <a:cxnLst/>
              <a:rect l="l" t="t" r="r" b="b"/>
              <a:pathLst>
                <a:path w="936625" h="432435">
                  <a:moveTo>
                    <a:pt x="936104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936104" y="432054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771775" y="4293108"/>
              <a:ext cx="936625" cy="432434"/>
            </a:xfrm>
            <a:custGeom>
              <a:avLst/>
              <a:gdLst/>
              <a:ahLst/>
              <a:cxnLst/>
              <a:rect l="l" t="t" r="r" b="b"/>
              <a:pathLst>
                <a:path w="936625" h="432435">
                  <a:moveTo>
                    <a:pt x="0" y="432054"/>
                  </a:moveTo>
                  <a:lnTo>
                    <a:pt x="936104" y="432054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2898775" y="4345051"/>
            <a:ext cx="6838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header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2759075" y="5000497"/>
            <a:ext cx="962025" cy="385445"/>
            <a:chOff x="2759075" y="5000497"/>
            <a:chExt cx="962025" cy="385445"/>
          </a:xfrm>
        </p:grpSpPr>
        <p:sp>
          <p:nvSpPr>
            <p:cNvPr id="39" name="object 39" descr=""/>
            <p:cNvSpPr/>
            <p:nvPr/>
          </p:nvSpPr>
          <p:spPr>
            <a:xfrm>
              <a:off x="2771775" y="5013197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4"/>
                  </a:lnTo>
                  <a:lnTo>
                    <a:pt x="936104" y="360044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771775" y="5013197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4"/>
                  </a:moveTo>
                  <a:lnTo>
                    <a:pt x="936104" y="360044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3109086" y="5029327"/>
            <a:ext cx="262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5999479" y="4280408"/>
            <a:ext cx="1177925" cy="457834"/>
            <a:chOff x="5999479" y="4280408"/>
            <a:chExt cx="1177925" cy="457834"/>
          </a:xfrm>
        </p:grpSpPr>
        <p:sp>
          <p:nvSpPr>
            <p:cNvPr id="43" name="object 43" descr=""/>
            <p:cNvSpPr/>
            <p:nvPr/>
          </p:nvSpPr>
          <p:spPr>
            <a:xfrm>
              <a:off x="6012179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1152131" y="432054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012179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4"/>
                  </a:moveTo>
                  <a:lnTo>
                    <a:pt x="1152131" y="432054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6285991" y="4345051"/>
            <a:ext cx="6045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article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7367651" y="4280408"/>
            <a:ext cx="1177925" cy="457834"/>
            <a:chOff x="7367651" y="4280408"/>
            <a:chExt cx="1177925" cy="457834"/>
          </a:xfrm>
        </p:grpSpPr>
        <p:sp>
          <p:nvSpPr>
            <p:cNvPr id="47" name="object 47" descr=""/>
            <p:cNvSpPr/>
            <p:nvPr/>
          </p:nvSpPr>
          <p:spPr>
            <a:xfrm>
              <a:off x="7380351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1152131" y="432054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7380351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4"/>
                  </a:moveTo>
                  <a:lnTo>
                    <a:pt x="1152131" y="432054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7657338" y="4345051"/>
            <a:ext cx="5988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footer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4559300" y="3632327"/>
            <a:ext cx="1177925" cy="457834"/>
            <a:chOff x="4559300" y="3632327"/>
            <a:chExt cx="1177925" cy="457834"/>
          </a:xfrm>
        </p:grpSpPr>
        <p:sp>
          <p:nvSpPr>
            <p:cNvPr id="51" name="object 51" descr=""/>
            <p:cNvSpPr/>
            <p:nvPr/>
          </p:nvSpPr>
          <p:spPr>
            <a:xfrm>
              <a:off x="4572000" y="3645027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1152131" y="432054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4572000" y="3645027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4"/>
                  </a:moveTo>
                  <a:lnTo>
                    <a:pt x="1152131" y="432054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4758690" y="3696970"/>
            <a:ext cx="779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div</a:t>
            </a:r>
            <a:r>
              <a:rPr dirty="0" sz="1800" spc="-10">
                <a:latin typeface="Calibri"/>
                <a:cs typeface="Calibri"/>
              </a:rPr>
              <a:t> .caja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3235134" y="4216336"/>
            <a:ext cx="4726305" cy="2322195"/>
            <a:chOff x="3235134" y="4216336"/>
            <a:chExt cx="4726305" cy="2322195"/>
          </a:xfrm>
        </p:grpSpPr>
        <p:sp>
          <p:nvSpPr>
            <p:cNvPr id="55" name="object 55" descr=""/>
            <p:cNvSpPr/>
            <p:nvPr/>
          </p:nvSpPr>
          <p:spPr>
            <a:xfrm>
              <a:off x="3239897" y="4221098"/>
              <a:ext cx="4716780" cy="1944370"/>
            </a:xfrm>
            <a:custGeom>
              <a:avLst/>
              <a:gdLst/>
              <a:ahLst/>
              <a:cxnLst/>
              <a:rect l="l" t="t" r="r" b="b"/>
              <a:pathLst>
                <a:path w="4716780" h="1944370">
                  <a:moveTo>
                    <a:pt x="3348354" y="72008"/>
                  </a:moveTo>
                  <a:lnTo>
                    <a:pt x="3348354" y="0"/>
                  </a:lnTo>
                  <a:lnTo>
                    <a:pt x="1908175" y="0"/>
                  </a:lnTo>
                </a:path>
                <a:path w="4716780" h="1944370">
                  <a:moveTo>
                    <a:pt x="4716526" y="72008"/>
                  </a:moveTo>
                  <a:lnTo>
                    <a:pt x="4716526" y="0"/>
                  </a:lnTo>
                  <a:lnTo>
                    <a:pt x="3348354" y="0"/>
                  </a:lnTo>
                </a:path>
                <a:path w="4716780" h="1944370">
                  <a:moveTo>
                    <a:pt x="0" y="504063"/>
                  </a:moveTo>
                  <a:lnTo>
                    <a:pt x="0" y="792099"/>
                  </a:lnTo>
                </a:path>
                <a:path w="4716780" h="1944370">
                  <a:moveTo>
                    <a:pt x="864107" y="1944204"/>
                  </a:moveTo>
                  <a:lnTo>
                    <a:pt x="864107" y="1296162"/>
                  </a:lnTo>
                  <a:lnTo>
                    <a:pt x="1908175" y="1296162"/>
                  </a:lnTo>
                </a:path>
                <a:path w="4716780" h="1944370">
                  <a:moveTo>
                    <a:pt x="2880232" y="1944204"/>
                  </a:moveTo>
                  <a:lnTo>
                    <a:pt x="2880232" y="1296162"/>
                  </a:lnTo>
                  <a:lnTo>
                    <a:pt x="1908175" y="1296162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3635883" y="6165303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3635883" y="6165303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4644008" y="6165303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4644008" y="6165303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5652135" y="6165303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5652135" y="6165303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3635883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3635883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/>
          <p:nvPr/>
        </p:nvSpPr>
        <p:spPr>
          <a:xfrm>
            <a:off x="4040251" y="5677611"/>
            <a:ext cx="1295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li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4631309" y="5648540"/>
            <a:ext cx="962025" cy="385445"/>
            <a:chOff x="4631309" y="5648540"/>
            <a:chExt cx="962025" cy="385445"/>
          </a:xfrm>
        </p:grpSpPr>
        <p:sp>
          <p:nvSpPr>
            <p:cNvPr id="66" name="object 66" descr=""/>
            <p:cNvSpPr/>
            <p:nvPr/>
          </p:nvSpPr>
          <p:spPr>
            <a:xfrm>
              <a:off x="4644009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4644009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 txBox="1"/>
          <p:nvPr/>
        </p:nvSpPr>
        <p:spPr>
          <a:xfrm>
            <a:off x="5048503" y="5677611"/>
            <a:ext cx="1295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li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9" name="object 69" descr=""/>
          <p:cNvGrpSpPr/>
          <p:nvPr/>
        </p:nvGrpSpPr>
        <p:grpSpPr>
          <a:xfrm>
            <a:off x="5639434" y="5648540"/>
            <a:ext cx="962025" cy="385445"/>
            <a:chOff x="5639434" y="5648540"/>
            <a:chExt cx="962025" cy="385445"/>
          </a:xfrm>
        </p:grpSpPr>
        <p:sp>
          <p:nvSpPr>
            <p:cNvPr id="70" name="object 70" descr=""/>
            <p:cNvSpPr/>
            <p:nvPr/>
          </p:nvSpPr>
          <p:spPr>
            <a:xfrm>
              <a:off x="5652134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5652134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 descr=""/>
          <p:cNvSpPr txBox="1"/>
          <p:nvPr/>
        </p:nvSpPr>
        <p:spPr>
          <a:xfrm>
            <a:off x="6056757" y="5677611"/>
            <a:ext cx="1295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li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4037203" y="6238900"/>
            <a:ext cx="13525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5045455" y="6238900"/>
            <a:ext cx="13525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6053709" y="6238900"/>
            <a:ext cx="13525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25806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Árbol</a:t>
            </a:r>
            <a:r>
              <a:rPr dirty="0" spc="-10">
                <a:solidFill>
                  <a:srgbClr val="FFFFFF"/>
                </a:solidFill>
              </a:rPr>
              <a:t> </a:t>
            </a:r>
            <a:r>
              <a:rPr dirty="0" spc="-25">
                <a:solidFill>
                  <a:srgbClr val="FFFFFF"/>
                </a:solidFill>
              </a:rPr>
              <a:t>DOM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5724144" y="3645027"/>
            <a:ext cx="1512570" cy="432434"/>
          </a:xfrm>
          <a:custGeom>
            <a:avLst/>
            <a:gdLst/>
            <a:ahLst/>
            <a:cxnLst/>
            <a:rect l="l" t="t" r="r" b="b"/>
            <a:pathLst>
              <a:path w="1512570" h="432435">
                <a:moveTo>
                  <a:pt x="1512188" y="0"/>
                </a:moveTo>
                <a:lnTo>
                  <a:pt x="177926" y="0"/>
                </a:lnTo>
                <a:lnTo>
                  <a:pt x="0" y="216027"/>
                </a:lnTo>
                <a:lnTo>
                  <a:pt x="177926" y="432054"/>
                </a:lnTo>
                <a:lnTo>
                  <a:pt x="1512188" y="432054"/>
                </a:lnTo>
                <a:lnTo>
                  <a:pt x="15121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100317" y="3696970"/>
            <a:ext cx="850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Ancestor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475613" y="1760092"/>
            <a:ext cx="2317115" cy="4333240"/>
            <a:chOff x="1475613" y="1760092"/>
            <a:chExt cx="2317115" cy="4333240"/>
          </a:xfrm>
        </p:grpSpPr>
        <p:sp>
          <p:nvSpPr>
            <p:cNvPr id="6" name="object 6" descr=""/>
            <p:cNvSpPr/>
            <p:nvPr/>
          </p:nvSpPr>
          <p:spPr>
            <a:xfrm>
              <a:off x="2627757" y="1772792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3"/>
                  </a:lnTo>
                  <a:lnTo>
                    <a:pt x="1152131" y="432053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627757" y="1772792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3"/>
                  </a:moveTo>
                  <a:lnTo>
                    <a:pt x="1152131" y="432053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3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75613" y="5661253"/>
              <a:ext cx="2160270" cy="432434"/>
            </a:xfrm>
            <a:custGeom>
              <a:avLst/>
              <a:gdLst/>
              <a:ahLst/>
              <a:cxnLst/>
              <a:rect l="l" t="t" r="r" b="b"/>
              <a:pathLst>
                <a:path w="2160270" h="432435">
                  <a:moveTo>
                    <a:pt x="1982342" y="0"/>
                  </a:moveTo>
                  <a:lnTo>
                    <a:pt x="0" y="0"/>
                  </a:lnTo>
                  <a:lnTo>
                    <a:pt x="0" y="432041"/>
                  </a:lnTo>
                  <a:lnTo>
                    <a:pt x="1982342" y="432041"/>
                  </a:lnTo>
                  <a:lnTo>
                    <a:pt x="2160270" y="216014"/>
                  </a:lnTo>
                  <a:lnTo>
                    <a:pt x="19823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402437" y="850138"/>
            <a:ext cx="7176134" cy="1274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Ancestor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elemento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conectado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pero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más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arriba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25">
                <a:latin typeface="Calibri"/>
                <a:cs typeface="Calibri"/>
              </a:rPr>
              <a:t> la </a:t>
            </a:r>
            <a:r>
              <a:rPr dirty="0" sz="2400">
                <a:latin typeface="Calibri"/>
                <a:cs typeface="Calibri"/>
              </a:rPr>
              <a:t>estructura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documento</a:t>
            </a:r>
            <a:endParaRPr sz="2400">
              <a:latin typeface="Calibri"/>
              <a:cs typeface="Calibri"/>
            </a:endParaRPr>
          </a:p>
          <a:p>
            <a:pPr algn="ctr" marR="1565275">
              <a:lnSpc>
                <a:spcPct val="100000"/>
              </a:lnSpc>
              <a:spcBef>
                <a:spcPts val="1910"/>
              </a:spcBef>
            </a:pPr>
            <a:r>
              <a:rPr dirty="0" sz="1800" spc="-20">
                <a:latin typeface="Calibri"/>
                <a:cs typeface="Calibri"/>
              </a:rPr>
              <a:t>html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70864" y="2984245"/>
            <a:ext cx="1177925" cy="457834"/>
            <a:chOff x="670864" y="2984245"/>
            <a:chExt cx="1177925" cy="457834"/>
          </a:xfrm>
        </p:grpSpPr>
        <p:sp>
          <p:nvSpPr>
            <p:cNvPr id="11" name="object 11" descr=""/>
            <p:cNvSpPr/>
            <p:nvPr/>
          </p:nvSpPr>
          <p:spPr>
            <a:xfrm>
              <a:off x="683564" y="2996945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3"/>
                  </a:lnTo>
                  <a:lnTo>
                    <a:pt x="1152131" y="432053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83564" y="2996945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3"/>
                  </a:moveTo>
                  <a:lnTo>
                    <a:pt x="1152131" y="432053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3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014475" y="3048761"/>
            <a:ext cx="48958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head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559300" y="2984245"/>
            <a:ext cx="1177925" cy="457834"/>
            <a:chOff x="4559300" y="2984245"/>
            <a:chExt cx="1177925" cy="457834"/>
          </a:xfrm>
        </p:grpSpPr>
        <p:sp>
          <p:nvSpPr>
            <p:cNvPr id="15" name="object 15" descr=""/>
            <p:cNvSpPr/>
            <p:nvPr/>
          </p:nvSpPr>
          <p:spPr>
            <a:xfrm>
              <a:off x="4572000" y="2996945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3"/>
                  </a:lnTo>
                  <a:lnTo>
                    <a:pt x="1152131" y="432053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572000" y="2996945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3"/>
                  </a:moveTo>
                  <a:lnTo>
                    <a:pt x="1152131" y="432053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3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4903470" y="3048761"/>
            <a:ext cx="48958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body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70864" y="3632327"/>
            <a:ext cx="1177925" cy="457834"/>
            <a:chOff x="670864" y="3632327"/>
            <a:chExt cx="1177925" cy="457834"/>
          </a:xfrm>
        </p:grpSpPr>
        <p:sp>
          <p:nvSpPr>
            <p:cNvPr id="19" name="object 19" descr=""/>
            <p:cNvSpPr/>
            <p:nvPr/>
          </p:nvSpPr>
          <p:spPr>
            <a:xfrm>
              <a:off x="683564" y="3645027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1152131" y="432054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83564" y="3645027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4"/>
                  </a:moveTo>
                  <a:lnTo>
                    <a:pt x="1152131" y="432054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1061719" y="3696970"/>
            <a:ext cx="394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1254874" y="2200084"/>
            <a:ext cx="4338320" cy="3992879"/>
            <a:chOff x="1254874" y="2200084"/>
            <a:chExt cx="4338320" cy="3992879"/>
          </a:xfrm>
        </p:grpSpPr>
        <p:sp>
          <p:nvSpPr>
            <p:cNvPr id="23" name="object 23" descr=""/>
            <p:cNvSpPr/>
            <p:nvPr/>
          </p:nvSpPr>
          <p:spPr>
            <a:xfrm>
              <a:off x="3203828" y="2204847"/>
              <a:ext cx="1944370" cy="792480"/>
            </a:xfrm>
            <a:custGeom>
              <a:avLst/>
              <a:gdLst/>
              <a:ahLst/>
              <a:cxnLst/>
              <a:rect l="l" t="t" r="r" b="b"/>
              <a:pathLst>
                <a:path w="1944370" h="792480">
                  <a:moveTo>
                    <a:pt x="0" y="0"/>
                  </a:moveTo>
                  <a:lnTo>
                    <a:pt x="0" y="396113"/>
                  </a:lnTo>
                  <a:lnTo>
                    <a:pt x="1944243" y="396113"/>
                  </a:lnTo>
                  <a:lnTo>
                    <a:pt x="1944243" y="792099"/>
                  </a:lnTo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130038" y="3424237"/>
              <a:ext cx="0" cy="220979"/>
            </a:xfrm>
            <a:custGeom>
              <a:avLst/>
              <a:gdLst/>
              <a:ahLst/>
              <a:cxnLst/>
              <a:rect l="l" t="t" r="r" b="b"/>
              <a:pathLst>
                <a:path w="0" h="220979">
                  <a:moveTo>
                    <a:pt x="0" y="0"/>
                  </a:moveTo>
                  <a:lnTo>
                    <a:pt x="0" y="220789"/>
                  </a:lnTo>
                </a:path>
              </a:pathLst>
            </a:custGeom>
            <a:ln w="455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259636" y="2204847"/>
              <a:ext cx="1944370" cy="1440180"/>
            </a:xfrm>
            <a:custGeom>
              <a:avLst/>
              <a:gdLst/>
              <a:ahLst/>
              <a:cxnLst/>
              <a:rect l="l" t="t" r="r" b="b"/>
              <a:pathLst>
                <a:path w="1944370" h="1440179">
                  <a:moveTo>
                    <a:pt x="0" y="1224152"/>
                  </a:moveTo>
                  <a:lnTo>
                    <a:pt x="0" y="1440179"/>
                  </a:lnTo>
                </a:path>
                <a:path w="1944370" h="1440179">
                  <a:moveTo>
                    <a:pt x="0" y="792099"/>
                  </a:moveTo>
                  <a:lnTo>
                    <a:pt x="0" y="396113"/>
                  </a:lnTo>
                  <a:lnTo>
                    <a:pt x="1944192" y="396113"/>
                  </a:lnTo>
                  <a:lnTo>
                    <a:pt x="1944192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130038" y="4725161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w="0" h="936625">
                  <a:moveTo>
                    <a:pt x="0" y="648081"/>
                  </a:moveTo>
                  <a:lnTo>
                    <a:pt x="0" y="936078"/>
                  </a:lnTo>
                </a:path>
                <a:path w="0" h="936625">
                  <a:moveTo>
                    <a:pt x="0" y="0"/>
                  </a:moveTo>
                  <a:lnTo>
                    <a:pt x="0" y="288036"/>
                  </a:lnTo>
                </a:path>
              </a:pathLst>
            </a:custGeom>
            <a:ln w="455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644008" y="5013198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4"/>
                  </a:lnTo>
                  <a:lnTo>
                    <a:pt x="936104" y="360044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644008" y="5013198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4"/>
                  </a:moveTo>
                  <a:lnTo>
                    <a:pt x="936104" y="360044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130038" y="4077080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w="0" h="216535">
                  <a:moveTo>
                    <a:pt x="0" y="0"/>
                  </a:moveTo>
                  <a:lnTo>
                    <a:pt x="0" y="216027"/>
                  </a:lnTo>
                </a:path>
              </a:pathLst>
            </a:custGeom>
            <a:ln w="455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239896" y="4221098"/>
              <a:ext cx="1908175" cy="72390"/>
            </a:xfrm>
            <a:custGeom>
              <a:avLst/>
              <a:gdLst/>
              <a:ahLst/>
              <a:cxnLst/>
              <a:rect l="l" t="t" r="r" b="b"/>
              <a:pathLst>
                <a:path w="1908175" h="72389">
                  <a:moveTo>
                    <a:pt x="0" y="72008"/>
                  </a:moveTo>
                  <a:lnTo>
                    <a:pt x="0" y="0"/>
                  </a:lnTo>
                  <a:lnTo>
                    <a:pt x="1908175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130038" y="6021285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w="0" h="149225">
                  <a:moveTo>
                    <a:pt x="0" y="0"/>
                  </a:moveTo>
                  <a:lnTo>
                    <a:pt x="0" y="148780"/>
                  </a:lnTo>
                </a:path>
              </a:pathLst>
            </a:custGeom>
            <a:ln w="455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5013452" y="5029327"/>
            <a:ext cx="1987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ul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4559300" y="4280408"/>
            <a:ext cx="1177925" cy="457834"/>
            <a:chOff x="4559300" y="4280408"/>
            <a:chExt cx="1177925" cy="457834"/>
          </a:xfrm>
        </p:grpSpPr>
        <p:sp>
          <p:nvSpPr>
            <p:cNvPr id="34" name="object 34" descr=""/>
            <p:cNvSpPr/>
            <p:nvPr/>
          </p:nvSpPr>
          <p:spPr>
            <a:xfrm>
              <a:off x="4572000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1152131" y="432054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572000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4"/>
                  </a:moveTo>
                  <a:lnTo>
                    <a:pt x="1152131" y="432054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4970526" y="4345051"/>
            <a:ext cx="355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nav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2759075" y="4280408"/>
            <a:ext cx="962025" cy="457834"/>
            <a:chOff x="2759075" y="4280408"/>
            <a:chExt cx="962025" cy="457834"/>
          </a:xfrm>
        </p:grpSpPr>
        <p:sp>
          <p:nvSpPr>
            <p:cNvPr id="38" name="object 38" descr=""/>
            <p:cNvSpPr/>
            <p:nvPr/>
          </p:nvSpPr>
          <p:spPr>
            <a:xfrm>
              <a:off x="2771775" y="4293108"/>
              <a:ext cx="936625" cy="432434"/>
            </a:xfrm>
            <a:custGeom>
              <a:avLst/>
              <a:gdLst/>
              <a:ahLst/>
              <a:cxnLst/>
              <a:rect l="l" t="t" r="r" b="b"/>
              <a:pathLst>
                <a:path w="936625" h="432435">
                  <a:moveTo>
                    <a:pt x="936104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936104" y="432054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771775" y="4293108"/>
              <a:ext cx="936625" cy="432434"/>
            </a:xfrm>
            <a:custGeom>
              <a:avLst/>
              <a:gdLst/>
              <a:ahLst/>
              <a:cxnLst/>
              <a:rect l="l" t="t" r="r" b="b"/>
              <a:pathLst>
                <a:path w="936625" h="432435">
                  <a:moveTo>
                    <a:pt x="0" y="432054"/>
                  </a:moveTo>
                  <a:lnTo>
                    <a:pt x="936104" y="432054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2898775" y="4345051"/>
            <a:ext cx="6838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header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2759075" y="5000497"/>
            <a:ext cx="962025" cy="385445"/>
            <a:chOff x="2759075" y="5000497"/>
            <a:chExt cx="962025" cy="385445"/>
          </a:xfrm>
        </p:grpSpPr>
        <p:sp>
          <p:nvSpPr>
            <p:cNvPr id="42" name="object 42" descr=""/>
            <p:cNvSpPr/>
            <p:nvPr/>
          </p:nvSpPr>
          <p:spPr>
            <a:xfrm>
              <a:off x="2771775" y="5013197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4"/>
                  </a:lnTo>
                  <a:lnTo>
                    <a:pt x="936104" y="360044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2771775" y="5013197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4"/>
                  </a:moveTo>
                  <a:lnTo>
                    <a:pt x="936104" y="360044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3109086" y="5029327"/>
            <a:ext cx="262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5999479" y="4280408"/>
            <a:ext cx="1177925" cy="457834"/>
            <a:chOff x="5999479" y="4280408"/>
            <a:chExt cx="1177925" cy="457834"/>
          </a:xfrm>
        </p:grpSpPr>
        <p:sp>
          <p:nvSpPr>
            <p:cNvPr id="46" name="object 46" descr=""/>
            <p:cNvSpPr/>
            <p:nvPr/>
          </p:nvSpPr>
          <p:spPr>
            <a:xfrm>
              <a:off x="6012179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1152131" y="432054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6012179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4"/>
                  </a:moveTo>
                  <a:lnTo>
                    <a:pt x="1152131" y="432054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6285991" y="4345051"/>
            <a:ext cx="6045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article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7367651" y="4280408"/>
            <a:ext cx="1177925" cy="457834"/>
            <a:chOff x="7367651" y="4280408"/>
            <a:chExt cx="1177925" cy="457834"/>
          </a:xfrm>
        </p:grpSpPr>
        <p:sp>
          <p:nvSpPr>
            <p:cNvPr id="50" name="object 50" descr=""/>
            <p:cNvSpPr/>
            <p:nvPr/>
          </p:nvSpPr>
          <p:spPr>
            <a:xfrm>
              <a:off x="7380351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1152131" y="432054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7380351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4"/>
                  </a:moveTo>
                  <a:lnTo>
                    <a:pt x="1152131" y="432054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7657338" y="4345051"/>
            <a:ext cx="5988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footer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4559300" y="3632327"/>
            <a:ext cx="1177925" cy="457834"/>
            <a:chOff x="4559300" y="3632327"/>
            <a:chExt cx="1177925" cy="457834"/>
          </a:xfrm>
        </p:grpSpPr>
        <p:sp>
          <p:nvSpPr>
            <p:cNvPr id="54" name="object 54" descr=""/>
            <p:cNvSpPr/>
            <p:nvPr/>
          </p:nvSpPr>
          <p:spPr>
            <a:xfrm>
              <a:off x="4572000" y="3645027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1152131" y="432054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4572000" y="3645027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4"/>
                  </a:moveTo>
                  <a:lnTo>
                    <a:pt x="1152131" y="432054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4758690" y="3696970"/>
            <a:ext cx="779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div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.caja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3235134" y="4216336"/>
            <a:ext cx="4726305" cy="2322195"/>
            <a:chOff x="3235134" y="4216336"/>
            <a:chExt cx="4726305" cy="2322195"/>
          </a:xfrm>
        </p:grpSpPr>
        <p:sp>
          <p:nvSpPr>
            <p:cNvPr id="58" name="object 58" descr=""/>
            <p:cNvSpPr/>
            <p:nvPr/>
          </p:nvSpPr>
          <p:spPr>
            <a:xfrm>
              <a:off x="3239897" y="4221098"/>
              <a:ext cx="4716780" cy="1944370"/>
            </a:xfrm>
            <a:custGeom>
              <a:avLst/>
              <a:gdLst/>
              <a:ahLst/>
              <a:cxnLst/>
              <a:rect l="l" t="t" r="r" b="b"/>
              <a:pathLst>
                <a:path w="4716780" h="1944370">
                  <a:moveTo>
                    <a:pt x="3348354" y="72008"/>
                  </a:moveTo>
                  <a:lnTo>
                    <a:pt x="3348354" y="0"/>
                  </a:lnTo>
                  <a:lnTo>
                    <a:pt x="1908175" y="0"/>
                  </a:lnTo>
                </a:path>
                <a:path w="4716780" h="1944370">
                  <a:moveTo>
                    <a:pt x="4716526" y="72008"/>
                  </a:moveTo>
                  <a:lnTo>
                    <a:pt x="4716526" y="0"/>
                  </a:lnTo>
                  <a:lnTo>
                    <a:pt x="3348354" y="0"/>
                  </a:lnTo>
                </a:path>
                <a:path w="4716780" h="1944370">
                  <a:moveTo>
                    <a:pt x="0" y="504063"/>
                  </a:moveTo>
                  <a:lnTo>
                    <a:pt x="0" y="792099"/>
                  </a:lnTo>
                </a:path>
                <a:path w="4716780" h="1944370">
                  <a:moveTo>
                    <a:pt x="864107" y="1944204"/>
                  </a:moveTo>
                  <a:lnTo>
                    <a:pt x="864107" y="1296162"/>
                  </a:lnTo>
                  <a:lnTo>
                    <a:pt x="1908175" y="1296162"/>
                  </a:lnTo>
                </a:path>
                <a:path w="4716780" h="1944370">
                  <a:moveTo>
                    <a:pt x="2880232" y="1944204"/>
                  </a:moveTo>
                  <a:lnTo>
                    <a:pt x="2880232" y="1296162"/>
                  </a:lnTo>
                  <a:lnTo>
                    <a:pt x="1908175" y="1296162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3635883" y="6165303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3635883" y="6165303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4644008" y="6165303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4644008" y="6165303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5652135" y="6165303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5652135" y="6165303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3635883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3635883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4644008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4644008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5652135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5652135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 descr=""/>
          <p:cNvSpPr txBox="1"/>
          <p:nvPr/>
        </p:nvSpPr>
        <p:spPr>
          <a:xfrm>
            <a:off x="4040251" y="5734761"/>
            <a:ext cx="129539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5048503" y="5734761"/>
            <a:ext cx="129539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6052184" y="5734761"/>
            <a:ext cx="13843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1829180" y="5770727"/>
            <a:ext cx="136271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descendientes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4037203" y="6238900"/>
            <a:ext cx="13525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5045455" y="6238900"/>
            <a:ext cx="13525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6053709" y="6238900"/>
            <a:ext cx="13525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8" name="object 7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25806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Árbol</a:t>
            </a:r>
            <a:r>
              <a:rPr dirty="0" spc="-10">
                <a:solidFill>
                  <a:srgbClr val="FFFFFF"/>
                </a:solidFill>
              </a:rPr>
              <a:t> </a:t>
            </a:r>
            <a:r>
              <a:rPr dirty="0" spc="-25">
                <a:solidFill>
                  <a:srgbClr val="FFFFFF"/>
                </a:solidFill>
              </a:rPr>
              <a:t>DOM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5724144" y="3645027"/>
            <a:ext cx="1512570" cy="432434"/>
          </a:xfrm>
          <a:custGeom>
            <a:avLst/>
            <a:gdLst/>
            <a:ahLst/>
            <a:cxnLst/>
            <a:rect l="l" t="t" r="r" b="b"/>
            <a:pathLst>
              <a:path w="1512570" h="432435">
                <a:moveTo>
                  <a:pt x="1512188" y="0"/>
                </a:moveTo>
                <a:lnTo>
                  <a:pt x="177926" y="0"/>
                </a:lnTo>
                <a:lnTo>
                  <a:pt x="0" y="216027"/>
                </a:lnTo>
                <a:lnTo>
                  <a:pt x="177926" y="432054"/>
                </a:lnTo>
                <a:lnTo>
                  <a:pt x="1512188" y="432054"/>
                </a:lnTo>
                <a:lnTo>
                  <a:pt x="15121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100317" y="3696970"/>
            <a:ext cx="850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Ancestor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475613" y="1760092"/>
            <a:ext cx="2317115" cy="4333240"/>
            <a:chOff x="1475613" y="1760092"/>
            <a:chExt cx="2317115" cy="4333240"/>
          </a:xfrm>
        </p:grpSpPr>
        <p:sp>
          <p:nvSpPr>
            <p:cNvPr id="6" name="object 6" descr=""/>
            <p:cNvSpPr/>
            <p:nvPr/>
          </p:nvSpPr>
          <p:spPr>
            <a:xfrm>
              <a:off x="2627757" y="1772792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3"/>
                  </a:lnTo>
                  <a:lnTo>
                    <a:pt x="1152131" y="432053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627757" y="1772792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3"/>
                  </a:moveTo>
                  <a:lnTo>
                    <a:pt x="1152131" y="432053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3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75613" y="5661253"/>
              <a:ext cx="2160270" cy="432434"/>
            </a:xfrm>
            <a:custGeom>
              <a:avLst/>
              <a:gdLst/>
              <a:ahLst/>
              <a:cxnLst/>
              <a:rect l="l" t="t" r="r" b="b"/>
              <a:pathLst>
                <a:path w="2160270" h="432435">
                  <a:moveTo>
                    <a:pt x="1982342" y="0"/>
                  </a:moveTo>
                  <a:lnTo>
                    <a:pt x="0" y="0"/>
                  </a:lnTo>
                  <a:lnTo>
                    <a:pt x="0" y="432041"/>
                  </a:lnTo>
                  <a:lnTo>
                    <a:pt x="1982342" y="432041"/>
                  </a:lnTo>
                  <a:lnTo>
                    <a:pt x="2160270" y="216014"/>
                  </a:lnTo>
                  <a:lnTo>
                    <a:pt x="19823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402437" y="850138"/>
            <a:ext cx="8285480" cy="1274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Descendientes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elementos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conectados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pero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más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abajo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la </a:t>
            </a:r>
            <a:r>
              <a:rPr dirty="0" sz="2400">
                <a:latin typeface="Calibri"/>
                <a:cs typeface="Calibri"/>
              </a:rPr>
              <a:t>estructura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documento.</a:t>
            </a:r>
            <a:endParaRPr sz="2400">
              <a:latin typeface="Calibri"/>
              <a:cs typeface="Calibri"/>
            </a:endParaRPr>
          </a:p>
          <a:p>
            <a:pPr marL="2585720">
              <a:lnSpc>
                <a:spcPct val="100000"/>
              </a:lnSpc>
              <a:spcBef>
                <a:spcPts val="1910"/>
              </a:spcBef>
            </a:pPr>
            <a:r>
              <a:rPr dirty="0" sz="1800" spc="-20">
                <a:latin typeface="Calibri"/>
                <a:cs typeface="Calibri"/>
              </a:rPr>
              <a:t>html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70864" y="2984245"/>
            <a:ext cx="1177925" cy="457834"/>
            <a:chOff x="670864" y="2984245"/>
            <a:chExt cx="1177925" cy="457834"/>
          </a:xfrm>
        </p:grpSpPr>
        <p:sp>
          <p:nvSpPr>
            <p:cNvPr id="11" name="object 11" descr=""/>
            <p:cNvSpPr/>
            <p:nvPr/>
          </p:nvSpPr>
          <p:spPr>
            <a:xfrm>
              <a:off x="683564" y="2996945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3"/>
                  </a:lnTo>
                  <a:lnTo>
                    <a:pt x="1152131" y="432053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83564" y="2996945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3"/>
                  </a:moveTo>
                  <a:lnTo>
                    <a:pt x="1152131" y="432053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3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014475" y="3048761"/>
            <a:ext cx="48958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head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559300" y="2984245"/>
            <a:ext cx="1177925" cy="457834"/>
            <a:chOff x="4559300" y="2984245"/>
            <a:chExt cx="1177925" cy="457834"/>
          </a:xfrm>
        </p:grpSpPr>
        <p:sp>
          <p:nvSpPr>
            <p:cNvPr id="15" name="object 15" descr=""/>
            <p:cNvSpPr/>
            <p:nvPr/>
          </p:nvSpPr>
          <p:spPr>
            <a:xfrm>
              <a:off x="4572000" y="2996945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3"/>
                  </a:lnTo>
                  <a:lnTo>
                    <a:pt x="1152131" y="432053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572000" y="2996945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3"/>
                  </a:moveTo>
                  <a:lnTo>
                    <a:pt x="1152131" y="432053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3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4903470" y="3048761"/>
            <a:ext cx="48958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body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70864" y="3632327"/>
            <a:ext cx="1177925" cy="457834"/>
            <a:chOff x="670864" y="3632327"/>
            <a:chExt cx="1177925" cy="457834"/>
          </a:xfrm>
        </p:grpSpPr>
        <p:sp>
          <p:nvSpPr>
            <p:cNvPr id="19" name="object 19" descr=""/>
            <p:cNvSpPr/>
            <p:nvPr/>
          </p:nvSpPr>
          <p:spPr>
            <a:xfrm>
              <a:off x="683564" y="3645027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1152131" y="432054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83564" y="3645027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4"/>
                  </a:moveTo>
                  <a:lnTo>
                    <a:pt x="1152131" y="432054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1061719" y="3696970"/>
            <a:ext cx="394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1254874" y="2200084"/>
            <a:ext cx="4338320" cy="3992879"/>
            <a:chOff x="1254874" y="2200084"/>
            <a:chExt cx="4338320" cy="3992879"/>
          </a:xfrm>
        </p:grpSpPr>
        <p:sp>
          <p:nvSpPr>
            <p:cNvPr id="23" name="object 23" descr=""/>
            <p:cNvSpPr/>
            <p:nvPr/>
          </p:nvSpPr>
          <p:spPr>
            <a:xfrm>
              <a:off x="3203828" y="2204847"/>
              <a:ext cx="1944370" cy="792480"/>
            </a:xfrm>
            <a:custGeom>
              <a:avLst/>
              <a:gdLst/>
              <a:ahLst/>
              <a:cxnLst/>
              <a:rect l="l" t="t" r="r" b="b"/>
              <a:pathLst>
                <a:path w="1944370" h="792480">
                  <a:moveTo>
                    <a:pt x="0" y="0"/>
                  </a:moveTo>
                  <a:lnTo>
                    <a:pt x="0" y="396113"/>
                  </a:lnTo>
                  <a:lnTo>
                    <a:pt x="1944243" y="396113"/>
                  </a:lnTo>
                  <a:lnTo>
                    <a:pt x="1944243" y="792099"/>
                  </a:lnTo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130038" y="3424237"/>
              <a:ext cx="0" cy="220979"/>
            </a:xfrm>
            <a:custGeom>
              <a:avLst/>
              <a:gdLst/>
              <a:ahLst/>
              <a:cxnLst/>
              <a:rect l="l" t="t" r="r" b="b"/>
              <a:pathLst>
                <a:path w="0" h="220979">
                  <a:moveTo>
                    <a:pt x="0" y="0"/>
                  </a:moveTo>
                  <a:lnTo>
                    <a:pt x="0" y="220789"/>
                  </a:lnTo>
                </a:path>
              </a:pathLst>
            </a:custGeom>
            <a:ln w="455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259636" y="2204847"/>
              <a:ext cx="1944370" cy="1440180"/>
            </a:xfrm>
            <a:custGeom>
              <a:avLst/>
              <a:gdLst/>
              <a:ahLst/>
              <a:cxnLst/>
              <a:rect l="l" t="t" r="r" b="b"/>
              <a:pathLst>
                <a:path w="1944370" h="1440179">
                  <a:moveTo>
                    <a:pt x="0" y="1224152"/>
                  </a:moveTo>
                  <a:lnTo>
                    <a:pt x="0" y="1440179"/>
                  </a:lnTo>
                </a:path>
                <a:path w="1944370" h="1440179">
                  <a:moveTo>
                    <a:pt x="0" y="792099"/>
                  </a:moveTo>
                  <a:lnTo>
                    <a:pt x="0" y="396113"/>
                  </a:lnTo>
                  <a:lnTo>
                    <a:pt x="1944192" y="396113"/>
                  </a:lnTo>
                  <a:lnTo>
                    <a:pt x="1944192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130038" y="4725161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w="0" h="936625">
                  <a:moveTo>
                    <a:pt x="0" y="648081"/>
                  </a:moveTo>
                  <a:lnTo>
                    <a:pt x="0" y="936078"/>
                  </a:lnTo>
                </a:path>
                <a:path w="0" h="936625">
                  <a:moveTo>
                    <a:pt x="0" y="0"/>
                  </a:moveTo>
                  <a:lnTo>
                    <a:pt x="0" y="288036"/>
                  </a:lnTo>
                </a:path>
              </a:pathLst>
            </a:custGeom>
            <a:ln w="455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644008" y="5013198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4"/>
                  </a:lnTo>
                  <a:lnTo>
                    <a:pt x="936104" y="360044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644008" y="5013198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4"/>
                  </a:moveTo>
                  <a:lnTo>
                    <a:pt x="936104" y="360044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130038" y="4077080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w="0" h="216535">
                  <a:moveTo>
                    <a:pt x="0" y="0"/>
                  </a:moveTo>
                  <a:lnTo>
                    <a:pt x="0" y="216027"/>
                  </a:lnTo>
                </a:path>
              </a:pathLst>
            </a:custGeom>
            <a:ln w="455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239896" y="4221098"/>
              <a:ext cx="1908175" cy="72390"/>
            </a:xfrm>
            <a:custGeom>
              <a:avLst/>
              <a:gdLst/>
              <a:ahLst/>
              <a:cxnLst/>
              <a:rect l="l" t="t" r="r" b="b"/>
              <a:pathLst>
                <a:path w="1908175" h="72389">
                  <a:moveTo>
                    <a:pt x="0" y="72008"/>
                  </a:moveTo>
                  <a:lnTo>
                    <a:pt x="0" y="0"/>
                  </a:lnTo>
                  <a:lnTo>
                    <a:pt x="1908175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130038" y="6021285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w="0" h="149225">
                  <a:moveTo>
                    <a:pt x="0" y="0"/>
                  </a:moveTo>
                  <a:lnTo>
                    <a:pt x="0" y="148780"/>
                  </a:lnTo>
                </a:path>
              </a:pathLst>
            </a:custGeom>
            <a:ln w="455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5013452" y="5029327"/>
            <a:ext cx="1987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ul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4559300" y="4280408"/>
            <a:ext cx="1177925" cy="457834"/>
            <a:chOff x="4559300" y="4280408"/>
            <a:chExt cx="1177925" cy="457834"/>
          </a:xfrm>
        </p:grpSpPr>
        <p:sp>
          <p:nvSpPr>
            <p:cNvPr id="34" name="object 34" descr=""/>
            <p:cNvSpPr/>
            <p:nvPr/>
          </p:nvSpPr>
          <p:spPr>
            <a:xfrm>
              <a:off x="4572000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1152131" y="432054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572000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4"/>
                  </a:moveTo>
                  <a:lnTo>
                    <a:pt x="1152131" y="432054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4970526" y="4345051"/>
            <a:ext cx="355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nav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2759075" y="4280408"/>
            <a:ext cx="962025" cy="457834"/>
            <a:chOff x="2759075" y="4280408"/>
            <a:chExt cx="962025" cy="457834"/>
          </a:xfrm>
        </p:grpSpPr>
        <p:sp>
          <p:nvSpPr>
            <p:cNvPr id="38" name="object 38" descr=""/>
            <p:cNvSpPr/>
            <p:nvPr/>
          </p:nvSpPr>
          <p:spPr>
            <a:xfrm>
              <a:off x="2771775" y="4293108"/>
              <a:ext cx="936625" cy="432434"/>
            </a:xfrm>
            <a:custGeom>
              <a:avLst/>
              <a:gdLst/>
              <a:ahLst/>
              <a:cxnLst/>
              <a:rect l="l" t="t" r="r" b="b"/>
              <a:pathLst>
                <a:path w="936625" h="432435">
                  <a:moveTo>
                    <a:pt x="936104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936104" y="432054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771775" y="4293108"/>
              <a:ext cx="936625" cy="432434"/>
            </a:xfrm>
            <a:custGeom>
              <a:avLst/>
              <a:gdLst/>
              <a:ahLst/>
              <a:cxnLst/>
              <a:rect l="l" t="t" r="r" b="b"/>
              <a:pathLst>
                <a:path w="936625" h="432435">
                  <a:moveTo>
                    <a:pt x="0" y="432054"/>
                  </a:moveTo>
                  <a:lnTo>
                    <a:pt x="936104" y="432054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2898775" y="4345051"/>
            <a:ext cx="6838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header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2759075" y="5000497"/>
            <a:ext cx="962025" cy="385445"/>
            <a:chOff x="2759075" y="5000497"/>
            <a:chExt cx="962025" cy="385445"/>
          </a:xfrm>
        </p:grpSpPr>
        <p:sp>
          <p:nvSpPr>
            <p:cNvPr id="42" name="object 42" descr=""/>
            <p:cNvSpPr/>
            <p:nvPr/>
          </p:nvSpPr>
          <p:spPr>
            <a:xfrm>
              <a:off x="2771775" y="5013197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4"/>
                  </a:lnTo>
                  <a:lnTo>
                    <a:pt x="936104" y="360044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2771775" y="5013197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4"/>
                  </a:moveTo>
                  <a:lnTo>
                    <a:pt x="936104" y="360044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3109086" y="5029327"/>
            <a:ext cx="262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5999479" y="4280408"/>
            <a:ext cx="1177925" cy="457834"/>
            <a:chOff x="5999479" y="4280408"/>
            <a:chExt cx="1177925" cy="457834"/>
          </a:xfrm>
        </p:grpSpPr>
        <p:sp>
          <p:nvSpPr>
            <p:cNvPr id="46" name="object 46" descr=""/>
            <p:cNvSpPr/>
            <p:nvPr/>
          </p:nvSpPr>
          <p:spPr>
            <a:xfrm>
              <a:off x="6012179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1152131" y="432054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6012179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4"/>
                  </a:moveTo>
                  <a:lnTo>
                    <a:pt x="1152131" y="432054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6285991" y="4345051"/>
            <a:ext cx="6045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article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7367651" y="4280408"/>
            <a:ext cx="1177925" cy="457834"/>
            <a:chOff x="7367651" y="4280408"/>
            <a:chExt cx="1177925" cy="457834"/>
          </a:xfrm>
        </p:grpSpPr>
        <p:sp>
          <p:nvSpPr>
            <p:cNvPr id="50" name="object 50" descr=""/>
            <p:cNvSpPr/>
            <p:nvPr/>
          </p:nvSpPr>
          <p:spPr>
            <a:xfrm>
              <a:off x="7380351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1152131" y="432054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7380351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4"/>
                  </a:moveTo>
                  <a:lnTo>
                    <a:pt x="1152131" y="432054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7657338" y="4345051"/>
            <a:ext cx="5988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footer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4559300" y="3632327"/>
            <a:ext cx="1177925" cy="457834"/>
            <a:chOff x="4559300" y="3632327"/>
            <a:chExt cx="1177925" cy="457834"/>
          </a:xfrm>
        </p:grpSpPr>
        <p:sp>
          <p:nvSpPr>
            <p:cNvPr id="54" name="object 54" descr=""/>
            <p:cNvSpPr/>
            <p:nvPr/>
          </p:nvSpPr>
          <p:spPr>
            <a:xfrm>
              <a:off x="4572000" y="3645027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1152131" y="432054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4572000" y="3645027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4"/>
                  </a:moveTo>
                  <a:lnTo>
                    <a:pt x="1152131" y="432054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4758690" y="3696970"/>
            <a:ext cx="779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div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.caja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3235134" y="4216336"/>
            <a:ext cx="4726305" cy="2322195"/>
            <a:chOff x="3235134" y="4216336"/>
            <a:chExt cx="4726305" cy="2322195"/>
          </a:xfrm>
        </p:grpSpPr>
        <p:sp>
          <p:nvSpPr>
            <p:cNvPr id="58" name="object 58" descr=""/>
            <p:cNvSpPr/>
            <p:nvPr/>
          </p:nvSpPr>
          <p:spPr>
            <a:xfrm>
              <a:off x="3239897" y="4221098"/>
              <a:ext cx="4716780" cy="1944370"/>
            </a:xfrm>
            <a:custGeom>
              <a:avLst/>
              <a:gdLst/>
              <a:ahLst/>
              <a:cxnLst/>
              <a:rect l="l" t="t" r="r" b="b"/>
              <a:pathLst>
                <a:path w="4716780" h="1944370">
                  <a:moveTo>
                    <a:pt x="3348354" y="72008"/>
                  </a:moveTo>
                  <a:lnTo>
                    <a:pt x="3348354" y="0"/>
                  </a:lnTo>
                  <a:lnTo>
                    <a:pt x="1908175" y="0"/>
                  </a:lnTo>
                </a:path>
                <a:path w="4716780" h="1944370">
                  <a:moveTo>
                    <a:pt x="4716526" y="72008"/>
                  </a:moveTo>
                  <a:lnTo>
                    <a:pt x="4716526" y="0"/>
                  </a:lnTo>
                  <a:lnTo>
                    <a:pt x="3348354" y="0"/>
                  </a:lnTo>
                </a:path>
                <a:path w="4716780" h="1944370">
                  <a:moveTo>
                    <a:pt x="0" y="504063"/>
                  </a:moveTo>
                  <a:lnTo>
                    <a:pt x="0" y="792099"/>
                  </a:lnTo>
                </a:path>
                <a:path w="4716780" h="1944370">
                  <a:moveTo>
                    <a:pt x="864107" y="1944204"/>
                  </a:moveTo>
                  <a:lnTo>
                    <a:pt x="864107" y="1296162"/>
                  </a:lnTo>
                  <a:lnTo>
                    <a:pt x="1908175" y="1296162"/>
                  </a:lnTo>
                </a:path>
                <a:path w="4716780" h="1944370">
                  <a:moveTo>
                    <a:pt x="2880232" y="1944204"/>
                  </a:moveTo>
                  <a:lnTo>
                    <a:pt x="2880232" y="1296162"/>
                  </a:lnTo>
                  <a:lnTo>
                    <a:pt x="1908175" y="1296162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3635883" y="6165303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3635883" y="6165303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4644008" y="6165303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4644008" y="6165303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5652135" y="6165303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5652135" y="6165303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3635883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3635883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4644008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4644008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5652135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5652135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 descr=""/>
          <p:cNvSpPr txBox="1"/>
          <p:nvPr/>
        </p:nvSpPr>
        <p:spPr>
          <a:xfrm>
            <a:off x="4040251" y="5734761"/>
            <a:ext cx="129539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5048503" y="5734761"/>
            <a:ext cx="129539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6052184" y="5734761"/>
            <a:ext cx="13843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1829180" y="5770727"/>
            <a:ext cx="136271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descendientes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4037203" y="6238900"/>
            <a:ext cx="13525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5045455" y="6238900"/>
            <a:ext cx="13525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6053709" y="6238900"/>
            <a:ext cx="13525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8" name="object 7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25806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Árbol</a:t>
            </a:r>
            <a:r>
              <a:rPr dirty="0" spc="-10">
                <a:solidFill>
                  <a:srgbClr val="FFFFFF"/>
                </a:solidFill>
              </a:rPr>
              <a:t> </a:t>
            </a:r>
            <a:r>
              <a:rPr dirty="0" spc="-25">
                <a:solidFill>
                  <a:srgbClr val="FFFFFF"/>
                </a:solidFill>
              </a:rPr>
              <a:t>DOM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5652134" y="5013197"/>
            <a:ext cx="1512570" cy="432434"/>
          </a:xfrm>
          <a:custGeom>
            <a:avLst/>
            <a:gdLst/>
            <a:ahLst/>
            <a:cxnLst/>
            <a:rect l="l" t="t" r="r" b="b"/>
            <a:pathLst>
              <a:path w="1512570" h="432435">
                <a:moveTo>
                  <a:pt x="1512189" y="0"/>
                </a:moveTo>
                <a:lnTo>
                  <a:pt x="177926" y="0"/>
                </a:lnTo>
                <a:lnTo>
                  <a:pt x="0" y="216026"/>
                </a:lnTo>
                <a:lnTo>
                  <a:pt x="177926" y="432053"/>
                </a:lnTo>
                <a:lnTo>
                  <a:pt x="1512189" y="432053"/>
                </a:lnTo>
                <a:lnTo>
                  <a:pt x="15121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136385" y="5065267"/>
            <a:ext cx="634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Parent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475613" y="1760092"/>
            <a:ext cx="2317115" cy="4333240"/>
            <a:chOff x="1475613" y="1760092"/>
            <a:chExt cx="2317115" cy="4333240"/>
          </a:xfrm>
        </p:grpSpPr>
        <p:sp>
          <p:nvSpPr>
            <p:cNvPr id="6" name="object 6" descr=""/>
            <p:cNvSpPr/>
            <p:nvPr/>
          </p:nvSpPr>
          <p:spPr>
            <a:xfrm>
              <a:off x="1475613" y="5661253"/>
              <a:ext cx="2160270" cy="432434"/>
            </a:xfrm>
            <a:custGeom>
              <a:avLst/>
              <a:gdLst/>
              <a:ahLst/>
              <a:cxnLst/>
              <a:rect l="l" t="t" r="r" b="b"/>
              <a:pathLst>
                <a:path w="2160270" h="432435">
                  <a:moveTo>
                    <a:pt x="1982342" y="0"/>
                  </a:moveTo>
                  <a:lnTo>
                    <a:pt x="0" y="0"/>
                  </a:lnTo>
                  <a:lnTo>
                    <a:pt x="0" y="432041"/>
                  </a:lnTo>
                  <a:lnTo>
                    <a:pt x="1982342" y="432041"/>
                  </a:lnTo>
                  <a:lnTo>
                    <a:pt x="2160270" y="216014"/>
                  </a:lnTo>
                  <a:lnTo>
                    <a:pt x="19823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627757" y="1772792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3"/>
                  </a:lnTo>
                  <a:lnTo>
                    <a:pt x="1152131" y="432053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627757" y="1772792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3"/>
                  </a:moveTo>
                  <a:lnTo>
                    <a:pt x="1152131" y="432053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3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402437" y="850138"/>
            <a:ext cx="7186930" cy="1274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Parent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elemento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conectado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directamente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sobre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un </a:t>
            </a:r>
            <a:r>
              <a:rPr dirty="0" sz="2400">
                <a:latin typeface="Calibri"/>
                <a:cs typeface="Calibri"/>
              </a:rPr>
              <a:t>elemento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estructura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documento.</a:t>
            </a:r>
            <a:endParaRPr sz="2400">
              <a:latin typeface="Calibri"/>
              <a:cs typeface="Calibri"/>
            </a:endParaRPr>
          </a:p>
          <a:p>
            <a:pPr algn="ctr" marR="1576070">
              <a:lnSpc>
                <a:spcPct val="100000"/>
              </a:lnSpc>
              <a:spcBef>
                <a:spcPts val="1910"/>
              </a:spcBef>
            </a:pPr>
            <a:r>
              <a:rPr dirty="0" sz="1800" spc="-20">
                <a:latin typeface="Calibri"/>
                <a:cs typeface="Calibri"/>
              </a:rPr>
              <a:t>html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70864" y="2984245"/>
            <a:ext cx="1177925" cy="457834"/>
            <a:chOff x="670864" y="2984245"/>
            <a:chExt cx="1177925" cy="457834"/>
          </a:xfrm>
        </p:grpSpPr>
        <p:sp>
          <p:nvSpPr>
            <p:cNvPr id="11" name="object 11" descr=""/>
            <p:cNvSpPr/>
            <p:nvPr/>
          </p:nvSpPr>
          <p:spPr>
            <a:xfrm>
              <a:off x="683564" y="2996945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3"/>
                  </a:lnTo>
                  <a:lnTo>
                    <a:pt x="1152131" y="432053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83564" y="2996945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3"/>
                  </a:moveTo>
                  <a:lnTo>
                    <a:pt x="1152131" y="432053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3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014475" y="3048761"/>
            <a:ext cx="48958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head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559300" y="2984245"/>
            <a:ext cx="1177925" cy="457834"/>
            <a:chOff x="4559300" y="2984245"/>
            <a:chExt cx="1177925" cy="457834"/>
          </a:xfrm>
        </p:grpSpPr>
        <p:sp>
          <p:nvSpPr>
            <p:cNvPr id="15" name="object 15" descr=""/>
            <p:cNvSpPr/>
            <p:nvPr/>
          </p:nvSpPr>
          <p:spPr>
            <a:xfrm>
              <a:off x="4572000" y="2996945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3"/>
                  </a:lnTo>
                  <a:lnTo>
                    <a:pt x="1152131" y="432053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572000" y="2996945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3"/>
                  </a:moveTo>
                  <a:lnTo>
                    <a:pt x="1152131" y="432053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3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4903470" y="3048761"/>
            <a:ext cx="48958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body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70864" y="3632327"/>
            <a:ext cx="1177925" cy="457834"/>
            <a:chOff x="670864" y="3632327"/>
            <a:chExt cx="1177925" cy="457834"/>
          </a:xfrm>
        </p:grpSpPr>
        <p:sp>
          <p:nvSpPr>
            <p:cNvPr id="19" name="object 19" descr=""/>
            <p:cNvSpPr/>
            <p:nvPr/>
          </p:nvSpPr>
          <p:spPr>
            <a:xfrm>
              <a:off x="683564" y="3645027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1152131" y="432054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83564" y="3645027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4"/>
                  </a:moveTo>
                  <a:lnTo>
                    <a:pt x="1152131" y="432054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1061719" y="3696970"/>
            <a:ext cx="394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1254874" y="2200084"/>
            <a:ext cx="4338320" cy="3484245"/>
            <a:chOff x="1254874" y="2200084"/>
            <a:chExt cx="4338320" cy="3484245"/>
          </a:xfrm>
        </p:grpSpPr>
        <p:sp>
          <p:nvSpPr>
            <p:cNvPr id="23" name="object 23" descr=""/>
            <p:cNvSpPr/>
            <p:nvPr/>
          </p:nvSpPr>
          <p:spPr>
            <a:xfrm>
              <a:off x="3203828" y="2204847"/>
              <a:ext cx="1944370" cy="792480"/>
            </a:xfrm>
            <a:custGeom>
              <a:avLst/>
              <a:gdLst/>
              <a:ahLst/>
              <a:cxnLst/>
              <a:rect l="l" t="t" r="r" b="b"/>
              <a:pathLst>
                <a:path w="1944370" h="792480">
                  <a:moveTo>
                    <a:pt x="0" y="0"/>
                  </a:moveTo>
                  <a:lnTo>
                    <a:pt x="0" y="396113"/>
                  </a:lnTo>
                  <a:lnTo>
                    <a:pt x="1944243" y="396113"/>
                  </a:lnTo>
                  <a:lnTo>
                    <a:pt x="1944243" y="792099"/>
                  </a:lnTo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130038" y="3424237"/>
              <a:ext cx="0" cy="220979"/>
            </a:xfrm>
            <a:custGeom>
              <a:avLst/>
              <a:gdLst/>
              <a:ahLst/>
              <a:cxnLst/>
              <a:rect l="l" t="t" r="r" b="b"/>
              <a:pathLst>
                <a:path w="0" h="220979">
                  <a:moveTo>
                    <a:pt x="0" y="0"/>
                  </a:moveTo>
                  <a:lnTo>
                    <a:pt x="0" y="220789"/>
                  </a:lnTo>
                </a:path>
              </a:pathLst>
            </a:custGeom>
            <a:ln w="455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259636" y="2204847"/>
              <a:ext cx="1944370" cy="1440180"/>
            </a:xfrm>
            <a:custGeom>
              <a:avLst/>
              <a:gdLst/>
              <a:ahLst/>
              <a:cxnLst/>
              <a:rect l="l" t="t" r="r" b="b"/>
              <a:pathLst>
                <a:path w="1944370" h="1440179">
                  <a:moveTo>
                    <a:pt x="0" y="1224152"/>
                  </a:moveTo>
                  <a:lnTo>
                    <a:pt x="0" y="1440179"/>
                  </a:lnTo>
                </a:path>
                <a:path w="1944370" h="1440179">
                  <a:moveTo>
                    <a:pt x="0" y="792099"/>
                  </a:moveTo>
                  <a:lnTo>
                    <a:pt x="0" y="396113"/>
                  </a:lnTo>
                  <a:lnTo>
                    <a:pt x="1944192" y="396113"/>
                  </a:lnTo>
                  <a:lnTo>
                    <a:pt x="1944192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130038" y="4725161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w="0" h="936625">
                  <a:moveTo>
                    <a:pt x="0" y="648081"/>
                  </a:moveTo>
                  <a:lnTo>
                    <a:pt x="0" y="936078"/>
                  </a:lnTo>
                </a:path>
                <a:path w="0" h="936625">
                  <a:moveTo>
                    <a:pt x="0" y="0"/>
                  </a:moveTo>
                  <a:lnTo>
                    <a:pt x="0" y="288036"/>
                  </a:lnTo>
                </a:path>
              </a:pathLst>
            </a:custGeom>
            <a:ln w="455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644008" y="5013198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4"/>
                  </a:lnTo>
                  <a:lnTo>
                    <a:pt x="936104" y="360044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644008" y="5013198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4"/>
                  </a:moveTo>
                  <a:lnTo>
                    <a:pt x="936104" y="360044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130038" y="4077080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w="0" h="216535">
                  <a:moveTo>
                    <a:pt x="0" y="0"/>
                  </a:moveTo>
                  <a:lnTo>
                    <a:pt x="0" y="216027"/>
                  </a:lnTo>
                </a:path>
              </a:pathLst>
            </a:custGeom>
            <a:ln w="455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239896" y="4221098"/>
              <a:ext cx="1908175" cy="72390"/>
            </a:xfrm>
            <a:custGeom>
              <a:avLst/>
              <a:gdLst/>
              <a:ahLst/>
              <a:cxnLst/>
              <a:rect l="l" t="t" r="r" b="b"/>
              <a:pathLst>
                <a:path w="1908175" h="72389">
                  <a:moveTo>
                    <a:pt x="0" y="72008"/>
                  </a:moveTo>
                  <a:lnTo>
                    <a:pt x="0" y="0"/>
                  </a:lnTo>
                  <a:lnTo>
                    <a:pt x="1908175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5013452" y="5029327"/>
            <a:ext cx="1987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ul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4559300" y="4280408"/>
            <a:ext cx="1177925" cy="457834"/>
            <a:chOff x="4559300" y="4280408"/>
            <a:chExt cx="1177925" cy="457834"/>
          </a:xfrm>
        </p:grpSpPr>
        <p:sp>
          <p:nvSpPr>
            <p:cNvPr id="33" name="object 33" descr=""/>
            <p:cNvSpPr/>
            <p:nvPr/>
          </p:nvSpPr>
          <p:spPr>
            <a:xfrm>
              <a:off x="4572000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1152131" y="432054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572000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4"/>
                  </a:moveTo>
                  <a:lnTo>
                    <a:pt x="1152131" y="432054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4970526" y="4345051"/>
            <a:ext cx="355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nav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2759075" y="4280408"/>
            <a:ext cx="962025" cy="457834"/>
            <a:chOff x="2759075" y="4280408"/>
            <a:chExt cx="962025" cy="457834"/>
          </a:xfrm>
        </p:grpSpPr>
        <p:sp>
          <p:nvSpPr>
            <p:cNvPr id="37" name="object 37" descr=""/>
            <p:cNvSpPr/>
            <p:nvPr/>
          </p:nvSpPr>
          <p:spPr>
            <a:xfrm>
              <a:off x="2771775" y="4293108"/>
              <a:ext cx="936625" cy="432434"/>
            </a:xfrm>
            <a:custGeom>
              <a:avLst/>
              <a:gdLst/>
              <a:ahLst/>
              <a:cxnLst/>
              <a:rect l="l" t="t" r="r" b="b"/>
              <a:pathLst>
                <a:path w="936625" h="432435">
                  <a:moveTo>
                    <a:pt x="936104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936104" y="432054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771775" y="4293108"/>
              <a:ext cx="936625" cy="432434"/>
            </a:xfrm>
            <a:custGeom>
              <a:avLst/>
              <a:gdLst/>
              <a:ahLst/>
              <a:cxnLst/>
              <a:rect l="l" t="t" r="r" b="b"/>
              <a:pathLst>
                <a:path w="936625" h="432435">
                  <a:moveTo>
                    <a:pt x="0" y="432054"/>
                  </a:moveTo>
                  <a:lnTo>
                    <a:pt x="936104" y="432054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2898775" y="4345051"/>
            <a:ext cx="6838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header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2759075" y="5000497"/>
            <a:ext cx="962025" cy="385445"/>
            <a:chOff x="2759075" y="5000497"/>
            <a:chExt cx="962025" cy="385445"/>
          </a:xfrm>
        </p:grpSpPr>
        <p:sp>
          <p:nvSpPr>
            <p:cNvPr id="41" name="object 41" descr=""/>
            <p:cNvSpPr/>
            <p:nvPr/>
          </p:nvSpPr>
          <p:spPr>
            <a:xfrm>
              <a:off x="2771775" y="5013197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4"/>
                  </a:lnTo>
                  <a:lnTo>
                    <a:pt x="936104" y="360044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2771775" y="5013197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4"/>
                  </a:moveTo>
                  <a:lnTo>
                    <a:pt x="936104" y="360044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3109086" y="5029327"/>
            <a:ext cx="262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5999479" y="4280408"/>
            <a:ext cx="1177925" cy="457834"/>
            <a:chOff x="5999479" y="4280408"/>
            <a:chExt cx="1177925" cy="457834"/>
          </a:xfrm>
        </p:grpSpPr>
        <p:sp>
          <p:nvSpPr>
            <p:cNvPr id="45" name="object 45" descr=""/>
            <p:cNvSpPr/>
            <p:nvPr/>
          </p:nvSpPr>
          <p:spPr>
            <a:xfrm>
              <a:off x="6012179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1152131" y="432054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6012179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4"/>
                  </a:moveTo>
                  <a:lnTo>
                    <a:pt x="1152131" y="432054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6285991" y="4345051"/>
            <a:ext cx="6045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article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7367651" y="4280408"/>
            <a:ext cx="1177925" cy="457834"/>
            <a:chOff x="7367651" y="4280408"/>
            <a:chExt cx="1177925" cy="457834"/>
          </a:xfrm>
        </p:grpSpPr>
        <p:sp>
          <p:nvSpPr>
            <p:cNvPr id="49" name="object 49" descr=""/>
            <p:cNvSpPr/>
            <p:nvPr/>
          </p:nvSpPr>
          <p:spPr>
            <a:xfrm>
              <a:off x="7380351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1152131" y="432054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7380351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4"/>
                  </a:moveTo>
                  <a:lnTo>
                    <a:pt x="1152131" y="432054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7657338" y="4345051"/>
            <a:ext cx="5988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footer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4559300" y="3632327"/>
            <a:ext cx="1177925" cy="457834"/>
            <a:chOff x="4559300" y="3632327"/>
            <a:chExt cx="1177925" cy="457834"/>
          </a:xfrm>
        </p:grpSpPr>
        <p:sp>
          <p:nvSpPr>
            <p:cNvPr id="53" name="object 53" descr=""/>
            <p:cNvSpPr/>
            <p:nvPr/>
          </p:nvSpPr>
          <p:spPr>
            <a:xfrm>
              <a:off x="4572000" y="3645027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1152131" y="432054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4572000" y="3645027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4"/>
                  </a:moveTo>
                  <a:lnTo>
                    <a:pt x="1152131" y="432054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4758690" y="3696970"/>
            <a:ext cx="779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div</a:t>
            </a:r>
            <a:r>
              <a:rPr dirty="0" sz="1800" spc="-10">
                <a:latin typeface="Calibri"/>
                <a:cs typeface="Calibri"/>
              </a:rPr>
              <a:t> .caja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3235134" y="4216336"/>
            <a:ext cx="4726305" cy="2322195"/>
            <a:chOff x="3235134" y="4216336"/>
            <a:chExt cx="4726305" cy="2322195"/>
          </a:xfrm>
        </p:grpSpPr>
        <p:sp>
          <p:nvSpPr>
            <p:cNvPr id="57" name="object 57" descr=""/>
            <p:cNvSpPr/>
            <p:nvPr/>
          </p:nvSpPr>
          <p:spPr>
            <a:xfrm>
              <a:off x="3239897" y="4221098"/>
              <a:ext cx="4716780" cy="1944370"/>
            </a:xfrm>
            <a:custGeom>
              <a:avLst/>
              <a:gdLst/>
              <a:ahLst/>
              <a:cxnLst/>
              <a:rect l="l" t="t" r="r" b="b"/>
              <a:pathLst>
                <a:path w="4716780" h="1944370">
                  <a:moveTo>
                    <a:pt x="3348354" y="72008"/>
                  </a:moveTo>
                  <a:lnTo>
                    <a:pt x="3348354" y="0"/>
                  </a:lnTo>
                  <a:lnTo>
                    <a:pt x="1908175" y="0"/>
                  </a:lnTo>
                </a:path>
                <a:path w="4716780" h="1944370">
                  <a:moveTo>
                    <a:pt x="4716526" y="72008"/>
                  </a:moveTo>
                  <a:lnTo>
                    <a:pt x="4716526" y="0"/>
                  </a:lnTo>
                  <a:lnTo>
                    <a:pt x="3348354" y="0"/>
                  </a:lnTo>
                </a:path>
                <a:path w="4716780" h="1944370">
                  <a:moveTo>
                    <a:pt x="0" y="504063"/>
                  </a:moveTo>
                  <a:lnTo>
                    <a:pt x="0" y="792099"/>
                  </a:lnTo>
                </a:path>
                <a:path w="4716780" h="1944370">
                  <a:moveTo>
                    <a:pt x="864107" y="1944204"/>
                  </a:moveTo>
                  <a:lnTo>
                    <a:pt x="864107" y="1296162"/>
                  </a:lnTo>
                  <a:lnTo>
                    <a:pt x="1908175" y="1296162"/>
                  </a:lnTo>
                </a:path>
                <a:path w="4716780" h="1944370">
                  <a:moveTo>
                    <a:pt x="2880232" y="1944204"/>
                  </a:moveTo>
                  <a:lnTo>
                    <a:pt x="2880232" y="1296162"/>
                  </a:lnTo>
                  <a:lnTo>
                    <a:pt x="1908175" y="1296162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3635883" y="6165303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3635883" y="6165303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4644008" y="6165303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4644008" y="6165303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5652135" y="6165303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5652135" y="6165303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3635883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3635883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4644008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4644008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5652135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5652135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 descr=""/>
          <p:cNvSpPr txBox="1"/>
          <p:nvPr/>
        </p:nvSpPr>
        <p:spPr>
          <a:xfrm>
            <a:off x="4040251" y="5734761"/>
            <a:ext cx="129539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5048503" y="5734761"/>
            <a:ext cx="129539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6052184" y="5734761"/>
            <a:ext cx="13843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1829180" y="5770727"/>
            <a:ext cx="136271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descendientes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4037203" y="6238900"/>
            <a:ext cx="13525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5045455" y="6238900"/>
            <a:ext cx="13525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6053709" y="6238900"/>
            <a:ext cx="13525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7" name="object 7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25806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Árbol</a:t>
            </a:r>
            <a:r>
              <a:rPr dirty="0" spc="-10">
                <a:solidFill>
                  <a:srgbClr val="FFFFFF"/>
                </a:solidFill>
              </a:rPr>
              <a:t> </a:t>
            </a:r>
            <a:r>
              <a:rPr dirty="0" spc="-25">
                <a:solidFill>
                  <a:srgbClr val="FFFFFF"/>
                </a:solidFill>
              </a:rPr>
              <a:t>DOM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5724144" y="3645027"/>
            <a:ext cx="1512570" cy="432434"/>
          </a:xfrm>
          <a:custGeom>
            <a:avLst/>
            <a:gdLst/>
            <a:ahLst/>
            <a:cxnLst/>
            <a:rect l="l" t="t" r="r" b="b"/>
            <a:pathLst>
              <a:path w="1512570" h="432435">
                <a:moveTo>
                  <a:pt x="1512188" y="0"/>
                </a:moveTo>
                <a:lnTo>
                  <a:pt x="177926" y="0"/>
                </a:lnTo>
                <a:lnTo>
                  <a:pt x="0" y="216027"/>
                </a:lnTo>
                <a:lnTo>
                  <a:pt x="177926" y="432054"/>
                </a:lnTo>
                <a:lnTo>
                  <a:pt x="1512188" y="432054"/>
                </a:lnTo>
                <a:lnTo>
                  <a:pt x="15121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280150" y="3696970"/>
            <a:ext cx="4914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Child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615057" y="1760092"/>
            <a:ext cx="1177925" cy="457834"/>
            <a:chOff x="2615057" y="1760092"/>
            <a:chExt cx="1177925" cy="457834"/>
          </a:xfrm>
        </p:grpSpPr>
        <p:sp>
          <p:nvSpPr>
            <p:cNvPr id="6" name="object 6" descr=""/>
            <p:cNvSpPr/>
            <p:nvPr/>
          </p:nvSpPr>
          <p:spPr>
            <a:xfrm>
              <a:off x="2627757" y="1772792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3"/>
                  </a:lnTo>
                  <a:lnTo>
                    <a:pt x="1152131" y="432053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627757" y="1772792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3"/>
                  </a:moveTo>
                  <a:lnTo>
                    <a:pt x="1152131" y="432053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3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402437" y="922146"/>
            <a:ext cx="7531100" cy="1202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Child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elemento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conectado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directamente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debajo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un </a:t>
            </a:r>
            <a:r>
              <a:rPr dirty="0" sz="2400">
                <a:latin typeface="Calibri"/>
                <a:cs typeface="Calibri"/>
              </a:rPr>
              <a:t>elemento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estructura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del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documento.</a:t>
            </a:r>
            <a:endParaRPr sz="2400">
              <a:latin typeface="Calibri"/>
              <a:cs typeface="Calibri"/>
            </a:endParaRPr>
          </a:p>
          <a:p>
            <a:pPr algn="ctr" marR="1919605">
              <a:lnSpc>
                <a:spcPct val="100000"/>
              </a:lnSpc>
              <a:spcBef>
                <a:spcPts val="1345"/>
              </a:spcBef>
            </a:pPr>
            <a:r>
              <a:rPr dirty="0" sz="1800" spc="-20">
                <a:latin typeface="Calibri"/>
                <a:cs typeface="Calibri"/>
              </a:rPr>
              <a:t>html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70864" y="2984245"/>
            <a:ext cx="1177925" cy="457834"/>
            <a:chOff x="670864" y="2984245"/>
            <a:chExt cx="1177925" cy="457834"/>
          </a:xfrm>
        </p:grpSpPr>
        <p:sp>
          <p:nvSpPr>
            <p:cNvPr id="10" name="object 10" descr=""/>
            <p:cNvSpPr/>
            <p:nvPr/>
          </p:nvSpPr>
          <p:spPr>
            <a:xfrm>
              <a:off x="683564" y="2996945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3"/>
                  </a:lnTo>
                  <a:lnTo>
                    <a:pt x="1152131" y="432053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83564" y="2996945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3"/>
                  </a:moveTo>
                  <a:lnTo>
                    <a:pt x="1152131" y="432053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3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014475" y="3048761"/>
            <a:ext cx="48958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head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4559300" y="2984245"/>
            <a:ext cx="1177925" cy="457834"/>
            <a:chOff x="4559300" y="2984245"/>
            <a:chExt cx="1177925" cy="457834"/>
          </a:xfrm>
        </p:grpSpPr>
        <p:sp>
          <p:nvSpPr>
            <p:cNvPr id="14" name="object 14" descr=""/>
            <p:cNvSpPr/>
            <p:nvPr/>
          </p:nvSpPr>
          <p:spPr>
            <a:xfrm>
              <a:off x="4572000" y="2996945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3"/>
                  </a:lnTo>
                  <a:lnTo>
                    <a:pt x="1152131" y="432053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572000" y="2996945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3"/>
                  </a:moveTo>
                  <a:lnTo>
                    <a:pt x="1152131" y="432053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3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4903470" y="3048761"/>
            <a:ext cx="48958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body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70864" y="3632327"/>
            <a:ext cx="1177925" cy="457834"/>
            <a:chOff x="670864" y="3632327"/>
            <a:chExt cx="1177925" cy="457834"/>
          </a:xfrm>
        </p:grpSpPr>
        <p:sp>
          <p:nvSpPr>
            <p:cNvPr id="18" name="object 18" descr=""/>
            <p:cNvSpPr/>
            <p:nvPr/>
          </p:nvSpPr>
          <p:spPr>
            <a:xfrm>
              <a:off x="683564" y="3645027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1152131" y="432054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83564" y="3645027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4"/>
                  </a:moveTo>
                  <a:lnTo>
                    <a:pt x="1152131" y="432054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061719" y="3696970"/>
            <a:ext cx="394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1254874" y="2200084"/>
            <a:ext cx="4338320" cy="3484245"/>
            <a:chOff x="1254874" y="2200084"/>
            <a:chExt cx="4338320" cy="3484245"/>
          </a:xfrm>
        </p:grpSpPr>
        <p:sp>
          <p:nvSpPr>
            <p:cNvPr id="22" name="object 22" descr=""/>
            <p:cNvSpPr/>
            <p:nvPr/>
          </p:nvSpPr>
          <p:spPr>
            <a:xfrm>
              <a:off x="3203828" y="2204847"/>
              <a:ext cx="1944370" cy="792480"/>
            </a:xfrm>
            <a:custGeom>
              <a:avLst/>
              <a:gdLst/>
              <a:ahLst/>
              <a:cxnLst/>
              <a:rect l="l" t="t" r="r" b="b"/>
              <a:pathLst>
                <a:path w="1944370" h="792480">
                  <a:moveTo>
                    <a:pt x="0" y="0"/>
                  </a:moveTo>
                  <a:lnTo>
                    <a:pt x="0" y="396113"/>
                  </a:lnTo>
                  <a:lnTo>
                    <a:pt x="1944243" y="396113"/>
                  </a:lnTo>
                  <a:lnTo>
                    <a:pt x="1944243" y="792099"/>
                  </a:lnTo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130038" y="3424237"/>
              <a:ext cx="0" cy="220979"/>
            </a:xfrm>
            <a:custGeom>
              <a:avLst/>
              <a:gdLst/>
              <a:ahLst/>
              <a:cxnLst/>
              <a:rect l="l" t="t" r="r" b="b"/>
              <a:pathLst>
                <a:path w="0" h="220979">
                  <a:moveTo>
                    <a:pt x="0" y="0"/>
                  </a:moveTo>
                  <a:lnTo>
                    <a:pt x="0" y="220789"/>
                  </a:lnTo>
                </a:path>
              </a:pathLst>
            </a:custGeom>
            <a:ln w="455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259636" y="2204847"/>
              <a:ext cx="1944370" cy="1440180"/>
            </a:xfrm>
            <a:custGeom>
              <a:avLst/>
              <a:gdLst/>
              <a:ahLst/>
              <a:cxnLst/>
              <a:rect l="l" t="t" r="r" b="b"/>
              <a:pathLst>
                <a:path w="1944370" h="1440179">
                  <a:moveTo>
                    <a:pt x="0" y="1224152"/>
                  </a:moveTo>
                  <a:lnTo>
                    <a:pt x="0" y="1440179"/>
                  </a:lnTo>
                </a:path>
                <a:path w="1944370" h="1440179">
                  <a:moveTo>
                    <a:pt x="0" y="792099"/>
                  </a:moveTo>
                  <a:lnTo>
                    <a:pt x="0" y="396113"/>
                  </a:lnTo>
                  <a:lnTo>
                    <a:pt x="1944192" y="396113"/>
                  </a:lnTo>
                  <a:lnTo>
                    <a:pt x="1944192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130038" y="4725161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w="0" h="936625">
                  <a:moveTo>
                    <a:pt x="0" y="648081"/>
                  </a:moveTo>
                  <a:lnTo>
                    <a:pt x="0" y="936078"/>
                  </a:lnTo>
                </a:path>
                <a:path w="0" h="936625">
                  <a:moveTo>
                    <a:pt x="0" y="0"/>
                  </a:moveTo>
                  <a:lnTo>
                    <a:pt x="0" y="288036"/>
                  </a:lnTo>
                </a:path>
              </a:pathLst>
            </a:custGeom>
            <a:ln w="455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644008" y="5013198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4"/>
                  </a:lnTo>
                  <a:lnTo>
                    <a:pt x="936104" y="360044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644008" y="5013198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4"/>
                  </a:moveTo>
                  <a:lnTo>
                    <a:pt x="936104" y="360044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130038" y="4077080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w="0" h="216535">
                  <a:moveTo>
                    <a:pt x="0" y="0"/>
                  </a:moveTo>
                  <a:lnTo>
                    <a:pt x="0" y="216027"/>
                  </a:lnTo>
                </a:path>
              </a:pathLst>
            </a:custGeom>
            <a:ln w="455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239896" y="4221098"/>
              <a:ext cx="1908175" cy="72390"/>
            </a:xfrm>
            <a:custGeom>
              <a:avLst/>
              <a:gdLst/>
              <a:ahLst/>
              <a:cxnLst/>
              <a:rect l="l" t="t" r="r" b="b"/>
              <a:pathLst>
                <a:path w="1908175" h="72389">
                  <a:moveTo>
                    <a:pt x="0" y="72008"/>
                  </a:moveTo>
                  <a:lnTo>
                    <a:pt x="0" y="0"/>
                  </a:lnTo>
                  <a:lnTo>
                    <a:pt x="1908175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5013452" y="5029327"/>
            <a:ext cx="1987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ul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4559300" y="4280408"/>
            <a:ext cx="1177925" cy="457834"/>
            <a:chOff x="4559300" y="4280408"/>
            <a:chExt cx="1177925" cy="457834"/>
          </a:xfrm>
        </p:grpSpPr>
        <p:sp>
          <p:nvSpPr>
            <p:cNvPr id="32" name="object 32" descr=""/>
            <p:cNvSpPr/>
            <p:nvPr/>
          </p:nvSpPr>
          <p:spPr>
            <a:xfrm>
              <a:off x="4572000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1152131" y="432054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572000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4"/>
                  </a:moveTo>
                  <a:lnTo>
                    <a:pt x="1152131" y="432054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4970526" y="4345051"/>
            <a:ext cx="355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nav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2759075" y="4280408"/>
            <a:ext cx="962025" cy="457834"/>
            <a:chOff x="2759075" y="4280408"/>
            <a:chExt cx="962025" cy="457834"/>
          </a:xfrm>
        </p:grpSpPr>
        <p:sp>
          <p:nvSpPr>
            <p:cNvPr id="36" name="object 36" descr=""/>
            <p:cNvSpPr/>
            <p:nvPr/>
          </p:nvSpPr>
          <p:spPr>
            <a:xfrm>
              <a:off x="2771775" y="4293108"/>
              <a:ext cx="936625" cy="432434"/>
            </a:xfrm>
            <a:custGeom>
              <a:avLst/>
              <a:gdLst/>
              <a:ahLst/>
              <a:cxnLst/>
              <a:rect l="l" t="t" r="r" b="b"/>
              <a:pathLst>
                <a:path w="936625" h="432435">
                  <a:moveTo>
                    <a:pt x="936104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936104" y="432054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771775" y="4293108"/>
              <a:ext cx="936625" cy="432434"/>
            </a:xfrm>
            <a:custGeom>
              <a:avLst/>
              <a:gdLst/>
              <a:ahLst/>
              <a:cxnLst/>
              <a:rect l="l" t="t" r="r" b="b"/>
              <a:pathLst>
                <a:path w="936625" h="432435">
                  <a:moveTo>
                    <a:pt x="0" y="432054"/>
                  </a:moveTo>
                  <a:lnTo>
                    <a:pt x="936104" y="432054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2898775" y="4345051"/>
            <a:ext cx="6838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header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2759075" y="5000497"/>
            <a:ext cx="962025" cy="385445"/>
            <a:chOff x="2759075" y="5000497"/>
            <a:chExt cx="962025" cy="385445"/>
          </a:xfrm>
        </p:grpSpPr>
        <p:sp>
          <p:nvSpPr>
            <p:cNvPr id="40" name="object 40" descr=""/>
            <p:cNvSpPr/>
            <p:nvPr/>
          </p:nvSpPr>
          <p:spPr>
            <a:xfrm>
              <a:off x="2771775" y="5013197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4"/>
                  </a:lnTo>
                  <a:lnTo>
                    <a:pt x="936104" y="360044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771775" y="5013197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4"/>
                  </a:moveTo>
                  <a:lnTo>
                    <a:pt x="936104" y="360044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3109086" y="5029327"/>
            <a:ext cx="262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5999479" y="4280408"/>
            <a:ext cx="1177925" cy="457834"/>
            <a:chOff x="5999479" y="4280408"/>
            <a:chExt cx="1177925" cy="457834"/>
          </a:xfrm>
        </p:grpSpPr>
        <p:sp>
          <p:nvSpPr>
            <p:cNvPr id="44" name="object 44" descr=""/>
            <p:cNvSpPr/>
            <p:nvPr/>
          </p:nvSpPr>
          <p:spPr>
            <a:xfrm>
              <a:off x="6012179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1152131" y="432054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012179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4"/>
                  </a:moveTo>
                  <a:lnTo>
                    <a:pt x="1152131" y="432054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6285991" y="4345051"/>
            <a:ext cx="6045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article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7367651" y="4280408"/>
            <a:ext cx="1177925" cy="457834"/>
            <a:chOff x="7367651" y="4280408"/>
            <a:chExt cx="1177925" cy="457834"/>
          </a:xfrm>
        </p:grpSpPr>
        <p:sp>
          <p:nvSpPr>
            <p:cNvPr id="48" name="object 48" descr=""/>
            <p:cNvSpPr/>
            <p:nvPr/>
          </p:nvSpPr>
          <p:spPr>
            <a:xfrm>
              <a:off x="7380351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1152131" y="432054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7380351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4"/>
                  </a:moveTo>
                  <a:lnTo>
                    <a:pt x="1152131" y="432054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7657338" y="4345051"/>
            <a:ext cx="5988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footer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4559300" y="3632327"/>
            <a:ext cx="1177925" cy="457834"/>
            <a:chOff x="4559300" y="3632327"/>
            <a:chExt cx="1177925" cy="457834"/>
          </a:xfrm>
        </p:grpSpPr>
        <p:sp>
          <p:nvSpPr>
            <p:cNvPr id="52" name="object 52" descr=""/>
            <p:cNvSpPr/>
            <p:nvPr/>
          </p:nvSpPr>
          <p:spPr>
            <a:xfrm>
              <a:off x="4572000" y="3645027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1152131" y="432054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4572000" y="3645027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4"/>
                  </a:moveTo>
                  <a:lnTo>
                    <a:pt x="1152131" y="432054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4758690" y="3696970"/>
            <a:ext cx="779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div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.caja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3235134" y="4216336"/>
            <a:ext cx="4726305" cy="2322195"/>
            <a:chOff x="3235134" y="4216336"/>
            <a:chExt cx="4726305" cy="2322195"/>
          </a:xfrm>
        </p:grpSpPr>
        <p:sp>
          <p:nvSpPr>
            <p:cNvPr id="56" name="object 56" descr=""/>
            <p:cNvSpPr/>
            <p:nvPr/>
          </p:nvSpPr>
          <p:spPr>
            <a:xfrm>
              <a:off x="3239897" y="4221098"/>
              <a:ext cx="4716780" cy="1944370"/>
            </a:xfrm>
            <a:custGeom>
              <a:avLst/>
              <a:gdLst/>
              <a:ahLst/>
              <a:cxnLst/>
              <a:rect l="l" t="t" r="r" b="b"/>
              <a:pathLst>
                <a:path w="4716780" h="1944370">
                  <a:moveTo>
                    <a:pt x="3348354" y="72008"/>
                  </a:moveTo>
                  <a:lnTo>
                    <a:pt x="3348354" y="0"/>
                  </a:lnTo>
                  <a:lnTo>
                    <a:pt x="1908175" y="0"/>
                  </a:lnTo>
                </a:path>
                <a:path w="4716780" h="1944370">
                  <a:moveTo>
                    <a:pt x="4716526" y="72008"/>
                  </a:moveTo>
                  <a:lnTo>
                    <a:pt x="4716526" y="0"/>
                  </a:lnTo>
                  <a:lnTo>
                    <a:pt x="3348354" y="0"/>
                  </a:lnTo>
                </a:path>
                <a:path w="4716780" h="1944370">
                  <a:moveTo>
                    <a:pt x="0" y="504063"/>
                  </a:moveTo>
                  <a:lnTo>
                    <a:pt x="0" y="792099"/>
                  </a:lnTo>
                </a:path>
                <a:path w="4716780" h="1944370">
                  <a:moveTo>
                    <a:pt x="864107" y="1944204"/>
                  </a:moveTo>
                  <a:lnTo>
                    <a:pt x="864107" y="1296162"/>
                  </a:lnTo>
                  <a:lnTo>
                    <a:pt x="1908175" y="1296162"/>
                  </a:lnTo>
                </a:path>
                <a:path w="4716780" h="1944370">
                  <a:moveTo>
                    <a:pt x="2880232" y="1944204"/>
                  </a:moveTo>
                  <a:lnTo>
                    <a:pt x="2880232" y="1296162"/>
                  </a:lnTo>
                  <a:lnTo>
                    <a:pt x="1908175" y="1296162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3635883" y="6165303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3635883" y="6165303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4037203" y="6181750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4631309" y="6152603"/>
            <a:ext cx="962025" cy="385445"/>
            <a:chOff x="4631309" y="6152603"/>
            <a:chExt cx="962025" cy="385445"/>
          </a:xfrm>
        </p:grpSpPr>
        <p:sp>
          <p:nvSpPr>
            <p:cNvPr id="61" name="object 61" descr=""/>
            <p:cNvSpPr/>
            <p:nvPr/>
          </p:nvSpPr>
          <p:spPr>
            <a:xfrm>
              <a:off x="4644009" y="6165303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4644009" y="6165303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/>
          <p:nvPr/>
        </p:nvSpPr>
        <p:spPr>
          <a:xfrm>
            <a:off x="5045455" y="6181750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4" name="object 64" descr=""/>
          <p:cNvGrpSpPr/>
          <p:nvPr/>
        </p:nvGrpSpPr>
        <p:grpSpPr>
          <a:xfrm>
            <a:off x="5639434" y="6152603"/>
            <a:ext cx="962025" cy="385445"/>
            <a:chOff x="5639434" y="6152603"/>
            <a:chExt cx="962025" cy="385445"/>
          </a:xfrm>
        </p:grpSpPr>
        <p:sp>
          <p:nvSpPr>
            <p:cNvPr id="65" name="object 65" descr=""/>
            <p:cNvSpPr/>
            <p:nvPr/>
          </p:nvSpPr>
          <p:spPr>
            <a:xfrm>
              <a:off x="5652134" y="6165303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5652134" y="6165303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 descr=""/>
          <p:cNvSpPr txBox="1"/>
          <p:nvPr/>
        </p:nvSpPr>
        <p:spPr>
          <a:xfrm>
            <a:off x="6053709" y="6181750"/>
            <a:ext cx="135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8" name="object 68" descr=""/>
          <p:cNvGrpSpPr/>
          <p:nvPr/>
        </p:nvGrpSpPr>
        <p:grpSpPr>
          <a:xfrm>
            <a:off x="3623183" y="5648540"/>
            <a:ext cx="962025" cy="385445"/>
            <a:chOff x="3623183" y="5648540"/>
            <a:chExt cx="962025" cy="385445"/>
          </a:xfrm>
        </p:grpSpPr>
        <p:sp>
          <p:nvSpPr>
            <p:cNvPr id="69" name="object 69" descr=""/>
            <p:cNvSpPr/>
            <p:nvPr/>
          </p:nvSpPr>
          <p:spPr>
            <a:xfrm>
              <a:off x="3635883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3635883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 descr=""/>
          <p:cNvSpPr txBox="1"/>
          <p:nvPr/>
        </p:nvSpPr>
        <p:spPr>
          <a:xfrm>
            <a:off x="4040251" y="5677611"/>
            <a:ext cx="1295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li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2" name="object 72" descr=""/>
          <p:cNvGrpSpPr/>
          <p:nvPr/>
        </p:nvGrpSpPr>
        <p:grpSpPr>
          <a:xfrm>
            <a:off x="4631309" y="5648540"/>
            <a:ext cx="962025" cy="385445"/>
            <a:chOff x="4631309" y="5648540"/>
            <a:chExt cx="962025" cy="385445"/>
          </a:xfrm>
        </p:grpSpPr>
        <p:sp>
          <p:nvSpPr>
            <p:cNvPr id="73" name="object 73" descr=""/>
            <p:cNvSpPr/>
            <p:nvPr/>
          </p:nvSpPr>
          <p:spPr>
            <a:xfrm>
              <a:off x="4644009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4644009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 descr=""/>
          <p:cNvSpPr txBox="1"/>
          <p:nvPr/>
        </p:nvSpPr>
        <p:spPr>
          <a:xfrm>
            <a:off x="5048503" y="5677611"/>
            <a:ext cx="1295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li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6" name="object 76" descr=""/>
          <p:cNvGrpSpPr/>
          <p:nvPr/>
        </p:nvGrpSpPr>
        <p:grpSpPr>
          <a:xfrm>
            <a:off x="5639434" y="5648540"/>
            <a:ext cx="962025" cy="385445"/>
            <a:chOff x="5639434" y="5648540"/>
            <a:chExt cx="962025" cy="385445"/>
          </a:xfrm>
        </p:grpSpPr>
        <p:sp>
          <p:nvSpPr>
            <p:cNvPr id="77" name="object 77" descr=""/>
            <p:cNvSpPr/>
            <p:nvPr/>
          </p:nvSpPr>
          <p:spPr>
            <a:xfrm>
              <a:off x="5652134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5652134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 descr=""/>
          <p:cNvSpPr txBox="1"/>
          <p:nvPr/>
        </p:nvSpPr>
        <p:spPr>
          <a:xfrm>
            <a:off x="6056757" y="5677611"/>
            <a:ext cx="1295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li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0" name="object 8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25806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Árbol</a:t>
            </a:r>
            <a:r>
              <a:rPr dirty="0" spc="-10">
                <a:solidFill>
                  <a:srgbClr val="FFFFFF"/>
                </a:solidFill>
              </a:rPr>
              <a:t> </a:t>
            </a:r>
            <a:r>
              <a:rPr dirty="0" spc="-25">
                <a:solidFill>
                  <a:srgbClr val="FFFFFF"/>
                </a:solidFill>
              </a:rPr>
              <a:t>DOM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615057" y="1760092"/>
            <a:ext cx="1177925" cy="457834"/>
            <a:chOff x="2615057" y="1760092"/>
            <a:chExt cx="1177925" cy="457834"/>
          </a:xfrm>
        </p:grpSpPr>
        <p:sp>
          <p:nvSpPr>
            <p:cNvPr id="4" name="object 4" descr=""/>
            <p:cNvSpPr/>
            <p:nvPr/>
          </p:nvSpPr>
          <p:spPr>
            <a:xfrm>
              <a:off x="2627757" y="1772792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3"/>
                  </a:lnTo>
                  <a:lnTo>
                    <a:pt x="1152131" y="432053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627757" y="1772792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3"/>
                  </a:moveTo>
                  <a:lnTo>
                    <a:pt x="1152131" y="432053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3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402437" y="922146"/>
            <a:ext cx="7994015" cy="1202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Siblings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elementos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comparten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mismo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padre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25">
                <a:latin typeface="Calibri"/>
                <a:cs typeface="Calibri"/>
              </a:rPr>
              <a:t> la </a:t>
            </a:r>
            <a:r>
              <a:rPr dirty="0" sz="2400">
                <a:latin typeface="Calibri"/>
                <a:cs typeface="Calibri"/>
              </a:rPr>
              <a:t>estructura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documento.</a:t>
            </a:r>
            <a:endParaRPr sz="2400">
              <a:latin typeface="Calibri"/>
              <a:cs typeface="Calibri"/>
            </a:endParaRPr>
          </a:p>
          <a:p>
            <a:pPr marL="2585720">
              <a:lnSpc>
                <a:spcPct val="100000"/>
              </a:lnSpc>
              <a:spcBef>
                <a:spcPts val="1345"/>
              </a:spcBef>
            </a:pPr>
            <a:r>
              <a:rPr dirty="0" sz="1800" spc="-20">
                <a:latin typeface="Calibri"/>
                <a:cs typeface="Calibri"/>
              </a:rPr>
              <a:t>html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670864" y="2984245"/>
            <a:ext cx="1177925" cy="457834"/>
            <a:chOff x="670864" y="2984245"/>
            <a:chExt cx="1177925" cy="457834"/>
          </a:xfrm>
        </p:grpSpPr>
        <p:sp>
          <p:nvSpPr>
            <p:cNvPr id="8" name="object 8" descr=""/>
            <p:cNvSpPr/>
            <p:nvPr/>
          </p:nvSpPr>
          <p:spPr>
            <a:xfrm>
              <a:off x="683564" y="2996945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3"/>
                  </a:lnTo>
                  <a:lnTo>
                    <a:pt x="1152131" y="432053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83564" y="2996945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3"/>
                  </a:moveTo>
                  <a:lnTo>
                    <a:pt x="1152131" y="432053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3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014475" y="3048761"/>
            <a:ext cx="48958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head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559300" y="2984245"/>
            <a:ext cx="1177925" cy="457834"/>
            <a:chOff x="4559300" y="2984245"/>
            <a:chExt cx="1177925" cy="457834"/>
          </a:xfrm>
        </p:grpSpPr>
        <p:sp>
          <p:nvSpPr>
            <p:cNvPr id="12" name="object 12" descr=""/>
            <p:cNvSpPr/>
            <p:nvPr/>
          </p:nvSpPr>
          <p:spPr>
            <a:xfrm>
              <a:off x="4572000" y="2996945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3"/>
                  </a:lnTo>
                  <a:lnTo>
                    <a:pt x="1152131" y="432053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72000" y="2996945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3"/>
                  </a:moveTo>
                  <a:lnTo>
                    <a:pt x="1152131" y="432053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3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903470" y="3048761"/>
            <a:ext cx="48958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body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70864" y="3632327"/>
            <a:ext cx="1177925" cy="457834"/>
            <a:chOff x="670864" y="3632327"/>
            <a:chExt cx="1177925" cy="457834"/>
          </a:xfrm>
        </p:grpSpPr>
        <p:sp>
          <p:nvSpPr>
            <p:cNvPr id="16" name="object 16" descr=""/>
            <p:cNvSpPr/>
            <p:nvPr/>
          </p:nvSpPr>
          <p:spPr>
            <a:xfrm>
              <a:off x="683564" y="3645027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1152131" y="432054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83564" y="3645027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4"/>
                  </a:moveTo>
                  <a:lnTo>
                    <a:pt x="1152131" y="432054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061719" y="3696970"/>
            <a:ext cx="394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3623183" y="5648540"/>
            <a:ext cx="962025" cy="385445"/>
            <a:chOff x="3623183" y="5648540"/>
            <a:chExt cx="962025" cy="385445"/>
          </a:xfrm>
        </p:grpSpPr>
        <p:sp>
          <p:nvSpPr>
            <p:cNvPr id="20" name="object 20" descr=""/>
            <p:cNvSpPr/>
            <p:nvPr/>
          </p:nvSpPr>
          <p:spPr>
            <a:xfrm>
              <a:off x="3635883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635883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4040251" y="5677611"/>
            <a:ext cx="1295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4631309" y="5648540"/>
            <a:ext cx="962025" cy="385445"/>
            <a:chOff x="4631309" y="5648540"/>
            <a:chExt cx="962025" cy="385445"/>
          </a:xfrm>
        </p:grpSpPr>
        <p:sp>
          <p:nvSpPr>
            <p:cNvPr id="24" name="object 24" descr=""/>
            <p:cNvSpPr/>
            <p:nvPr/>
          </p:nvSpPr>
          <p:spPr>
            <a:xfrm>
              <a:off x="4644009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644009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5048503" y="5677611"/>
            <a:ext cx="1295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5639434" y="5648540"/>
            <a:ext cx="962025" cy="385445"/>
            <a:chOff x="5639434" y="5648540"/>
            <a:chExt cx="962025" cy="385445"/>
          </a:xfrm>
        </p:grpSpPr>
        <p:sp>
          <p:nvSpPr>
            <p:cNvPr id="28" name="object 28" descr=""/>
            <p:cNvSpPr/>
            <p:nvPr/>
          </p:nvSpPr>
          <p:spPr>
            <a:xfrm>
              <a:off x="5652134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936104" y="360045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652134" y="5661240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5"/>
                  </a:moveTo>
                  <a:lnTo>
                    <a:pt x="936104" y="360045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6052184" y="5677611"/>
            <a:ext cx="1384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1254874" y="2200084"/>
            <a:ext cx="4338320" cy="3489325"/>
            <a:chOff x="1254874" y="2200084"/>
            <a:chExt cx="4338320" cy="3489325"/>
          </a:xfrm>
        </p:grpSpPr>
        <p:sp>
          <p:nvSpPr>
            <p:cNvPr id="32" name="object 32" descr=""/>
            <p:cNvSpPr/>
            <p:nvPr/>
          </p:nvSpPr>
          <p:spPr>
            <a:xfrm>
              <a:off x="3203828" y="2204847"/>
              <a:ext cx="1944370" cy="792480"/>
            </a:xfrm>
            <a:custGeom>
              <a:avLst/>
              <a:gdLst/>
              <a:ahLst/>
              <a:cxnLst/>
              <a:rect l="l" t="t" r="r" b="b"/>
              <a:pathLst>
                <a:path w="1944370" h="792480">
                  <a:moveTo>
                    <a:pt x="0" y="0"/>
                  </a:moveTo>
                  <a:lnTo>
                    <a:pt x="0" y="396113"/>
                  </a:lnTo>
                  <a:lnTo>
                    <a:pt x="1944243" y="396113"/>
                  </a:lnTo>
                  <a:lnTo>
                    <a:pt x="1944243" y="792099"/>
                  </a:lnTo>
                </a:path>
              </a:pathLst>
            </a:custGeom>
            <a:ln w="952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130038" y="3424237"/>
              <a:ext cx="0" cy="220979"/>
            </a:xfrm>
            <a:custGeom>
              <a:avLst/>
              <a:gdLst/>
              <a:ahLst/>
              <a:cxnLst/>
              <a:rect l="l" t="t" r="r" b="b"/>
              <a:pathLst>
                <a:path w="0" h="220979">
                  <a:moveTo>
                    <a:pt x="0" y="0"/>
                  </a:moveTo>
                  <a:lnTo>
                    <a:pt x="0" y="220789"/>
                  </a:lnTo>
                </a:path>
              </a:pathLst>
            </a:custGeom>
            <a:ln w="455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259636" y="2204847"/>
              <a:ext cx="1944370" cy="1440180"/>
            </a:xfrm>
            <a:custGeom>
              <a:avLst/>
              <a:gdLst/>
              <a:ahLst/>
              <a:cxnLst/>
              <a:rect l="l" t="t" r="r" b="b"/>
              <a:pathLst>
                <a:path w="1944370" h="1440179">
                  <a:moveTo>
                    <a:pt x="0" y="1224152"/>
                  </a:moveTo>
                  <a:lnTo>
                    <a:pt x="0" y="1440179"/>
                  </a:lnTo>
                </a:path>
                <a:path w="1944370" h="1440179">
                  <a:moveTo>
                    <a:pt x="0" y="792099"/>
                  </a:moveTo>
                  <a:lnTo>
                    <a:pt x="0" y="396113"/>
                  </a:lnTo>
                  <a:lnTo>
                    <a:pt x="1944192" y="396113"/>
                  </a:lnTo>
                  <a:lnTo>
                    <a:pt x="1944192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130038" y="4725161"/>
              <a:ext cx="0" cy="941069"/>
            </a:xfrm>
            <a:custGeom>
              <a:avLst/>
              <a:gdLst/>
              <a:ahLst/>
              <a:cxnLst/>
              <a:rect l="l" t="t" r="r" b="b"/>
              <a:pathLst>
                <a:path w="0" h="941070">
                  <a:moveTo>
                    <a:pt x="0" y="648081"/>
                  </a:moveTo>
                  <a:lnTo>
                    <a:pt x="0" y="940854"/>
                  </a:lnTo>
                </a:path>
                <a:path w="0" h="941070">
                  <a:moveTo>
                    <a:pt x="0" y="0"/>
                  </a:moveTo>
                  <a:lnTo>
                    <a:pt x="0" y="288036"/>
                  </a:lnTo>
                </a:path>
              </a:pathLst>
            </a:custGeom>
            <a:ln w="455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644008" y="5013198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4"/>
                  </a:lnTo>
                  <a:lnTo>
                    <a:pt x="936104" y="360044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644008" y="5013198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4"/>
                  </a:moveTo>
                  <a:lnTo>
                    <a:pt x="936104" y="360044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5130038" y="4077080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w="0" h="216535">
                  <a:moveTo>
                    <a:pt x="0" y="0"/>
                  </a:moveTo>
                  <a:lnTo>
                    <a:pt x="0" y="216027"/>
                  </a:lnTo>
                </a:path>
              </a:pathLst>
            </a:custGeom>
            <a:ln w="455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239896" y="4221098"/>
              <a:ext cx="1908175" cy="72390"/>
            </a:xfrm>
            <a:custGeom>
              <a:avLst/>
              <a:gdLst/>
              <a:ahLst/>
              <a:cxnLst/>
              <a:rect l="l" t="t" r="r" b="b"/>
              <a:pathLst>
                <a:path w="1908175" h="72389">
                  <a:moveTo>
                    <a:pt x="0" y="72008"/>
                  </a:moveTo>
                  <a:lnTo>
                    <a:pt x="0" y="0"/>
                  </a:lnTo>
                  <a:lnTo>
                    <a:pt x="1908175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5013452" y="5029327"/>
            <a:ext cx="1987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ul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4559300" y="4280408"/>
            <a:ext cx="1177925" cy="457834"/>
            <a:chOff x="4559300" y="4280408"/>
            <a:chExt cx="1177925" cy="457834"/>
          </a:xfrm>
        </p:grpSpPr>
        <p:sp>
          <p:nvSpPr>
            <p:cNvPr id="42" name="object 42" descr=""/>
            <p:cNvSpPr/>
            <p:nvPr/>
          </p:nvSpPr>
          <p:spPr>
            <a:xfrm>
              <a:off x="4572000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1152131" y="432054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572000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4"/>
                  </a:moveTo>
                  <a:lnTo>
                    <a:pt x="1152131" y="432054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4970526" y="4345051"/>
            <a:ext cx="355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nav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2759075" y="4280408"/>
            <a:ext cx="962025" cy="457834"/>
            <a:chOff x="2759075" y="4280408"/>
            <a:chExt cx="962025" cy="457834"/>
          </a:xfrm>
        </p:grpSpPr>
        <p:sp>
          <p:nvSpPr>
            <p:cNvPr id="46" name="object 46" descr=""/>
            <p:cNvSpPr/>
            <p:nvPr/>
          </p:nvSpPr>
          <p:spPr>
            <a:xfrm>
              <a:off x="2771775" y="4293108"/>
              <a:ext cx="936625" cy="432434"/>
            </a:xfrm>
            <a:custGeom>
              <a:avLst/>
              <a:gdLst/>
              <a:ahLst/>
              <a:cxnLst/>
              <a:rect l="l" t="t" r="r" b="b"/>
              <a:pathLst>
                <a:path w="936625" h="432435">
                  <a:moveTo>
                    <a:pt x="936104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936104" y="432054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2771775" y="4293108"/>
              <a:ext cx="936625" cy="432434"/>
            </a:xfrm>
            <a:custGeom>
              <a:avLst/>
              <a:gdLst/>
              <a:ahLst/>
              <a:cxnLst/>
              <a:rect l="l" t="t" r="r" b="b"/>
              <a:pathLst>
                <a:path w="936625" h="432435">
                  <a:moveTo>
                    <a:pt x="0" y="432054"/>
                  </a:moveTo>
                  <a:lnTo>
                    <a:pt x="936104" y="432054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2898775" y="4345051"/>
            <a:ext cx="6838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header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2759075" y="5000497"/>
            <a:ext cx="962025" cy="385445"/>
            <a:chOff x="2759075" y="5000497"/>
            <a:chExt cx="962025" cy="385445"/>
          </a:xfrm>
        </p:grpSpPr>
        <p:sp>
          <p:nvSpPr>
            <p:cNvPr id="50" name="object 50" descr=""/>
            <p:cNvSpPr/>
            <p:nvPr/>
          </p:nvSpPr>
          <p:spPr>
            <a:xfrm>
              <a:off x="2771775" y="5013197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936104" y="0"/>
                  </a:moveTo>
                  <a:lnTo>
                    <a:pt x="0" y="0"/>
                  </a:lnTo>
                  <a:lnTo>
                    <a:pt x="0" y="360044"/>
                  </a:lnTo>
                  <a:lnTo>
                    <a:pt x="936104" y="360044"/>
                  </a:lnTo>
                  <a:lnTo>
                    <a:pt x="936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2771775" y="5013197"/>
              <a:ext cx="936625" cy="360045"/>
            </a:xfrm>
            <a:custGeom>
              <a:avLst/>
              <a:gdLst/>
              <a:ahLst/>
              <a:cxnLst/>
              <a:rect l="l" t="t" r="r" b="b"/>
              <a:pathLst>
                <a:path w="936625" h="360045">
                  <a:moveTo>
                    <a:pt x="0" y="360044"/>
                  </a:moveTo>
                  <a:lnTo>
                    <a:pt x="936104" y="360044"/>
                  </a:lnTo>
                  <a:lnTo>
                    <a:pt x="936104" y="0"/>
                  </a:lnTo>
                  <a:lnTo>
                    <a:pt x="0" y="0"/>
                  </a:lnTo>
                  <a:lnTo>
                    <a:pt x="0" y="36004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3109086" y="5029327"/>
            <a:ext cx="262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5999479" y="4280408"/>
            <a:ext cx="1177925" cy="457834"/>
            <a:chOff x="5999479" y="4280408"/>
            <a:chExt cx="1177925" cy="457834"/>
          </a:xfrm>
        </p:grpSpPr>
        <p:sp>
          <p:nvSpPr>
            <p:cNvPr id="54" name="object 54" descr=""/>
            <p:cNvSpPr/>
            <p:nvPr/>
          </p:nvSpPr>
          <p:spPr>
            <a:xfrm>
              <a:off x="6012179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1152131" y="432054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6012179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4"/>
                  </a:moveTo>
                  <a:lnTo>
                    <a:pt x="1152131" y="432054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6285991" y="4345051"/>
            <a:ext cx="6045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article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7367651" y="4280408"/>
            <a:ext cx="1177925" cy="457834"/>
            <a:chOff x="7367651" y="4280408"/>
            <a:chExt cx="1177925" cy="457834"/>
          </a:xfrm>
        </p:grpSpPr>
        <p:sp>
          <p:nvSpPr>
            <p:cNvPr id="58" name="object 58" descr=""/>
            <p:cNvSpPr/>
            <p:nvPr/>
          </p:nvSpPr>
          <p:spPr>
            <a:xfrm>
              <a:off x="7380351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1152131" y="432054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7380351" y="4293108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4"/>
                  </a:moveTo>
                  <a:lnTo>
                    <a:pt x="1152131" y="432054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7657338" y="4345051"/>
            <a:ext cx="5988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footer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1" name="object 61" descr=""/>
          <p:cNvGrpSpPr/>
          <p:nvPr/>
        </p:nvGrpSpPr>
        <p:grpSpPr>
          <a:xfrm>
            <a:off x="4559300" y="3632327"/>
            <a:ext cx="1177925" cy="457834"/>
            <a:chOff x="4559300" y="3632327"/>
            <a:chExt cx="1177925" cy="457834"/>
          </a:xfrm>
        </p:grpSpPr>
        <p:sp>
          <p:nvSpPr>
            <p:cNvPr id="62" name="object 62" descr=""/>
            <p:cNvSpPr/>
            <p:nvPr/>
          </p:nvSpPr>
          <p:spPr>
            <a:xfrm>
              <a:off x="4572000" y="3645027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1152131" y="432054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4572000" y="3645027"/>
              <a:ext cx="1152525" cy="432434"/>
            </a:xfrm>
            <a:custGeom>
              <a:avLst/>
              <a:gdLst/>
              <a:ahLst/>
              <a:cxnLst/>
              <a:rect l="l" t="t" r="r" b="b"/>
              <a:pathLst>
                <a:path w="1152525" h="432435">
                  <a:moveTo>
                    <a:pt x="0" y="432054"/>
                  </a:moveTo>
                  <a:lnTo>
                    <a:pt x="1152131" y="432054"/>
                  </a:lnTo>
                  <a:lnTo>
                    <a:pt x="1152131" y="0"/>
                  </a:lnTo>
                  <a:lnTo>
                    <a:pt x="0" y="0"/>
                  </a:lnTo>
                  <a:lnTo>
                    <a:pt x="0" y="43205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/>
          <p:nvPr/>
        </p:nvSpPr>
        <p:spPr>
          <a:xfrm>
            <a:off x="4758690" y="3696970"/>
            <a:ext cx="779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div</a:t>
            </a:r>
            <a:r>
              <a:rPr dirty="0" sz="1800" spc="-10">
                <a:latin typeface="Calibri"/>
                <a:cs typeface="Calibri"/>
              </a:rPr>
              <a:t> .caja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3235134" y="4216336"/>
            <a:ext cx="4726305" cy="1449705"/>
            <a:chOff x="3235134" y="4216336"/>
            <a:chExt cx="4726305" cy="1449705"/>
          </a:xfrm>
        </p:grpSpPr>
        <p:sp>
          <p:nvSpPr>
            <p:cNvPr id="66" name="object 66" descr=""/>
            <p:cNvSpPr/>
            <p:nvPr/>
          </p:nvSpPr>
          <p:spPr>
            <a:xfrm>
              <a:off x="3239897" y="4221098"/>
              <a:ext cx="4716780" cy="1440180"/>
            </a:xfrm>
            <a:custGeom>
              <a:avLst/>
              <a:gdLst/>
              <a:ahLst/>
              <a:cxnLst/>
              <a:rect l="l" t="t" r="r" b="b"/>
              <a:pathLst>
                <a:path w="4716780" h="1440179">
                  <a:moveTo>
                    <a:pt x="3348354" y="72008"/>
                  </a:moveTo>
                  <a:lnTo>
                    <a:pt x="3348354" y="0"/>
                  </a:lnTo>
                  <a:lnTo>
                    <a:pt x="1908175" y="0"/>
                  </a:lnTo>
                </a:path>
                <a:path w="4716780" h="1440179">
                  <a:moveTo>
                    <a:pt x="4716526" y="72008"/>
                  </a:moveTo>
                  <a:lnTo>
                    <a:pt x="4716526" y="0"/>
                  </a:lnTo>
                  <a:lnTo>
                    <a:pt x="3348354" y="0"/>
                  </a:lnTo>
                </a:path>
                <a:path w="4716780" h="1440179">
                  <a:moveTo>
                    <a:pt x="0" y="504063"/>
                  </a:moveTo>
                  <a:lnTo>
                    <a:pt x="0" y="792099"/>
                  </a:lnTo>
                </a:path>
                <a:path w="4716780" h="1440179">
                  <a:moveTo>
                    <a:pt x="864107" y="1440154"/>
                  </a:moveTo>
                  <a:lnTo>
                    <a:pt x="864107" y="1296162"/>
                  </a:lnTo>
                  <a:lnTo>
                    <a:pt x="1908175" y="1296162"/>
                  </a:lnTo>
                </a:path>
                <a:path w="4716780" h="1440179">
                  <a:moveTo>
                    <a:pt x="2880232" y="1440154"/>
                  </a:moveTo>
                  <a:lnTo>
                    <a:pt x="2880232" y="1296162"/>
                  </a:lnTo>
                  <a:lnTo>
                    <a:pt x="1908175" y="1296162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5652135" y="5013197"/>
              <a:ext cx="1512570" cy="432434"/>
            </a:xfrm>
            <a:custGeom>
              <a:avLst/>
              <a:gdLst/>
              <a:ahLst/>
              <a:cxnLst/>
              <a:rect l="l" t="t" r="r" b="b"/>
              <a:pathLst>
                <a:path w="1512570" h="432435">
                  <a:moveTo>
                    <a:pt x="1512189" y="0"/>
                  </a:moveTo>
                  <a:lnTo>
                    <a:pt x="177926" y="0"/>
                  </a:lnTo>
                  <a:lnTo>
                    <a:pt x="0" y="216026"/>
                  </a:lnTo>
                  <a:lnTo>
                    <a:pt x="177926" y="432053"/>
                  </a:lnTo>
                  <a:lnTo>
                    <a:pt x="1512189" y="432053"/>
                  </a:lnTo>
                  <a:lnTo>
                    <a:pt x="15121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 txBox="1"/>
          <p:nvPr/>
        </p:nvSpPr>
        <p:spPr>
          <a:xfrm>
            <a:off x="6136385" y="5065267"/>
            <a:ext cx="634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Parent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 descr=""/>
          <p:cNvSpPr/>
          <p:nvPr/>
        </p:nvSpPr>
        <p:spPr>
          <a:xfrm>
            <a:off x="1475613" y="5661253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1982342" y="0"/>
                </a:moveTo>
                <a:lnTo>
                  <a:pt x="0" y="0"/>
                </a:lnTo>
                <a:lnTo>
                  <a:pt x="0" y="432041"/>
                </a:lnTo>
                <a:lnTo>
                  <a:pt x="1982342" y="432041"/>
                </a:lnTo>
                <a:lnTo>
                  <a:pt x="2160270" y="216014"/>
                </a:lnTo>
                <a:lnTo>
                  <a:pt x="1982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 txBox="1"/>
          <p:nvPr/>
        </p:nvSpPr>
        <p:spPr>
          <a:xfrm>
            <a:off x="2149601" y="5713577"/>
            <a:ext cx="723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Siblings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7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298132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Herencia</a:t>
            </a:r>
            <a:r>
              <a:rPr dirty="0" spc="-90">
                <a:solidFill>
                  <a:srgbClr val="FFFFFF"/>
                </a:solidFill>
              </a:rPr>
              <a:t> </a:t>
            </a:r>
            <a:r>
              <a:rPr dirty="0" spc="-25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638413" y="651916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-12700" y="778255"/>
            <a:ext cx="8185784" cy="5146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7355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Si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definimos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estilo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body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todos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elementos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situados </a:t>
            </a:r>
            <a:r>
              <a:rPr dirty="0" sz="2400">
                <a:latin typeface="Calibri"/>
                <a:cs typeface="Calibri"/>
              </a:rPr>
              <a:t>debajo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árbol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del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documento,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heredan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propiedad.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90"/>
              </a:lnSpc>
              <a:tabLst>
                <a:tab pos="464184" algn="l"/>
                <a:tab pos="4872355" algn="l"/>
              </a:tabLst>
            </a:pPr>
            <a:r>
              <a:rPr dirty="0" u="sng" sz="2400" b="1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	</a:t>
            </a:r>
            <a:r>
              <a:rPr dirty="0" u="sng" sz="2400" spc="-20" b="1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HTML</a:t>
            </a:r>
            <a:r>
              <a:rPr dirty="0" u="sng" sz="2400" b="1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  <a:p>
            <a:pPr marL="464184">
              <a:lnSpc>
                <a:spcPct val="100000"/>
              </a:lnSpc>
              <a:spcBef>
                <a:spcPts val="85"/>
              </a:spcBef>
            </a:pPr>
            <a:r>
              <a:rPr dirty="0" sz="1200" b="1">
                <a:latin typeface="Calibri"/>
                <a:cs typeface="Calibri"/>
              </a:rPr>
              <a:t>&lt;!doctype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html&gt;</a:t>
            </a:r>
            <a:endParaRPr sz="1200">
              <a:latin typeface="Calibri"/>
              <a:cs typeface="Calibri"/>
            </a:endParaRPr>
          </a:p>
          <a:p>
            <a:pPr marL="464184">
              <a:lnSpc>
                <a:spcPct val="100000"/>
              </a:lnSpc>
            </a:pPr>
            <a:r>
              <a:rPr dirty="0" sz="1200" spc="-10" b="1">
                <a:latin typeface="Calibri"/>
                <a:cs typeface="Calibri"/>
              </a:rPr>
              <a:t>&lt;html&gt;</a:t>
            </a:r>
            <a:endParaRPr sz="1200">
              <a:latin typeface="Calibri"/>
              <a:cs typeface="Calibri"/>
            </a:endParaRPr>
          </a:p>
          <a:p>
            <a:pPr marL="464184">
              <a:lnSpc>
                <a:spcPct val="100000"/>
              </a:lnSpc>
            </a:pPr>
            <a:r>
              <a:rPr dirty="0" sz="1200" spc="-10" b="1">
                <a:latin typeface="Calibri"/>
                <a:cs typeface="Calibri"/>
              </a:rPr>
              <a:t>&lt;head&gt;</a:t>
            </a:r>
            <a:endParaRPr sz="1200">
              <a:latin typeface="Calibri"/>
              <a:cs typeface="Calibri"/>
            </a:endParaRPr>
          </a:p>
          <a:p>
            <a:pPr marL="464184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&lt;meta</a:t>
            </a:r>
            <a:r>
              <a:rPr dirty="0" sz="1200" spc="4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charset="utf-</a:t>
            </a:r>
            <a:r>
              <a:rPr dirty="0" sz="1200" spc="-25" b="1">
                <a:latin typeface="Calibri"/>
                <a:cs typeface="Calibri"/>
              </a:rPr>
              <a:t>8"&gt;</a:t>
            </a:r>
            <a:endParaRPr sz="1200">
              <a:latin typeface="Calibri"/>
              <a:cs typeface="Calibri"/>
            </a:endParaRPr>
          </a:p>
          <a:p>
            <a:pPr marL="464184">
              <a:lnSpc>
                <a:spcPct val="100000"/>
              </a:lnSpc>
            </a:pPr>
            <a:r>
              <a:rPr dirty="0" sz="1200" spc="-10" b="1">
                <a:latin typeface="Calibri"/>
                <a:cs typeface="Calibri"/>
              </a:rPr>
              <a:t>&lt;title&gt;Árbol&lt;/title&gt;</a:t>
            </a:r>
            <a:endParaRPr sz="1200">
              <a:latin typeface="Calibri"/>
              <a:cs typeface="Calibri"/>
            </a:endParaRPr>
          </a:p>
          <a:p>
            <a:pPr marL="464184">
              <a:lnSpc>
                <a:spcPct val="100000"/>
              </a:lnSpc>
            </a:pPr>
            <a:r>
              <a:rPr dirty="0" sz="1200" spc="-10" b="1">
                <a:latin typeface="Calibri"/>
                <a:cs typeface="Calibri"/>
              </a:rPr>
              <a:t>&lt;/head&gt;</a:t>
            </a:r>
            <a:endParaRPr sz="1200">
              <a:latin typeface="Calibri"/>
              <a:cs typeface="Calibri"/>
            </a:endParaRPr>
          </a:p>
          <a:p>
            <a:pPr marL="464184">
              <a:lnSpc>
                <a:spcPct val="100000"/>
              </a:lnSpc>
            </a:pPr>
            <a:r>
              <a:rPr dirty="0" sz="1200" spc="-10" b="1">
                <a:latin typeface="Calibri"/>
                <a:cs typeface="Calibri"/>
              </a:rPr>
              <a:t>&lt;body&gt;</a:t>
            </a:r>
            <a:endParaRPr sz="1200">
              <a:latin typeface="Calibri"/>
              <a:cs typeface="Calibri"/>
            </a:endParaRPr>
          </a:p>
          <a:p>
            <a:pPr marL="464184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&lt;div</a:t>
            </a:r>
            <a:r>
              <a:rPr dirty="0" sz="1200" spc="-10" b="1">
                <a:latin typeface="Calibri"/>
                <a:cs typeface="Calibri"/>
              </a:rPr>
              <a:t> class="caja"&gt;</a:t>
            </a:r>
            <a:endParaRPr sz="1200">
              <a:latin typeface="Calibri"/>
              <a:cs typeface="Calibri"/>
            </a:endParaRPr>
          </a:p>
          <a:p>
            <a:pPr marL="532765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&lt;header&gt;&lt;h1&gt;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Cabecera: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header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&lt;/h1&gt;</a:t>
            </a:r>
            <a:endParaRPr sz="1200">
              <a:latin typeface="Calibri"/>
              <a:cs typeface="Calibri"/>
            </a:endParaRPr>
          </a:p>
          <a:p>
            <a:pPr marL="532765">
              <a:lnSpc>
                <a:spcPct val="100000"/>
              </a:lnSpc>
            </a:pPr>
            <a:r>
              <a:rPr dirty="0" sz="1200" spc="-10" b="1">
                <a:latin typeface="Calibri"/>
                <a:cs typeface="Calibri"/>
              </a:rPr>
              <a:t>&lt;/header&gt;</a:t>
            </a:r>
            <a:endParaRPr sz="1200">
              <a:latin typeface="Calibri"/>
              <a:cs typeface="Calibri"/>
            </a:endParaRPr>
          </a:p>
          <a:p>
            <a:pPr marL="532765">
              <a:lnSpc>
                <a:spcPct val="100000"/>
              </a:lnSpc>
            </a:pPr>
            <a:r>
              <a:rPr dirty="0" sz="1200" spc="-10" b="1">
                <a:latin typeface="Calibri"/>
                <a:cs typeface="Calibri"/>
              </a:rPr>
              <a:t>&lt;nav&gt;</a:t>
            </a:r>
            <a:endParaRPr sz="1200">
              <a:latin typeface="Calibri"/>
              <a:cs typeface="Calibri"/>
            </a:endParaRPr>
          </a:p>
          <a:p>
            <a:pPr marL="532765">
              <a:lnSpc>
                <a:spcPct val="100000"/>
              </a:lnSpc>
              <a:spcBef>
                <a:spcPts val="5"/>
              </a:spcBef>
            </a:pPr>
            <a:r>
              <a:rPr dirty="0" sz="1200" spc="-20" b="1">
                <a:latin typeface="Calibri"/>
                <a:cs typeface="Calibri"/>
              </a:rPr>
              <a:t>&lt;ul&gt;</a:t>
            </a:r>
            <a:endParaRPr sz="1200">
              <a:latin typeface="Calibri"/>
              <a:cs typeface="Calibri"/>
            </a:endParaRPr>
          </a:p>
          <a:p>
            <a:pPr marL="671195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&lt;li&gt;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Lista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&lt;/li&gt;</a:t>
            </a:r>
            <a:endParaRPr sz="1200">
              <a:latin typeface="Calibri"/>
              <a:cs typeface="Calibri"/>
            </a:endParaRPr>
          </a:p>
          <a:p>
            <a:pPr marL="671195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&lt;li&gt;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Lista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&lt;/li&gt;</a:t>
            </a:r>
            <a:endParaRPr sz="1200">
              <a:latin typeface="Calibri"/>
              <a:cs typeface="Calibri"/>
            </a:endParaRPr>
          </a:p>
          <a:p>
            <a:pPr marL="671195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&lt;li&gt;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Lista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3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&lt;/li&gt;</a:t>
            </a:r>
            <a:endParaRPr sz="1200">
              <a:latin typeface="Calibri"/>
              <a:cs typeface="Calibri"/>
            </a:endParaRPr>
          </a:p>
          <a:p>
            <a:pPr marL="567690">
              <a:lnSpc>
                <a:spcPct val="100000"/>
              </a:lnSpc>
            </a:pPr>
            <a:r>
              <a:rPr dirty="0" sz="1200" spc="-10" b="1">
                <a:latin typeface="Calibri"/>
                <a:cs typeface="Calibri"/>
              </a:rPr>
              <a:t>&lt;/ul&gt;</a:t>
            </a:r>
            <a:endParaRPr sz="1200">
              <a:latin typeface="Calibri"/>
              <a:cs typeface="Calibri"/>
            </a:endParaRPr>
          </a:p>
          <a:p>
            <a:pPr marL="532765">
              <a:lnSpc>
                <a:spcPct val="100000"/>
              </a:lnSpc>
            </a:pPr>
            <a:r>
              <a:rPr dirty="0" sz="1200" spc="-10" b="1">
                <a:latin typeface="Calibri"/>
                <a:cs typeface="Calibri"/>
              </a:rPr>
              <a:t>&lt;/nav&gt;</a:t>
            </a:r>
            <a:endParaRPr sz="1200">
              <a:latin typeface="Calibri"/>
              <a:cs typeface="Calibri"/>
            </a:endParaRPr>
          </a:p>
          <a:p>
            <a:pPr marL="532765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&lt;article&gt;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Contenido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 página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&lt;/article&gt;</a:t>
            </a:r>
            <a:endParaRPr sz="1200">
              <a:latin typeface="Calibri"/>
              <a:cs typeface="Calibri"/>
            </a:endParaRPr>
          </a:p>
          <a:p>
            <a:pPr marL="532765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&lt;footer&gt;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Pie de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página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&lt;/footer&gt;</a:t>
            </a:r>
            <a:endParaRPr sz="1200">
              <a:latin typeface="Calibri"/>
              <a:cs typeface="Calibri"/>
            </a:endParaRPr>
          </a:p>
          <a:p>
            <a:pPr marL="464184">
              <a:lnSpc>
                <a:spcPct val="100000"/>
              </a:lnSpc>
            </a:pPr>
            <a:r>
              <a:rPr dirty="0" sz="1200" spc="-10" b="1">
                <a:latin typeface="Calibri"/>
                <a:cs typeface="Calibri"/>
              </a:rPr>
              <a:t>&lt;/div&gt;</a:t>
            </a:r>
            <a:endParaRPr sz="1200">
              <a:latin typeface="Calibri"/>
              <a:cs typeface="Calibri"/>
            </a:endParaRPr>
          </a:p>
          <a:p>
            <a:pPr marL="464184">
              <a:lnSpc>
                <a:spcPct val="100000"/>
              </a:lnSpc>
            </a:pPr>
            <a:r>
              <a:rPr dirty="0" sz="1200" spc="-10" b="1">
                <a:latin typeface="Calibri"/>
                <a:cs typeface="Calibri"/>
              </a:rPr>
              <a:t>&lt;/body&gt;</a:t>
            </a:r>
            <a:endParaRPr sz="1200">
              <a:latin typeface="Calibri"/>
              <a:cs typeface="Calibri"/>
            </a:endParaRPr>
          </a:p>
          <a:p>
            <a:pPr marL="464184">
              <a:lnSpc>
                <a:spcPct val="100000"/>
              </a:lnSpc>
            </a:pPr>
            <a:r>
              <a:rPr dirty="0" sz="1200" spc="-10" b="1">
                <a:latin typeface="Calibri"/>
                <a:cs typeface="Calibri"/>
              </a:rPr>
              <a:t>&lt;/html&gt;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39013" y="6049467"/>
            <a:ext cx="1189355" cy="60706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400" spc="-25" b="1">
                <a:latin typeface="Calibri"/>
                <a:cs typeface="Calibri"/>
              </a:rPr>
              <a:t>CSS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b="1">
                <a:latin typeface="Calibri"/>
                <a:cs typeface="Calibri"/>
              </a:rPr>
              <a:t>body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{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color: red;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0" b="1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0" y="6093294"/>
            <a:ext cx="4860290" cy="0"/>
          </a:xfrm>
          <a:custGeom>
            <a:avLst/>
            <a:gdLst/>
            <a:ahLst/>
            <a:cxnLst/>
            <a:rect l="l" t="t" r="r" b="b"/>
            <a:pathLst>
              <a:path w="4860290" h="0">
                <a:moveTo>
                  <a:pt x="0" y="0"/>
                </a:moveTo>
                <a:lnTo>
                  <a:pt x="4860036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5883" y="1772843"/>
            <a:ext cx="5398897" cy="40079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ivazquez</dc:creator>
  <dc:title>Diapositiva 1</dc:title>
  <dcterms:created xsi:type="dcterms:W3CDTF">2022-12-02T18:00:17Z</dcterms:created>
  <dcterms:modified xsi:type="dcterms:W3CDTF">2022-12-02T18:00:17Z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2022-12-02T00:00:00Z</vt:filetime>
  </property>
</Properties>
</file>