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xls" ContentType="application/vnd.ms-exce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02"/>
  </p:notesMasterIdLst>
  <p:handoutMasterIdLst>
    <p:handoutMasterId r:id="rId103"/>
  </p:handoutMasterIdLst>
  <p:sldIdLst>
    <p:sldId id="777" r:id="rId2"/>
    <p:sldId id="975" r:id="rId3"/>
    <p:sldId id="1132" r:id="rId4"/>
    <p:sldId id="976" r:id="rId5"/>
    <p:sldId id="977" r:id="rId6"/>
    <p:sldId id="978" r:id="rId7"/>
    <p:sldId id="979" r:id="rId8"/>
    <p:sldId id="1113" r:id="rId9"/>
    <p:sldId id="1114" r:id="rId10"/>
    <p:sldId id="981" r:id="rId11"/>
    <p:sldId id="982" r:id="rId12"/>
    <p:sldId id="1115" r:id="rId13"/>
    <p:sldId id="983" r:id="rId14"/>
    <p:sldId id="985" r:id="rId15"/>
    <p:sldId id="1121" r:id="rId16"/>
    <p:sldId id="987" r:id="rId17"/>
    <p:sldId id="1123" r:id="rId18"/>
    <p:sldId id="998" r:id="rId19"/>
    <p:sldId id="999" r:id="rId20"/>
    <p:sldId id="1000" r:id="rId21"/>
    <p:sldId id="1001" r:id="rId22"/>
    <p:sldId id="1002" r:id="rId23"/>
    <p:sldId id="1003" r:id="rId24"/>
    <p:sldId id="1004" r:id="rId25"/>
    <p:sldId id="1005" r:id="rId26"/>
    <p:sldId id="1006" r:id="rId27"/>
    <p:sldId id="1007" r:id="rId28"/>
    <p:sldId id="1008" r:id="rId29"/>
    <p:sldId id="1009" r:id="rId30"/>
    <p:sldId id="1010" r:id="rId31"/>
    <p:sldId id="1011" r:id="rId32"/>
    <p:sldId id="1012" r:id="rId33"/>
    <p:sldId id="1013" r:id="rId34"/>
    <p:sldId id="1014" r:id="rId35"/>
    <p:sldId id="1015" r:id="rId36"/>
    <p:sldId id="1016" r:id="rId37"/>
    <p:sldId id="1017" r:id="rId38"/>
    <p:sldId id="1018" r:id="rId39"/>
    <p:sldId id="1019" r:id="rId40"/>
    <p:sldId id="1020" r:id="rId41"/>
    <p:sldId id="1064" r:id="rId42"/>
    <p:sldId id="1065" r:id="rId43"/>
    <p:sldId id="1066" r:id="rId44"/>
    <p:sldId id="1067" r:id="rId45"/>
    <p:sldId id="1068" r:id="rId46"/>
    <p:sldId id="1069" r:id="rId47"/>
    <p:sldId id="1070" r:id="rId48"/>
    <p:sldId id="1071" r:id="rId49"/>
    <p:sldId id="1072" r:id="rId50"/>
    <p:sldId id="1073" r:id="rId51"/>
    <p:sldId id="1074" r:id="rId52"/>
    <p:sldId id="1075" r:id="rId53"/>
    <p:sldId id="1076" r:id="rId54"/>
    <p:sldId id="1077" r:id="rId55"/>
    <p:sldId id="1078" r:id="rId56"/>
    <p:sldId id="1079" r:id="rId57"/>
    <p:sldId id="1080" r:id="rId58"/>
    <p:sldId id="1081" r:id="rId59"/>
    <p:sldId id="1082" r:id="rId60"/>
    <p:sldId id="1083" r:id="rId61"/>
    <p:sldId id="1084" r:id="rId62"/>
    <p:sldId id="1085" r:id="rId63"/>
    <p:sldId id="1086" r:id="rId64"/>
    <p:sldId id="1087" r:id="rId65"/>
    <p:sldId id="1088" r:id="rId66"/>
    <p:sldId id="1089" r:id="rId67"/>
    <p:sldId id="1090" r:id="rId68"/>
    <p:sldId id="1091" r:id="rId69"/>
    <p:sldId id="1092" r:id="rId70"/>
    <p:sldId id="1093" r:id="rId71"/>
    <p:sldId id="1094" r:id="rId72"/>
    <p:sldId id="1095" r:id="rId73"/>
    <p:sldId id="1096" r:id="rId74"/>
    <p:sldId id="1097" r:id="rId75"/>
    <p:sldId id="1098" r:id="rId76"/>
    <p:sldId id="1099" r:id="rId77"/>
    <p:sldId id="1100" r:id="rId78"/>
    <p:sldId id="1110" r:id="rId79"/>
    <p:sldId id="1102" r:id="rId80"/>
    <p:sldId id="1103" r:id="rId81"/>
    <p:sldId id="1111" r:id="rId82"/>
    <p:sldId id="1104" r:id="rId83"/>
    <p:sldId id="1105" r:id="rId84"/>
    <p:sldId id="1106" r:id="rId85"/>
    <p:sldId id="1107" r:id="rId86"/>
    <p:sldId id="1108" r:id="rId87"/>
    <p:sldId id="1109" r:id="rId88"/>
    <p:sldId id="1116" r:id="rId89"/>
    <p:sldId id="1117" r:id="rId90"/>
    <p:sldId id="1118" r:id="rId91"/>
    <p:sldId id="1124" r:id="rId92"/>
    <p:sldId id="1119" r:id="rId93"/>
    <p:sldId id="1120" r:id="rId94"/>
    <p:sldId id="1125" r:id="rId95"/>
    <p:sldId id="1126" r:id="rId96"/>
    <p:sldId id="1130" r:id="rId97"/>
    <p:sldId id="1127" r:id="rId98"/>
    <p:sldId id="1131" r:id="rId99"/>
    <p:sldId id="1128" r:id="rId100"/>
    <p:sldId id="1129" r:id="rId101"/>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on Stoica"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CB4"/>
    <a:srgbClr val="FFE0B6"/>
    <a:srgbClr val="95CEE8"/>
    <a:srgbClr val="69CEE8"/>
    <a:srgbClr val="C9E5FF"/>
    <a:srgbClr val="FF8D00"/>
    <a:srgbClr val="FFA63C"/>
    <a:srgbClr val="FFD4E1"/>
    <a:srgbClr val="3D84C7"/>
    <a:srgbClr val="ADCC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44" autoAdjust="0"/>
    <p:restoredTop sz="93887" autoAdjust="0"/>
  </p:normalViewPr>
  <p:slideViewPr>
    <p:cSldViewPr snapToGrid="0">
      <p:cViewPr>
        <p:scale>
          <a:sx n="100" d="100"/>
          <a:sy n="100" d="100"/>
        </p:scale>
        <p:origin x="-80" y="-80"/>
      </p:cViewPr>
      <p:guideLst>
        <p:guide orient="horz" pos="1620"/>
        <p:guide pos="2880"/>
      </p:guideLst>
    </p:cSldViewPr>
  </p:slideViewPr>
  <p:outlineViewPr>
    <p:cViewPr>
      <p:scale>
        <a:sx n="33" d="100"/>
        <a:sy n="33" d="100"/>
      </p:scale>
      <p:origin x="0" y="5360"/>
    </p:cViewPr>
  </p:outlineViewPr>
  <p:notesTextViewPr>
    <p:cViewPr>
      <p:scale>
        <a:sx n="100" d="100"/>
        <a:sy n="100" d="100"/>
      </p:scale>
      <p:origin x="0" y="0"/>
    </p:cViewPr>
  </p:notesTextViewPr>
  <p:sorterViewPr>
    <p:cViewPr>
      <p:scale>
        <a:sx n="167" d="100"/>
        <a:sy n="167" d="100"/>
      </p:scale>
      <p:origin x="0" y="47624"/>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notesMaster" Target="notesMasters/notesMaster1.xml"/><Relationship Id="rId103" Type="http://schemas.openxmlformats.org/officeDocument/2006/relationships/handoutMaster" Target="handoutMasters/handoutMaster1.xml"/><Relationship Id="rId104" Type="http://schemas.openxmlformats.org/officeDocument/2006/relationships/printerSettings" Target="printerSettings/printerSettings1.bin"/><Relationship Id="rId105" Type="http://schemas.openxmlformats.org/officeDocument/2006/relationships/commentAuthors" Target="commentAuthors.xml"/><Relationship Id="rId106" Type="http://schemas.openxmlformats.org/officeDocument/2006/relationships/presProps" Target="presProps.xml"/><Relationship Id="rId107"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theme" Target="theme/theme1.xml"/><Relationship Id="rId10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77976391-CA72-415F-9630-5C942629CBBC}" type="datetimeFigureOut">
              <a:rPr lang="en-US" altLang="en-US"/>
              <a:pPr/>
              <a:t>9/21/16</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9027113-7185-43B9-8633-626C4872BF74}" type="slidenum">
              <a:rPr lang="en-US" altLang="en-US"/>
              <a:pPr/>
              <a:t>‹#›</a:t>
            </a:fld>
            <a:endParaRPr lang="en-US" altLang="en-US"/>
          </a:p>
        </p:txBody>
      </p:sp>
    </p:spTree>
    <p:extLst>
      <p:ext uri="{BB962C8B-B14F-4D97-AF65-F5344CB8AC3E}">
        <p14:creationId xmlns:p14="http://schemas.microsoft.com/office/powerpoint/2010/main" val="22766903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89B14504-7E73-40B3-A4BE-FCEED13BF409}" type="datetimeFigureOut">
              <a:rPr lang="en-US" altLang="en-US"/>
              <a:pPr/>
              <a:t>9/21/16</a:t>
            </a:fld>
            <a:endParaRPr lang="en-US"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4DB17D3-99E1-4420-81D7-8B4A93584CA0}" type="slidenum">
              <a:rPr lang="en-US" altLang="en-US"/>
              <a:pPr/>
              <a:t>‹#›</a:t>
            </a:fld>
            <a:endParaRPr lang="en-US" altLang="en-US"/>
          </a:p>
        </p:txBody>
      </p:sp>
    </p:spTree>
    <p:extLst>
      <p:ext uri="{BB962C8B-B14F-4D97-AF65-F5344CB8AC3E}">
        <p14:creationId xmlns:p14="http://schemas.microsoft.com/office/powerpoint/2010/main" val="2444387417"/>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dirty="0"/>
              <a:t>3-D graph</a:t>
            </a:r>
          </a:p>
          <a:p>
            <a:pPr lvl="0" rtl="0">
              <a:spcBef>
                <a:spcPts val="0"/>
              </a:spcBef>
              <a:buNone/>
            </a:pPr>
            <a:r>
              <a:rPr lang="en" dirty="0"/>
              <a:t>Checklist</a:t>
            </a:r>
          </a:p>
          <a:p>
            <a:pPr lvl="0" rtl="0">
              <a:spcBef>
                <a:spcPts val="0"/>
              </a:spcBef>
              <a:buNone/>
            </a:pPr>
            <a:r>
              <a:rPr lang="en" dirty="0"/>
              <a:t>What we want to enable</a:t>
            </a:r>
          </a:p>
          <a:p>
            <a:pPr lvl="0" rtl="0">
              <a:spcBef>
                <a:spcPts val="0"/>
              </a:spcBef>
              <a:buNone/>
            </a:pPr>
            <a:r>
              <a:rPr lang="en" dirty="0"/>
              <a:t>What we have today</a:t>
            </a:r>
          </a:p>
          <a:p>
            <a:pPr lvl="0">
              <a:spcBef>
                <a:spcPts val="0"/>
              </a:spcBef>
              <a:buNone/>
            </a:pPr>
            <a:r>
              <a:rPr lang="en" dirty="0"/>
              <a:t>How we’ll get there</a:t>
            </a:r>
          </a:p>
        </p:txBody>
      </p:sp>
    </p:spTree>
    <p:extLst>
      <p:ext uri="{BB962C8B-B14F-4D97-AF65-F5344CB8AC3E}">
        <p14:creationId xmlns:p14="http://schemas.microsoft.com/office/powerpoint/2010/main" val="835259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noChangeArrowheads="1" noTextEdit="1"/>
          </p:cNvSpPr>
          <p:nvPr>
            <p:ph type="sldImg"/>
          </p:nvPr>
        </p:nvSpPr>
        <p:spPr>
          <a:ln/>
        </p:spPr>
      </p:sp>
      <p:sp>
        <p:nvSpPr>
          <p:cNvPr id="2662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spect="1" noChangeArrowheads="1" noTextEdit="1"/>
          </p:cNvSpPr>
          <p:nvPr>
            <p:ph type="sldImg"/>
          </p:nvPr>
        </p:nvSpPr>
        <p:spPr>
          <a:ln/>
        </p:spPr>
      </p:sp>
      <p:sp>
        <p:nvSpPr>
          <p:cNvPr id="2867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Rot="1" noChangeAspect="1" noChangeArrowheads="1" noTextEdit="1"/>
          </p:cNvSpPr>
          <p:nvPr>
            <p:ph type="sldImg"/>
          </p:nvPr>
        </p:nvSpPr>
        <p:spPr>
          <a:ln/>
        </p:spPr>
      </p:sp>
      <p:sp>
        <p:nvSpPr>
          <p:cNvPr id="3072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Rot="1" noChangeAspect="1" noChangeArrowheads="1" noTextEdit="1"/>
          </p:cNvSpPr>
          <p:nvPr>
            <p:ph type="sldImg"/>
          </p:nvPr>
        </p:nvSpPr>
        <p:spPr>
          <a:ln/>
        </p:spPr>
      </p:sp>
      <p:sp>
        <p:nvSpPr>
          <p:cNvPr id="3277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Rot="1" noChangeAspect="1" noChangeArrowheads="1" noTextEdit="1"/>
          </p:cNvSpPr>
          <p:nvPr>
            <p:ph type="sldImg"/>
          </p:nvPr>
        </p:nvSpPr>
        <p:spPr>
          <a:ln/>
        </p:spPr>
      </p:sp>
      <p:sp>
        <p:nvSpPr>
          <p:cNvPr id="3481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ChangeArrowheads="1" noTextEdit="1"/>
          </p:cNvSpPr>
          <p:nvPr>
            <p:ph type="sldImg"/>
          </p:nvPr>
        </p:nvSpPr>
        <p:spPr>
          <a:ln/>
        </p:spPr>
      </p:sp>
      <p:sp>
        <p:nvSpPr>
          <p:cNvPr id="3686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Rot="1" noChangeAspect="1" noChangeArrowheads="1" noTextEdit="1"/>
          </p:cNvSpPr>
          <p:nvPr>
            <p:ph type="sldImg"/>
          </p:nvPr>
        </p:nvSpPr>
        <p:spPr>
          <a:ln/>
        </p:spPr>
      </p:sp>
      <p:sp>
        <p:nvSpPr>
          <p:cNvPr id="3891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Rot="1" noChangeAspect="1" noChangeArrowheads="1" noTextEdit="1"/>
          </p:cNvSpPr>
          <p:nvPr>
            <p:ph type="sldImg"/>
          </p:nvPr>
        </p:nvSpPr>
        <p:spPr>
          <a:ln/>
        </p:spPr>
      </p:sp>
      <p:sp>
        <p:nvSpPr>
          <p:cNvPr id="4096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Rot="1" noChangeAspect="1" noChangeArrowheads="1" noTextEdit="1"/>
          </p:cNvSpPr>
          <p:nvPr>
            <p:ph type="sldImg"/>
          </p:nvPr>
        </p:nvSpPr>
        <p:spPr>
          <a:ln/>
        </p:spPr>
      </p:sp>
      <p:sp>
        <p:nvSpPr>
          <p:cNvPr id="4301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noChangeArrowheads="1" noTextEdit="1"/>
          </p:cNvSpPr>
          <p:nvPr>
            <p:ph type="sldImg"/>
          </p:nvPr>
        </p:nvSpPr>
        <p:spPr>
          <a:ln/>
        </p:spPr>
      </p:sp>
      <p:sp>
        <p:nvSpPr>
          <p:cNvPr id="4505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Rot="1" noChangeAspect="1" noChangeArrowheads="1" noTextEdit="1"/>
          </p:cNvSpPr>
          <p:nvPr>
            <p:ph type="sldImg"/>
          </p:nvPr>
        </p:nvSpPr>
        <p:spPr>
          <a:ln/>
        </p:spPr>
      </p:sp>
      <p:sp>
        <p:nvSpPr>
          <p:cNvPr id="921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14891493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Rot="1" noChangeAspect="1" noChangeArrowheads="1" noTextEdit="1"/>
          </p:cNvSpPr>
          <p:nvPr>
            <p:ph type="sldImg"/>
          </p:nvPr>
        </p:nvSpPr>
        <p:spPr>
          <a:ln/>
        </p:spPr>
      </p:sp>
      <p:sp>
        <p:nvSpPr>
          <p:cNvPr id="4710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Rot="1" noChangeAspect="1" noChangeArrowheads="1" noTextEdit="1"/>
          </p:cNvSpPr>
          <p:nvPr>
            <p:ph type="sldImg"/>
          </p:nvPr>
        </p:nvSpPr>
        <p:spPr>
          <a:ln/>
        </p:spPr>
      </p:sp>
      <p:sp>
        <p:nvSpPr>
          <p:cNvPr id="4915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Rot="1" noChangeAspect="1" noChangeArrowheads="1" noTextEdit="1"/>
          </p:cNvSpPr>
          <p:nvPr>
            <p:ph type="sldImg"/>
          </p:nvPr>
        </p:nvSpPr>
        <p:spPr>
          <a:ln/>
        </p:spPr>
      </p:sp>
      <p:sp>
        <p:nvSpPr>
          <p:cNvPr id="5120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Rot="1" noChangeAspect="1" noChangeArrowheads="1" noTextEdit="1"/>
          </p:cNvSpPr>
          <p:nvPr>
            <p:ph type="sldImg"/>
          </p:nvPr>
        </p:nvSpPr>
        <p:spPr>
          <a:ln/>
        </p:spPr>
      </p:sp>
      <p:sp>
        <p:nvSpPr>
          <p:cNvPr id="5325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Rot="1" noChangeAspect="1" noChangeArrowheads="1" noTextEdit="1"/>
          </p:cNvSpPr>
          <p:nvPr>
            <p:ph type="sldImg"/>
          </p:nvPr>
        </p:nvSpPr>
        <p:spPr>
          <a:ln/>
        </p:spPr>
      </p:sp>
      <p:sp>
        <p:nvSpPr>
          <p:cNvPr id="4096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43328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Rot="1" noChangeAspect="1" noChangeArrowheads="1" noTextEdit="1"/>
          </p:cNvSpPr>
          <p:nvPr>
            <p:ph type="sldImg"/>
          </p:nvPr>
        </p:nvSpPr>
        <p:spPr>
          <a:ln/>
        </p:spPr>
      </p:sp>
      <p:sp>
        <p:nvSpPr>
          <p:cNvPr id="1229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spect="1" noChangeArrowheads="1" noTextEdit="1"/>
          </p:cNvSpPr>
          <p:nvPr>
            <p:ph type="sldImg"/>
          </p:nvPr>
        </p:nvSpPr>
        <p:spPr>
          <a:ln/>
        </p:spPr>
      </p:sp>
      <p:sp>
        <p:nvSpPr>
          <p:cNvPr id="1638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Rot="1" noChangeAspect="1" noChangeArrowheads="1" noTextEdit="1"/>
          </p:cNvSpPr>
          <p:nvPr>
            <p:ph type="sldImg"/>
          </p:nvPr>
        </p:nvSpPr>
        <p:spPr>
          <a:ln/>
        </p:spPr>
      </p:sp>
      <p:sp>
        <p:nvSpPr>
          <p:cNvPr id="1843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noChangeArrowheads="1" noTextEdit="1"/>
          </p:cNvSpPr>
          <p:nvPr>
            <p:ph type="sldImg"/>
          </p:nvPr>
        </p:nvSpPr>
        <p:spPr>
          <a:ln/>
        </p:spPr>
      </p:sp>
      <p:sp>
        <p:nvSpPr>
          <p:cNvPr id="2048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ChangeArrowheads="1" noTextEdit="1"/>
          </p:cNvSpPr>
          <p:nvPr>
            <p:ph type="sldImg"/>
          </p:nvPr>
        </p:nvSpPr>
        <p:spPr>
          <a:ln/>
        </p:spPr>
      </p:sp>
      <p:sp>
        <p:nvSpPr>
          <p:cNvPr id="2253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ChangeArrowheads="1" noTextEdit="1"/>
          </p:cNvSpPr>
          <p:nvPr>
            <p:ph type="sldImg"/>
          </p:nvPr>
        </p:nvSpPr>
        <p:spPr>
          <a:ln/>
        </p:spPr>
      </p:sp>
      <p:sp>
        <p:nvSpPr>
          <p:cNvPr id="2457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Microsoft_Excel_97_-_2004_Worksheet1.xls"/><Relationship Id="rId4" Type="http://schemas.openxmlformats.org/officeDocument/2006/relationships/image" Target="../media/image3.png"/><Relationship Id="rId1" Type="http://schemas.openxmlformats.org/officeDocument/2006/relationships/vmlDrawing" Target="../drawings/vmlDrawing1.vml"/><Relationship Id="rId2"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05556" y="1558774"/>
            <a:ext cx="8240889" cy="1863171"/>
          </a:xfrm>
        </p:spPr>
        <p:txBody>
          <a:bodyPr>
            <a:noAutofit/>
          </a:bodyPr>
          <a:lstStyle>
            <a:lvl1pPr algn="l">
              <a:lnSpc>
                <a:spcPct val="100000"/>
              </a:lnSpc>
              <a:defRPr sz="5400" b="0" i="0" baseline="0">
                <a:solidFill>
                  <a:schemeClr val="bg1"/>
                </a:solidFill>
                <a:latin typeface="Helvetica Neue" charset="0"/>
                <a:ea typeface="Helvetica Neue" charset="0"/>
                <a:cs typeface="Helvetica Neue"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689593" y="4176647"/>
            <a:ext cx="6400800" cy="453863"/>
          </a:xfrm>
        </p:spPr>
        <p:txBody>
          <a:bodyPr anchor="b">
            <a:noAutofit/>
          </a:bodyPr>
          <a:lstStyle>
            <a:lvl1pPr marL="0" indent="0" algn="l">
              <a:spcBef>
                <a:spcPts val="0"/>
              </a:spcBef>
              <a:buNone/>
              <a:defRPr sz="2400" baseline="0">
                <a:solidFill>
                  <a:schemeClr val="bg1"/>
                </a:solidFill>
                <a:latin typeface="Helvetica Neue" charset="0"/>
                <a:ea typeface="Helvetica Neue" charset="0"/>
                <a:cs typeface="Helvetica Neue"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6" name="Text Placeholder 5"/>
          <p:cNvSpPr>
            <a:spLocks noGrp="1"/>
          </p:cNvSpPr>
          <p:nvPr>
            <p:ph type="body" sz="quarter" idx="10"/>
          </p:nvPr>
        </p:nvSpPr>
        <p:spPr>
          <a:xfrm>
            <a:off x="687742" y="4563527"/>
            <a:ext cx="6446838" cy="443446"/>
          </a:xfrm>
        </p:spPr>
        <p:txBody>
          <a:bodyPr>
            <a:normAutofit/>
          </a:bodyPr>
          <a:lstStyle>
            <a:lvl1pPr marL="0" indent="0" algn="l">
              <a:buNone/>
              <a:defRPr sz="1400" baseline="0">
                <a:solidFill>
                  <a:schemeClr val="bg1"/>
                </a:solidFill>
                <a:latin typeface="Helvetica Neue" charset="0"/>
                <a:ea typeface="Helvetica Neue" charset="0"/>
                <a:cs typeface="Helvetica Neue" charset="0"/>
              </a:defRPr>
            </a:lvl1pPr>
          </a:lstStyle>
          <a:p>
            <a:pPr lvl="0"/>
            <a:r>
              <a:rPr lang="en-US" smtClean="0"/>
              <a:t>Click to edit Master text styles</a:t>
            </a:r>
          </a:p>
        </p:txBody>
      </p:sp>
    </p:spTree>
    <p:extLst>
      <p:ext uri="{BB962C8B-B14F-4D97-AF65-F5344CB8AC3E}">
        <p14:creationId xmlns:p14="http://schemas.microsoft.com/office/powerpoint/2010/main" val="35633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txBox="1">
            <a:spLocks/>
          </p:cNvSpPr>
          <p:nvPr userDrawn="1"/>
        </p:nvSpPr>
        <p:spPr>
          <a:xfrm>
            <a:off x="946150" y="206375"/>
            <a:ext cx="7172325" cy="857250"/>
          </a:xfrm>
          <a:prstGeom prst="rect">
            <a:avLst/>
          </a:prstGeom>
        </p:spPr>
        <p:txBody>
          <a:bodyPr anchor="ctr">
            <a:normAutofit/>
          </a:bodyPr>
          <a:lstStyle>
            <a:lvl1pPr algn="ctr" defTabSz="457200" rtl="0" eaLnBrk="1" latinLnBrk="0" hangingPunct="1">
              <a:spcBef>
                <a:spcPct val="0"/>
              </a:spcBef>
              <a:buNone/>
              <a:defRPr sz="3200" b="0" i="0" kern="1200">
                <a:solidFill>
                  <a:schemeClr val="tx1">
                    <a:lumMod val="75000"/>
                    <a:lumOff val="25000"/>
                  </a:schemeClr>
                </a:solidFill>
                <a:latin typeface="Newslab Light"/>
                <a:ea typeface="+mj-ea"/>
                <a:cs typeface="Newslab Light"/>
              </a:defRPr>
            </a:lvl1pPr>
          </a:lstStyle>
          <a:p>
            <a:pPr algn="l" fontAlgn="auto">
              <a:spcAft>
                <a:spcPts val="0"/>
              </a:spcAft>
              <a:defRPr/>
            </a:pPr>
            <a:r>
              <a:rPr lang="en-US" sz="4000" dirty="0" smtClean="0">
                <a:latin typeface="Helvetica Neue" charset="0"/>
                <a:ea typeface="Helvetica Neue" charset="0"/>
                <a:cs typeface="Helvetica Neue" charset="0"/>
              </a:rPr>
              <a:t>Use this Chart to Start</a:t>
            </a:r>
            <a:endParaRPr lang="en-US" sz="4000" dirty="0">
              <a:latin typeface="Helvetica Neue" charset="0"/>
              <a:ea typeface="Helvetica Neue" charset="0"/>
              <a:cs typeface="Helvetica Neue" charset="0"/>
            </a:endParaRPr>
          </a:p>
        </p:txBody>
      </p:sp>
      <p:graphicFrame>
        <p:nvGraphicFramePr>
          <p:cNvPr id="3" name="Picture Placeholder 9"/>
          <p:cNvGraphicFramePr>
            <a:graphicFrameLocks/>
          </p:cNvGraphicFramePr>
          <p:nvPr/>
        </p:nvGraphicFramePr>
        <p:xfrm>
          <a:off x="1158875" y="1149350"/>
          <a:ext cx="7273925" cy="3495675"/>
        </p:xfrm>
        <a:graphic>
          <a:graphicData uri="http://schemas.openxmlformats.org/presentationml/2006/ole">
            <mc:AlternateContent xmlns:mc="http://schemas.openxmlformats.org/markup-compatibility/2006">
              <mc:Choice xmlns:v="urn:schemas-microsoft-com:vml" Requires="v">
                <p:oleObj spid="_x0000_s1450" r:id="rId3" imgW="7271927" imgH="3492719" progId="Excel.Chart.8">
                  <p:embed/>
                </p:oleObj>
              </mc:Choice>
              <mc:Fallback>
                <p:oleObj r:id="rId3" imgW="7271927" imgH="3492719" progId="Excel.Char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8875" y="1149350"/>
                        <a:ext cx="7273925"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66787219"/>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grpSp>
        <p:nvGrpSpPr>
          <p:cNvPr id="39" name="Group 38"/>
          <p:cNvGrpSpPr/>
          <p:nvPr userDrawn="1"/>
        </p:nvGrpSpPr>
        <p:grpSpPr>
          <a:xfrm>
            <a:off x="798513" y="946150"/>
            <a:ext cx="8208962" cy="3709988"/>
            <a:chOff x="798513" y="946150"/>
            <a:chExt cx="8208962" cy="3709988"/>
          </a:xfrm>
        </p:grpSpPr>
        <p:pic>
          <p:nvPicPr>
            <p:cNvPr id="3" name="Picture 4" descr="01_FLASHLIGHT_exploration.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846138" y="987425"/>
              <a:ext cx="109220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descr="02_CLOUDCLUSTER_managedclusters.pn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938338" y="1006475"/>
              <a:ext cx="107315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03_PIPELINES.png"/>
            <p:cNvPicPr>
              <a:picLocks noChangeAspect="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3063875" y="1006475"/>
              <a:ext cx="107315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04_THIRDPARTY.png"/>
            <p:cNvPicPr>
              <a:picLocks noChangeAspect="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4094163" y="1006475"/>
              <a:ext cx="1082675"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05_UNIFIED_PLATFORM_knot.eps.png"/>
            <p:cNvPicPr>
              <a:picLocks noChangeAspect="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5568950" y="946150"/>
              <a:ext cx="1144588"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descr="06_COMMUNITY.png"/>
            <p:cNvPicPr>
              <a:picLocks noChangeAspect="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6819900" y="1065213"/>
              <a:ext cx="987425"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descr="07_LIBRARIES.png"/>
            <p:cNvPicPr>
              <a:picLocks noChangeAspect="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7913688" y="1027113"/>
              <a:ext cx="1093787"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08_LOGO_BUG.png"/>
            <p:cNvPicPr>
              <a:picLocks noChangeAspect="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5607050" y="3424238"/>
              <a:ext cx="107315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descr="09_EXPLORE_LANGUAGE.png"/>
            <p:cNvPicPr>
              <a:picLocks noChangeAspect="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798513" y="2325688"/>
              <a:ext cx="10795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4" descr="10_COLLABORATE.png"/>
            <p:cNvPicPr>
              <a:picLocks noChangeAspect="1"/>
            </p:cNvPicPr>
            <p:nvPr userDrawn="1"/>
          </p:nvPicPr>
          <p:blipFill>
            <a:blip r:embed="rId11" cstate="email">
              <a:extLst>
                <a:ext uri="{28A0092B-C50C-407E-A947-70E740481C1C}">
                  <a14:useLocalDpi xmlns:a14="http://schemas.microsoft.com/office/drawing/2010/main"/>
                </a:ext>
              </a:extLst>
            </a:blip>
            <a:srcRect/>
            <a:stretch>
              <a:fillRect/>
            </a:stretch>
          </p:blipFill>
          <p:spPr bwMode="auto">
            <a:xfrm>
              <a:off x="1958975" y="2338388"/>
              <a:ext cx="989013" cy="98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5" descr="11_CHART_visualize.png"/>
            <p:cNvPicPr>
              <a:picLocks noChangeAspect="1"/>
            </p:cNvPicPr>
            <p:nvPr userDrawn="1"/>
          </p:nvPicPr>
          <p:blipFill>
            <a:blip r:embed="rId12" cstate="email">
              <a:extLst>
                <a:ext uri="{28A0092B-C50C-407E-A947-70E740481C1C}">
                  <a14:useLocalDpi xmlns:a14="http://schemas.microsoft.com/office/drawing/2010/main"/>
                </a:ext>
              </a:extLst>
            </a:blip>
            <a:srcRect/>
            <a:stretch>
              <a:fillRect/>
            </a:stretch>
          </p:blipFill>
          <p:spPr bwMode="auto">
            <a:xfrm>
              <a:off x="3105150" y="2392363"/>
              <a:ext cx="989013" cy="98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6" descr="12_DASHBOARD.png"/>
            <p:cNvPicPr>
              <a:picLocks noChangeAspect="1"/>
            </p:cNvPicPr>
            <p:nvPr userDrawn="1"/>
          </p:nvPicPr>
          <p:blipFill>
            <a:blip r:embed="rId13" cstate="email">
              <a:extLst>
                <a:ext uri="{28A0092B-C50C-407E-A947-70E740481C1C}">
                  <a14:useLocalDpi xmlns:a14="http://schemas.microsoft.com/office/drawing/2010/main"/>
                </a:ext>
              </a:extLst>
            </a:blip>
            <a:srcRect/>
            <a:stretch>
              <a:fillRect/>
            </a:stretch>
          </p:blipFill>
          <p:spPr bwMode="auto">
            <a:xfrm>
              <a:off x="4143375" y="2381250"/>
              <a:ext cx="973138"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7" descr="13_CLUSTERS.png"/>
            <p:cNvPicPr>
              <a:picLocks noChangeAspect="1"/>
            </p:cNvPicPr>
            <p:nvPr userDrawn="1"/>
          </p:nvPicPr>
          <p:blipFill>
            <a:blip r:embed="rId14" cstate="email">
              <a:extLst>
                <a:ext uri="{28A0092B-C50C-407E-A947-70E740481C1C}">
                  <a14:useLocalDpi xmlns:a14="http://schemas.microsoft.com/office/drawing/2010/main"/>
                </a:ext>
              </a:extLst>
            </a:blip>
            <a:srcRect/>
            <a:stretch>
              <a:fillRect/>
            </a:stretch>
          </p:blipFill>
          <p:spPr bwMode="auto">
            <a:xfrm>
              <a:off x="835025" y="3552825"/>
              <a:ext cx="11033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8" descr="14_WAND_PowerSpark.png"/>
            <p:cNvPicPr>
              <a:picLocks noChangeAspect="1"/>
            </p:cNvPicPr>
            <p:nvPr userDrawn="1"/>
          </p:nvPicPr>
          <p:blipFill>
            <a:blip r:embed="rId15" cstate="email">
              <a:extLst>
                <a:ext uri="{28A0092B-C50C-407E-A947-70E740481C1C}">
                  <a14:useLocalDpi xmlns:a14="http://schemas.microsoft.com/office/drawing/2010/main"/>
                </a:ext>
              </a:extLst>
            </a:blip>
            <a:srcRect/>
            <a:stretch>
              <a:fillRect/>
            </a:stretch>
          </p:blipFill>
          <p:spPr bwMode="auto">
            <a:xfrm>
              <a:off x="1954213" y="3554413"/>
              <a:ext cx="10477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9" descr="15_IMPORT_CLOUD.png"/>
            <p:cNvPicPr>
              <a:picLocks noChangeAspect="1"/>
            </p:cNvPicPr>
            <p:nvPr userDrawn="1"/>
          </p:nvPicPr>
          <p:blipFill>
            <a:blip r:embed="rId16" cstate="email">
              <a:extLst>
                <a:ext uri="{28A0092B-C50C-407E-A947-70E740481C1C}">
                  <a14:useLocalDpi xmlns:a14="http://schemas.microsoft.com/office/drawing/2010/main"/>
                </a:ext>
              </a:extLst>
            </a:blip>
            <a:srcRect/>
            <a:stretch>
              <a:fillRect/>
            </a:stretch>
          </p:blipFill>
          <p:spPr bwMode="auto">
            <a:xfrm>
              <a:off x="3082925" y="3552825"/>
              <a:ext cx="1035050"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0" descr="16_CALENDAR_schedule.png"/>
            <p:cNvPicPr>
              <a:picLocks noChangeAspect="1"/>
            </p:cNvPicPr>
            <p:nvPr userDrawn="1"/>
          </p:nvPicPr>
          <p:blipFill>
            <a:blip r:embed="rId17" cstate="email">
              <a:extLst>
                <a:ext uri="{28A0092B-C50C-407E-A947-70E740481C1C}">
                  <a14:useLocalDpi xmlns:a14="http://schemas.microsoft.com/office/drawing/2010/main"/>
                </a:ext>
              </a:extLst>
            </a:blip>
            <a:srcRect/>
            <a:stretch>
              <a:fillRect/>
            </a:stretch>
          </p:blipFill>
          <p:spPr bwMode="auto">
            <a:xfrm>
              <a:off x="5664200" y="2393950"/>
              <a:ext cx="973138"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1" descr="17_CHECKLIST_monitor.png"/>
            <p:cNvPicPr>
              <a:picLocks noChangeAspect="1"/>
            </p:cNvPicPr>
            <p:nvPr userDrawn="1"/>
          </p:nvPicPr>
          <p:blipFill>
            <a:blip r:embed="rId18" cstate="email">
              <a:extLst>
                <a:ext uri="{28A0092B-C50C-407E-A947-70E740481C1C}">
                  <a14:useLocalDpi xmlns:a14="http://schemas.microsoft.com/office/drawing/2010/main"/>
                </a:ext>
              </a:extLst>
            </a:blip>
            <a:srcRect/>
            <a:stretch>
              <a:fillRect/>
            </a:stretch>
          </p:blipFill>
          <p:spPr bwMode="auto">
            <a:xfrm>
              <a:off x="6837363" y="2392363"/>
              <a:ext cx="1031875"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a:spLocks noChangeArrowheads="1"/>
            </p:cNvSpPr>
            <p:nvPr userDrawn="1"/>
          </p:nvSpPr>
          <p:spPr bwMode="auto">
            <a:xfrm>
              <a:off x="1028700" y="1878013"/>
              <a:ext cx="76815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Exploration</a:t>
              </a:r>
            </a:p>
          </p:txBody>
        </p:sp>
        <p:sp>
          <p:nvSpPr>
            <p:cNvPr id="21" name="TextBox 20"/>
            <p:cNvSpPr txBox="1">
              <a:spLocks noChangeArrowheads="1"/>
            </p:cNvSpPr>
            <p:nvPr userDrawn="1"/>
          </p:nvSpPr>
          <p:spPr bwMode="auto">
            <a:xfrm>
              <a:off x="1958975" y="1878013"/>
              <a:ext cx="113043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Managed Clusters</a:t>
              </a:r>
            </a:p>
          </p:txBody>
        </p:sp>
        <p:sp>
          <p:nvSpPr>
            <p:cNvPr id="22" name="TextBox 21"/>
            <p:cNvSpPr txBox="1">
              <a:spLocks noChangeArrowheads="1"/>
            </p:cNvSpPr>
            <p:nvPr userDrawn="1"/>
          </p:nvSpPr>
          <p:spPr bwMode="auto">
            <a:xfrm>
              <a:off x="3311525" y="1878013"/>
              <a:ext cx="65274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Pipelines</a:t>
              </a:r>
            </a:p>
          </p:txBody>
        </p:sp>
        <p:sp>
          <p:nvSpPr>
            <p:cNvPr id="23" name="TextBox 22"/>
            <p:cNvSpPr txBox="1">
              <a:spLocks noChangeArrowheads="1"/>
            </p:cNvSpPr>
            <p:nvPr userDrawn="1"/>
          </p:nvSpPr>
          <p:spPr bwMode="auto">
            <a:xfrm>
              <a:off x="4221163" y="1878013"/>
              <a:ext cx="92525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3</a:t>
              </a:r>
              <a:r>
                <a:rPr lang="en-US" sz="900" baseline="30000" smtClean="0">
                  <a:solidFill>
                    <a:srgbClr val="404040"/>
                  </a:solidFill>
                  <a:latin typeface="Helvetica Neue" charset="0"/>
                  <a:ea typeface="Helvetica Neue" charset="0"/>
                  <a:cs typeface="Helvetica Neue" charset="0"/>
                </a:rPr>
                <a:t>rd</a:t>
              </a:r>
              <a:r>
                <a:rPr lang="en-US" sz="900" smtClean="0">
                  <a:solidFill>
                    <a:srgbClr val="404040"/>
                  </a:solidFill>
                  <a:latin typeface="Helvetica Neue" charset="0"/>
                  <a:ea typeface="Helvetica Neue" charset="0"/>
                  <a:cs typeface="Helvetica Neue" charset="0"/>
                </a:rPr>
                <a:t> Party Apps</a:t>
              </a:r>
            </a:p>
          </p:txBody>
        </p:sp>
        <p:sp>
          <p:nvSpPr>
            <p:cNvPr id="24" name="TextBox 23"/>
            <p:cNvSpPr txBox="1">
              <a:spLocks noChangeArrowheads="1"/>
            </p:cNvSpPr>
            <p:nvPr userDrawn="1"/>
          </p:nvSpPr>
          <p:spPr bwMode="auto">
            <a:xfrm>
              <a:off x="6950075" y="1878013"/>
              <a:ext cx="77777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Community</a:t>
              </a:r>
            </a:p>
          </p:txBody>
        </p:sp>
        <p:sp>
          <p:nvSpPr>
            <p:cNvPr id="25" name="TextBox 24"/>
            <p:cNvSpPr txBox="1">
              <a:spLocks noChangeArrowheads="1"/>
            </p:cNvSpPr>
            <p:nvPr userDrawn="1"/>
          </p:nvSpPr>
          <p:spPr bwMode="auto">
            <a:xfrm>
              <a:off x="1096963" y="4357688"/>
              <a:ext cx="61106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dirty="0" smtClean="0">
                  <a:solidFill>
                    <a:srgbClr val="404040"/>
                  </a:solidFill>
                  <a:latin typeface="Helvetica Neue" charset="0"/>
                  <a:ea typeface="Helvetica Neue" charset="0"/>
                  <a:cs typeface="Helvetica Neue" charset="0"/>
                </a:rPr>
                <a:t>Clusters</a:t>
              </a:r>
            </a:p>
          </p:txBody>
        </p:sp>
        <p:sp>
          <p:nvSpPr>
            <p:cNvPr id="26" name="TextBox 25"/>
            <p:cNvSpPr txBox="1">
              <a:spLocks noChangeArrowheads="1"/>
            </p:cNvSpPr>
            <p:nvPr userDrawn="1"/>
          </p:nvSpPr>
          <p:spPr bwMode="auto">
            <a:xfrm>
              <a:off x="6937375" y="3216275"/>
              <a:ext cx="99738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Monitor Results</a:t>
              </a:r>
            </a:p>
          </p:txBody>
        </p:sp>
        <p:sp>
          <p:nvSpPr>
            <p:cNvPr id="27" name="TextBox 26"/>
            <p:cNvSpPr txBox="1">
              <a:spLocks noChangeArrowheads="1"/>
            </p:cNvSpPr>
            <p:nvPr userDrawn="1"/>
          </p:nvSpPr>
          <p:spPr bwMode="auto">
            <a:xfrm>
              <a:off x="5607050" y="3216275"/>
              <a:ext cx="127631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Schedule Workflows </a:t>
              </a:r>
            </a:p>
          </p:txBody>
        </p:sp>
        <p:sp>
          <p:nvSpPr>
            <p:cNvPr id="28" name="TextBox 27"/>
            <p:cNvSpPr txBox="1">
              <a:spLocks noChangeArrowheads="1"/>
            </p:cNvSpPr>
            <p:nvPr userDrawn="1"/>
          </p:nvSpPr>
          <p:spPr bwMode="auto">
            <a:xfrm>
              <a:off x="3259138" y="4354513"/>
              <a:ext cx="79861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Import Data</a:t>
              </a:r>
            </a:p>
          </p:txBody>
        </p:sp>
        <p:sp>
          <p:nvSpPr>
            <p:cNvPr id="29" name="TextBox 28"/>
            <p:cNvSpPr txBox="1">
              <a:spLocks noChangeArrowheads="1"/>
            </p:cNvSpPr>
            <p:nvPr userDrawn="1"/>
          </p:nvSpPr>
          <p:spPr bwMode="auto">
            <a:xfrm>
              <a:off x="2012950" y="4357688"/>
              <a:ext cx="98296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Power of Spark</a:t>
              </a:r>
            </a:p>
          </p:txBody>
        </p:sp>
        <p:sp>
          <p:nvSpPr>
            <p:cNvPr id="30" name="TextBox 29"/>
            <p:cNvSpPr txBox="1">
              <a:spLocks noChangeArrowheads="1"/>
            </p:cNvSpPr>
            <p:nvPr userDrawn="1"/>
          </p:nvSpPr>
          <p:spPr bwMode="auto">
            <a:xfrm>
              <a:off x="2057400" y="3205163"/>
              <a:ext cx="78258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Collaborate</a:t>
              </a:r>
            </a:p>
          </p:txBody>
        </p:sp>
        <p:sp>
          <p:nvSpPr>
            <p:cNvPr id="31" name="TextBox 30"/>
            <p:cNvSpPr txBox="1">
              <a:spLocks noChangeArrowheads="1"/>
            </p:cNvSpPr>
            <p:nvPr userDrawn="1"/>
          </p:nvSpPr>
          <p:spPr bwMode="auto">
            <a:xfrm>
              <a:off x="4364038" y="3205163"/>
              <a:ext cx="56618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Publish</a:t>
              </a:r>
            </a:p>
          </p:txBody>
        </p:sp>
        <p:sp>
          <p:nvSpPr>
            <p:cNvPr id="32" name="TextBox 31"/>
            <p:cNvSpPr txBox="1">
              <a:spLocks noChangeArrowheads="1"/>
            </p:cNvSpPr>
            <p:nvPr userDrawn="1"/>
          </p:nvSpPr>
          <p:spPr bwMode="auto">
            <a:xfrm>
              <a:off x="3336925" y="3205163"/>
              <a:ext cx="63511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Visualize</a:t>
              </a:r>
            </a:p>
          </p:txBody>
        </p:sp>
        <p:sp>
          <p:nvSpPr>
            <p:cNvPr id="33" name="TextBox 32"/>
            <p:cNvSpPr txBox="1">
              <a:spLocks noChangeArrowheads="1"/>
            </p:cNvSpPr>
            <p:nvPr userDrawn="1"/>
          </p:nvSpPr>
          <p:spPr bwMode="auto">
            <a:xfrm>
              <a:off x="1019175" y="3205163"/>
              <a:ext cx="69602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Language</a:t>
              </a:r>
            </a:p>
          </p:txBody>
        </p:sp>
        <p:sp>
          <p:nvSpPr>
            <p:cNvPr id="34" name="TextBox 33"/>
            <p:cNvSpPr txBox="1">
              <a:spLocks noChangeArrowheads="1"/>
            </p:cNvSpPr>
            <p:nvPr userDrawn="1"/>
          </p:nvSpPr>
          <p:spPr bwMode="auto">
            <a:xfrm>
              <a:off x="8204200" y="1878013"/>
              <a:ext cx="62869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Libraries</a:t>
              </a:r>
            </a:p>
          </p:txBody>
        </p:sp>
        <p:sp>
          <p:nvSpPr>
            <p:cNvPr id="35" name="TextBox 34"/>
            <p:cNvSpPr txBox="1">
              <a:spLocks noChangeArrowheads="1"/>
            </p:cNvSpPr>
            <p:nvPr userDrawn="1"/>
          </p:nvSpPr>
          <p:spPr bwMode="auto">
            <a:xfrm>
              <a:off x="5700713" y="1878013"/>
              <a:ext cx="101662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Unified Platform</a:t>
              </a:r>
            </a:p>
          </p:txBody>
        </p:sp>
        <p:sp>
          <p:nvSpPr>
            <p:cNvPr id="36" name="TextBox 35"/>
            <p:cNvSpPr txBox="1">
              <a:spLocks noChangeArrowheads="1"/>
            </p:cNvSpPr>
            <p:nvPr userDrawn="1"/>
          </p:nvSpPr>
          <p:spPr bwMode="auto">
            <a:xfrm>
              <a:off x="5875338" y="4302125"/>
              <a:ext cx="68640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Logo Bug</a:t>
              </a:r>
            </a:p>
          </p:txBody>
        </p:sp>
      </p:gr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748948632"/>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Frame">
    <p:bg>
      <p:bgPr>
        <a:blipFill dpi="0" rotWithShape="0">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903111" y="1598392"/>
            <a:ext cx="7739943" cy="1248834"/>
          </a:xfrm>
        </p:spPr>
        <p:txBody>
          <a:bodyPr>
            <a:noAutofit/>
          </a:bodyPr>
          <a:lstStyle>
            <a:lvl1pPr algn="l">
              <a:defRPr sz="5400" b="0" i="0" baseline="0">
                <a:solidFill>
                  <a:schemeClr val="bg1"/>
                </a:solidFill>
                <a:latin typeface="Helvetica Neue" charset="0"/>
                <a:ea typeface="Helvetica Neue" charset="0"/>
                <a:cs typeface="Helvetica Neue" charset="0"/>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903111" y="2717006"/>
            <a:ext cx="6349823" cy="666441"/>
          </a:xfrm>
        </p:spPr>
        <p:txBody>
          <a:bodyPr>
            <a:noAutofit/>
          </a:bodyPr>
          <a:lstStyle>
            <a:lvl1pPr marL="0" indent="0" algn="l">
              <a:buNone/>
              <a:defRPr sz="2400" baseline="0">
                <a:solidFill>
                  <a:schemeClr val="bg1"/>
                </a:solidFill>
                <a:latin typeface="Helvetica Neue" charset="0"/>
                <a:ea typeface="Helvetica Neue" charset="0"/>
                <a:cs typeface="Helvetica Neue"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4602385"/>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599" cy="2052599"/>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599"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atin typeface="Tahoma"/>
                <a:cs typeface="Tahoma"/>
              </a:defRPr>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2495482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9863" y="206375"/>
            <a:ext cx="8850312" cy="857250"/>
          </a:xfrm>
        </p:spPr>
        <p:txBody>
          <a:bodyPr/>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169863" y="1312863"/>
            <a:ext cx="8850312" cy="3394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44354372"/>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g Question or Section Black">
    <p:spTree>
      <p:nvGrpSpPr>
        <p:cNvPr id="1" name=""/>
        <p:cNvGrpSpPr/>
        <p:nvPr/>
      </p:nvGrpSpPr>
      <p:grpSpPr>
        <a:xfrm>
          <a:off x="0" y="0"/>
          <a:ext cx="0" cy="0"/>
          <a:chOff x="0" y="0"/>
          <a:chExt cx="0" cy="0"/>
        </a:xfrm>
      </p:grpSpPr>
      <p:sp>
        <p:nvSpPr>
          <p:cNvPr id="6" name="Title 1"/>
          <p:cNvSpPr>
            <a:spLocks noGrp="1"/>
          </p:cNvSpPr>
          <p:nvPr>
            <p:ph type="title"/>
          </p:nvPr>
        </p:nvSpPr>
        <p:spPr>
          <a:xfrm>
            <a:off x="169863" y="952049"/>
            <a:ext cx="8850311" cy="2440157"/>
          </a:xfrm>
        </p:spPr>
        <p:txBody>
          <a:bodyPr>
            <a:normAutofit/>
          </a:bodyPr>
          <a:lstStyle>
            <a:lvl1pPr algn="l">
              <a:defRPr sz="4400" b="0" i="0" baseline="0">
                <a:solidFill>
                  <a:schemeClr val="tx1">
                    <a:lumMod val="75000"/>
                    <a:lumOff val="25000"/>
                  </a:schemeClr>
                </a:solidFill>
                <a:latin typeface="Helvetica Neue" charset="0"/>
                <a:ea typeface="Helvetica Neue" charset="0"/>
                <a:cs typeface="Helvetica Neue" charset="0"/>
              </a:defRPr>
            </a:lvl1pPr>
          </a:lstStyle>
          <a:p>
            <a:r>
              <a:rPr lang="en-US" smtClean="0"/>
              <a:t>Click to edit Master title style</a:t>
            </a:r>
            <a:endParaRPr lang="en-US" dirty="0"/>
          </a:p>
        </p:txBody>
      </p:sp>
      <p:sp>
        <p:nvSpPr>
          <p:cNvPr id="7" name="Text Placeholder 2"/>
          <p:cNvSpPr>
            <a:spLocks noGrp="1"/>
          </p:cNvSpPr>
          <p:nvPr>
            <p:ph idx="1"/>
          </p:nvPr>
        </p:nvSpPr>
        <p:spPr>
          <a:xfrm>
            <a:off x="178742" y="2965040"/>
            <a:ext cx="8749914" cy="1380671"/>
          </a:xfrm>
          <a:prstGeom prst="rect">
            <a:avLst/>
          </a:prstGeom>
        </p:spPr>
        <p:txBody>
          <a:bodyPr rtlCol="0">
            <a:normAutofit/>
          </a:bodyPr>
          <a:lstStyle>
            <a:lvl1pPr marL="0" indent="0" algn="l">
              <a:buNone/>
              <a:defRPr sz="2400" b="0" i="0" baseline="0">
                <a:solidFill>
                  <a:schemeClr val="tx1">
                    <a:lumMod val="75000"/>
                    <a:lumOff val="25000"/>
                  </a:schemeClr>
                </a:solidFill>
              </a:defRPr>
            </a:lvl1pPr>
          </a:lstStyle>
          <a:p>
            <a:pPr lvl="0"/>
            <a:r>
              <a:rPr lang="en-US" smtClean="0"/>
              <a:t>Click to edit Master text styles</a:t>
            </a:r>
          </a:p>
        </p:txBody>
      </p:sp>
    </p:spTree>
    <p:extLst>
      <p:ext uri="{BB962C8B-B14F-4D97-AF65-F5344CB8AC3E}">
        <p14:creationId xmlns:p14="http://schemas.microsoft.com/office/powerpoint/2010/main" val="617340140"/>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p:cNvSpPr>
            <a:spLocks noGrp="1"/>
          </p:cNvSpPr>
          <p:nvPr>
            <p:ph type="title"/>
          </p:nvPr>
        </p:nvSpPr>
        <p:spPr>
          <a:xfrm>
            <a:off x="169863" y="205979"/>
            <a:ext cx="8708369" cy="857250"/>
          </a:xfrm>
        </p:spPr>
        <p:txBody>
          <a:bodyPr/>
          <a:lstStyle>
            <a:lvl1pPr>
              <a:defRPr sz="3200"/>
            </a:lvl1pPr>
          </a:lstStyle>
          <a:p>
            <a:r>
              <a:rPr lang="en-US" dirty="0" smtClean="0"/>
              <a:t>Click to edit Master title style</a:t>
            </a:r>
            <a:endParaRPr lang="en-US" dirty="0"/>
          </a:p>
        </p:txBody>
      </p:sp>
      <p:sp>
        <p:nvSpPr>
          <p:cNvPr id="11" name="Content Placeholder 2"/>
          <p:cNvSpPr>
            <a:spLocks noGrp="1"/>
          </p:cNvSpPr>
          <p:nvPr>
            <p:ph sz="half" idx="1"/>
          </p:nvPr>
        </p:nvSpPr>
        <p:spPr>
          <a:xfrm>
            <a:off x="169863" y="1313040"/>
            <a:ext cx="4231449" cy="3445575"/>
          </a:xfrm>
        </p:spPr>
        <p:txBody>
          <a:bodyPr>
            <a:normAutofit/>
          </a:bodyPr>
          <a:lstStyle>
            <a:lvl1pPr>
              <a:defRPr sz="2400"/>
            </a:lvl1pPr>
            <a:lvl2pPr>
              <a:defRPr sz="2000"/>
            </a:lvl2pPr>
            <a:lvl3pPr marL="1028700" indent="-115888">
              <a:tabLst/>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3"/>
          <p:cNvSpPr>
            <a:spLocks noGrp="1"/>
          </p:cNvSpPr>
          <p:nvPr>
            <p:ph sz="half" idx="2"/>
          </p:nvPr>
        </p:nvSpPr>
        <p:spPr>
          <a:xfrm>
            <a:off x="4620768" y="1313040"/>
            <a:ext cx="4399407" cy="3445575"/>
          </a:xfrm>
        </p:spPr>
        <p:txBody>
          <a:bodyPr>
            <a:normAutofit/>
          </a:bodyPr>
          <a:lstStyle>
            <a:lvl1pPr>
              <a:defRPr sz="2400"/>
            </a:lvl1pPr>
            <a:lvl2pPr>
              <a:defRPr sz="2000"/>
            </a:lvl2pPr>
            <a:lvl3pPr marL="1028700" indent="-115888">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30077166"/>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Title 1"/>
          <p:cNvSpPr>
            <a:spLocks noGrp="1"/>
          </p:cNvSpPr>
          <p:nvPr>
            <p:ph type="title"/>
          </p:nvPr>
        </p:nvSpPr>
        <p:spPr>
          <a:xfrm>
            <a:off x="169863" y="205979"/>
            <a:ext cx="8850311" cy="857250"/>
          </a:xfrm>
        </p:spPr>
        <p:txBody>
          <a:bodyPr/>
          <a:lstStyle>
            <a:lvl1pPr>
              <a:defRPr sz="3200" b="0" i="0">
                <a:latin typeface="Helvetica Neue" charset="0"/>
                <a:ea typeface="Helvetica Neue" charset="0"/>
                <a:cs typeface="Helvetica Neue" charset="0"/>
              </a:defRPr>
            </a:lvl1pPr>
          </a:lstStyle>
          <a:p>
            <a:r>
              <a:rPr lang="en-US" dirty="0" smtClean="0"/>
              <a:t>Click to edit Master title style</a:t>
            </a:r>
            <a:endParaRPr lang="en-US" dirty="0"/>
          </a:p>
        </p:txBody>
      </p:sp>
      <p:sp>
        <p:nvSpPr>
          <p:cNvPr id="11" name="Text Placeholder 2"/>
          <p:cNvSpPr>
            <a:spLocks noGrp="1"/>
          </p:cNvSpPr>
          <p:nvPr>
            <p:ph type="body" idx="1"/>
          </p:nvPr>
        </p:nvSpPr>
        <p:spPr>
          <a:xfrm>
            <a:off x="169864" y="1286171"/>
            <a:ext cx="4231448" cy="479822"/>
          </a:xfrm>
        </p:spPr>
        <p:txBody>
          <a:bodyPr anchor="b">
            <a:noAutofit/>
          </a:bodyPr>
          <a:lstStyle>
            <a:lvl1pPr marL="0" indent="0">
              <a:buNone/>
              <a:defRPr sz="2400" b="0" i="0">
                <a:latin typeface="Helvetica Neue" charset="0"/>
                <a:ea typeface="Helvetica Neue" charset="0"/>
                <a:cs typeface="Helvetica Neue"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2" name="Content Placeholder 3"/>
          <p:cNvSpPr>
            <a:spLocks noGrp="1"/>
          </p:cNvSpPr>
          <p:nvPr>
            <p:ph sz="half" idx="2"/>
          </p:nvPr>
        </p:nvSpPr>
        <p:spPr>
          <a:xfrm>
            <a:off x="169864" y="1844616"/>
            <a:ext cx="4231448" cy="2963466"/>
          </a:xfrm>
        </p:spPr>
        <p:txBody>
          <a:bodyPr>
            <a:normAutofit/>
          </a:bodyPr>
          <a:lstStyle>
            <a:lvl1pPr>
              <a:defRPr sz="2000">
                <a:latin typeface="Helvetica Neue" charset="0"/>
                <a:ea typeface="Helvetica Neue" charset="0"/>
                <a:cs typeface="Helvetica Neue" charset="0"/>
              </a:defRPr>
            </a:lvl1pPr>
            <a:lvl2pPr>
              <a:defRPr sz="1800">
                <a:latin typeface="Helvetica Neue" charset="0"/>
                <a:ea typeface="Helvetica Neue" charset="0"/>
                <a:cs typeface="Helvetica Neue" charset="0"/>
              </a:defRPr>
            </a:lvl2pPr>
            <a:lvl3pPr marL="1028700" indent="-114300">
              <a:defRPr sz="1600">
                <a:latin typeface="Helvetica Neue" charset="0"/>
                <a:ea typeface="Helvetica Neue" charset="0"/>
                <a:cs typeface="Helvetica Neue" charset="0"/>
              </a:defRPr>
            </a:lvl3pPr>
            <a:lvl4pPr>
              <a:defRPr sz="1400">
                <a:latin typeface="Helvetica Neue" charset="0"/>
                <a:ea typeface="Helvetica Neue" charset="0"/>
                <a:cs typeface="Helvetica Neue" charset="0"/>
              </a:defRPr>
            </a:lvl4pPr>
            <a:lvl5pPr>
              <a:defRPr sz="1400">
                <a:latin typeface="Helvetica Neue" charset="0"/>
                <a:ea typeface="Helvetica Neue" charset="0"/>
                <a:cs typeface="Helvetica Neue"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4"/>
          <p:cNvSpPr>
            <a:spLocks noGrp="1"/>
          </p:cNvSpPr>
          <p:nvPr>
            <p:ph type="body" sz="quarter" idx="3"/>
          </p:nvPr>
        </p:nvSpPr>
        <p:spPr>
          <a:xfrm>
            <a:off x="4657344" y="1286171"/>
            <a:ext cx="4362831" cy="479822"/>
          </a:xfrm>
        </p:spPr>
        <p:txBody>
          <a:bodyPr anchor="b">
            <a:noAutofit/>
          </a:bodyPr>
          <a:lstStyle>
            <a:lvl1pPr marL="0" indent="0">
              <a:buNone/>
              <a:defRPr sz="2400" b="0" i="0">
                <a:latin typeface="Helvetica Neue" charset="0"/>
                <a:ea typeface="Helvetica Neue" charset="0"/>
                <a:cs typeface="Helvetica Neue"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4" name="Content Placeholder 5"/>
          <p:cNvSpPr>
            <a:spLocks noGrp="1"/>
          </p:cNvSpPr>
          <p:nvPr>
            <p:ph sz="quarter" idx="4"/>
          </p:nvPr>
        </p:nvSpPr>
        <p:spPr>
          <a:xfrm>
            <a:off x="4657344" y="1844616"/>
            <a:ext cx="4362831" cy="2963466"/>
          </a:xfrm>
        </p:spPr>
        <p:txBody>
          <a:bodyPr>
            <a:normAutofit/>
          </a:bodyPr>
          <a:lstStyle>
            <a:lvl1pPr>
              <a:defRPr sz="2000">
                <a:latin typeface="Helvetica Neue" charset="0"/>
                <a:ea typeface="Helvetica Neue" charset="0"/>
                <a:cs typeface="Helvetica Neue" charset="0"/>
              </a:defRPr>
            </a:lvl1pPr>
            <a:lvl2pPr>
              <a:defRPr sz="1800">
                <a:latin typeface="Helvetica Neue" charset="0"/>
                <a:ea typeface="Helvetica Neue" charset="0"/>
                <a:cs typeface="Helvetica Neue" charset="0"/>
              </a:defRPr>
            </a:lvl2pPr>
            <a:lvl3pPr marL="1028700" indent="-114300">
              <a:defRPr sz="1600">
                <a:latin typeface="Helvetica Neue" charset="0"/>
                <a:ea typeface="Helvetica Neue" charset="0"/>
                <a:cs typeface="Helvetica Neue" charset="0"/>
              </a:defRPr>
            </a:lvl3pPr>
            <a:lvl4pPr>
              <a:defRPr sz="1400">
                <a:latin typeface="Helvetica Neue" charset="0"/>
                <a:ea typeface="Helvetica Neue" charset="0"/>
                <a:cs typeface="Helvetica Neue" charset="0"/>
              </a:defRPr>
            </a:lvl4pPr>
            <a:lvl5pPr>
              <a:defRPr sz="1400">
                <a:latin typeface="Helvetica Neue" charset="0"/>
                <a:ea typeface="Helvetica Neue" charset="0"/>
                <a:cs typeface="Helvetica Neue"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78096788"/>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169863" y="206663"/>
            <a:ext cx="8850312" cy="480131"/>
          </a:xfrm>
          <a:prstGeom prst="rect">
            <a:avLst/>
          </a:prstGeom>
        </p:spPr>
        <p:txBody>
          <a:bodyPr rtlCol="0" anchor="t">
            <a:spAutoFit/>
          </a:bodyPr>
          <a:lstStyle>
            <a:lvl1pPr>
              <a:lnSpc>
                <a:spcPct val="90000"/>
              </a:lnSpc>
              <a:defRPr sz="2800" baseline="0">
                <a:solidFill>
                  <a:schemeClr val="accent5"/>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80247974"/>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4" descr="databricks_logoTM_rgb_TM.eps"/>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69863" y="4821238"/>
            <a:ext cx="1071562"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69863" y="204787"/>
            <a:ext cx="3008313" cy="2000428"/>
          </a:xfrm>
        </p:spPr>
        <p:txBody>
          <a:bodyPr anchor="t">
            <a:noAutofit/>
          </a:bodyPr>
          <a:lstStyle>
            <a:lvl1pPr algn="l">
              <a:defRPr sz="4000" b="0" i="0"/>
            </a:lvl1pPr>
          </a:lstStyle>
          <a:p>
            <a:r>
              <a:rPr lang="en-US" dirty="0" smtClean="0"/>
              <a:t>Click to edit Master title style</a:t>
            </a:r>
            <a:endParaRPr lang="en-US" dirty="0"/>
          </a:p>
        </p:txBody>
      </p:sp>
      <p:sp>
        <p:nvSpPr>
          <p:cNvPr id="3" name="Content Placeholder 2"/>
          <p:cNvSpPr>
            <a:spLocks noGrp="1"/>
          </p:cNvSpPr>
          <p:nvPr>
            <p:ph idx="1"/>
          </p:nvPr>
        </p:nvSpPr>
        <p:spPr>
          <a:xfrm>
            <a:off x="3513489" y="204788"/>
            <a:ext cx="5506686" cy="438983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169863" y="2621494"/>
            <a:ext cx="3008313" cy="197313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06157090"/>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9863" y="3600450"/>
            <a:ext cx="8840025" cy="425054"/>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169863" y="459581"/>
            <a:ext cx="8840025"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a:p>
        </p:txBody>
      </p:sp>
      <p:sp>
        <p:nvSpPr>
          <p:cNvPr id="4" name="Text Placeholder 3"/>
          <p:cNvSpPr>
            <a:spLocks noGrp="1"/>
          </p:cNvSpPr>
          <p:nvPr>
            <p:ph type="body" sz="half" idx="2"/>
          </p:nvPr>
        </p:nvSpPr>
        <p:spPr>
          <a:xfrm>
            <a:off x="169863" y="4025503"/>
            <a:ext cx="8840025"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7695316"/>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5245600"/>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946150" y="206375"/>
            <a:ext cx="717232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sp>
        <p:nvSpPr>
          <p:cNvPr id="1027" name="Text Placeholder 2"/>
          <p:cNvSpPr>
            <a:spLocks noGrp="1"/>
          </p:cNvSpPr>
          <p:nvPr>
            <p:ph type="body" idx="1"/>
          </p:nvPr>
        </p:nvSpPr>
        <p:spPr bwMode="auto">
          <a:xfrm>
            <a:off x="946150" y="1312863"/>
            <a:ext cx="7172325"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7" r:id="rId13"/>
  </p:sldLayoutIdLst>
  <p:timing>
    <p:tnLst>
      <p:par>
        <p:cTn xmlns:p14="http://schemas.microsoft.com/office/powerpoint/2010/main" id="1" dur="indefinite" restart="never" nodeType="tmRoot"/>
      </p:par>
    </p:tnLst>
  </p:timing>
  <p:hf hdr="0" dt="0"/>
  <p:txStyles>
    <p:titleStyle>
      <a:lvl1pPr algn="l" defTabSz="457200" rtl="0" eaLnBrk="0" fontAlgn="base" hangingPunct="0">
        <a:spcBef>
          <a:spcPct val="0"/>
        </a:spcBef>
        <a:spcAft>
          <a:spcPct val="0"/>
        </a:spcAft>
        <a:defRPr sz="4000" b="0" i="0" kern="1200">
          <a:solidFill>
            <a:srgbClr val="404040"/>
          </a:solidFill>
          <a:latin typeface="Helvetica Neue" charset="0"/>
          <a:ea typeface="Helvetica Neue" charset="0"/>
          <a:cs typeface="Helvetica Neue" charset="0"/>
        </a:defRPr>
      </a:lvl1pPr>
      <a:lvl2pPr algn="l" defTabSz="457200" rtl="0" eaLnBrk="0" fontAlgn="base" hangingPunct="0">
        <a:spcBef>
          <a:spcPct val="0"/>
        </a:spcBef>
        <a:spcAft>
          <a:spcPct val="0"/>
        </a:spcAft>
        <a:defRPr sz="4000">
          <a:solidFill>
            <a:srgbClr val="404040"/>
          </a:solidFill>
          <a:latin typeface="Newslab Thin" charset="0"/>
          <a:ea typeface="MS PGothic" pitchFamily="34" charset="-128"/>
        </a:defRPr>
      </a:lvl2pPr>
      <a:lvl3pPr algn="l" defTabSz="457200" rtl="0" eaLnBrk="0" fontAlgn="base" hangingPunct="0">
        <a:spcBef>
          <a:spcPct val="0"/>
        </a:spcBef>
        <a:spcAft>
          <a:spcPct val="0"/>
        </a:spcAft>
        <a:defRPr sz="4000">
          <a:solidFill>
            <a:srgbClr val="404040"/>
          </a:solidFill>
          <a:latin typeface="Newslab Thin" charset="0"/>
          <a:ea typeface="MS PGothic" pitchFamily="34" charset="-128"/>
        </a:defRPr>
      </a:lvl3pPr>
      <a:lvl4pPr algn="l" defTabSz="457200" rtl="0" eaLnBrk="0" fontAlgn="base" hangingPunct="0">
        <a:spcBef>
          <a:spcPct val="0"/>
        </a:spcBef>
        <a:spcAft>
          <a:spcPct val="0"/>
        </a:spcAft>
        <a:defRPr sz="4000">
          <a:solidFill>
            <a:srgbClr val="404040"/>
          </a:solidFill>
          <a:latin typeface="Newslab Thin" charset="0"/>
          <a:ea typeface="MS PGothic" pitchFamily="34" charset="-128"/>
        </a:defRPr>
      </a:lvl4pPr>
      <a:lvl5pPr algn="l" defTabSz="457200" rtl="0" eaLnBrk="0" fontAlgn="base" hangingPunct="0">
        <a:spcBef>
          <a:spcPct val="0"/>
        </a:spcBef>
        <a:spcAft>
          <a:spcPct val="0"/>
        </a:spcAft>
        <a:defRPr sz="4000">
          <a:solidFill>
            <a:srgbClr val="404040"/>
          </a:solidFill>
          <a:latin typeface="Newslab Thin" charset="0"/>
          <a:ea typeface="MS PGothic" pitchFamily="34" charset="-128"/>
        </a:defRPr>
      </a:lvl5pPr>
      <a:lvl6pPr marL="457200" algn="l" defTabSz="457200" rtl="0" fontAlgn="base">
        <a:spcBef>
          <a:spcPct val="0"/>
        </a:spcBef>
        <a:spcAft>
          <a:spcPct val="0"/>
        </a:spcAft>
        <a:defRPr sz="4000">
          <a:solidFill>
            <a:srgbClr val="404040"/>
          </a:solidFill>
          <a:latin typeface="Newslab Thin" charset="0"/>
          <a:ea typeface="ＭＳ Ｐゴシック" charset="0"/>
        </a:defRPr>
      </a:lvl6pPr>
      <a:lvl7pPr marL="914400" algn="l" defTabSz="457200" rtl="0" fontAlgn="base">
        <a:spcBef>
          <a:spcPct val="0"/>
        </a:spcBef>
        <a:spcAft>
          <a:spcPct val="0"/>
        </a:spcAft>
        <a:defRPr sz="4000">
          <a:solidFill>
            <a:srgbClr val="404040"/>
          </a:solidFill>
          <a:latin typeface="Newslab Thin" charset="0"/>
          <a:ea typeface="ＭＳ Ｐゴシック" charset="0"/>
        </a:defRPr>
      </a:lvl7pPr>
      <a:lvl8pPr marL="1371600" algn="l" defTabSz="457200" rtl="0" fontAlgn="base">
        <a:spcBef>
          <a:spcPct val="0"/>
        </a:spcBef>
        <a:spcAft>
          <a:spcPct val="0"/>
        </a:spcAft>
        <a:defRPr sz="4000">
          <a:solidFill>
            <a:srgbClr val="404040"/>
          </a:solidFill>
          <a:latin typeface="Newslab Thin" charset="0"/>
          <a:ea typeface="ＭＳ Ｐゴシック" charset="0"/>
        </a:defRPr>
      </a:lvl8pPr>
      <a:lvl9pPr marL="1828800" algn="l" defTabSz="457200" rtl="0" fontAlgn="base">
        <a:spcBef>
          <a:spcPct val="0"/>
        </a:spcBef>
        <a:spcAft>
          <a:spcPct val="0"/>
        </a:spcAft>
        <a:defRPr sz="4000">
          <a:solidFill>
            <a:srgbClr val="404040"/>
          </a:solidFill>
          <a:latin typeface="Newslab Thin" charset="0"/>
          <a:ea typeface="ＭＳ Ｐゴシック" charset="0"/>
        </a:defRPr>
      </a:lvl9pPr>
    </p:titleStyle>
    <p:bodyStyle>
      <a:lvl1pPr marL="0" indent="0" algn="l" defTabSz="457200" rtl="0" eaLnBrk="0" fontAlgn="base" hangingPunct="0">
        <a:spcBef>
          <a:spcPct val="20000"/>
        </a:spcBef>
        <a:spcAft>
          <a:spcPct val="0"/>
        </a:spcAft>
        <a:buSzPct val="90000"/>
        <a:buFont typeface="Arial" pitchFamily="34" charset="0"/>
        <a:defRPr sz="2400" b="0" i="0" kern="1200">
          <a:solidFill>
            <a:srgbClr val="404040"/>
          </a:solidFill>
          <a:latin typeface="Helvetica Neue Light" charset="0"/>
          <a:ea typeface="Helvetica Neue Light" charset="0"/>
          <a:cs typeface="Helvetica Neue Light" charset="0"/>
        </a:defRPr>
      </a:lvl1pPr>
      <a:lvl2pPr marL="628650" indent="-171450" algn="l" defTabSz="457200" rtl="0" eaLnBrk="0" fontAlgn="base" hangingPunct="0">
        <a:spcBef>
          <a:spcPct val="20000"/>
        </a:spcBef>
        <a:spcAft>
          <a:spcPct val="0"/>
        </a:spcAft>
        <a:buSzPct val="90000"/>
        <a:buFont typeface="Arial" pitchFamily="34" charset="0"/>
        <a:buChar char="•"/>
        <a:defRPr sz="2000" b="0" i="0" kern="1200">
          <a:solidFill>
            <a:srgbClr val="404040"/>
          </a:solidFill>
          <a:latin typeface="Helvetica Neue Light" charset="0"/>
          <a:ea typeface="Helvetica Neue Light" charset="0"/>
          <a:cs typeface="Helvetica Neue Light" charset="0"/>
        </a:defRPr>
      </a:lvl2pPr>
      <a:lvl3pPr marL="1089025" indent="-174625" algn="l" defTabSz="457200" rtl="0" eaLnBrk="0" fontAlgn="base" hangingPunct="0">
        <a:spcBef>
          <a:spcPct val="20000"/>
        </a:spcBef>
        <a:spcAft>
          <a:spcPct val="0"/>
        </a:spcAft>
        <a:buSzPct val="100000"/>
        <a:buFont typeface="Lucida Grande" charset="0"/>
        <a:buChar char="–"/>
        <a:defRPr b="0" i="0" kern="1200">
          <a:solidFill>
            <a:srgbClr val="404040"/>
          </a:solidFill>
          <a:latin typeface="Helvetica Neue Light" charset="0"/>
          <a:ea typeface="Helvetica Neue Light" charset="0"/>
          <a:cs typeface="Helvetica Neue Light" charset="0"/>
        </a:defRPr>
      </a:lvl3pPr>
      <a:lvl4pPr marL="1541463" indent="-169863" algn="l" defTabSz="457200" rtl="0" eaLnBrk="0" fontAlgn="base" hangingPunct="0">
        <a:spcBef>
          <a:spcPct val="20000"/>
        </a:spcBef>
        <a:spcAft>
          <a:spcPct val="0"/>
        </a:spcAft>
        <a:buSzPct val="90000"/>
        <a:buFont typeface="Arial" pitchFamily="34" charset="0"/>
        <a:buChar char="•"/>
        <a:defRPr b="0" i="0" kern="1200">
          <a:solidFill>
            <a:srgbClr val="404040"/>
          </a:solidFill>
          <a:latin typeface="Helvetica Neue Light" charset="0"/>
          <a:ea typeface="Helvetica Neue Light" charset="0"/>
          <a:cs typeface="Helvetica Neue Light" charset="0"/>
        </a:defRPr>
      </a:lvl4pPr>
      <a:lvl5pPr marL="2001838" indent="-173038" algn="l" defTabSz="457200" rtl="0" eaLnBrk="0" fontAlgn="base" hangingPunct="0">
        <a:spcBef>
          <a:spcPct val="20000"/>
        </a:spcBef>
        <a:spcAft>
          <a:spcPct val="0"/>
        </a:spcAft>
        <a:buFont typeface="Lucida Grande" charset="0"/>
        <a:buChar char="-"/>
        <a:defRPr b="0" i="0" kern="1200">
          <a:solidFill>
            <a:srgbClr val="404040"/>
          </a:solidFill>
          <a:latin typeface="Helvetica Neue Light" charset="0"/>
          <a:ea typeface="Helvetica Neue Light" charset="0"/>
          <a:cs typeface="Helvetica Neue Light"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6.xml.rels><?xml version="1.0" encoding="UTF-8" standalone="yes"?>
<Relationships xmlns="http://schemas.openxmlformats.org/package/2006/relationships"><Relationship Id="rId3" Type="http://schemas.openxmlformats.org/officeDocument/2006/relationships/image" Target="../media/image22.wmf"/><Relationship Id="rId4" Type="http://schemas.openxmlformats.org/officeDocument/2006/relationships/image" Target="../media/image23.wmf"/><Relationship Id="rId5" Type="http://schemas.openxmlformats.org/officeDocument/2006/relationships/image" Target="../media/image24.wmf"/><Relationship Id="rId6" Type="http://schemas.openxmlformats.org/officeDocument/2006/relationships/image" Target="../media/image25.wmf"/><Relationship Id="rId7" Type="http://schemas.openxmlformats.org/officeDocument/2006/relationships/image" Target="../media/image26.wmf"/><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2.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520700"/>
            <a:ext cx="8520599" cy="2454145"/>
          </a:xfrm>
          <a:prstGeom prst="rect">
            <a:avLst/>
          </a:prstGeom>
        </p:spPr>
        <p:txBody>
          <a:bodyPr lIns="91425" tIns="91425" rIns="91425" bIns="91425" anchor="b" anchorCtr="0">
            <a:noAutofit/>
          </a:bodyPr>
          <a:lstStyle/>
          <a:p>
            <a:pPr lvl="0"/>
            <a:r>
              <a:rPr lang="en-US" sz="4800" dirty="0" smtClean="0">
                <a:ea typeface="ＭＳ Ｐゴシック" charset="0"/>
              </a:rPr>
              <a:t>Processes and Monitors in Mesa</a:t>
            </a:r>
            <a:r>
              <a:rPr lang="en-US" sz="4800" dirty="0">
                <a:ea typeface="ＭＳ Ｐゴシック" charset="0"/>
              </a:rPr>
              <a:t/>
            </a:r>
            <a:br>
              <a:rPr lang="en-US" sz="4800" dirty="0">
                <a:ea typeface="ＭＳ Ｐゴシック" charset="0"/>
              </a:rPr>
            </a:br>
            <a:r>
              <a:rPr lang="en-US" sz="4800" dirty="0" smtClean="0">
                <a:ea typeface="ＭＳ Ｐゴシック" charset="0"/>
              </a:rPr>
              <a:t>(Lecture 6, </a:t>
            </a:r>
            <a:r>
              <a:rPr lang="en-US" sz="4400" dirty="0" smtClean="0">
                <a:ea typeface="ＭＳ Ｐゴシック" charset="0"/>
              </a:rPr>
              <a:t>cs262a) </a:t>
            </a:r>
            <a:endParaRPr lang="en-US" sz="4800" dirty="0"/>
          </a:p>
        </p:txBody>
      </p:sp>
      <p:sp>
        <p:nvSpPr>
          <p:cNvPr id="55" name="Shape 55"/>
          <p:cNvSpPr txBox="1">
            <a:spLocks noGrp="1"/>
          </p:cNvSpPr>
          <p:nvPr>
            <p:ph type="subTitle" idx="1"/>
          </p:nvPr>
        </p:nvSpPr>
        <p:spPr>
          <a:xfrm>
            <a:off x="0" y="3022599"/>
            <a:ext cx="9144000" cy="1738925"/>
          </a:xfrm>
          <a:prstGeom prst="rect">
            <a:avLst/>
          </a:prstGeom>
        </p:spPr>
        <p:txBody>
          <a:bodyPr lIns="91425" tIns="91425" rIns="91425" bIns="91425" anchor="t" anchorCtr="0">
            <a:noAutofit/>
          </a:bodyPr>
          <a:lstStyle/>
          <a:p>
            <a:pPr lvl="0" rtl="0">
              <a:spcBef>
                <a:spcPts val="0"/>
              </a:spcBef>
              <a:buNone/>
            </a:pPr>
            <a:r>
              <a:rPr lang="en-US" sz="2200" dirty="0" smtClean="0">
                <a:latin typeface="Helvetica Neue" charset="0"/>
                <a:ea typeface="Helvetica Neue" charset="0"/>
                <a:cs typeface="Helvetica Neue" charset="0"/>
              </a:rPr>
              <a:t>Ion Stoica,</a:t>
            </a:r>
          </a:p>
          <a:p>
            <a:pPr lvl="0" rtl="0">
              <a:spcBef>
                <a:spcPts val="0"/>
              </a:spcBef>
              <a:buNone/>
            </a:pPr>
            <a:r>
              <a:rPr lang="en-US" sz="2200" dirty="0" smtClean="0">
                <a:latin typeface="Helvetica Neue" charset="0"/>
                <a:ea typeface="Helvetica Neue" charset="0"/>
                <a:cs typeface="Helvetica Neue" charset="0"/>
              </a:rPr>
              <a:t>UC Berkeley</a:t>
            </a:r>
          </a:p>
          <a:p>
            <a:pPr lvl="0" rtl="0">
              <a:spcBef>
                <a:spcPts val="0"/>
              </a:spcBef>
              <a:buNone/>
            </a:pPr>
            <a:r>
              <a:rPr lang="en-US" sz="2200" dirty="0" smtClean="0">
                <a:latin typeface="Helvetica Neue" charset="0"/>
                <a:ea typeface="Helvetica Neue" charset="0"/>
                <a:cs typeface="Helvetica Neue" charset="0"/>
              </a:rPr>
              <a:t>September 14, 2016</a:t>
            </a:r>
          </a:p>
          <a:p>
            <a:pPr lvl="0" rtl="0">
              <a:spcBef>
                <a:spcPts val="0"/>
              </a:spcBef>
              <a:buNone/>
            </a:pPr>
            <a:endParaRPr lang="en-US" sz="2200" dirty="0">
              <a:latin typeface="Helvetica Neue" charset="0"/>
              <a:ea typeface="Helvetica Neue" charset="0"/>
              <a:cs typeface="Helvetica Neue" charset="0"/>
            </a:endParaRPr>
          </a:p>
          <a:p>
            <a:pPr algn="l" eaLnBrk="1" hangingPunct="1"/>
            <a:r>
              <a:rPr lang="en-US" sz="1800" dirty="0">
                <a:latin typeface="Helvetica Neue"/>
                <a:ea typeface="ＭＳ Ｐゴシック" charset="0"/>
                <a:cs typeface="Helvetica Neue"/>
              </a:rPr>
              <a:t>(based on </a:t>
            </a:r>
            <a:r>
              <a:rPr lang="en-US" sz="1800" dirty="0" smtClean="0">
                <a:latin typeface="Helvetica Neue"/>
                <a:ea typeface="ＭＳ Ｐゴシック" charset="0"/>
                <a:cs typeface="Helvetica Neue"/>
              </a:rPr>
              <a:t>presentation </a:t>
            </a:r>
            <a:r>
              <a:rPr lang="en-US" sz="1800" dirty="0">
                <a:latin typeface="Helvetica Neue"/>
                <a:ea typeface="ＭＳ Ｐゴシック" charset="0"/>
                <a:cs typeface="Helvetica Neue"/>
              </a:rPr>
              <a:t>from John </a:t>
            </a:r>
            <a:r>
              <a:rPr lang="en-US" sz="1800" dirty="0" err="1">
                <a:latin typeface="Helvetica Neue"/>
                <a:ea typeface="ＭＳ Ｐゴシック" charset="0"/>
                <a:cs typeface="Helvetica Neue"/>
              </a:rPr>
              <a:t>Kubiatowicz</a:t>
            </a:r>
            <a:r>
              <a:rPr lang="en-US" sz="1800" dirty="0">
                <a:latin typeface="Helvetica Neue"/>
                <a:ea typeface="ＭＳ Ｐゴシック" charset="0"/>
                <a:cs typeface="Helvetica Neue"/>
              </a:rPr>
              <a:t>, UC </a:t>
            </a:r>
            <a:r>
              <a:rPr lang="en-US" sz="1800" dirty="0" smtClean="0">
                <a:latin typeface="Helvetica Neue"/>
                <a:ea typeface="ＭＳ Ｐゴシック" charset="0"/>
                <a:cs typeface="Helvetica Neue"/>
              </a:rPr>
              <a:t>Berkeley)</a:t>
            </a:r>
            <a:endParaRPr lang="en-US" sz="1800" dirty="0">
              <a:latin typeface="Helvetica Neue"/>
              <a:ea typeface="ＭＳ Ｐゴシック" charset="0"/>
              <a:cs typeface="Helvetica Neue"/>
            </a:endParaRPr>
          </a:p>
          <a:p>
            <a:pPr eaLnBrk="1" hangingPunct="1"/>
            <a:endParaRPr lang="en-US" sz="2000" dirty="0">
              <a:latin typeface="Helvetica Neue Light"/>
              <a:ea typeface="ＭＳ Ｐゴシック" charset="0"/>
              <a:cs typeface="Helvetica Neue Light"/>
            </a:endParaRPr>
          </a:p>
          <a:p>
            <a:pPr lvl="0" rtl="0">
              <a:spcBef>
                <a:spcPts val="0"/>
              </a:spcBef>
              <a:buNone/>
            </a:pPr>
            <a:endParaRPr lang="en-US" sz="2200" dirty="0">
              <a:latin typeface="Helvetica Neue" charset="0"/>
              <a:ea typeface="Helvetica Neue" charset="0"/>
              <a:cs typeface="Helvetica Neue" charset="0"/>
            </a:endParaRPr>
          </a:p>
        </p:txBody>
      </p:sp>
    </p:spTree>
    <p:extLst>
      <p:ext uri="{BB962C8B-B14F-4D97-AF65-F5344CB8AC3E}">
        <p14:creationId xmlns:p14="http://schemas.microsoft.com/office/powerpoint/2010/main" val="2631870920"/>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Lightweight Processes (LWPs)</a:t>
            </a:r>
            <a:endParaRPr lang="en-US" dirty="0"/>
          </a:p>
        </p:txBody>
      </p:sp>
      <p:sp>
        <p:nvSpPr>
          <p:cNvPr id="3" name="Content Placeholder 2"/>
          <p:cNvSpPr>
            <a:spLocks noGrp="1"/>
          </p:cNvSpPr>
          <p:nvPr>
            <p:ph idx="1"/>
          </p:nvPr>
        </p:nvSpPr>
        <p:spPr/>
        <p:txBody>
          <a:bodyPr/>
          <a:lstStyle/>
          <a:p>
            <a:pPr lvl="0"/>
            <a:r>
              <a:rPr lang="en-US" b="0" dirty="0" smtClean="0">
                <a:effectLst/>
              </a:rPr>
              <a:t>Easy forking and synchronization</a:t>
            </a:r>
          </a:p>
          <a:p>
            <a:pPr lvl="0"/>
            <a:endParaRPr lang="en-US" b="0" dirty="0" smtClean="0">
              <a:effectLst/>
            </a:endParaRPr>
          </a:p>
          <a:p>
            <a:pPr lvl="0"/>
            <a:r>
              <a:rPr lang="en-US" b="0" dirty="0" smtClean="0">
                <a:effectLst/>
              </a:rPr>
              <a:t>Shared address space</a:t>
            </a:r>
          </a:p>
          <a:p>
            <a:pPr lvl="0"/>
            <a:endParaRPr lang="en-US" b="0" dirty="0" smtClean="0">
              <a:effectLst/>
            </a:endParaRPr>
          </a:p>
          <a:p>
            <a:pPr lvl="0"/>
            <a:r>
              <a:rPr lang="en-US" b="0" dirty="0" smtClean="0">
                <a:effectLst/>
              </a:rPr>
              <a:t>Fast performance for creation, switching, and synchronization; </a:t>
            </a:r>
            <a:br>
              <a:rPr lang="en-US" b="0" dirty="0" smtClean="0">
                <a:effectLst/>
              </a:rPr>
            </a:br>
            <a:r>
              <a:rPr lang="en-US" b="0" dirty="0" smtClean="0">
                <a:effectLst/>
              </a:rPr>
              <a:t>low storage overhead</a:t>
            </a:r>
          </a:p>
          <a:p>
            <a:pPr lvl="0"/>
            <a:endParaRPr lang="en-US" b="0" dirty="0"/>
          </a:p>
          <a:p>
            <a:pPr lvl="0"/>
            <a:r>
              <a:rPr lang="en-US" b="0" dirty="0" smtClean="0">
                <a:effectLst/>
              </a:rPr>
              <a:t>Today we call LWPs, “threads”</a:t>
            </a:r>
          </a:p>
        </p:txBody>
      </p:sp>
    </p:spTree>
    <p:extLst>
      <p:ext uri="{BB962C8B-B14F-4D97-AF65-F5344CB8AC3E}">
        <p14:creationId xmlns:p14="http://schemas.microsoft.com/office/powerpoint/2010/main" val="2691840961"/>
      </p:ext>
    </p:extLst>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63" y="41275"/>
            <a:ext cx="8850312" cy="857250"/>
          </a:xfrm>
        </p:spPr>
        <p:txBody>
          <a:bodyPr/>
          <a:lstStyle/>
          <a:p>
            <a:pPr lvl="0"/>
            <a:r>
              <a:rPr lang="en-US" dirty="0" smtClean="0"/>
              <a:t>Some Flaws</a:t>
            </a:r>
            <a:endParaRPr lang="en-US" dirty="0"/>
          </a:p>
        </p:txBody>
      </p:sp>
      <p:sp>
        <p:nvSpPr>
          <p:cNvPr id="3" name="Content Placeholder 2"/>
          <p:cNvSpPr>
            <a:spLocks noGrp="1"/>
          </p:cNvSpPr>
          <p:nvPr>
            <p:ph idx="1"/>
          </p:nvPr>
        </p:nvSpPr>
        <p:spPr>
          <a:xfrm>
            <a:off x="498764" y="895350"/>
            <a:ext cx="8467436" cy="4057650"/>
          </a:xfrm>
        </p:spPr>
        <p:txBody>
          <a:bodyPr>
            <a:normAutofit/>
          </a:bodyPr>
          <a:lstStyle/>
          <a:p>
            <a:pPr lvl="0"/>
            <a:r>
              <a:rPr lang="en-US" b="0" dirty="0" smtClean="0">
                <a:effectLst/>
              </a:rPr>
              <a:t>Gloss over how hard it is to program with locks and exceptions sometimes – not clear if there are better ways</a:t>
            </a:r>
          </a:p>
          <a:p>
            <a:pPr lvl="1"/>
            <a:endParaRPr lang="en-US" b="0" dirty="0" smtClean="0">
              <a:effectLst/>
            </a:endParaRPr>
          </a:p>
          <a:p>
            <a:pPr lvl="0"/>
            <a:r>
              <a:rPr lang="en-US" b="0" dirty="0" smtClean="0">
                <a:effectLst/>
              </a:rPr>
              <a:t>Performance discussion doesn’t give the big picture</a:t>
            </a:r>
          </a:p>
          <a:p>
            <a:pPr lvl="1"/>
            <a:r>
              <a:rPr lang="en-US" b="0" dirty="0" smtClean="0">
                <a:effectLst/>
              </a:rPr>
              <a:t>Tries to be machine-independent (ticks), but assumes particular model</a:t>
            </a:r>
          </a:p>
          <a:p>
            <a:pPr lvl="1"/>
            <a:endParaRPr lang="en-US" b="0" dirty="0" smtClean="0">
              <a:effectLst/>
            </a:endParaRPr>
          </a:p>
          <a:p>
            <a:r>
              <a:rPr lang="en-US" b="0" dirty="0" smtClean="0">
                <a:effectLst/>
              </a:rPr>
              <a:t>A takeaway lesson: The lightweight threads-with-monitors programming paradigm can be used to successfully build large systems, but there are subtle points that have to be correct in the design and implementation in order to do so</a:t>
            </a:r>
            <a:endParaRPr lang="en-US" b="0" dirty="0" smtClean="0"/>
          </a:p>
          <a:p>
            <a:endParaRPr lang="en-US" b="0" dirty="0"/>
          </a:p>
        </p:txBody>
      </p:sp>
    </p:spTree>
    <p:extLst>
      <p:ext uri="{BB962C8B-B14F-4D97-AF65-F5344CB8AC3E}">
        <p14:creationId xmlns:p14="http://schemas.microsoft.com/office/powerpoint/2010/main" val="173544221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p:cNvSpPr>
            <a:spLocks noGrp="1"/>
          </p:cNvSpPr>
          <p:nvPr>
            <p:ph type="title"/>
          </p:nvPr>
        </p:nvSpPr>
        <p:spPr>
          <a:xfrm>
            <a:off x="292100" y="266700"/>
            <a:ext cx="7848600" cy="400050"/>
          </a:xfrm>
        </p:spPr>
        <p:txBody>
          <a:bodyPr/>
          <a:lstStyle/>
          <a:p>
            <a:r>
              <a:rPr lang="en-US" dirty="0">
                <a:ea typeface="ＭＳ Ｐゴシック" charset="0"/>
              </a:rPr>
              <a:t>Recap: Synchronization Goals</a:t>
            </a:r>
          </a:p>
        </p:txBody>
      </p:sp>
      <p:sp>
        <p:nvSpPr>
          <p:cNvPr id="3" name="Content Placeholder 2"/>
          <p:cNvSpPr>
            <a:spLocks noGrp="1"/>
          </p:cNvSpPr>
          <p:nvPr>
            <p:ph idx="1"/>
          </p:nvPr>
        </p:nvSpPr>
        <p:spPr>
          <a:xfrm>
            <a:off x="228600" y="830940"/>
            <a:ext cx="7772400" cy="4114800"/>
          </a:xfrm>
        </p:spPr>
        <p:txBody>
          <a:bodyPr/>
          <a:lstStyle/>
          <a:p>
            <a:r>
              <a:rPr lang="en-US" b="0" dirty="0">
                <a:ea typeface="ＭＳ Ｐゴシック" charset="0"/>
              </a:rPr>
              <a:t>Mutual exclusion: </a:t>
            </a:r>
          </a:p>
          <a:p>
            <a:pPr lvl="1"/>
            <a:r>
              <a:rPr lang="en-US" b="0" dirty="0">
                <a:ea typeface="ＭＳ Ｐゴシック" charset="0"/>
              </a:rPr>
              <a:t>Arbitrate access to critical section (e.g., shared data)</a:t>
            </a:r>
          </a:p>
          <a:p>
            <a:pPr lvl="1"/>
            <a:r>
              <a:rPr lang="en-US" b="0" dirty="0">
                <a:ea typeface="ＭＳ Ｐゴシック" charset="0"/>
              </a:rPr>
              <a:t>Only a single </a:t>
            </a:r>
            <a:r>
              <a:rPr lang="en-US" b="0" dirty="0" smtClean="0">
                <a:ea typeface="ＭＳ Ｐゴシック" charset="0"/>
              </a:rPr>
              <a:t>LWP in </a:t>
            </a:r>
            <a:r>
              <a:rPr lang="en-US" b="0" dirty="0">
                <a:ea typeface="ＭＳ Ｐゴシック" charset="0"/>
              </a:rPr>
              <a:t>critical section at a given time</a:t>
            </a:r>
          </a:p>
          <a:p>
            <a:pPr lvl="2"/>
            <a:r>
              <a:rPr lang="en-US" b="0" dirty="0">
                <a:ea typeface="ＭＳ Ｐゴシック" charset="0"/>
              </a:rPr>
              <a:t>If one </a:t>
            </a:r>
            <a:r>
              <a:rPr lang="en-US" b="0" dirty="0" smtClean="0">
                <a:ea typeface="ＭＳ Ｐゴシック" charset="0"/>
              </a:rPr>
              <a:t>LWP in </a:t>
            </a:r>
            <a:r>
              <a:rPr lang="en-US" b="0" dirty="0">
                <a:ea typeface="ＭＳ Ｐゴシック" charset="0"/>
              </a:rPr>
              <a:t>critical section </a:t>
            </a:r>
            <a:r>
              <a:rPr lang="en-US" b="0" dirty="0">
                <a:ea typeface="ＭＳ Ｐゴシック" charset="0"/>
                <a:sym typeface="Wingdings" charset="0"/>
              </a:rPr>
              <a:t> all</a:t>
            </a:r>
            <a:r>
              <a:rPr lang="en-US" b="0" dirty="0">
                <a:ea typeface="ＭＳ Ｐゴシック" charset="0"/>
              </a:rPr>
              <a:t> other </a:t>
            </a:r>
            <a:r>
              <a:rPr lang="en-US" b="0" dirty="0" smtClean="0">
                <a:ea typeface="ＭＳ Ｐゴシック" charset="0"/>
              </a:rPr>
              <a:t>LWPs that </a:t>
            </a:r>
            <a:r>
              <a:rPr lang="en-US" b="0" dirty="0">
                <a:ea typeface="ＭＳ Ｐゴシック" charset="0"/>
              </a:rPr>
              <a:t>want to enter the critical section need to </a:t>
            </a:r>
            <a:r>
              <a:rPr lang="en-US" b="0" dirty="0" smtClean="0">
                <a:solidFill>
                  <a:srgbClr val="FF0000"/>
                </a:solidFill>
                <a:ea typeface="ＭＳ Ｐゴシック" charset="0"/>
              </a:rPr>
              <a:t>wait</a:t>
            </a:r>
            <a:endParaRPr lang="en-US" b="0" dirty="0">
              <a:ea typeface="ＭＳ Ｐゴシック" charset="0"/>
            </a:endParaRPr>
          </a:p>
          <a:p>
            <a:r>
              <a:rPr lang="en-US" b="0" dirty="0">
                <a:ea typeface="ＭＳ Ｐゴシック" charset="0"/>
              </a:rPr>
              <a:t> Scheduling constraint:</a:t>
            </a:r>
          </a:p>
          <a:p>
            <a:pPr lvl="1"/>
            <a:r>
              <a:rPr lang="en-US" b="0" dirty="0">
                <a:ea typeface="ＭＳ Ｐゴシック" charset="0"/>
              </a:rPr>
              <a:t>A </a:t>
            </a:r>
            <a:r>
              <a:rPr lang="en-US" b="0" dirty="0" smtClean="0">
                <a:ea typeface="ＭＳ Ｐゴシック" charset="0"/>
              </a:rPr>
              <a:t>LWP </a:t>
            </a:r>
            <a:r>
              <a:rPr lang="en-US" b="0" dirty="0" smtClean="0">
                <a:solidFill>
                  <a:srgbClr val="FF0000"/>
                </a:solidFill>
                <a:ea typeface="ＭＳ Ｐゴシック" charset="0"/>
              </a:rPr>
              <a:t>waiting</a:t>
            </a:r>
            <a:r>
              <a:rPr lang="en-US" b="0" dirty="0" smtClean="0">
                <a:ea typeface="ＭＳ Ｐゴシック" charset="0"/>
              </a:rPr>
              <a:t> </a:t>
            </a:r>
            <a:r>
              <a:rPr lang="en-US" b="0" dirty="0">
                <a:ea typeface="ＭＳ Ｐゴシック" charset="0"/>
              </a:rPr>
              <a:t>for an event to happen in another </a:t>
            </a:r>
            <a:r>
              <a:rPr lang="en-US" b="0" dirty="0" smtClean="0">
                <a:ea typeface="ＭＳ Ｐゴシック" charset="0"/>
              </a:rPr>
              <a:t>thread</a:t>
            </a:r>
            <a:endParaRPr lang="en-US" b="0" dirty="0">
              <a:ea typeface="ＭＳ Ｐゴシック" charset="0"/>
            </a:endParaRPr>
          </a:p>
          <a:p>
            <a:r>
              <a:rPr lang="en-US" b="0" dirty="0">
                <a:ea typeface="ＭＳ Ｐゴシック" charset="0"/>
              </a:rPr>
              <a:t> </a:t>
            </a:r>
            <a:r>
              <a:rPr lang="en-US" b="0" dirty="0">
                <a:solidFill>
                  <a:srgbClr val="FF0000"/>
                </a:solidFill>
                <a:ea typeface="ＭＳ Ｐゴシック" charset="0"/>
              </a:rPr>
              <a:t>Wait</a:t>
            </a:r>
            <a:r>
              <a:rPr lang="en-US" b="0" dirty="0">
                <a:ea typeface="ＭＳ Ｐゴシック" charset="0"/>
              </a:rPr>
              <a:t> instruction:</a:t>
            </a:r>
          </a:p>
          <a:p>
            <a:pPr lvl="1"/>
            <a:r>
              <a:rPr lang="en-US" b="0" dirty="0">
                <a:ea typeface="ＭＳ Ｐゴシック" charset="0"/>
              </a:rPr>
              <a:t>Don’t want busy-waiting, so sleep()</a:t>
            </a:r>
          </a:p>
          <a:p>
            <a:pPr lvl="1"/>
            <a:r>
              <a:rPr lang="en-US" b="0" dirty="0">
                <a:ea typeface="ＭＳ Ｐゴシック" charset="0"/>
              </a:rPr>
              <a:t>Waiting </a:t>
            </a:r>
            <a:r>
              <a:rPr lang="en-US" b="0" dirty="0" smtClean="0">
                <a:ea typeface="ＭＳ Ｐゴシック" charset="0"/>
              </a:rPr>
              <a:t>LWPs are </a:t>
            </a:r>
            <a:r>
              <a:rPr lang="en-US" b="0" dirty="0">
                <a:ea typeface="ＭＳ Ｐゴシック" charset="0"/>
              </a:rPr>
              <a:t>woken up when the condition they are waiting on becomes FALSE</a:t>
            </a:r>
          </a:p>
          <a:p>
            <a:pPr lvl="1"/>
            <a:endParaRPr lang="en-US" b="0" dirty="0">
              <a:ea typeface="ＭＳ Ｐゴシック" charset="0"/>
            </a:endParaRPr>
          </a:p>
        </p:txBody>
      </p:sp>
      <p:grpSp>
        <p:nvGrpSpPr>
          <p:cNvPr id="27" name="Group 26"/>
          <p:cNvGrpSpPr>
            <a:grpSpLocks/>
          </p:cNvGrpSpPr>
          <p:nvPr/>
        </p:nvGrpSpPr>
        <p:grpSpPr bwMode="auto">
          <a:xfrm>
            <a:off x="7078654" y="254001"/>
            <a:ext cx="1874874" cy="2089150"/>
            <a:chOff x="7193023" y="2624669"/>
            <a:chExt cx="1874777" cy="2785531"/>
          </a:xfrm>
        </p:grpSpPr>
        <p:sp>
          <p:nvSpPr>
            <p:cNvPr id="6148" name="Rectangle 6"/>
            <p:cNvSpPr>
              <a:spLocks noChangeArrowheads="1"/>
            </p:cNvSpPr>
            <p:nvPr/>
          </p:nvSpPr>
          <p:spPr bwMode="auto">
            <a:xfrm>
              <a:off x="7294627" y="3124200"/>
              <a:ext cx="838200" cy="1600200"/>
            </a:xfrm>
            <a:prstGeom prst="rect">
              <a:avLst/>
            </a:prstGeom>
            <a:solidFill>
              <a:srgbClr val="FFFFAA"/>
            </a:solidFill>
            <a:ln w="25400">
              <a:solidFill>
                <a:schemeClr val="tx1"/>
              </a:solidFill>
              <a:round/>
              <a:headEnd type="triangle" w="med" len="med"/>
              <a:tailEnd/>
            </a:ln>
          </p:spPr>
          <p:txBody>
            <a:bodyPr anchor="ctr"/>
            <a:lstStyle/>
            <a:p>
              <a:pPr algn="ctr"/>
              <a:endParaRPr lang="en-US" b="0">
                <a:latin typeface="Gill Sans Light"/>
                <a:cs typeface="Gill Sans Light"/>
              </a:endParaRPr>
            </a:p>
          </p:txBody>
        </p:sp>
        <p:sp>
          <p:nvSpPr>
            <p:cNvPr id="6149" name="Rectangle 7"/>
            <p:cNvSpPr>
              <a:spLocks noChangeArrowheads="1"/>
            </p:cNvSpPr>
            <p:nvPr/>
          </p:nvSpPr>
          <p:spPr bwMode="auto">
            <a:xfrm>
              <a:off x="8229600" y="3810000"/>
              <a:ext cx="838200" cy="1600200"/>
            </a:xfrm>
            <a:prstGeom prst="rect">
              <a:avLst/>
            </a:prstGeom>
            <a:solidFill>
              <a:srgbClr val="FFFFAA"/>
            </a:solidFill>
            <a:ln w="25400">
              <a:solidFill>
                <a:schemeClr val="tx1"/>
              </a:solidFill>
              <a:round/>
              <a:headEnd type="triangle" w="med" len="med"/>
              <a:tailEnd/>
            </a:ln>
          </p:spPr>
          <p:txBody>
            <a:bodyPr anchor="ctr"/>
            <a:lstStyle/>
            <a:p>
              <a:pPr algn="ctr"/>
              <a:endParaRPr lang="en-US" b="0">
                <a:latin typeface="Gill Sans Light"/>
                <a:cs typeface="Gill Sans Light"/>
              </a:endParaRPr>
            </a:p>
          </p:txBody>
        </p:sp>
        <p:sp>
          <p:nvSpPr>
            <p:cNvPr id="6150" name="TextBox 8"/>
            <p:cNvSpPr txBox="1">
              <a:spLocks noChangeArrowheads="1"/>
            </p:cNvSpPr>
            <p:nvPr/>
          </p:nvSpPr>
          <p:spPr bwMode="auto">
            <a:xfrm>
              <a:off x="7193023" y="2624669"/>
              <a:ext cx="879046" cy="533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b="0" dirty="0" smtClean="0">
                  <a:latin typeface="Gill Sans Light"/>
                  <a:cs typeface="Gill Sans Light"/>
                </a:rPr>
                <a:t>LWP 1</a:t>
              </a:r>
              <a:endParaRPr lang="en-US" sz="2000" b="0" dirty="0">
                <a:latin typeface="Gill Sans Light"/>
                <a:cs typeface="Gill Sans Light"/>
              </a:endParaRPr>
            </a:p>
          </p:txBody>
        </p:sp>
        <p:sp>
          <p:nvSpPr>
            <p:cNvPr id="6151" name="TextBox 9"/>
            <p:cNvSpPr txBox="1">
              <a:spLocks noChangeArrowheads="1"/>
            </p:cNvSpPr>
            <p:nvPr/>
          </p:nvSpPr>
          <p:spPr bwMode="auto">
            <a:xfrm>
              <a:off x="8153396" y="3310467"/>
              <a:ext cx="879046" cy="533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b="0" dirty="0" smtClean="0">
                  <a:latin typeface="Gill Sans Light"/>
                  <a:cs typeface="Gill Sans Light"/>
                </a:rPr>
                <a:t>LWP 2</a:t>
              </a:r>
              <a:endParaRPr lang="en-US" sz="2000" b="0" dirty="0">
                <a:latin typeface="Gill Sans Light"/>
                <a:cs typeface="Gill Sans Light"/>
              </a:endParaRPr>
            </a:p>
          </p:txBody>
        </p:sp>
        <p:sp>
          <p:nvSpPr>
            <p:cNvPr id="6152" name="Freeform 21"/>
            <p:cNvSpPr>
              <a:spLocks/>
            </p:cNvSpPr>
            <p:nvPr/>
          </p:nvSpPr>
          <p:spPr bwMode="auto">
            <a:xfrm>
              <a:off x="7588977" y="3352800"/>
              <a:ext cx="162850" cy="1092803"/>
            </a:xfrm>
            <a:custGeom>
              <a:avLst/>
              <a:gdLst>
                <a:gd name="T0" fmla="*/ 0 w 162850"/>
                <a:gd name="T1" fmla="*/ 0 h 1334970"/>
                <a:gd name="T2" fmla="*/ 162813 w 162850"/>
                <a:gd name="T3" fmla="*/ 152731 h 1334970"/>
                <a:gd name="T4" fmla="*/ 0 w 162850"/>
                <a:gd name="T5" fmla="*/ 316371 h 1334970"/>
                <a:gd name="T6" fmla="*/ 162813 w 162850"/>
                <a:gd name="T7" fmla="*/ 458192 h 1334970"/>
                <a:gd name="T8" fmla="*/ 16281 w 162850"/>
                <a:gd name="T9" fmla="*/ 621832 h 1334970"/>
                <a:gd name="T10" fmla="*/ 146532 w 162850"/>
                <a:gd name="T11" fmla="*/ 763653 h 1334970"/>
                <a:gd name="T12" fmla="*/ 0 w 162850"/>
                <a:gd name="T13" fmla="*/ 894566 h 13349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2850" h="1334970">
                  <a:moveTo>
                    <a:pt x="0" y="0"/>
                  </a:moveTo>
                  <a:cubicBezTo>
                    <a:pt x="81406" y="74617"/>
                    <a:pt x="162813" y="149235"/>
                    <a:pt x="162813" y="227922"/>
                  </a:cubicBezTo>
                  <a:cubicBezTo>
                    <a:pt x="162813" y="306609"/>
                    <a:pt x="0" y="396149"/>
                    <a:pt x="0" y="472123"/>
                  </a:cubicBezTo>
                  <a:cubicBezTo>
                    <a:pt x="0" y="548097"/>
                    <a:pt x="160100" y="607791"/>
                    <a:pt x="162813" y="683765"/>
                  </a:cubicBezTo>
                  <a:cubicBezTo>
                    <a:pt x="165527" y="759739"/>
                    <a:pt x="18994" y="851993"/>
                    <a:pt x="16281" y="927967"/>
                  </a:cubicBezTo>
                  <a:cubicBezTo>
                    <a:pt x="13568" y="1003941"/>
                    <a:pt x="149245" y="1071774"/>
                    <a:pt x="146532" y="1139608"/>
                  </a:cubicBezTo>
                  <a:cubicBezTo>
                    <a:pt x="143819" y="1207442"/>
                    <a:pt x="0" y="1334970"/>
                    <a:pt x="0" y="133497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latin typeface="Gill Sans Light"/>
                <a:cs typeface="Gill Sans Light"/>
              </a:endParaRPr>
            </a:p>
          </p:txBody>
        </p:sp>
        <p:sp>
          <p:nvSpPr>
            <p:cNvPr id="6153" name="Freeform 22"/>
            <p:cNvSpPr>
              <a:spLocks/>
            </p:cNvSpPr>
            <p:nvPr/>
          </p:nvSpPr>
          <p:spPr bwMode="auto">
            <a:xfrm>
              <a:off x="8523950" y="4038601"/>
              <a:ext cx="162850" cy="762000"/>
            </a:xfrm>
            <a:custGeom>
              <a:avLst/>
              <a:gdLst>
                <a:gd name="T0" fmla="*/ 0 w 162850"/>
                <a:gd name="T1" fmla="*/ 0 h 1334970"/>
                <a:gd name="T2" fmla="*/ 162813 w 162850"/>
                <a:gd name="T3" fmla="*/ 74260 h 1334970"/>
                <a:gd name="T4" fmla="*/ 0 w 162850"/>
                <a:gd name="T5" fmla="*/ 153823 h 1334970"/>
                <a:gd name="T6" fmla="*/ 162813 w 162850"/>
                <a:gd name="T7" fmla="*/ 222779 h 1334970"/>
                <a:gd name="T8" fmla="*/ 16281 w 162850"/>
                <a:gd name="T9" fmla="*/ 302343 h 1334970"/>
                <a:gd name="T10" fmla="*/ 146532 w 162850"/>
                <a:gd name="T11" fmla="*/ 371298 h 1334970"/>
                <a:gd name="T12" fmla="*/ 0 w 162850"/>
                <a:gd name="T13" fmla="*/ 434949 h 13349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2850" h="1334970">
                  <a:moveTo>
                    <a:pt x="0" y="0"/>
                  </a:moveTo>
                  <a:cubicBezTo>
                    <a:pt x="81406" y="74617"/>
                    <a:pt x="162813" y="149235"/>
                    <a:pt x="162813" y="227922"/>
                  </a:cubicBezTo>
                  <a:cubicBezTo>
                    <a:pt x="162813" y="306609"/>
                    <a:pt x="0" y="396149"/>
                    <a:pt x="0" y="472123"/>
                  </a:cubicBezTo>
                  <a:cubicBezTo>
                    <a:pt x="0" y="548097"/>
                    <a:pt x="160100" y="607791"/>
                    <a:pt x="162813" y="683765"/>
                  </a:cubicBezTo>
                  <a:cubicBezTo>
                    <a:pt x="165527" y="759739"/>
                    <a:pt x="18994" y="851993"/>
                    <a:pt x="16281" y="927967"/>
                  </a:cubicBezTo>
                  <a:cubicBezTo>
                    <a:pt x="13568" y="1003941"/>
                    <a:pt x="149245" y="1071774"/>
                    <a:pt x="146532" y="1139608"/>
                  </a:cubicBezTo>
                  <a:cubicBezTo>
                    <a:pt x="143819" y="1207442"/>
                    <a:pt x="0" y="1334970"/>
                    <a:pt x="0" y="133497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latin typeface="Gill Sans Light"/>
                <a:cs typeface="Gill Sans Light"/>
              </a:endParaRPr>
            </a:p>
          </p:txBody>
        </p:sp>
        <p:sp>
          <p:nvSpPr>
            <p:cNvPr id="6154" name="TextBox 23"/>
            <p:cNvSpPr txBox="1">
              <a:spLocks noChangeArrowheads="1"/>
            </p:cNvSpPr>
            <p:nvPr/>
          </p:nvSpPr>
          <p:spPr bwMode="auto">
            <a:xfrm>
              <a:off x="8305800" y="4705291"/>
              <a:ext cx="601289" cy="533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b="0">
                  <a:solidFill>
                    <a:srgbClr val="FF0000"/>
                  </a:solidFill>
                  <a:latin typeface="Gill Sans Light"/>
                  <a:cs typeface="Gill Sans Light"/>
                </a:rPr>
                <a:t>wait</a:t>
              </a:r>
            </a:p>
          </p:txBody>
        </p:sp>
        <p:sp>
          <p:nvSpPr>
            <p:cNvPr id="6155" name="TextBox 24"/>
            <p:cNvSpPr txBox="1">
              <a:spLocks noChangeArrowheads="1"/>
            </p:cNvSpPr>
            <p:nvPr/>
          </p:nvSpPr>
          <p:spPr bwMode="auto">
            <a:xfrm>
              <a:off x="7294627" y="3733800"/>
              <a:ext cx="716499" cy="533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b="0">
                  <a:solidFill>
                    <a:srgbClr val="FF0000"/>
                  </a:solidFill>
                  <a:latin typeface="Gill Sans Light"/>
                  <a:cs typeface="Gill Sans Light"/>
                </a:rPr>
                <a:t>signal</a:t>
              </a:r>
            </a:p>
          </p:txBody>
        </p:sp>
        <p:sp>
          <p:nvSpPr>
            <p:cNvPr id="6156" name="Freeform 25"/>
            <p:cNvSpPr>
              <a:spLocks/>
            </p:cNvSpPr>
            <p:nvPr/>
          </p:nvSpPr>
          <p:spPr bwMode="auto">
            <a:xfrm>
              <a:off x="7772400" y="4114800"/>
              <a:ext cx="685800" cy="570482"/>
            </a:xfrm>
            <a:custGeom>
              <a:avLst/>
              <a:gdLst>
                <a:gd name="T0" fmla="*/ 0 w 846629"/>
                <a:gd name="T1" fmla="*/ 0 h 325602"/>
                <a:gd name="T2" fmla="*/ 299128 w 846629"/>
                <a:gd name="T3" fmla="*/ 399813 h 325602"/>
                <a:gd name="T4" fmla="*/ 555523 w 846629"/>
                <a:gd name="T5" fmla="*/ 999532 h 325602"/>
                <a:gd name="T6" fmla="*/ 0 60000 65536"/>
                <a:gd name="T7" fmla="*/ 0 60000 65536"/>
                <a:gd name="T8" fmla="*/ 0 60000 65536"/>
              </a:gdLst>
              <a:ahLst/>
              <a:cxnLst>
                <a:cxn ang="T6">
                  <a:pos x="T0" y="T1"/>
                </a:cxn>
                <a:cxn ang="T7">
                  <a:pos x="T2" y="T3"/>
                </a:cxn>
                <a:cxn ang="T8">
                  <a:pos x="T4" y="T5"/>
                </a:cxn>
              </a:cxnLst>
              <a:rect l="0" t="0" r="r" b="b"/>
              <a:pathLst>
                <a:path w="846629" h="325602">
                  <a:moveTo>
                    <a:pt x="0" y="0"/>
                  </a:moveTo>
                  <a:cubicBezTo>
                    <a:pt x="157386" y="37987"/>
                    <a:pt x="314772" y="75974"/>
                    <a:pt x="455877" y="130241"/>
                  </a:cubicBezTo>
                  <a:cubicBezTo>
                    <a:pt x="596982" y="184508"/>
                    <a:pt x="846629" y="325602"/>
                    <a:pt x="846629" y="325602"/>
                  </a:cubicBezTo>
                </a:path>
              </a:pathLst>
            </a:custGeom>
            <a:noFill/>
            <a:ln w="3810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latin typeface="Gill Sans Light"/>
                <a:cs typeface="Gill Sans Light"/>
              </a:endParaRPr>
            </a:p>
          </p:txBody>
        </p:sp>
      </p:grpSp>
    </p:spTree>
    <p:extLst>
      <p:ext uri="{BB962C8B-B14F-4D97-AF65-F5344CB8AC3E}">
        <p14:creationId xmlns:p14="http://schemas.microsoft.com/office/powerpoint/2010/main" val="3643292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par>
                          <p:cTn id="19" fill="hold" nodeType="afterGroup">
                            <p:stCondLst>
                              <p:cond delay="0"/>
                            </p:stCondLst>
                            <p:childTnLst>
                              <p:par>
                                <p:cTn id="20" presetID="9" presetClass="entr" presetSubtype="0"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dissolve">
                                      <p:cBhvr>
                                        <p:cTn id="22" dur="500"/>
                                        <p:tgtEl>
                                          <p:spTgt spid="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609600" y="114300"/>
            <a:ext cx="7924800" cy="400050"/>
          </a:xfrm>
        </p:spPr>
        <p:txBody>
          <a:bodyPr/>
          <a:lstStyle/>
          <a:p>
            <a:r>
              <a:rPr lang="en-US" dirty="0">
                <a:ea typeface="ＭＳ Ｐゴシック" charset="0"/>
              </a:rPr>
              <a:t>Recap: Synchronization Primitives</a:t>
            </a:r>
          </a:p>
        </p:txBody>
      </p:sp>
      <p:sp>
        <p:nvSpPr>
          <p:cNvPr id="3" name="Content Placeholder 2"/>
          <p:cNvSpPr>
            <a:spLocks noGrp="1"/>
          </p:cNvSpPr>
          <p:nvPr>
            <p:ph idx="1"/>
          </p:nvPr>
        </p:nvSpPr>
        <p:spPr>
          <a:xfrm>
            <a:off x="180219" y="948871"/>
            <a:ext cx="8610600" cy="4114800"/>
          </a:xfrm>
        </p:spPr>
        <p:txBody>
          <a:bodyPr/>
          <a:lstStyle/>
          <a:p>
            <a:pPr>
              <a:lnSpc>
                <a:spcPct val="80000"/>
              </a:lnSpc>
              <a:spcBef>
                <a:spcPct val="20000"/>
              </a:spcBef>
              <a:defRPr/>
            </a:pPr>
            <a:r>
              <a:rPr lang="en-US" altLang="ko-KR" b="0" dirty="0" smtClean="0">
                <a:ea typeface="굴림" charset="0"/>
              </a:rPr>
              <a:t>Locks: Implement mutual exclusion</a:t>
            </a:r>
          </a:p>
          <a:p>
            <a:pPr lvl="1">
              <a:lnSpc>
                <a:spcPct val="80000"/>
              </a:lnSpc>
              <a:spcBef>
                <a:spcPct val="20000"/>
              </a:spcBef>
              <a:defRPr/>
            </a:pPr>
            <a:r>
              <a:rPr lang="en-US" altLang="ko-KR" b="0" dirty="0" err="1" smtClean="0">
                <a:solidFill>
                  <a:srgbClr val="FF0000"/>
                </a:solidFill>
                <a:latin typeface="Courier New"/>
                <a:ea typeface="굴림" charset="0"/>
                <a:cs typeface="Courier New"/>
              </a:rPr>
              <a:t>Lock.Acquire</a:t>
            </a:r>
            <a:r>
              <a:rPr lang="en-US" altLang="ko-KR" b="0" dirty="0" smtClean="0">
                <a:solidFill>
                  <a:srgbClr val="FF0000"/>
                </a:solidFill>
                <a:latin typeface="Courier New"/>
                <a:ea typeface="굴림" charset="0"/>
                <a:cs typeface="Courier New"/>
              </a:rPr>
              <a:t>()</a:t>
            </a:r>
            <a:r>
              <a:rPr lang="en-US" altLang="ko-KR" b="0" dirty="0" smtClean="0">
                <a:solidFill>
                  <a:srgbClr val="FF0000"/>
                </a:solidFill>
                <a:ea typeface="굴림" charset="0"/>
              </a:rPr>
              <a:t>:</a:t>
            </a:r>
            <a:r>
              <a:rPr lang="en-US" altLang="ko-KR" b="0" dirty="0" smtClean="0">
                <a:ea typeface="굴림" charset="0"/>
              </a:rPr>
              <a:t> acquire lock before entering critical section; wait if lock not free</a:t>
            </a:r>
          </a:p>
          <a:p>
            <a:pPr lvl="1">
              <a:lnSpc>
                <a:spcPct val="80000"/>
              </a:lnSpc>
              <a:spcBef>
                <a:spcPct val="20000"/>
              </a:spcBef>
              <a:defRPr/>
            </a:pPr>
            <a:r>
              <a:rPr lang="en-US" altLang="ko-KR" b="0" dirty="0" err="1" smtClean="0">
                <a:solidFill>
                  <a:srgbClr val="FF0000"/>
                </a:solidFill>
                <a:latin typeface="Courier New"/>
                <a:ea typeface="굴림" charset="0"/>
                <a:cs typeface="Courier New"/>
              </a:rPr>
              <a:t>Lock.Release</a:t>
            </a:r>
            <a:r>
              <a:rPr lang="en-US" altLang="ko-KR" b="0" dirty="0" smtClean="0">
                <a:solidFill>
                  <a:srgbClr val="FF0000"/>
                </a:solidFill>
                <a:latin typeface="Courier New"/>
                <a:ea typeface="굴림" charset="0"/>
                <a:cs typeface="Courier New"/>
              </a:rPr>
              <a:t>()</a:t>
            </a:r>
            <a:r>
              <a:rPr lang="en-US" altLang="ko-KR" b="0" dirty="0" smtClean="0">
                <a:solidFill>
                  <a:srgbClr val="FF0000"/>
                </a:solidFill>
                <a:ea typeface="굴림" charset="0"/>
              </a:rPr>
              <a:t>:</a:t>
            </a:r>
            <a:r>
              <a:rPr lang="en-US" altLang="ko-KR" b="0" dirty="0" smtClean="0">
                <a:ea typeface="굴림" charset="0"/>
              </a:rPr>
              <a:t> release lock after leaving critical section; wake up threads waiting for lock</a:t>
            </a:r>
          </a:p>
          <a:p>
            <a:pPr marL="457200" lvl="1" indent="0">
              <a:lnSpc>
                <a:spcPct val="80000"/>
              </a:lnSpc>
              <a:spcBef>
                <a:spcPct val="20000"/>
              </a:spcBef>
              <a:buFontTx/>
              <a:buNone/>
              <a:defRPr/>
            </a:pPr>
            <a:endParaRPr lang="en-US" altLang="ko-KR" b="0" dirty="0" smtClean="0">
              <a:latin typeface="Helvetica" charset="0"/>
              <a:ea typeface="굴림" charset="0"/>
              <a:cs typeface="굴림" charset="0"/>
            </a:endParaRPr>
          </a:p>
          <a:p>
            <a:pPr>
              <a:lnSpc>
                <a:spcPct val="80000"/>
              </a:lnSpc>
              <a:spcBef>
                <a:spcPct val="20000"/>
              </a:spcBef>
              <a:defRPr/>
            </a:pPr>
            <a:r>
              <a:rPr lang="en-US" altLang="ko-KR" b="0" dirty="0" smtClean="0">
                <a:ea typeface="굴림" charset="0"/>
              </a:rPr>
              <a:t>Semaphores: Like integers with restricted interface</a:t>
            </a:r>
          </a:p>
          <a:p>
            <a:pPr lvl="1">
              <a:lnSpc>
                <a:spcPct val="80000"/>
              </a:lnSpc>
              <a:spcBef>
                <a:spcPct val="20000"/>
              </a:spcBef>
              <a:defRPr/>
            </a:pPr>
            <a:r>
              <a:rPr lang="en-US" altLang="ko-KR" b="0" dirty="0" smtClean="0">
                <a:solidFill>
                  <a:schemeClr val="hlink"/>
                </a:solidFill>
                <a:latin typeface="Courier New" charset="0"/>
                <a:ea typeface="굴림" charset="0"/>
                <a:cs typeface="굴림" charset="0"/>
              </a:rPr>
              <a:t>P()</a:t>
            </a:r>
            <a:r>
              <a:rPr lang="en-US" altLang="ko-KR" b="0" dirty="0" smtClean="0">
                <a:solidFill>
                  <a:schemeClr val="hlink"/>
                </a:solidFill>
                <a:ea typeface="굴림" charset="0"/>
              </a:rPr>
              <a:t>:</a:t>
            </a:r>
            <a:r>
              <a:rPr lang="en-US" altLang="ko-KR" b="0" dirty="0" smtClean="0">
                <a:ea typeface="굴림" charset="0"/>
              </a:rPr>
              <a:t> Wait if zero; decrement when becomes non-zero</a:t>
            </a:r>
          </a:p>
          <a:p>
            <a:pPr lvl="1">
              <a:lnSpc>
                <a:spcPct val="80000"/>
              </a:lnSpc>
              <a:spcBef>
                <a:spcPct val="20000"/>
              </a:spcBef>
              <a:defRPr/>
            </a:pPr>
            <a:r>
              <a:rPr lang="en-US" altLang="ko-KR" b="0" dirty="0" smtClean="0">
                <a:solidFill>
                  <a:schemeClr val="hlink"/>
                </a:solidFill>
                <a:latin typeface="Courier New" charset="0"/>
                <a:ea typeface="굴림" charset="0"/>
                <a:cs typeface="굴림" charset="0"/>
              </a:rPr>
              <a:t>V()</a:t>
            </a:r>
            <a:r>
              <a:rPr lang="en-US" altLang="ko-KR" b="0" dirty="0" smtClean="0">
                <a:solidFill>
                  <a:schemeClr val="hlink"/>
                </a:solidFill>
                <a:ea typeface="굴림" charset="0"/>
              </a:rPr>
              <a:t>:</a:t>
            </a:r>
            <a:r>
              <a:rPr lang="en-US" altLang="ko-KR" b="0" dirty="0" smtClean="0">
                <a:ea typeface="굴림" charset="0"/>
              </a:rPr>
              <a:t> Increment and wake a sleeping task (if exists)</a:t>
            </a:r>
          </a:p>
          <a:p>
            <a:pPr lvl="1">
              <a:lnSpc>
                <a:spcPct val="80000"/>
              </a:lnSpc>
              <a:spcBef>
                <a:spcPct val="20000"/>
              </a:spcBef>
              <a:defRPr/>
            </a:pPr>
            <a:r>
              <a:rPr lang="en-US" altLang="ko-KR" b="0" dirty="0" smtClean="0">
                <a:ea typeface="굴림" charset="0"/>
              </a:rPr>
              <a:t>Use a semaphore for each scheduling constraint and </a:t>
            </a:r>
            <a:r>
              <a:rPr lang="en-US" altLang="ko-KR" b="0" dirty="0" err="1" smtClean="0">
                <a:ea typeface="굴림" charset="0"/>
              </a:rPr>
              <a:t>mutex</a:t>
            </a:r>
            <a:endParaRPr lang="en-US" altLang="ko-KR" dirty="0">
              <a:ea typeface="굴림" charset="0"/>
            </a:endParaRPr>
          </a:p>
          <a:p>
            <a:pPr lvl="1">
              <a:lnSpc>
                <a:spcPct val="80000"/>
              </a:lnSpc>
              <a:spcBef>
                <a:spcPct val="20000"/>
              </a:spcBef>
              <a:defRPr/>
            </a:pPr>
            <a:r>
              <a:rPr lang="en-US" altLang="ko-KR" dirty="0" smtClean="0">
                <a:ea typeface="굴림" charset="0"/>
              </a:rPr>
              <a:t>Decided “</a:t>
            </a:r>
            <a:r>
              <a:rPr lang="en-US" dirty="0"/>
              <a:t>exert too </a:t>
            </a:r>
            <a:r>
              <a:rPr lang="en-US" dirty="0" smtClean="0"/>
              <a:t>little structuring </a:t>
            </a:r>
            <a:r>
              <a:rPr lang="en-US" dirty="0"/>
              <a:t>discipline on concurrent </a:t>
            </a:r>
            <a:r>
              <a:rPr lang="en-US" dirty="0" smtClean="0"/>
              <a:t>programs”</a:t>
            </a:r>
            <a:endParaRPr lang="en-US" altLang="ko-KR" b="0" dirty="0" smtClean="0">
              <a:ea typeface="굴림" charset="0"/>
            </a:endParaRPr>
          </a:p>
        </p:txBody>
      </p:sp>
    </p:spTree>
    <p:extLst>
      <p:ext uri="{BB962C8B-B14F-4D97-AF65-F5344CB8AC3E}">
        <p14:creationId xmlns:p14="http://schemas.microsoft.com/office/powerpoint/2010/main" val="336810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609600" y="228600"/>
            <a:ext cx="7924800" cy="400050"/>
          </a:xfrm>
        </p:spPr>
        <p:txBody>
          <a:bodyPr/>
          <a:lstStyle/>
          <a:p>
            <a:r>
              <a:rPr lang="en-US" dirty="0">
                <a:ea typeface="ＭＳ Ｐゴシック" charset="0"/>
              </a:rPr>
              <a:t>Recap: Synchronization Primitives</a:t>
            </a:r>
          </a:p>
        </p:txBody>
      </p:sp>
      <p:sp>
        <p:nvSpPr>
          <p:cNvPr id="3" name="Content Placeholder 2"/>
          <p:cNvSpPr>
            <a:spLocks noGrp="1"/>
          </p:cNvSpPr>
          <p:nvPr>
            <p:ph idx="1"/>
          </p:nvPr>
        </p:nvSpPr>
        <p:spPr>
          <a:xfrm>
            <a:off x="180219" y="974271"/>
            <a:ext cx="8610600" cy="3623129"/>
          </a:xfrm>
        </p:spPr>
        <p:txBody>
          <a:bodyPr/>
          <a:lstStyle/>
          <a:p>
            <a:pPr>
              <a:spcBef>
                <a:spcPct val="20000"/>
              </a:spcBef>
              <a:defRPr/>
            </a:pPr>
            <a:r>
              <a:rPr lang="en-US" altLang="ko-KR" b="0" dirty="0" smtClean="0">
                <a:ea typeface="굴림" charset="0"/>
              </a:rPr>
              <a:t>Monitors: A lock plus one or more condition variables</a:t>
            </a:r>
          </a:p>
          <a:p>
            <a:pPr lvl="1">
              <a:spcBef>
                <a:spcPct val="20000"/>
              </a:spcBef>
              <a:defRPr/>
            </a:pPr>
            <a:r>
              <a:rPr lang="en-US" altLang="ko-KR" b="0" dirty="0" smtClean="0">
                <a:ea typeface="굴림" charset="0"/>
              </a:rPr>
              <a:t>Condition variable: a queue of LWPs waiting inside critical section for an event to happen</a:t>
            </a:r>
          </a:p>
          <a:p>
            <a:pPr lvl="1">
              <a:spcBef>
                <a:spcPct val="20000"/>
              </a:spcBef>
              <a:defRPr/>
            </a:pPr>
            <a:r>
              <a:rPr lang="en-US" altLang="ko-KR" b="0" dirty="0" smtClean="0">
                <a:ea typeface="굴림" charset="0"/>
              </a:rPr>
              <a:t>Use condition variables to implement sched</a:t>
            </a:r>
            <a:r>
              <a:rPr lang="en-US" altLang="ko-KR" dirty="0" smtClean="0">
                <a:ea typeface="굴림" charset="0"/>
              </a:rPr>
              <a:t>uling</a:t>
            </a:r>
            <a:r>
              <a:rPr lang="en-US" altLang="ko-KR" b="0" dirty="0" smtClean="0">
                <a:ea typeface="굴림" charset="0"/>
              </a:rPr>
              <a:t> constraints</a:t>
            </a:r>
          </a:p>
          <a:p>
            <a:pPr lvl="1">
              <a:spcBef>
                <a:spcPct val="20000"/>
              </a:spcBef>
              <a:defRPr/>
            </a:pPr>
            <a:r>
              <a:rPr lang="en-US" altLang="ko-KR" b="0" dirty="0" smtClean="0">
                <a:ea typeface="굴림" charset="0"/>
              </a:rPr>
              <a:t>Three Operations: </a:t>
            </a:r>
            <a:r>
              <a:rPr lang="en-US" altLang="ko-KR" b="0" dirty="0" smtClean="0">
                <a:solidFill>
                  <a:schemeClr val="hlink"/>
                </a:solidFill>
                <a:latin typeface="Courier New" charset="0"/>
                <a:ea typeface="굴림" charset="0"/>
                <a:cs typeface="굴림" charset="0"/>
              </a:rPr>
              <a:t>Wait()</a:t>
            </a:r>
            <a:r>
              <a:rPr lang="en-US" altLang="ko-KR" b="0" dirty="0" smtClean="0">
                <a:ea typeface="굴림" charset="0"/>
              </a:rPr>
              <a:t>,</a:t>
            </a:r>
            <a:r>
              <a:rPr lang="en-US" altLang="ko-KR" b="0" dirty="0" smtClean="0">
                <a:solidFill>
                  <a:schemeClr val="hlink"/>
                </a:solidFill>
                <a:latin typeface="Helvetica" charset="0"/>
                <a:ea typeface="굴림" charset="0"/>
                <a:cs typeface="굴림" charset="0"/>
              </a:rPr>
              <a:t> </a:t>
            </a:r>
            <a:r>
              <a:rPr lang="en-US" altLang="ko-KR" b="0" dirty="0" smtClean="0">
                <a:solidFill>
                  <a:schemeClr val="hlink"/>
                </a:solidFill>
                <a:latin typeface="Courier New" charset="0"/>
                <a:ea typeface="굴림" charset="0"/>
                <a:cs typeface="굴림" charset="0"/>
              </a:rPr>
              <a:t>Signal()</a:t>
            </a:r>
            <a:r>
              <a:rPr lang="en-US" altLang="ko-KR" b="0" dirty="0" smtClean="0">
                <a:ea typeface="굴림" charset="0"/>
              </a:rPr>
              <a:t>,</a:t>
            </a:r>
            <a:r>
              <a:rPr lang="en-US" altLang="ko-KR" b="0" dirty="0" smtClean="0">
                <a:solidFill>
                  <a:schemeClr val="hlink"/>
                </a:solidFill>
                <a:ea typeface="굴림" charset="0"/>
              </a:rPr>
              <a:t> </a:t>
            </a:r>
            <a:r>
              <a:rPr lang="en-US" altLang="ko-KR" b="0" dirty="0" smtClean="0">
                <a:ea typeface="굴림" charset="0"/>
              </a:rPr>
              <a:t>and</a:t>
            </a:r>
            <a:r>
              <a:rPr lang="en-US" altLang="ko-KR" b="0" dirty="0" smtClean="0">
                <a:solidFill>
                  <a:schemeClr val="hlink"/>
                </a:solidFill>
                <a:ea typeface="굴림" charset="0"/>
              </a:rPr>
              <a:t> </a:t>
            </a:r>
            <a:r>
              <a:rPr lang="en-US" altLang="ko-KR" b="0" dirty="0" smtClean="0">
                <a:solidFill>
                  <a:schemeClr val="hlink"/>
                </a:solidFill>
                <a:latin typeface="Courier New" charset="0"/>
                <a:ea typeface="굴림" charset="0"/>
                <a:cs typeface="굴림" charset="0"/>
              </a:rPr>
              <a:t>Broadcast()</a:t>
            </a:r>
          </a:p>
        </p:txBody>
      </p:sp>
    </p:spTree>
    <p:extLst>
      <p:ext uri="{BB962C8B-B14F-4D97-AF65-F5344CB8AC3E}">
        <p14:creationId xmlns:p14="http://schemas.microsoft.com/office/powerpoint/2010/main" val="525204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169863" y="92075"/>
            <a:ext cx="8850312" cy="857250"/>
          </a:xfrm>
        </p:spPr>
        <p:txBody>
          <a:bodyPr/>
          <a:lstStyle/>
          <a:p>
            <a:r>
              <a:rPr lang="en-US" altLang="ko-KR" dirty="0">
                <a:ea typeface="굴림" charset="0"/>
              </a:rPr>
              <a:t>Recap: Monitors</a:t>
            </a:r>
          </a:p>
        </p:txBody>
      </p:sp>
      <p:sp>
        <p:nvSpPr>
          <p:cNvPr id="501763" name="Rectangle 3"/>
          <p:cNvSpPr>
            <a:spLocks noGrp="1" noChangeArrowheads="1"/>
          </p:cNvSpPr>
          <p:nvPr>
            <p:ph type="body" idx="1"/>
          </p:nvPr>
        </p:nvSpPr>
        <p:spPr>
          <a:xfrm>
            <a:off x="304800" y="914393"/>
            <a:ext cx="8382000" cy="4343400"/>
          </a:xfrm>
        </p:spPr>
        <p:txBody>
          <a:bodyPr>
            <a:normAutofit/>
          </a:bodyPr>
          <a:lstStyle/>
          <a:p>
            <a:pPr>
              <a:lnSpc>
                <a:spcPct val="80000"/>
              </a:lnSpc>
            </a:pPr>
            <a:r>
              <a:rPr lang="en-US" altLang="ko-KR" b="0" dirty="0">
                <a:ea typeface="굴림" charset="0"/>
              </a:rPr>
              <a:t>Monitors represent the logic of the program</a:t>
            </a:r>
          </a:p>
          <a:p>
            <a:pPr lvl="1">
              <a:lnSpc>
                <a:spcPct val="80000"/>
              </a:lnSpc>
            </a:pPr>
            <a:r>
              <a:rPr lang="en-US" altLang="ko-KR" b="0" dirty="0">
                <a:ea typeface="굴림" charset="0"/>
              </a:rPr>
              <a:t>Wait if necessary</a:t>
            </a:r>
          </a:p>
          <a:p>
            <a:pPr lvl="1">
              <a:lnSpc>
                <a:spcPct val="80000"/>
              </a:lnSpc>
            </a:pPr>
            <a:r>
              <a:rPr lang="en-US" altLang="ko-KR" b="0" dirty="0">
                <a:ea typeface="굴림" charset="0"/>
              </a:rPr>
              <a:t>Signal when change something so any waiting </a:t>
            </a:r>
            <a:r>
              <a:rPr lang="en-US" altLang="ko-KR" b="0" dirty="0" smtClean="0">
                <a:ea typeface="굴림" charset="0"/>
              </a:rPr>
              <a:t>LWPs can </a:t>
            </a:r>
            <a:r>
              <a:rPr lang="en-US" altLang="ko-KR" b="0" dirty="0">
                <a:ea typeface="굴림" charset="0"/>
              </a:rPr>
              <a:t>proceed</a:t>
            </a:r>
          </a:p>
          <a:p>
            <a:pPr>
              <a:lnSpc>
                <a:spcPct val="80000"/>
              </a:lnSpc>
            </a:pPr>
            <a:r>
              <a:rPr lang="en-US" altLang="ko-KR" b="0" dirty="0">
                <a:ea typeface="굴림" charset="0"/>
              </a:rPr>
              <a:t>Basic structure of monitor-based program</a:t>
            </a:r>
            <a:r>
              <a:rPr lang="en-US" altLang="ko-KR" b="0" dirty="0" smtClean="0">
                <a:ea typeface="굴림" charset="0"/>
              </a:rPr>
              <a:t>:</a:t>
            </a:r>
          </a:p>
          <a:p>
            <a:pPr lvl="4">
              <a:lnSpc>
                <a:spcPct val="80000"/>
              </a:lnSpc>
            </a:pPr>
            <a:endParaRPr lang="en-US" altLang="ko-KR" b="0" dirty="0">
              <a:ea typeface="굴림" charset="0"/>
            </a:endParaRPr>
          </a:p>
          <a:p>
            <a:pPr lvl="1">
              <a:lnSpc>
                <a:spcPct val="80000"/>
              </a:lnSpc>
              <a:buFontTx/>
              <a:buNone/>
            </a:pPr>
            <a:r>
              <a:rPr lang="en-US" altLang="ko-KR" sz="2000" b="0" dirty="0">
                <a:latin typeface="Courier New" charset="0"/>
                <a:ea typeface="굴림" charset="0"/>
                <a:cs typeface="굴림" charset="0"/>
              </a:rPr>
              <a:t>	</a:t>
            </a:r>
            <a:r>
              <a:rPr lang="en-US" altLang="ko-KR" sz="1600" b="0" dirty="0" err="1">
                <a:solidFill>
                  <a:schemeClr val="hlink"/>
                </a:solidFill>
                <a:latin typeface="Courier New" charset="0"/>
                <a:ea typeface="굴림" charset="0"/>
                <a:cs typeface="굴림" charset="0"/>
              </a:rPr>
              <a:t>lock.Acquire</a:t>
            </a:r>
            <a:r>
              <a:rPr lang="en-US" altLang="ko-KR" sz="1600" b="0" dirty="0">
                <a:solidFill>
                  <a:schemeClr val="hlink"/>
                </a:solidFill>
                <a:latin typeface="Courier New" charset="0"/>
                <a:ea typeface="굴림" charset="0"/>
                <a:cs typeface="굴림" charset="0"/>
              </a:rPr>
              <a:t>()</a:t>
            </a:r>
            <a:r>
              <a:rPr lang="en-US" altLang="ko-KR" sz="1600" b="0" dirty="0">
                <a:latin typeface="Courier New" charset="0"/>
                <a:ea typeface="굴림" charset="0"/>
                <a:cs typeface="굴림" charset="0"/>
              </a:rPr>
              <a:t>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while (need to wait)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condvar.wait</a:t>
            </a:r>
            <a:r>
              <a:rPr lang="en-US" altLang="ko-KR" sz="1600" b="0" dirty="0">
                <a:latin typeface="Courier New" charset="0"/>
                <a:ea typeface="굴림" charset="0"/>
                <a:cs typeface="굴림" charset="0"/>
              </a:rPr>
              <a:t>(&amp;lock);</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a:t>
            </a:r>
            <a:br>
              <a:rPr lang="en-US" altLang="ko-KR" sz="1600" b="0" dirty="0">
                <a:latin typeface="Courier New" charset="0"/>
                <a:ea typeface="굴림" charset="0"/>
                <a:cs typeface="굴림" charset="0"/>
              </a:rPr>
            </a:br>
            <a:r>
              <a:rPr lang="en-US" altLang="ko-KR" sz="1600" b="0" dirty="0" err="1" smtClean="0">
                <a:solidFill>
                  <a:schemeClr val="hlink"/>
                </a:solidFill>
                <a:latin typeface="Courier New" charset="0"/>
                <a:ea typeface="굴림" charset="0"/>
                <a:cs typeface="굴림" charset="0"/>
              </a:rPr>
              <a:t>lock.Release</a:t>
            </a:r>
            <a:r>
              <a:rPr lang="en-US" altLang="ko-KR" sz="1600" b="0" dirty="0">
                <a:solidFill>
                  <a:schemeClr val="hlink"/>
                </a:solidFill>
                <a:latin typeface="Courier New" charset="0"/>
                <a:ea typeface="굴림" charset="0"/>
                <a:cs typeface="굴림" charset="0"/>
              </a:rPr>
              <a:t>()</a:t>
            </a:r>
            <a:r>
              <a:rPr lang="en-US" altLang="ko-KR" sz="1600" b="0" dirty="0">
                <a:latin typeface="Courier New" charset="0"/>
                <a:ea typeface="굴림" charset="0"/>
                <a:cs typeface="굴림" charset="0"/>
              </a:rPr>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do something so no need to wait</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r>
            <a:br>
              <a:rPr lang="en-US" altLang="ko-KR" sz="1600" b="0" dirty="0">
                <a:latin typeface="Courier New" charset="0"/>
                <a:ea typeface="굴림" charset="0"/>
                <a:cs typeface="굴림" charset="0"/>
              </a:rPr>
            </a:br>
            <a:r>
              <a:rPr lang="en-US" altLang="ko-KR" sz="1600" b="0" dirty="0" err="1">
                <a:solidFill>
                  <a:schemeClr val="hlink"/>
                </a:solidFill>
                <a:latin typeface="Courier New" charset="0"/>
                <a:ea typeface="굴림" charset="0"/>
                <a:cs typeface="굴림" charset="0"/>
              </a:rPr>
              <a:t>lock.Acquire</a:t>
            </a:r>
            <a:r>
              <a:rPr lang="en-US" altLang="ko-KR" sz="1600" b="0" dirty="0">
                <a:solidFill>
                  <a:schemeClr val="hlink"/>
                </a:solidFill>
                <a:latin typeface="Courier New" charset="0"/>
                <a:ea typeface="굴림" charset="0"/>
                <a:cs typeface="굴림" charset="0"/>
              </a:rPr>
              <a:t>(</a:t>
            </a:r>
            <a:r>
              <a:rPr lang="en-US" altLang="ko-KR" sz="1600" b="0" dirty="0" smtClean="0">
                <a:solidFill>
                  <a:schemeClr val="hlink"/>
                </a:solidFill>
                <a:latin typeface="Courier New" charset="0"/>
                <a:ea typeface="굴림" charset="0"/>
                <a:cs typeface="굴림" charset="0"/>
              </a:rPr>
              <a:t>)</a:t>
            </a:r>
            <a:endParaRPr lang="en-US" altLang="ko-KR" sz="1600" b="0" dirty="0">
              <a:latin typeface="Courier New" charset="0"/>
              <a:ea typeface="굴림" charset="0"/>
              <a:cs typeface="굴림" charset="0"/>
            </a:endParaRPr>
          </a:p>
          <a:p>
            <a:pPr lvl="1">
              <a:lnSpc>
                <a:spcPct val="80000"/>
              </a:lnSpc>
              <a:buFontTx/>
              <a:buNone/>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condvar.signal</a:t>
            </a:r>
            <a:r>
              <a:rPr lang="en-US" altLang="ko-KR" sz="1600" b="0" dirty="0">
                <a:latin typeface="Courier New" charset="0"/>
                <a:ea typeface="굴림" charset="0"/>
                <a:cs typeface="굴림" charset="0"/>
              </a:rPr>
              <a:t>()</a:t>
            </a:r>
            <a:r>
              <a:rPr lang="en-US" altLang="ko-KR" sz="1600" b="0" dirty="0" smtClean="0">
                <a:latin typeface="Courier New" charset="0"/>
                <a:ea typeface="굴림" charset="0"/>
                <a:cs typeface="굴림" charset="0"/>
              </a:rPr>
              <a:t>;</a:t>
            </a:r>
            <a:r>
              <a:rPr lang="en-US" altLang="ko-KR" sz="1600" b="0" dirty="0">
                <a:latin typeface="Courier New" charset="0"/>
                <a:ea typeface="굴림" charset="0"/>
                <a:cs typeface="굴림" charset="0"/>
              </a:rPr>
              <a:t/>
            </a:r>
            <a:br>
              <a:rPr lang="en-US" altLang="ko-KR" sz="1600" b="0" dirty="0">
                <a:latin typeface="Courier New" charset="0"/>
                <a:ea typeface="굴림" charset="0"/>
                <a:cs typeface="굴림" charset="0"/>
              </a:rPr>
            </a:br>
            <a:r>
              <a:rPr lang="en-US" altLang="ko-KR" sz="1600" b="0" dirty="0" err="1">
                <a:solidFill>
                  <a:schemeClr val="hlink"/>
                </a:solidFill>
                <a:latin typeface="Courier New" charset="0"/>
                <a:ea typeface="굴림" charset="0"/>
                <a:cs typeface="굴림" charset="0"/>
              </a:rPr>
              <a:t>lock.Release</a:t>
            </a:r>
            <a:r>
              <a:rPr lang="en-US" altLang="ko-KR" sz="1600" b="0" dirty="0">
                <a:solidFill>
                  <a:schemeClr val="hlink"/>
                </a:solidFill>
                <a:latin typeface="Courier New" charset="0"/>
                <a:ea typeface="굴림" charset="0"/>
                <a:cs typeface="굴림" charset="0"/>
              </a:rPr>
              <a:t>()</a:t>
            </a:r>
          </a:p>
        </p:txBody>
      </p:sp>
      <p:grpSp>
        <p:nvGrpSpPr>
          <p:cNvPr id="2" name="Group 4"/>
          <p:cNvGrpSpPr>
            <a:grpSpLocks/>
          </p:cNvGrpSpPr>
          <p:nvPr/>
        </p:nvGrpSpPr>
        <p:grpSpPr bwMode="auto">
          <a:xfrm>
            <a:off x="4356100" y="2436018"/>
            <a:ext cx="3530600" cy="2389586"/>
            <a:chOff x="2880" y="1662"/>
            <a:chExt cx="1810" cy="2007"/>
          </a:xfrm>
        </p:grpSpPr>
        <p:sp>
          <p:nvSpPr>
            <p:cNvPr id="8196" name="AutoShape 5"/>
            <p:cNvSpPr>
              <a:spLocks/>
            </p:cNvSpPr>
            <p:nvPr/>
          </p:nvSpPr>
          <p:spPr bwMode="auto">
            <a:xfrm>
              <a:off x="2880" y="1776"/>
              <a:ext cx="240" cy="752"/>
            </a:xfrm>
            <a:prstGeom prst="rightBrace">
              <a:avLst>
                <a:gd name="adj1" fmla="val 16667"/>
                <a:gd name="adj2" fmla="val 50000"/>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en-US" b="0">
                <a:latin typeface="Gill Sans Light"/>
                <a:cs typeface="Gill Sans Light"/>
              </a:endParaRPr>
            </a:p>
          </p:txBody>
        </p:sp>
        <p:sp>
          <p:nvSpPr>
            <p:cNvPr id="8197" name="AutoShape 6"/>
            <p:cNvSpPr>
              <a:spLocks/>
            </p:cNvSpPr>
            <p:nvPr/>
          </p:nvSpPr>
          <p:spPr bwMode="auto">
            <a:xfrm>
              <a:off x="2880" y="3120"/>
              <a:ext cx="240" cy="549"/>
            </a:xfrm>
            <a:prstGeom prst="rightBrace">
              <a:avLst>
                <a:gd name="adj1" fmla="val 13333"/>
                <a:gd name="adj2" fmla="val 50000"/>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en-US" b="0">
                <a:latin typeface="Gill Sans Light"/>
                <a:cs typeface="Gill Sans Light"/>
              </a:endParaRPr>
            </a:p>
          </p:txBody>
        </p:sp>
        <p:sp>
          <p:nvSpPr>
            <p:cNvPr id="8198" name="Text Box 7"/>
            <p:cNvSpPr txBox="1">
              <a:spLocks noChangeArrowheads="1"/>
            </p:cNvSpPr>
            <p:nvPr/>
          </p:nvSpPr>
          <p:spPr bwMode="auto">
            <a:xfrm>
              <a:off x="3120" y="1662"/>
              <a:ext cx="1570"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altLang="ko-KR" sz="1800" b="0" dirty="0">
                  <a:solidFill>
                    <a:schemeClr val="hlink"/>
                  </a:solidFill>
                  <a:latin typeface="Gill Sans Light"/>
                  <a:cs typeface="Gill Sans Light"/>
                </a:rPr>
                <a:t>Check and/or update</a:t>
              </a:r>
              <a:br>
                <a:rPr lang="en-US" altLang="ko-KR" sz="1800" b="0" dirty="0">
                  <a:solidFill>
                    <a:schemeClr val="hlink"/>
                  </a:solidFill>
                  <a:latin typeface="Gill Sans Light"/>
                  <a:cs typeface="Gill Sans Light"/>
                </a:rPr>
              </a:br>
              <a:r>
                <a:rPr lang="en-US" altLang="ko-KR" sz="1800" b="0" dirty="0">
                  <a:solidFill>
                    <a:schemeClr val="hlink"/>
                  </a:solidFill>
                  <a:latin typeface="Gill Sans Light"/>
                  <a:cs typeface="Gill Sans Light"/>
                </a:rPr>
                <a:t>state variables</a:t>
              </a:r>
            </a:p>
            <a:p>
              <a:r>
                <a:rPr lang="en-US" altLang="ko-KR" sz="1800" b="0" dirty="0">
                  <a:solidFill>
                    <a:schemeClr val="hlink"/>
                  </a:solidFill>
                  <a:latin typeface="Gill Sans Light"/>
                  <a:cs typeface="Gill Sans Light"/>
                </a:rPr>
                <a:t>Wait if necessary </a:t>
              </a:r>
            </a:p>
            <a:p>
              <a:r>
                <a:rPr lang="en-US" altLang="ko-KR" sz="1800" b="0" dirty="0">
                  <a:solidFill>
                    <a:schemeClr val="hlink"/>
                  </a:solidFill>
                  <a:latin typeface="Gill Sans Light"/>
                  <a:cs typeface="Gill Sans Light"/>
                </a:rPr>
                <a:t>(</a:t>
              </a:r>
              <a:r>
                <a:rPr lang="en-US" altLang="ko-KR" sz="1800" b="0" u="sng" dirty="0">
                  <a:solidFill>
                    <a:schemeClr val="hlink"/>
                  </a:solidFill>
                  <a:latin typeface="Gill Sans Light"/>
                  <a:cs typeface="Gill Sans Light"/>
                </a:rPr>
                <a:t>release lock </a:t>
              </a:r>
              <a:r>
                <a:rPr lang="en-US" altLang="ko-KR" sz="1800" b="0" dirty="0">
                  <a:solidFill>
                    <a:schemeClr val="hlink"/>
                  </a:solidFill>
                  <a:latin typeface="Gill Sans Light"/>
                  <a:cs typeface="Gill Sans Light"/>
                </a:rPr>
                <a:t>when waiting)</a:t>
              </a:r>
            </a:p>
          </p:txBody>
        </p:sp>
        <p:sp>
          <p:nvSpPr>
            <p:cNvPr id="8199" name="Text Box 8"/>
            <p:cNvSpPr txBox="1">
              <a:spLocks noChangeArrowheads="1"/>
            </p:cNvSpPr>
            <p:nvPr/>
          </p:nvSpPr>
          <p:spPr bwMode="auto">
            <a:xfrm>
              <a:off x="3120" y="3120"/>
              <a:ext cx="1570"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altLang="ko-KR" sz="1800" b="0" dirty="0">
                  <a:solidFill>
                    <a:schemeClr val="hlink"/>
                  </a:solidFill>
                  <a:latin typeface="Gill Sans Light"/>
                  <a:cs typeface="Gill Sans Light"/>
                </a:rPr>
                <a:t>Check and/or update</a:t>
              </a:r>
            </a:p>
            <a:p>
              <a:r>
                <a:rPr lang="en-US" altLang="ko-KR" sz="1800" b="0" dirty="0">
                  <a:solidFill>
                    <a:schemeClr val="hlink"/>
                  </a:solidFill>
                  <a:latin typeface="Gill Sans Light"/>
                  <a:cs typeface="Gill Sans Light"/>
                </a:rPr>
                <a:t>state variables</a:t>
              </a:r>
            </a:p>
          </p:txBody>
        </p:sp>
      </p:grpSp>
    </p:spTree>
    <p:extLst>
      <p:ext uri="{BB962C8B-B14F-4D97-AF65-F5344CB8AC3E}">
        <p14:creationId xmlns:p14="http://schemas.microsoft.com/office/powerpoint/2010/main" val="1046085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17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176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17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176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176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Mesa Monitors</a:t>
            </a:r>
            <a:endParaRPr lang="en-US" dirty="0"/>
          </a:p>
        </p:txBody>
      </p:sp>
      <p:sp>
        <p:nvSpPr>
          <p:cNvPr id="3" name="Content Placeholder 2"/>
          <p:cNvSpPr>
            <a:spLocks noGrp="1"/>
          </p:cNvSpPr>
          <p:nvPr>
            <p:ph idx="1"/>
          </p:nvPr>
        </p:nvSpPr>
        <p:spPr>
          <a:xfrm>
            <a:off x="169863" y="1122363"/>
            <a:ext cx="8974138" cy="3690937"/>
          </a:xfrm>
        </p:spPr>
        <p:txBody>
          <a:bodyPr>
            <a:normAutofit fontScale="92500" lnSpcReduction="10000"/>
          </a:bodyPr>
          <a:lstStyle/>
          <a:p>
            <a:pPr lvl="0"/>
            <a:r>
              <a:rPr lang="en-US" b="0" dirty="0" smtClean="0">
                <a:effectLst/>
              </a:rPr>
              <a:t>Monitor lock (for synchronization)</a:t>
            </a:r>
          </a:p>
          <a:p>
            <a:r>
              <a:rPr lang="en-US" dirty="0"/>
              <a:t>Condition variable (for scheduling) – when to </a:t>
            </a:r>
            <a:r>
              <a:rPr lang="en-US" dirty="0" smtClean="0"/>
              <a:t>wait</a:t>
            </a:r>
            <a:endParaRPr lang="en-US" b="0" dirty="0" smtClean="0">
              <a:effectLst/>
            </a:endParaRPr>
          </a:p>
          <a:p>
            <a:pPr lvl="1"/>
            <a:endParaRPr lang="en-US" b="0" dirty="0" smtClean="0">
              <a:effectLst/>
            </a:endParaRPr>
          </a:p>
          <a:p>
            <a:pPr lvl="0"/>
            <a:r>
              <a:rPr lang="en-US" b="0" dirty="0" smtClean="0">
                <a:effectLst/>
              </a:rPr>
              <a:t>Tied to module structure of the language – makes it clear what’s being monitored</a:t>
            </a:r>
          </a:p>
          <a:p>
            <a:pPr lvl="1"/>
            <a:endParaRPr lang="en-US" b="0" dirty="0" smtClean="0">
              <a:effectLst/>
            </a:endParaRPr>
          </a:p>
          <a:p>
            <a:pPr lvl="0"/>
            <a:r>
              <a:rPr lang="en-US" b="0" dirty="0" smtClean="0">
                <a:effectLst/>
              </a:rPr>
              <a:t>Language automatically acquires and releases the lock</a:t>
            </a:r>
          </a:p>
          <a:p>
            <a:pPr lvl="1"/>
            <a:endParaRPr lang="en-US" b="0" dirty="0" smtClean="0">
              <a:effectLst/>
            </a:endParaRPr>
          </a:p>
          <a:p>
            <a:pPr lvl="0"/>
            <a:r>
              <a:rPr lang="en-US" b="0" dirty="0" smtClean="0">
                <a:effectLst/>
              </a:rPr>
              <a:t>Tied to a particular invariant, which helps users think about the program</a:t>
            </a:r>
          </a:p>
          <a:p>
            <a:pPr lvl="1"/>
            <a:r>
              <a:rPr lang="en-US" b="0" dirty="0" smtClean="0"/>
              <a:t>Invariant holds on entry and must be maintained before exit or wait</a:t>
            </a:r>
          </a:p>
        </p:txBody>
      </p:sp>
    </p:spTree>
    <p:extLst>
      <p:ext uri="{BB962C8B-B14F-4D97-AF65-F5344CB8AC3E}">
        <p14:creationId xmlns:p14="http://schemas.microsoft.com/office/powerpoint/2010/main" val="149905066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096" y="222250"/>
            <a:ext cx="8877905" cy="552450"/>
          </a:xfrm>
        </p:spPr>
        <p:txBody>
          <a:bodyPr/>
          <a:lstStyle/>
          <a:p>
            <a:pPr lvl="0"/>
            <a:r>
              <a:rPr lang="en-US" dirty="0" smtClean="0"/>
              <a:t>Design Choices and </a:t>
            </a:r>
            <a:r>
              <a:rPr lang="en-US" dirty="0"/>
              <a:t>I</a:t>
            </a:r>
            <a:r>
              <a:rPr lang="en-US" dirty="0" smtClean="0"/>
              <a:t>mplementation Issues</a:t>
            </a:r>
            <a:endParaRPr lang="en-US" dirty="0"/>
          </a:p>
        </p:txBody>
      </p:sp>
      <p:sp>
        <p:nvSpPr>
          <p:cNvPr id="3" name="Content Placeholder 2"/>
          <p:cNvSpPr>
            <a:spLocks noGrp="1"/>
          </p:cNvSpPr>
          <p:nvPr>
            <p:ph idx="1"/>
          </p:nvPr>
        </p:nvSpPr>
        <p:spPr>
          <a:xfrm>
            <a:off x="393700" y="901700"/>
            <a:ext cx="8559800" cy="4241800"/>
          </a:xfrm>
        </p:spPr>
        <p:txBody>
          <a:bodyPr>
            <a:normAutofit/>
          </a:bodyPr>
          <a:lstStyle/>
          <a:p>
            <a:r>
              <a:rPr lang="en-US" dirty="0" smtClean="0"/>
              <a:t>Module: packages </a:t>
            </a:r>
            <a:r>
              <a:rPr lang="en-US" dirty="0"/>
              <a:t>a collection of related procedures and protect </a:t>
            </a:r>
            <a:r>
              <a:rPr lang="en-US" dirty="0" smtClean="0"/>
              <a:t>their private </a:t>
            </a:r>
            <a:r>
              <a:rPr lang="en-US" dirty="0"/>
              <a:t>data from external access</a:t>
            </a:r>
            <a:endParaRPr lang="en-US" dirty="0" smtClean="0"/>
          </a:p>
          <a:p>
            <a:pPr lvl="0"/>
            <a:r>
              <a:rPr lang="en-US" dirty="0" smtClean="0"/>
              <a:t>Three</a:t>
            </a:r>
            <a:r>
              <a:rPr lang="en-US" b="0" dirty="0" smtClean="0">
                <a:effectLst/>
              </a:rPr>
              <a:t> types of procedures in a monitor module:</a:t>
            </a:r>
          </a:p>
          <a:p>
            <a:pPr lvl="1"/>
            <a:r>
              <a:rPr lang="en-US" b="0" dirty="0" smtClean="0">
                <a:effectLst/>
              </a:rPr>
              <a:t>Entry (acquires and releases lock)</a:t>
            </a:r>
          </a:p>
          <a:p>
            <a:pPr lvl="2"/>
            <a:r>
              <a:rPr lang="en-US" dirty="0" smtClean="0"/>
              <a:t>Typically allocates, initializes, or free data (e.g., constructor, destructor)</a:t>
            </a:r>
            <a:endParaRPr lang="en-US" sz="700" b="0" dirty="0"/>
          </a:p>
          <a:p>
            <a:pPr lvl="1"/>
            <a:r>
              <a:rPr lang="en-US" b="0" dirty="0" smtClean="0">
                <a:effectLst/>
              </a:rPr>
              <a:t>Internal (no locking done): can’t be called from outside the module</a:t>
            </a:r>
          </a:p>
          <a:p>
            <a:pPr lvl="2"/>
            <a:r>
              <a:rPr lang="en-US" dirty="0" smtClean="0"/>
              <a:t>(Similar to private methods in a class)</a:t>
            </a:r>
            <a:endParaRPr lang="en-US" b="0" dirty="0" smtClean="0">
              <a:effectLst/>
            </a:endParaRPr>
          </a:p>
          <a:p>
            <a:pPr lvl="1"/>
            <a:r>
              <a:rPr lang="en-US" b="0" dirty="0" smtClean="0">
                <a:effectLst/>
              </a:rPr>
              <a:t>External (no locking done): externally callable. Why is this useful?</a:t>
            </a:r>
          </a:p>
          <a:p>
            <a:pPr lvl="2"/>
            <a:r>
              <a:rPr lang="en-US" dirty="0" smtClean="0"/>
              <a:t>(Similar to public methods in a class)</a:t>
            </a:r>
            <a:endParaRPr lang="en-US" b="0" dirty="0" smtClean="0">
              <a:effectLst/>
            </a:endParaRPr>
          </a:p>
          <a:p>
            <a:pPr lvl="2"/>
            <a:r>
              <a:rPr lang="en-US" b="0" dirty="0" smtClean="0">
                <a:effectLst/>
              </a:rPr>
              <a:t>Allows grouping of related things into a module</a:t>
            </a:r>
          </a:p>
          <a:p>
            <a:pPr lvl="2"/>
            <a:r>
              <a:rPr lang="en-US" b="0" dirty="0" smtClean="0">
                <a:effectLst/>
              </a:rPr>
              <a:t>Allows doing some of the work outside the monitor lock</a:t>
            </a:r>
          </a:p>
        </p:txBody>
      </p:sp>
    </p:spTree>
    <p:extLst>
      <p:ext uri="{BB962C8B-B14F-4D97-AF65-F5344CB8AC3E}">
        <p14:creationId xmlns:p14="http://schemas.microsoft.com/office/powerpoint/2010/main" val="192317524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096" y="247650"/>
            <a:ext cx="8877905" cy="552450"/>
          </a:xfrm>
        </p:spPr>
        <p:txBody>
          <a:bodyPr/>
          <a:lstStyle/>
          <a:p>
            <a:pPr lvl="0"/>
            <a:r>
              <a:rPr lang="en-US" dirty="0" smtClean="0"/>
              <a:t>Design Choices and </a:t>
            </a:r>
            <a:r>
              <a:rPr lang="en-US" dirty="0"/>
              <a:t>I</a:t>
            </a:r>
            <a:r>
              <a:rPr lang="en-US" dirty="0" smtClean="0"/>
              <a:t>mplementation Issues</a:t>
            </a:r>
            <a:endParaRPr lang="en-US" dirty="0"/>
          </a:p>
        </p:txBody>
      </p:sp>
      <p:sp>
        <p:nvSpPr>
          <p:cNvPr id="3" name="Content Placeholder 2"/>
          <p:cNvSpPr>
            <a:spLocks noGrp="1"/>
          </p:cNvSpPr>
          <p:nvPr>
            <p:ph idx="1"/>
          </p:nvPr>
        </p:nvSpPr>
        <p:spPr>
          <a:xfrm>
            <a:off x="228600" y="895350"/>
            <a:ext cx="9042400" cy="3695700"/>
          </a:xfrm>
        </p:spPr>
        <p:txBody>
          <a:bodyPr/>
          <a:lstStyle/>
          <a:p>
            <a:pPr lvl="0"/>
            <a:r>
              <a:rPr lang="en-US" b="0" dirty="0" smtClean="0"/>
              <a:t>Choices for n</a:t>
            </a:r>
            <a:r>
              <a:rPr lang="en-US" b="0" dirty="0" smtClean="0">
                <a:effectLst/>
              </a:rPr>
              <a:t>otify semantics:</a:t>
            </a:r>
          </a:p>
          <a:p>
            <a:pPr lvl="1"/>
            <a:r>
              <a:rPr lang="en-US" b="0" dirty="0" smtClean="0">
                <a:effectLst/>
              </a:rPr>
              <a:t>(Hoare monitors) Immediately cede CPU and lock to waking process</a:t>
            </a:r>
          </a:p>
          <a:p>
            <a:pPr lvl="2"/>
            <a:r>
              <a:rPr lang="en-US" b="0" dirty="0" smtClean="0"/>
              <a:t>Causes</a:t>
            </a:r>
            <a:r>
              <a:rPr lang="en-US" b="0" dirty="0" smtClean="0">
                <a:effectLst/>
              </a:rPr>
              <a:t> many context switches </a:t>
            </a:r>
            <a:r>
              <a:rPr lang="en-US" b="0" dirty="0" smtClean="0"/>
              <a:t>but w</a:t>
            </a:r>
            <a:r>
              <a:rPr lang="en-US" b="0" dirty="0" smtClean="0">
                <a:effectLst/>
              </a:rPr>
              <a:t>hy would this approach be desirable? </a:t>
            </a:r>
            <a:br>
              <a:rPr lang="en-US" b="0" dirty="0" smtClean="0">
                <a:effectLst/>
              </a:rPr>
            </a:br>
            <a:r>
              <a:rPr lang="en-US" b="0" dirty="0" smtClean="0">
                <a:effectLst/>
              </a:rPr>
              <a:t>(Waiting process knows the condition it was waiting on is guaranteed to hold)</a:t>
            </a:r>
          </a:p>
          <a:p>
            <a:pPr lvl="2"/>
            <a:r>
              <a:rPr lang="en-US" b="0" dirty="0" smtClean="0">
                <a:effectLst/>
              </a:rPr>
              <a:t>Also, doesn’t work in the presence of priorities</a:t>
            </a:r>
          </a:p>
          <a:p>
            <a:pPr lvl="1"/>
            <a:r>
              <a:rPr lang="en-US" b="0" dirty="0" smtClean="0">
                <a:effectLst/>
              </a:rPr>
              <a:t>(</a:t>
            </a:r>
            <a:r>
              <a:rPr lang="en-US" b="0" dirty="0" smtClean="0"/>
              <a:t>Mesa monitors) </a:t>
            </a:r>
            <a:r>
              <a:rPr lang="en-US" b="0" dirty="0" err="1" smtClean="0">
                <a:effectLst/>
              </a:rPr>
              <a:t>Notifier</a:t>
            </a:r>
            <a:r>
              <a:rPr lang="en-US" b="0" dirty="0" smtClean="0">
                <a:effectLst/>
              </a:rPr>
              <a:t> keeps lock, wakes process with no guarantees =&gt; waking process must recheck its condition</a:t>
            </a:r>
          </a:p>
        </p:txBody>
      </p:sp>
    </p:spTree>
    <p:extLst>
      <p:ext uri="{BB962C8B-B14F-4D97-AF65-F5344CB8AC3E}">
        <p14:creationId xmlns:p14="http://schemas.microsoft.com/office/powerpoint/2010/main" val="326243545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a:xfrm>
            <a:off x="169863" y="117475"/>
            <a:ext cx="8850312" cy="857250"/>
          </a:xfrm>
        </p:spPr>
        <p:txBody>
          <a:bodyPr/>
          <a:lstStyle/>
          <a:p>
            <a:r>
              <a:rPr lang="en-US" altLang="ko-KR" dirty="0">
                <a:latin typeface="Helvetica" charset="0"/>
                <a:ea typeface="굴림" charset="0"/>
                <a:cs typeface="굴림" charset="0"/>
              </a:rPr>
              <a:t>Mesa Monitor: Why “while()”?</a:t>
            </a:r>
          </a:p>
        </p:txBody>
      </p:sp>
      <p:sp>
        <p:nvSpPr>
          <p:cNvPr id="11266" name="Rectangle 3"/>
          <p:cNvSpPr>
            <a:spLocks noGrp="1" noChangeArrowheads="1"/>
          </p:cNvSpPr>
          <p:nvPr>
            <p:ph type="body" idx="1"/>
          </p:nvPr>
        </p:nvSpPr>
        <p:spPr>
          <a:xfrm>
            <a:off x="292100" y="1028700"/>
            <a:ext cx="8699500" cy="3858816"/>
          </a:xfrm>
        </p:spPr>
        <p:txBody>
          <a:bodyPr/>
          <a:lstStyle/>
          <a:p>
            <a:pPr>
              <a:lnSpc>
                <a:spcPct val="80000"/>
              </a:lnSpc>
              <a:spcBef>
                <a:spcPct val="20000"/>
              </a:spcBef>
              <a:tabLst>
                <a:tab pos="688975" algn="l"/>
                <a:tab pos="1027113" algn="l"/>
                <a:tab pos="1377950" algn="l"/>
              </a:tabLst>
            </a:pPr>
            <a:r>
              <a:rPr lang="en-US" altLang="ko-KR" dirty="0">
                <a:latin typeface="Helvetica" charset="0"/>
                <a:ea typeface="굴림" charset="0"/>
                <a:cs typeface="굴림" charset="0"/>
              </a:rPr>
              <a:t>Why do we use “while()” instead of “if() with Mesa monitors?</a:t>
            </a:r>
          </a:p>
          <a:p>
            <a:pPr>
              <a:lnSpc>
                <a:spcPct val="80000"/>
              </a:lnSpc>
              <a:spcBef>
                <a:spcPct val="20000"/>
              </a:spcBef>
              <a:tabLst>
                <a:tab pos="688975" algn="l"/>
                <a:tab pos="1027113" algn="l"/>
                <a:tab pos="1377950" algn="l"/>
              </a:tabLst>
            </a:pPr>
            <a:r>
              <a:rPr lang="en-US" altLang="ko-KR" dirty="0" smtClean="0">
                <a:latin typeface="Helvetica" charset="0"/>
                <a:ea typeface="굴림" charset="0"/>
                <a:cs typeface="굴림" charset="0"/>
              </a:rPr>
              <a:t>We’ll </a:t>
            </a:r>
            <a:r>
              <a:rPr lang="en-US" altLang="ko-KR" dirty="0">
                <a:latin typeface="Helvetica" charset="0"/>
                <a:ea typeface="굴림" charset="0"/>
                <a:cs typeface="굴림" charset="0"/>
              </a:rPr>
              <a:t>use the synchronized (infinite) queue example</a:t>
            </a:r>
          </a:p>
        </p:txBody>
      </p:sp>
      <p:sp>
        <p:nvSpPr>
          <p:cNvPr id="11267" name="Rectangle 3"/>
          <p:cNvSpPr txBox="1">
            <a:spLocks noChangeArrowheads="1"/>
          </p:cNvSpPr>
          <p:nvPr/>
        </p:nvSpPr>
        <p:spPr bwMode="auto">
          <a:xfrm>
            <a:off x="444500" y="2197100"/>
            <a:ext cx="3886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lIns="90478" tIns="44445" rIns="90478" bIns="44445"/>
          <a:lstStyle>
            <a:lvl1pPr marL="285750" indent="-285750" eaLnBrk="0" hangingPunct="0">
              <a:tabLst>
                <a:tab pos="852488" algn="l"/>
                <a:tab pos="1252538" algn="l"/>
                <a:tab pos="1654175" algn="l"/>
                <a:tab pos="5086350"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852488" algn="l"/>
                <a:tab pos="1252538" algn="l"/>
                <a:tab pos="1654175" algn="l"/>
                <a:tab pos="5086350" algn="l"/>
              </a:tabLst>
              <a:defRPr sz="2400" b="1">
                <a:solidFill>
                  <a:schemeClr val="tx1"/>
                </a:solidFill>
                <a:latin typeface="Comic Sans MS" charset="0"/>
                <a:ea typeface="ＭＳ Ｐゴシック" charset="0"/>
              </a:defRPr>
            </a:lvl2pPr>
            <a:lvl3pPr marL="1143000" indent="-228600" eaLnBrk="0" hangingPunct="0">
              <a:tabLst>
                <a:tab pos="852488" algn="l"/>
                <a:tab pos="1252538" algn="l"/>
                <a:tab pos="1654175" algn="l"/>
                <a:tab pos="5086350" algn="l"/>
              </a:tabLst>
              <a:defRPr sz="2400" b="1">
                <a:solidFill>
                  <a:schemeClr val="tx1"/>
                </a:solidFill>
                <a:latin typeface="Comic Sans MS" charset="0"/>
                <a:ea typeface="ＭＳ Ｐゴシック" charset="0"/>
              </a:defRPr>
            </a:lvl3pPr>
            <a:lvl4pPr marL="1600200" indent="-228600" eaLnBrk="0" hangingPunct="0">
              <a:tabLst>
                <a:tab pos="852488" algn="l"/>
                <a:tab pos="1252538" algn="l"/>
                <a:tab pos="1654175" algn="l"/>
                <a:tab pos="5086350" algn="l"/>
              </a:tabLst>
              <a:defRPr sz="2400" b="1">
                <a:solidFill>
                  <a:schemeClr val="tx1"/>
                </a:solidFill>
                <a:latin typeface="Comic Sans MS" charset="0"/>
                <a:ea typeface="ＭＳ Ｐゴシック" charset="0"/>
              </a:defRPr>
            </a:lvl4pPr>
            <a:lvl5pPr marL="2057400" indent="-228600" eaLnBrk="0" hangingPunct="0">
              <a:tabLst>
                <a:tab pos="852488" algn="l"/>
                <a:tab pos="1252538" algn="l"/>
                <a:tab pos="1654175" algn="l"/>
                <a:tab pos="5086350"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852488" algn="l"/>
                <a:tab pos="1252538" algn="l"/>
                <a:tab pos="1654175" algn="l"/>
                <a:tab pos="5086350"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852488" algn="l"/>
                <a:tab pos="1252538" algn="l"/>
                <a:tab pos="1654175" algn="l"/>
                <a:tab pos="5086350"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852488" algn="l"/>
                <a:tab pos="1252538" algn="l"/>
                <a:tab pos="1654175" algn="l"/>
                <a:tab pos="5086350"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852488" algn="l"/>
                <a:tab pos="1252538" algn="l"/>
                <a:tab pos="1654175" algn="l"/>
                <a:tab pos="5086350" algn="l"/>
              </a:tabLst>
              <a:defRPr sz="2400" b="1">
                <a:solidFill>
                  <a:schemeClr val="tx1"/>
                </a:solidFill>
                <a:latin typeface="Comic Sans MS" charset="0"/>
                <a:ea typeface="ＭＳ Ｐゴシック" charset="0"/>
              </a:defRPr>
            </a:lvl9pPr>
          </a:lstStyle>
          <a:p>
            <a:pPr>
              <a:lnSpc>
                <a:spcPct val="80000"/>
              </a:lnSpc>
              <a:spcBef>
                <a:spcPct val="30000"/>
              </a:spcBef>
              <a:buSzPct val="100000"/>
            </a:pPr>
            <a:r>
              <a:rPr lang="en-US" altLang="ko-KR" sz="2000">
                <a:latin typeface="Courier New" charset="0"/>
                <a:ea typeface="굴림" charset="0"/>
                <a:cs typeface="굴림" charset="0"/>
              </a:rPr>
              <a:t>AddToQueue(item) {</a:t>
            </a:r>
          </a:p>
          <a:p>
            <a:pPr>
              <a:lnSpc>
                <a:spcPct val="80000"/>
              </a:lnSpc>
              <a:spcBef>
                <a:spcPct val="30000"/>
              </a:spcBef>
              <a:buSzPct val="100000"/>
            </a:pPr>
            <a:r>
              <a:rPr lang="en-US" altLang="ko-KR" sz="2000">
                <a:latin typeface="Courier New" charset="0"/>
                <a:ea typeface="굴림" charset="0"/>
                <a:cs typeface="굴림" charset="0"/>
              </a:rPr>
              <a:t>  lock.Acquire();</a:t>
            </a:r>
            <a:br>
              <a:rPr lang="en-US" altLang="ko-KR" sz="2000">
                <a:latin typeface="Courier New" charset="0"/>
                <a:ea typeface="굴림" charset="0"/>
                <a:cs typeface="굴림" charset="0"/>
              </a:rPr>
            </a:br>
            <a:r>
              <a:rPr lang="en-US" altLang="ko-KR" sz="2000">
                <a:latin typeface="Courier New" charset="0"/>
                <a:ea typeface="굴림" charset="0"/>
                <a:cs typeface="굴림" charset="0"/>
              </a:rPr>
              <a:t>queue.enqueue(item);</a:t>
            </a:r>
            <a:br>
              <a:rPr lang="en-US" altLang="ko-KR" sz="2000">
                <a:latin typeface="Courier New" charset="0"/>
                <a:ea typeface="굴림" charset="0"/>
                <a:cs typeface="굴림" charset="0"/>
              </a:rPr>
            </a:br>
            <a:r>
              <a:rPr lang="en-US" altLang="ko-KR" sz="2000">
                <a:solidFill>
                  <a:schemeClr val="hlink"/>
                </a:solidFill>
                <a:latin typeface="Courier New" charset="0"/>
                <a:ea typeface="굴림" charset="0"/>
                <a:cs typeface="굴림" charset="0"/>
              </a:rPr>
              <a:t>dataready.signal();</a:t>
            </a:r>
            <a:r>
              <a:rPr lang="en-US" altLang="ko-KR" sz="2000">
                <a:latin typeface="Courier New" charset="0"/>
                <a:ea typeface="굴림" charset="0"/>
                <a:cs typeface="굴림" charset="0"/>
              </a:rPr>
              <a:t> </a:t>
            </a:r>
            <a:br>
              <a:rPr lang="en-US" altLang="ko-KR" sz="2000">
                <a:latin typeface="Courier New" charset="0"/>
                <a:ea typeface="굴림" charset="0"/>
                <a:cs typeface="굴림" charset="0"/>
              </a:rPr>
            </a:br>
            <a:r>
              <a:rPr lang="en-US" altLang="ko-KR" sz="2000">
                <a:latin typeface="Courier New" charset="0"/>
                <a:ea typeface="굴림" charset="0"/>
                <a:cs typeface="굴림" charset="0"/>
              </a:rPr>
              <a:t>lock.Release();</a:t>
            </a:r>
          </a:p>
          <a:p>
            <a:pPr>
              <a:lnSpc>
                <a:spcPct val="80000"/>
              </a:lnSpc>
              <a:spcBef>
                <a:spcPct val="30000"/>
              </a:spcBef>
              <a:buSzPct val="100000"/>
            </a:pPr>
            <a:r>
              <a:rPr lang="en-US" altLang="ko-KR" sz="2000">
                <a:latin typeface="Courier New" charset="0"/>
                <a:ea typeface="굴림" charset="0"/>
                <a:cs typeface="굴림" charset="0"/>
              </a:rPr>
              <a:t>}</a:t>
            </a:r>
          </a:p>
        </p:txBody>
      </p:sp>
      <p:sp>
        <p:nvSpPr>
          <p:cNvPr id="11268" name="Rectangle 3"/>
          <p:cNvSpPr txBox="1">
            <a:spLocks noChangeArrowheads="1"/>
          </p:cNvSpPr>
          <p:nvPr/>
        </p:nvSpPr>
        <p:spPr bwMode="auto">
          <a:xfrm>
            <a:off x="4559300" y="2197100"/>
            <a:ext cx="4572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lIns="90478" tIns="44445" rIns="90478" bIns="44445"/>
          <a:lstStyle>
            <a:lvl1pPr marL="285750" indent="-285750" eaLnBrk="0" hangingPunct="0">
              <a:tabLst>
                <a:tab pos="852488" algn="l"/>
                <a:tab pos="1252538" algn="l"/>
                <a:tab pos="1654175" algn="l"/>
                <a:tab pos="5086350"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852488" algn="l"/>
                <a:tab pos="1252538" algn="l"/>
                <a:tab pos="1654175" algn="l"/>
                <a:tab pos="5086350" algn="l"/>
              </a:tabLst>
              <a:defRPr sz="2400" b="1">
                <a:solidFill>
                  <a:schemeClr val="tx1"/>
                </a:solidFill>
                <a:latin typeface="Comic Sans MS" charset="0"/>
                <a:ea typeface="ＭＳ Ｐゴシック" charset="0"/>
              </a:defRPr>
            </a:lvl2pPr>
            <a:lvl3pPr marL="1143000" indent="-228600" eaLnBrk="0" hangingPunct="0">
              <a:tabLst>
                <a:tab pos="852488" algn="l"/>
                <a:tab pos="1252538" algn="l"/>
                <a:tab pos="1654175" algn="l"/>
                <a:tab pos="5086350" algn="l"/>
              </a:tabLst>
              <a:defRPr sz="2400" b="1">
                <a:solidFill>
                  <a:schemeClr val="tx1"/>
                </a:solidFill>
                <a:latin typeface="Comic Sans MS" charset="0"/>
                <a:ea typeface="ＭＳ Ｐゴシック" charset="0"/>
              </a:defRPr>
            </a:lvl3pPr>
            <a:lvl4pPr marL="1600200" indent="-228600" eaLnBrk="0" hangingPunct="0">
              <a:tabLst>
                <a:tab pos="852488" algn="l"/>
                <a:tab pos="1252538" algn="l"/>
                <a:tab pos="1654175" algn="l"/>
                <a:tab pos="5086350" algn="l"/>
              </a:tabLst>
              <a:defRPr sz="2400" b="1">
                <a:solidFill>
                  <a:schemeClr val="tx1"/>
                </a:solidFill>
                <a:latin typeface="Comic Sans MS" charset="0"/>
                <a:ea typeface="ＭＳ Ｐゴシック" charset="0"/>
              </a:defRPr>
            </a:lvl4pPr>
            <a:lvl5pPr marL="2057400" indent="-228600" eaLnBrk="0" hangingPunct="0">
              <a:tabLst>
                <a:tab pos="852488" algn="l"/>
                <a:tab pos="1252538" algn="l"/>
                <a:tab pos="1654175" algn="l"/>
                <a:tab pos="5086350"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852488" algn="l"/>
                <a:tab pos="1252538" algn="l"/>
                <a:tab pos="1654175" algn="l"/>
                <a:tab pos="5086350"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852488" algn="l"/>
                <a:tab pos="1252538" algn="l"/>
                <a:tab pos="1654175" algn="l"/>
                <a:tab pos="5086350"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852488" algn="l"/>
                <a:tab pos="1252538" algn="l"/>
                <a:tab pos="1654175" algn="l"/>
                <a:tab pos="5086350"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852488" algn="l"/>
                <a:tab pos="1252538" algn="l"/>
                <a:tab pos="1654175" algn="l"/>
                <a:tab pos="5086350" algn="l"/>
              </a:tabLst>
              <a:defRPr sz="2400" b="1">
                <a:solidFill>
                  <a:schemeClr val="tx1"/>
                </a:solidFill>
                <a:latin typeface="Comic Sans MS" charset="0"/>
                <a:ea typeface="ＭＳ Ｐゴシック" charset="0"/>
              </a:defRPr>
            </a:lvl9pPr>
          </a:lstStyle>
          <a:p>
            <a:pPr>
              <a:lnSpc>
                <a:spcPct val="80000"/>
              </a:lnSpc>
              <a:spcBef>
                <a:spcPct val="30000"/>
              </a:spcBef>
              <a:buSzPct val="100000"/>
            </a:pPr>
            <a:r>
              <a:rPr lang="en-US" altLang="ko-KR" sz="2000">
                <a:latin typeface="Courier New" charset="0"/>
                <a:ea typeface="굴림" charset="0"/>
                <a:cs typeface="굴림" charset="0"/>
              </a:rPr>
              <a:t>RemoveFromQueue() {</a:t>
            </a:r>
            <a:br>
              <a:rPr lang="en-US" altLang="ko-KR" sz="2000">
                <a:latin typeface="Courier New" charset="0"/>
                <a:ea typeface="굴림" charset="0"/>
                <a:cs typeface="굴림" charset="0"/>
              </a:rPr>
            </a:br>
            <a:r>
              <a:rPr lang="en-US" altLang="ko-KR" sz="2000">
                <a:latin typeface="Courier New" charset="0"/>
                <a:ea typeface="굴림" charset="0"/>
                <a:cs typeface="굴림" charset="0"/>
              </a:rPr>
              <a:t>lock.Acquire();</a:t>
            </a:r>
            <a:br>
              <a:rPr lang="en-US" altLang="ko-KR" sz="2000">
                <a:latin typeface="Courier New" charset="0"/>
                <a:ea typeface="굴림" charset="0"/>
                <a:cs typeface="굴림" charset="0"/>
              </a:rPr>
            </a:br>
            <a:r>
              <a:rPr lang="en-US" altLang="ko-KR" sz="2000">
                <a:solidFill>
                  <a:schemeClr val="hlink"/>
                </a:solidFill>
                <a:latin typeface="Courier New" charset="0"/>
                <a:ea typeface="굴림" charset="0"/>
                <a:cs typeface="굴림" charset="0"/>
              </a:rPr>
              <a:t>if (queue.isEmpty()) {</a:t>
            </a:r>
            <a:br>
              <a:rPr lang="en-US" altLang="ko-KR" sz="2000">
                <a:solidFill>
                  <a:schemeClr val="hlink"/>
                </a:solidFill>
                <a:latin typeface="Courier New" charset="0"/>
                <a:ea typeface="굴림" charset="0"/>
                <a:cs typeface="굴림" charset="0"/>
              </a:rPr>
            </a:br>
            <a:r>
              <a:rPr lang="en-US" altLang="ko-KR" sz="2000">
                <a:solidFill>
                  <a:schemeClr val="hlink"/>
                </a:solidFill>
                <a:latin typeface="Courier New" charset="0"/>
                <a:ea typeface="굴림" charset="0"/>
                <a:cs typeface="굴림" charset="0"/>
              </a:rPr>
              <a:t>  dataready.wait(&amp;lock); </a:t>
            </a:r>
            <a:br>
              <a:rPr lang="en-US" altLang="ko-KR" sz="2000">
                <a:solidFill>
                  <a:schemeClr val="hlink"/>
                </a:solidFill>
                <a:latin typeface="Courier New" charset="0"/>
                <a:ea typeface="굴림" charset="0"/>
                <a:cs typeface="굴림" charset="0"/>
              </a:rPr>
            </a:br>
            <a:r>
              <a:rPr lang="en-US" altLang="ko-KR" sz="2000">
                <a:solidFill>
                  <a:schemeClr val="hlink"/>
                </a:solidFill>
                <a:latin typeface="Courier New" charset="0"/>
                <a:ea typeface="굴림" charset="0"/>
                <a:cs typeface="굴림" charset="0"/>
              </a:rPr>
              <a:t>}</a:t>
            </a:r>
            <a:br>
              <a:rPr lang="en-US" altLang="ko-KR" sz="2000">
                <a:solidFill>
                  <a:schemeClr val="hlink"/>
                </a:solidFill>
                <a:latin typeface="Courier New" charset="0"/>
                <a:ea typeface="굴림" charset="0"/>
                <a:cs typeface="굴림" charset="0"/>
              </a:rPr>
            </a:br>
            <a:r>
              <a:rPr lang="en-US" altLang="ko-KR" sz="2000">
                <a:latin typeface="Courier New" charset="0"/>
                <a:ea typeface="굴림" charset="0"/>
                <a:cs typeface="굴림" charset="0"/>
              </a:rPr>
              <a:t>item = queue.dequeue(); </a:t>
            </a:r>
            <a:br>
              <a:rPr lang="en-US" altLang="ko-KR" sz="2000">
                <a:latin typeface="Courier New" charset="0"/>
                <a:ea typeface="굴림" charset="0"/>
                <a:cs typeface="굴림" charset="0"/>
              </a:rPr>
            </a:br>
            <a:r>
              <a:rPr lang="en-US" altLang="ko-KR" sz="2000">
                <a:latin typeface="Courier New" charset="0"/>
                <a:ea typeface="굴림" charset="0"/>
                <a:cs typeface="굴림" charset="0"/>
              </a:rPr>
              <a:t>lock.Release(); </a:t>
            </a:r>
            <a:br>
              <a:rPr lang="en-US" altLang="ko-KR" sz="2000">
                <a:latin typeface="Courier New" charset="0"/>
                <a:ea typeface="굴림" charset="0"/>
                <a:cs typeface="굴림" charset="0"/>
              </a:rPr>
            </a:br>
            <a:r>
              <a:rPr lang="en-US" altLang="ko-KR" sz="2000">
                <a:latin typeface="Courier New" charset="0"/>
                <a:ea typeface="굴림" charset="0"/>
                <a:cs typeface="굴림" charset="0"/>
              </a:rPr>
              <a:t>return(item);</a:t>
            </a:r>
          </a:p>
          <a:p>
            <a:pPr>
              <a:lnSpc>
                <a:spcPct val="80000"/>
              </a:lnSpc>
              <a:spcBef>
                <a:spcPct val="30000"/>
              </a:spcBef>
              <a:buSzPct val="100000"/>
            </a:pPr>
            <a:r>
              <a:rPr lang="en-US" altLang="ko-KR" sz="2000">
                <a:latin typeface="Courier New" charset="0"/>
                <a:ea typeface="굴림" charset="0"/>
                <a:cs typeface="굴림" charset="0"/>
              </a:rPr>
              <a:t>}</a:t>
            </a:r>
            <a:endParaRPr lang="en-US" altLang="ko-KR">
              <a:latin typeface="Helvetica" charset="0"/>
              <a:ea typeface="굴림" charset="0"/>
              <a:cs typeface="굴림" charset="0"/>
            </a:endParaRPr>
          </a:p>
        </p:txBody>
      </p:sp>
      <p:sp>
        <p:nvSpPr>
          <p:cNvPr id="10245" name="Rounded Rectangular Callout 1"/>
          <p:cNvSpPr>
            <a:spLocks noChangeArrowheads="1"/>
          </p:cNvSpPr>
          <p:nvPr/>
        </p:nvSpPr>
        <p:spPr bwMode="auto">
          <a:xfrm>
            <a:off x="2641600" y="3340100"/>
            <a:ext cx="1993900" cy="628650"/>
          </a:xfrm>
          <a:prstGeom prst="wedgeRoundRectCallout">
            <a:avLst>
              <a:gd name="adj1" fmla="val 59667"/>
              <a:gd name="adj2" fmla="val -131775"/>
              <a:gd name="adj3" fmla="val 16667"/>
            </a:avLst>
          </a:prstGeom>
          <a:solidFill>
            <a:srgbClr val="FFFFAA"/>
          </a:solidFill>
          <a:ln w="25400">
            <a:solidFill>
              <a:schemeClr val="tx1"/>
            </a:solidFill>
            <a:round/>
            <a:headEnd type="triangle" w="med" len="med"/>
            <a:tailEnd/>
          </a:ln>
        </p:spPr>
        <p:txBody>
          <a:bodyPr anchor="ctr"/>
          <a:lstStyle/>
          <a:p>
            <a:r>
              <a:rPr lang="en-US" b="0">
                <a:latin typeface="Helvetica" charset="0"/>
                <a:cs typeface="Helvetica" charset="0"/>
              </a:rPr>
              <a:t>Replace “while” </a:t>
            </a:r>
            <a:r>
              <a:rPr lang="en-US" b="0">
                <a:latin typeface="Helvetica" charset="0"/>
                <a:cs typeface="Helvetica" charset="0"/>
                <a:sym typeface="Wingdings" charset="0"/>
              </a:rPr>
              <a:t>with  “if”</a:t>
            </a:r>
            <a:endParaRPr lang="en-US" b="0">
              <a:latin typeface="Helvetica" charset="0"/>
              <a:cs typeface="Helvetica" charset="0"/>
            </a:endParaRPr>
          </a:p>
        </p:txBody>
      </p:sp>
    </p:spTree>
    <p:extLst>
      <p:ext uri="{BB962C8B-B14F-4D97-AF65-F5344CB8AC3E}">
        <p14:creationId xmlns:p14="http://schemas.microsoft.com/office/powerpoint/2010/main" val="463323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245"/>
                                        </p:tgtEl>
                                        <p:attrNameLst>
                                          <p:attrName>style.visibility</p:attrName>
                                        </p:attrNameLst>
                                      </p:cBhvr>
                                      <p:to>
                                        <p:strVal val="visible"/>
                                      </p:to>
                                    </p:set>
                                    <p:animEffect transition="in" filter="dissolve">
                                      <p:cBhvr>
                                        <p:cTn id="7" dur="500"/>
                                        <p:tgtEl>
                                          <p:spTgt spid="10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a:xfrm>
            <a:off x="169863" y="-161925"/>
            <a:ext cx="8850312" cy="857250"/>
          </a:xfrm>
        </p:spPr>
        <p:txBody>
          <a:bodyPr/>
          <a:lstStyle/>
          <a:p>
            <a:r>
              <a:rPr lang="en-US" altLang="ko-KR">
                <a:latin typeface="Helvetica" charset="0"/>
                <a:ea typeface="굴림" charset="0"/>
                <a:cs typeface="굴림" charset="0"/>
              </a:rPr>
              <a:t>Mesa Monitor: Why “while()”?</a:t>
            </a:r>
          </a:p>
        </p:txBody>
      </p:sp>
      <p:sp>
        <p:nvSpPr>
          <p:cNvPr id="13314" name="Rectangle 3"/>
          <p:cNvSpPr>
            <a:spLocks noChangeArrowheads="1"/>
          </p:cNvSpPr>
          <p:nvPr/>
        </p:nvSpPr>
        <p:spPr bwMode="auto">
          <a:xfrm>
            <a:off x="457200" y="2403873"/>
            <a:ext cx="2514600" cy="2585323"/>
          </a:xfrm>
          <a:prstGeom prst="rect">
            <a:avLst/>
          </a:prstGeom>
          <a:solidFill>
            <a:schemeClr val="accent3">
              <a:lumMod val="40000"/>
              <a:lumOff val="60000"/>
            </a:schemeClr>
          </a:solidFill>
          <a:ln>
            <a:noFill/>
          </a:ln>
        </p:spPr>
        <p:txBody>
          <a:bodyPr>
            <a:spAutoFit/>
          </a:bodyPr>
          <a:lstStyle/>
          <a:p>
            <a:r>
              <a:rPr lang="en-US" altLang="ko-KR" sz="1800">
                <a:latin typeface="Arial Narrow" charset="0"/>
                <a:cs typeface="Arial Narrow" charset="0"/>
              </a:rPr>
              <a:t>RemoveFromQueue() {</a:t>
            </a:r>
            <a:br>
              <a:rPr lang="en-US" altLang="ko-KR" sz="1800">
                <a:latin typeface="Arial Narrow" charset="0"/>
                <a:cs typeface="Arial Narrow" charset="0"/>
              </a:rPr>
            </a:br>
            <a:r>
              <a:rPr lang="en-US" altLang="ko-KR" sz="1800">
                <a:latin typeface="Arial Narrow" charset="0"/>
                <a:cs typeface="Arial Narrow" charset="0"/>
              </a:rPr>
              <a:t>  lock.Acquire(); </a:t>
            </a:r>
            <a:br>
              <a:rPr lang="en-US" altLang="ko-KR" sz="1800">
                <a:latin typeface="Arial Narrow" charset="0"/>
                <a:cs typeface="Arial Narrow" charset="0"/>
              </a:rPr>
            </a:br>
            <a:r>
              <a:rPr lang="en-US" altLang="ko-KR" sz="1800">
                <a:latin typeface="Arial Narrow" charset="0"/>
                <a:cs typeface="Arial Narrow" charset="0"/>
              </a:rPr>
              <a:t>  if (queue.isEmpty()) {</a:t>
            </a:r>
          </a:p>
          <a:p>
            <a:r>
              <a:rPr lang="en-US" altLang="ko-KR" sz="1800">
                <a:latin typeface="Arial Narrow" charset="0"/>
                <a:cs typeface="Arial Narrow" charset="0"/>
              </a:rPr>
              <a:t>    dataready.wait(&amp;lock); </a:t>
            </a:r>
          </a:p>
          <a:p>
            <a:r>
              <a:rPr lang="en-US" altLang="ko-KR" sz="1800">
                <a:latin typeface="Arial Narrow" charset="0"/>
                <a:cs typeface="Arial Narrow" charset="0"/>
              </a:rPr>
              <a:t>  }</a:t>
            </a:r>
            <a:br>
              <a:rPr lang="en-US" altLang="ko-KR" sz="1800">
                <a:latin typeface="Arial Narrow" charset="0"/>
                <a:cs typeface="Arial Narrow" charset="0"/>
              </a:rPr>
            </a:br>
            <a:r>
              <a:rPr lang="en-US" altLang="ko-KR" sz="1800">
                <a:latin typeface="Arial Narrow" charset="0"/>
                <a:cs typeface="Arial Narrow" charset="0"/>
              </a:rPr>
              <a:t>  item = queue.dequeue(); </a:t>
            </a:r>
            <a:br>
              <a:rPr lang="en-US" altLang="ko-KR" sz="1800">
                <a:latin typeface="Arial Narrow" charset="0"/>
                <a:cs typeface="Arial Narrow" charset="0"/>
              </a:rPr>
            </a:br>
            <a:r>
              <a:rPr lang="en-US" altLang="ko-KR" sz="1800">
                <a:latin typeface="Arial Narrow" charset="0"/>
                <a:cs typeface="Arial Narrow" charset="0"/>
              </a:rPr>
              <a:t>  lock.Release();</a:t>
            </a:r>
          </a:p>
          <a:p>
            <a:r>
              <a:rPr lang="en-US" altLang="ko-KR" sz="1800">
                <a:latin typeface="Arial Narrow" charset="0"/>
                <a:cs typeface="Arial Narrow" charset="0"/>
              </a:rPr>
              <a:t>  return(item);</a:t>
            </a:r>
          </a:p>
          <a:p>
            <a:r>
              <a:rPr lang="en-US" altLang="ko-KR" sz="1800">
                <a:latin typeface="Arial Narrow" charset="0"/>
                <a:cs typeface="Arial Narrow" charset="0"/>
              </a:rPr>
              <a:t>}</a:t>
            </a:r>
          </a:p>
        </p:txBody>
      </p:sp>
      <p:sp>
        <p:nvSpPr>
          <p:cNvPr id="13315" name="TextBox 14"/>
          <p:cNvSpPr txBox="1">
            <a:spLocks noChangeArrowheads="1"/>
          </p:cNvSpPr>
          <p:nvPr/>
        </p:nvSpPr>
        <p:spPr bwMode="auto">
          <a:xfrm>
            <a:off x="914401" y="2053035"/>
            <a:ext cx="16814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T1 (</a:t>
            </a:r>
            <a:r>
              <a:rPr lang="en-US" sz="2000" b="0" dirty="0">
                <a:solidFill>
                  <a:schemeClr val="accent3">
                    <a:lumMod val="75000"/>
                  </a:schemeClr>
                </a:solidFill>
                <a:latin typeface="Helvetica" charset="0"/>
                <a:cs typeface="Helvetica" charset="0"/>
              </a:rPr>
              <a:t>Running</a:t>
            </a:r>
            <a:r>
              <a:rPr lang="en-US" sz="2000" b="0" dirty="0">
                <a:latin typeface="Helvetica" charset="0"/>
                <a:cs typeface="Helvetica" charset="0"/>
              </a:rPr>
              <a:t>)</a:t>
            </a:r>
          </a:p>
        </p:txBody>
      </p:sp>
      <p:sp>
        <p:nvSpPr>
          <p:cNvPr id="13316" name="Freeform 6"/>
          <p:cNvSpPr>
            <a:spLocks/>
          </p:cNvSpPr>
          <p:nvPr/>
        </p:nvSpPr>
        <p:spPr bwMode="auto">
          <a:xfrm>
            <a:off x="681038" y="1321198"/>
            <a:ext cx="1681162" cy="345281"/>
          </a:xfrm>
          <a:custGeom>
            <a:avLst/>
            <a:gdLst>
              <a:gd name="T0" fmla="*/ 1683279 w 1680633"/>
              <a:gd name="T1" fmla="*/ 0 h 461434"/>
              <a:gd name="T2" fmla="*/ 0 w 1680633"/>
              <a:gd name="T3" fmla="*/ 4184 h 461434"/>
              <a:gd name="T4" fmla="*/ 0 w 1680633"/>
              <a:gd name="T5" fmla="*/ 456163 h 461434"/>
              <a:gd name="T6" fmla="*/ 1666320 w 1680633"/>
              <a:gd name="T7" fmla="*/ 456163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3317" name="TextBox 7"/>
          <p:cNvSpPr txBox="1">
            <a:spLocks noChangeArrowheads="1"/>
          </p:cNvSpPr>
          <p:nvPr/>
        </p:nvSpPr>
        <p:spPr bwMode="auto">
          <a:xfrm>
            <a:off x="528639" y="950912"/>
            <a:ext cx="8978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queue</a:t>
            </a:r>
          </a:p>
        </p:txBody>
      </p:sp>
      <p:sp>
        <p:nvSpPr>
          <p:cNvPr id="13318" name="Rectangle 1"/>
          <p:cNvSpPr>
            <a:spLocks noChangeArrowheads="1"/>
          </p:cNvSpPr>
          <p:nvPr/>
        </p:nvSpPr>
        <p:spPr bwMode="auto">
          <a:xfrm>
            <a:off x="457200" y="2470150"/>
            <a:ext cx="2514600" cy="228600"/>
          </a:xfrm>
          <a:prstGeom prst="rect">
            <a:avLst/>
          </a:prstGeom>
          <a:noFill/>
          <a:ln w="5715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3319" name="Rounded Rectangle 3"/>
          <p:cNvSpPr>
            <a:spLocks noChangeArrowheads="1"/>
          </p:cNvSpPr>
          <p:nvPr/>
        </p:nvSpPr>
        <p:spPr bwMode="auto">
          <a:xfrm>
            <a:off x="32004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3320" name="TextBox 4"/>
          <p:cNvSpPr txBox="1">
            <a:spLocks noChangeArrowheads="1"/>
          </p:cNvSpPr>
          <p:nvPr/>
        </p:nvSpPr>
        <p:spPr bwMode="auto">
          <a:xfrm>
            <a:off x="3243263" y="1028304"/>
            <a:ext cx="1339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lock: FREE</a:t>
            </a:r>
          </a:p>
        </p:txBody>
      </p:sp>
      <p:sp>
        <p:nvSpPr>
          <p:cNvPr id="13321" name="TextBox 10"/>
          <p:cNvSpPr txBox="1">
            <a:spLocks noChangeArrowheads="1"/>
          </p:cNvSpPr>
          <p:nvPr/>
        </p:nvSpPr>
        <p:spPr bwMode="auto">
          <a:xfrm>
            <a:off x="3200401" y="1356916"/>
            <a:ext cx="12113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dataready</a:t>
            </a:r>
          </a:p>
          <a:p>
            <a:pPr eaLnBrk="1" hangingPunct="1"/>
            <a:r>
              <a:rPr lang="en-US" sz="1800" b="0">
                <a:latin typeface="Helvetica" charset="0"/>
                <a:cs typeface="Helvetica" charset="0"/>
              </a:rPr>
              <a:t>queue</a:t>
            </a:r>
          </a:p>
        </p:txBody>
      </p:sp>
      <p:sp>
        <p:nvSpPr>
          <p:cNvPr id="13322" name="TextBox 13"/>
          <p:cNvSpPr txBox="1">
            <a:spLocks noChangeArrowheads="1"/>
          </p:cNvSpPr>
          <p:nvPr/>
        </p:nvSpPr>
        <p:spPr bwMode="auto">
          <a:xfrm>
            <a:off x="3227388" y="514350"/>
            <a:ext cx="10398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Monitor</a:t>
            </a:r>
          </a:p>
        </p:txBody>
      </p:sp>
      <p:cxnSp>
        <p:nvCxnSpPr>
          <p:cNvPr id="13323" name="Straight Arrow Connector 17"/>
          <p:cNvCxnSpPr>
            <a:cxnSpLocks noChangeShapeType="1"/>
          </p:cNvCxnSpPr>
          <p:nvPr/>
        </p:nvCxnSpPr>
        <p:spPr bwMode="auto">
          <a:xfrm flipV="1">
            <a:off x="4475164" y="1609328"/>
            <a:ext cx="312737" cy="3572"/>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13324" name="TextBox 18"/>
          <p:cNvSpPr txBox="1">
            <a:spLocks noChangeArrowheads="1"/>
          </p:cNvSpPr>
          <p:nvPr/>
        </p:nvSpPr>
        <p:spPr bwMode="auto">
          <a:xfrm>
            <a:off x="4787900" y="1441450"/>
            <a:ext cx="7748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NULL</a:t>
            </a:r>
          </a:p>
        </p:txBody>
      </p:sp>
      <p:sp>
        <p:nvSpPr>
          <p:cNvPr id="13325" name="Rounded Rectangle 20"/>
          <p:cNvSpPr>
            <a:spLocks noChangeArrowheads="1"/>
          </p:cNvSpPr>
          <p:nvPr/>
        </p:nvSpPr>
        <p:spPr bwMode="auto">
          <a:xfrm>
            <a:off x="2286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3326" name="TextBox 15"/>
          <p:cNvSpPr txBox="1">
            <a:spLocks noChangeArrowheads="1"/>
          </p:cNvSpPr>
          <p:nvPr/>
        </p:nvSpPr>
        <p:spPr bwMode="auto">
          <a:xfrm>
            <a:off x="228600" y="514350"/>
            <a:ext cx="22807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App. Shared State</a:t>
            </a:r>
          </a:p>
        </p:txBody>
      </p:sp>
      <p:sp>
        <p:nvSpPr>
          <p:cNvPr id="13327" name="Rounded Rectangle 22"/>
          <p:cNvSpPr>
            <a:spLocks noChangeArrowheads="1"/>
          </p:cNvSpPr>
          <p:nvPr/>
        </p:nvSpPr>
        <p:spPr bwMode="auto">
          <a:xfrm>
            <a:off x="61722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3328" name="TextBox 23"/>
          <p:cNvSpPr txBox="1">
            <a:spLocks noChangeArrowheads="1"/>
          </p:cNvSpPr>
          <p:nvPr/>
        </p:nvSpPr>
        <p:spPr bwMode="auto">
          <a:xfrm>
            <a:off x="6172200" y="457200"/>
            <a:ext cx="13963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CPU State</a:t>
            </a:r>
          </a:p>
        </p:txBody>
      </p:sp>
      <p:sp>
        <p:nvSpPr>
          <p:cNvPr id="13329" name="TextBox 16"/>
          <p:cNvSpPr txBox="1">
            <a:spLocks noChangeArrowheads="1"/>
          </p:cNvSpPr>
          <p:nvPr/>
        </p:nvSpPr>
        <p:spPr bwMode="auto">
          <a:xfrm>
            <a:off x="6172201" y="967582"/>
            <a:ext cx="194734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Running: T1</a:t>
            </a:r>
          </a:p>
          <a:p>
            <a:pPr eaLnBrk="1" hangingPunct="1"/>
            <a:r>
              <a:rPr lang="en-US" sz="2000" b="0">
                <a:latin typeface="Helvetica" charset="0"/>
                <a:cs typeface="Helvetica" charset="0"/>
              </a:rPr>
              <a:t>Ready </a:t>
            </a:r>
          </a:p>
          <a:p>
            <a:pPr eaLnBrk="1" hangingPunct="1"/>
            <a:r>
              <a:rPr lang="en-US" sz="2000" b="0">
                <a:latin typeface="Helvetica" charset="0"/>
                <a:cs typeface="Helvetica" charset="0"/>
              </a:rPr>
              <a:t>queue </a:t>
            </a:r>
            <a:r>
              <a:rPr lang="en-US" sz="2000" b="0">
                <a:latin typeface="Helvetica" charset="0"/>
                <a:cs typeface="Helvetica" charset="0"/>
                <a:sym typeface="Wingdings" charset="0"/>
              </a:rPr>
              <a:t> NULL</a:t>
            </a:r>
          </a:p>
          <a:p>
            <a:pPr eaLnBrk="1" hangingPunct="1"/>
            <a:r>
              <a:rPr lang="en-US" sz="2000" b="0">
                <a:latin typeface="Helvetica" charset="0"/>
                <a:cs typeface="Helvetica" charset="0"/>
                <a:sym typeface="Wingdings" charset="0"/>
              </a:rPr>
              <a:t>…</a:t>
            </a:r>
            <a:endParaRPr lang="en-US" sz="2000" b="0">
              <a:latin typeface="Helvetica" charset="0"/>
              <a:cs typeface="Helvetica" charset="0"/>
            </a:endParaRPr>
          </a:p>
        </p:txBody>
      </p:sp>
    </p:spTree>
    <p:extLst>
      <p:ext uri="{BB962C8B-B14F-4D97-AF65-F5344CB8AC3E}">
        <p14:creationId xmlns:p14="http://schemas.microsoft.com/office/powerpoint/2010/main" val="24334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smtClean="0"/>
              <a:t>What are good APIs?</a:t>
            </a:r>
          </a:p>
          <a:p>
            <a:pPr lvl="1"/>
            <a:r>
              <a:rPr lang="en-US" dirty="0" smtClean="0"/>
              <a:t>Unix file system</a:t>
            </a:r>
          </a:p>
          <a:p>
            <a:pPr lvl="1"/>
            <a:r>
              <a:rPr lang="en-US" dirty="0" smtClean="0"/>
              <a:t>SQL</a:t>
            </a:r>
          </a:p>
          <a:p>
            <a:pPr lvl="1"/>
            <a:r>
              <a:rPr lang="en-US" dirty="0" smtClean="0"/>
              <a:t>IP</a:t>
            </a:r>
          </a:p>
          <a:p>
            <a:r>
              <a:rPr lang="en-US" dirty="0" smtClean="0"/>
              <a:t>Why were these APIs successful?</a:t>
            </a:r>
          </a:p>
          <a:p>
            <a:endParaRPr lang="en-US" dirty="0"/>
          </a:p>
          <a:p>
            <a:r>
              <a:rPr lang="en-US" dirty="0" smtClean="0"/>
              <a:t> </a:t>
            </a:r>
            <a:endParaRPr lang="en-US" dirty="0"/>
          </a:p>
        </p:txBody>
      </p:sp>
    </p:spTree>
    <p:extLst>
      <p:ext uri="{BB962C8B-B14F-4D97-AF65-F5344CB8AC3E}">
        <p14:creationId xmlns:p14="http://schemas.microsoft.com/office/powerpoint/2010/main" val="275224320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69863" y="-111125"/>
            <a:ext cx="8850312" cy="857250"/>
          </a:xfrm>
        </p:spPr>
        <p:txBody>
          <a:bodyPr/>
          <a:lstStyle/>
          <a:p>
            <a:r>
              <a:rPr lang="en-US" altLang="ko-KR" dirty="0">
                <a:latin typeface="Helvetica" charset="0"/>
                <a:ea typeface="굴림" charset="0"/>
                <a:cs typeface="굴림" charset="0"/>
              </a:rPr>
              <a:t>Mesa Monitor: Why “while()”?</a:t>
            </a:r>
          </a:p>
        </p:txBody>
      </p:sp>
      <p:sp>
        <p:nvSpPr>
          <p:cNvPr id="15362" name="Rectangle 3"/>
          <p:cNvSpPr>
            <a:spLocks noChangeArrowheads="1"/>
          </p:cNvSpPr>
          <p:nvPr/>
        </p:nvSpPr>
        <p:spPr bwMode="auto">
          <a:xfrm>
            <a:off x="457200" y="2403873"/>
            <a:ext cx="2514600" cy="2585323"/>
          </a:xfrm>
          <a:prstGeom prst="rect">
            <a:avLst/>
          </a:prstGeom>
          <a:solidFill>
            <a:srgbClr val="91EEB9"/>
          </a:solidFill>
          <a:ln>
            <a:noFill/>
          </a:ln>
        </p:spPr>
        <p:txBody>
          <a:bodyPr>
            <a:spAutoFit/>
          </a:bodyPr>
          <a:lstStyle/>
          <a:p>
            <a:r>
              <a:rPr lang="en-US" altLang="ko-KR" sz="1800">
                <a:latin typeface="Arial Narrow" charset="0"/>
                <a:cs typeface="Arial Narrow" charset="0"/>
              </a:rPr>
              <a:t>RemoveFromQueue() {</a:t>
            </a:r>
            <a:br>
              <a:rPr lang="en-US" altLang="ko-KR" sz="1800">
                <a:latin typeface="Arial Narrow" charset="0"/>
                <a:cs typeface="Arial Narrow" charset="0"/>
              </a:rPr>
            </a:br>
            <a:r>
              <a:rPr lang="en-US" altLang="ko-KR" sz="1800">
                <a:latin typeface="Arial Narrow" charset="0"/>
                <a:cs typeface="Arial Narrow" charset="0"/>
              </a:rPr>
              <a:t>  lock.Acquire(); </a:t>
            </a:r>
            <a:br>
              <a:rPr lang="en-US" altLang="ko-KR" sz="1800">
                <a:latin typeface="Arial Narrow" charset="0"/>
                <a:cs typeface="Arial Narrow" charset="0"/>
              </a:rPr>
            </a:br>
            <a:r>
              <a:rPr lang="en-US" altLang="ko-KR" sz="1800">
                <a:latin typeface="Arial Narrow" charset="0"/>
                <a:cs typeface="Arial Narrow" charset="0"/>
              </a:rPr>
              <a:t>  if (queue.isEmpty()) {</a:t>
            </a:r>
          </a:p>
          <a:p>
            <a:r>
              <a:rPr lang="en-US" altLang="ko-KR" sz="1800">
                <a:latin typeface="Arial Narrow" charset="0"/>
                <a:cs typeface="Arial Narrow" charset="0"/>
              </a:rPr>
              <a:t>    dataready.wait(&amp;lock); </a:t>
            </a:r>
          </a:p>
          <a:p>
            <a:r>
              <a:rPr lang="en-US" altLang="ko-KR" sz="1800">
                <a:latin typeface="Arial Narrow" charset="0"/>
                <a:cs typeface="Arial Narrow" charset="0"/>
              </a:rPr>
              <a:t>  }</a:t>
            </a:r>
            <a:br>
              <a:rPr lang="en-US" altLang="ko-KR" sz="1800">
                <a:latin typeface="Arial Narrow" charset="0"/>
                <a:cs typeface="Arial Narrow" charset="0"/>
              </a:rPr>
            </a:br>
            <a:r>
              <a:rPr lang="en-US" altLang="ko-KR" sz="1800">
                <a:latin typeface="Arial Narrow" charset="0"/>
                <a:cs typeface="Arial Narrow" charset="0"/>
              </a:rPr>
              <a:t>  item = queue.dequeue(); </a:t>
            </a:r>
            <a:br>
              <a:rPr lang="en-US" altLang="ko-KR" sz="1800">
                <a:latin typeface="Arial Narrow" charset="0"/>
                <a:cs typeface="Arial Narrow" charset="0"/>
              </a:rPr>
            </a:br>
            <a:r>
              <a:rPr lang="en-US" altLang="ko-KR" sz="1800">
                <a:latin typeface="Arial Narrow" charset="0"/>
                <a:cs typeface="Arial Narrow" charset="0"/>
              </a:rPr>
              <a:t>  lock.Release();</a:t>
            </a:r>
          </a:p>
          <a:p>
            <a:r>
              <a:rPr lang="en-US" altLang="ko-KR" sz="1800">
                <a:latin typeface="Arial Narrow" charset="0"/>
                <a:cs typeface="Arial Narrow" charset="0"/>
              </a:rPr>
              <a:t>  return(item);</a:t>
            </a:r>
          </a:p>
          <a:p>
            <a:r>
              <a:rPr lang="en-US" altLang="ko-KR" sz="1800">
                <a:latin typeface="Arial Narrow" charset="0"/>
                <a:cs typeface="Arial Narrow" charset="0"/>
              </a:rPr>
              <a:t>}</a:t>
            </a:r>
          </a:p>
        </p:txBody>
      </p:sp>
      <p:sp>
        <p:nvSpPr>
          <p:cNvPr id="15363" name="TextBox 14"/>
          <p:cNvSpPr txBox="1">
            <a:spLocks noChangeArrowheads="1"/>
          </p:cNvSpPr>
          <p:nvPr/>
        </p:nvSpPr>
        <p:spPr bwMode="auto">
          <a:xfrm>
            <a:off x="914401" y="2053035"/>
            <a:ext cx="16814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T1 (</a:t>
            </a:r>
            <a:r>
              <a:rPr lang="en-US" sz="2000" b="0" dirty="0">
                <a:solidFill>
                  <a:srgbClr val="137D40"/>
                </a:solidFill>
                <a:latin typeface="Helvetica" charset="0"/>
                <a:cs typeface="Helvetica" charset="0"/>
              </a:rPr>
              <a:t>Running</a:t>
            </a:r>
            <a:r>
              <a:rPr lang="en-US" sz="2000" b="0" dirty="0">
                <a:latin typeface="Helvetica" charset="0"/>
                <a:cs typeface="Helvetica" charset="0"/>
              </a:rPr>
              <a:t>)</a:t>
            </a:r>
          </a:p>
        </p:txBody>
      </p:sp>
      <p:sp>
        <p:nvSpPr>
          <p:cNvPr id="15364" name="Rectangle 1"/>
          <p:cNvSpPr>
            <a:spLocks noChangeArrowheads="1"/>
          </p:cNvSpPr>
          <p:nvPr/>
        </p:nvSpPr>
        <p:spPr bwMode="auto">
          <a:xfrm>
            <a:off x="457200" y="3048000"/>
            <a:ext cx="2514600" cy="228600"/>
          </a:xfrm>
          <a:prstGeom prst="rect">
            <a:avLst/>
          </a:prstGeom>
          <a:noFill/>
          <a:ln w="5715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5365" name="Rounded Rectangle 15"/>
          <p:cNvSpPr>
            <a:spLocks noChangeArrowheads="1"/>
          </p:cNvSpPr>
          <p:nvPr/>
        </p:nvSpPr>
        <p:spPr bwMode="auto">
          <a:xfrm>
            <a:off x="32004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5366" name="TextBox 16"/>
          <p:cNvSpPr txBox="1">
            <a:spLocks noChangeArrowheads="1"/>
          </p:cNvSpPr>
          <p:nvPr/>
        </p:nvSpPr>
        <p:spPr bwMode="auto">
          <a:xfrm>
            <a:off x="3243263" y="1028304"/>
            <a:ext cx="18352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lock: </a:t>
            </a:r>
            <a:r>
              <a:rPr lang="en-US" sz="1800" b="0">
                <a:solidFill>
                  <a:srgbClr val="FF0000"/>
                </a:solidFill>
                <a:latin typeface="Helvetica" charset="0"/>
                <a:cs typeface="Helvetica" charset="0"/>
              </a:rPr>
              <a:t>BUSY (T1)</a:t>
            </a:r>
          </a:p>
        </p:txBody>
      </p:sp>
      <p:sp>
        <p:nvSpPr>
          <p:cNvPr id="15367" name="TextBox 19"/>
          <p:cNvSpPr txBox="1">
            <a:spLocks noChangeArrowheads="1"/>
          </p:cNvSpPr>
          <p:nvPr/>
        </p:nvSpPr>
        <p:spPr bwMode="auto">
          <a:xfrm>
            <a:off x="3200401" y="1356916"/>
            <a:ext cx="12113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dataready</a:t>
            </a:r>
          </a:p>
          <a:p>
            <a:pPr eaLnBrk="1" hangingPunct="1"/>
            <a:r>
              <a:rPr lang="en-US" sz="1800" b="0">
                <a:latin typeface="Helvetica" charset="0"/>
                <a:cs typeface="Helvetica" charset="0"/>
              </a:rPr>
              <a:t>queue</a:t>
            </a:r>
          </a:p>
        </p:txBody>
      </p:sp>
      <p:cxnSp>
        <p:nvCxnSpPr>
          <p:cNvPr id="15368" name="Straight Arrow Connector 20"/>
          <p:cNvCxnSpPr>
            <a:cxnSpLocks noChangeShapeType="1"/>
          </p:cNvCxnSpPr>
          <p:nvPr/>
        </p:nvCxnSpPr>
        <p:spPr bwMode="auto">
          <a:xfrm flipV="1">
            <a:off x="4475164" y="1609328"/>
            <a:ext cx="312737" cy="3572"/>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15369" name="TextBox 21"/>
          <p:cNvSpPr txBox="1">
            <a:spLocks noChangeArrowheads="1"/>
          </p:cNvSpPr>
          <p:nvPr/>
        </p:nvSpPr>
        <p:spPr bwMode="auto">
          <a:xfrm>
            <a:off x="4787900" y="1441450"/>
            <a:ext cx="7748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NULL</a:t>
            </a:r>
          </a:p>
        </p:txBody>
      </p:sp>
      <p:sp>
        <p:nvSpPr>
          <p:cNvPr id="15370" name="Freeform 22"/>
          <p:cNvSpPr>
            <a:spLocks/>
          </p:cNvSpPr>
          <p:nvPr/>
        </p:nvSpPr>
        <p:spPr bwMode="auto">
          <a:xfrm>
            <a:off x="681038" y="1321198"/>
            <a:ext cx="1681162" cy="345281"/>
          </a:xfrm>
          <a:custGeom>
            <a:avLst/>
            <a:gdLst>
              <a:gd name="T0" fmla="*/ 1683279 w 1680633"/>
              <a:gd name="T1" fmla="*/ 0 h 461434"/>
              <a:gd name="T2" fmla="*/ 0 w 1680633"/>
              <a:gd name="T3" fmla="*/ 4184 h 461434"/>
              <a:gd name="T4" fmla="*/ 0 w 1680633"/>
              <a:gd name="T5" fmla="*/ 456163 h 461434"/>
              <a:gd name="T6" fmla="*/ 1666320 w 1680633"/>
              <a:gd name="T7" fmla="*/ 456163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5371" name="TextBox 23"/>
          <p:cNvSpPr txBox="1">
            <a:spLocks noChangeArrowheads="1"/>
          </p:cNvSpPr>
          <p:nvPr/>
        </p:nvSpPr>
        <p:spPr bwMode="auto">
          <a:xfrm>
            <a:off x="528639" y="950912"/>
            <a:ext cx="8978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queue</a:t>
            </a:r>
          </a:p>
        </p:txBody>
      </p:sp>
      <p:sp>
        <p:nvSpPr>
          <p:cNvPr id="15372" name="TextBox 27"/>
          <p:cNvSpPr txBox="1">
            <a:spLocks noChangeArrowheads="1"/>
          </p:cNvSpPr>
          <p:nvPr/>
        </p:nvSpPr>
        <p:spPr bwMode="auto">
          <a:xfrm>
            <a:off x="3227388" y="514350"/>
            <a:ext cx="10398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Monitor</a:t>
            </a:r>
          </a:p>
        </p:txBody>
      </p:sp>
      <p:sp>
        <p:nvSpPr>
          <p:cNvPr id="15373" name="Rounded Rectangle 30"/>
          <p:cNvSpPr>
            <a:spLocks noChangeArrowheads="1"/>
          </p:cNvSpPr>
          <p:nvPr/>
        </p:nvSpPr>
        <p:spPr bwMode="auto">
          <a:xfrm>
            <a:off x="2286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5374" name="TextBox 31"/>
          <p:cNvSpPr txBox="1">
            <a:spLocks noChangeArrowheads="1"/>
          </p:cNvSpPr>
          <p:nvPr/>
        </p:nvSpPr>
        <p:spPr bwMode="auto">
          <a:xfrm>
            <a:off x="228600" y="514350"/>
            <a:ext cx="22807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App. Shared State</a:t>
            </a:r>
          </a:p>
        </p:txBody>
      </p:sp>
      <p:sp>
        <p:nvSpPr>
          <p:cNvPr id="15375" name="Rounded Rectangle 32"/>
          <p:cNvSpPr>
            <a:spLocks noChangeArrowheads="1"/>
          </p:cNvSpPr>
          <p:nvPr/>
        </p:nvSpPr>
        <p:spPr bwMode="auto">
          <a:xfrm>
            <a:off x="61722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5376" name="TextBox 33"/>
          <p:cNvSpPr txBox="1">
            <a:spLocks noChangeArrowheads="1"/>
          </p:cNvSpPr>
          <p:nvPr/>
        </p:nvSpPr>
        <p:spPr bwMode="auto">
          <a:xfrm>
            <a:off x="6172200" y="546100"/>
            <a:ext cx="13963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CPU State</a:t>
            </a:r>
          </a:p>
        </p:txBody>
      </p:sp>
      <p:sp>
        <p:nvSpPr>
          <p:cNvPr id="15377" name="TextBox 34"/>
          <p:cNvSpPr txBox="1">
            <a:spLocks noChangeArrowheads="1"/>
          </p:cNvSpPr>
          <p:nvPr/>
        </p:nvSpPr>
        <p:spPr bwMode="auto">
          <a:xfrm>
            <a:off x="6172201" y="967582"/>
            <a:ext cx="194734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Running: T1</a:t>
            </a:r>
          </a:p>
          <a:p>
            <a:pPr eaLnBrk="1" hangingPunct="1"/>
            <a:r>
              <a:rPr lang="en-US" sz="2000" b="0" dirty="0">
                <a:latin typeface="Helvetica" charset="0"/>
                <a:cs typeface="Helvetica" charset="0"/>
              </a:rPr>
              <a:t>Ready </a:t>
            </a:r>
          </a:p>
          <a:p>
            <a:pPr eaLnBrk="1" hangingPunct="1"/>
            <a:r>
              <a:rPr lang="en-US" sz="2000" b="0" dirty="0">
                <a:latin typeface="Helvetica" charset="0"/>
                <a:cs typeface="Helvetica" charset="0"/>
              </a:rPr>
              <a:t>queue </a:t>
            </a:r>
            <a:r>
              <a:rPr lang="en-US" sz="2000" b="0" dirty="0">
                <a:latin typeface="Helvetica" charset="0"/>
                <a:cs typeface="Helvetica" charset="0"/>
                <a:sym typeface="Wingdings" charset="0"/>
              </a:rPr>
              <a:t> NULL</a:t>
            </a:r>
          </a:p>
          <a:p>
            <a:pPr eaLnBrk="1" hangingPunct="1"/>
            <a:r>
              <a:rPr lang="en-US" sz="2000" b="0" dirty="0">
                <a:latin typeface="Helvetica" charset="0"/>
                <a:cs typeface="Helvetica" charset="0"/>
                <a:sym typeface="Wingdings" charset="0"/>
              </a:rPr>
              <a:t>…</a:t>
            </a:r>
            <a:endParaRPr lang="en-US" sz="2000" b="0" dirty="0">
              <a:latin typeface="Helvetica" charset="0"/>
              <a:cs typeface="Helvetica" charset="0"/>
            </a:endParaRPr>
          </a:p>
        </p:txBody>
      </p:sp>
    </p:spTree>
    <p:extLst>
      <p:ext uri="{BB962C8B-B14F-4D97-AF65-F5344CB8AC3E}">
        <p14:creationId xmlns:p14="http://schemas.microsoft.com/office/powerpoint/2010/main" val="1080065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69863" y="-174625"/>
            <a:ext cx="8850312" cy="857250"/>
          </a:xfrm>
        </p:spPr>
        <p:txBody>
          <a:bodyPr/>
          <a:lstStyle/>
          <a:p>
            <a:r>
              <a:rPr lang="en-US" altLang="ko-KR" dirty="0">
                <a:latin typeface="Helvetica" charset="0"/>
                <a:ea typeface="굴림" charset="0"/>
                <a:cs typeface="굴림" charset="0"/>
              </a:rPr>
              <a:t>Mesa Monitor: Why “while()”?</a:t>
            </a:r>
          </a:p>
        </p:txBody>
      </p:sp>
      <p:sp>
        <p:nvSpPr>
          <p:cNvPr id="58371" name="Rectangle 3"/>
          <p:cNvSpPr>
            <a:spLocks noChangeArrowheads="1"/>
          </p:cNvSpPr>
          <p:nvPr/>
        </p:nvSpPr>
        <p:spPr bwMode="auto">
          <a:xfrm>
            <a:off x="457200" y="2403873"/>
            <a:ext cx="2514600" cy="2585323"/>
          </a:xfrm>
          <a:prstGeom prst="rect">
            <a:avLst/>
          </a:prstGeom>
          <a:solidFill>
            <a:srgbClr val="FFDCB4"/>
          </a:solidFill>
          <a:ln>
            <a:noFill/>
          </a:ln>
        </p:spPr>
        <p:txBody>
          <a:bodyPr>
            <a:spAutoFit/>
          </a:bodyPr>
          <a:lstStyle/>
          <a:p>
            <a:pPr>
              <a:defRPr/>
            </a:pPr>
            <a:r>
              <a:rPr lang="en-US" altLang="ko-KR" sz="1800" dirty="0" err="1">
                <a:latin typeface="Arial Narrow"/>
                <a:ea typeface="굴림" charset="0"/>
                <a:cs typeface="Arial Narrow"/>
              </a:rPr>
              <a:t>RemoveFromQueue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a:t>
            </a:r>
            <a:r>
              <a:rPr lang="en-US" altLang="ko-KR" sz="1800" dirty="0" err="1">
                <a:latin typeface="Arial Narrow"/>
                <a:ea typeface="굴림" charset="0"/>
                <a:cs typeface="Arial Narrow"/>
              </a:rPr>
              <a:t>lock.Acquire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if (</a:t>
            </a:r>
            <a:r>
              <a:rPr lang="en-US" altLang="ko-KR" sz="1800" dirty="0" err="1">
                <a:latin typeface="Arial Narrow"/>
                <a:ea typeface="굴림" charset="0"/>
                <a:cs typeface="Arial Narrow"/>
              </a:rPr>
              <a:t>queue.isEmpty</a:t>
            </a:r>
            <a:r>
              <a:rPr lang="en-US" altLang="ko-KR" sz="1800" dirty="0">
                <a:latin typeface="Arial Narrow"/>
                <a:ea typeface="굴림" charset="0"/>
                <a:cs typeface="Arial Narrow"/>
              </a:rPr>
              <a:t>()) {</a:t>
            </a:r>
          </a:p>
          <a:p>
            <a:pPr>
              <a:defRPr/>
            </a:pPr>
            <a:r>
              <a:rPr lang="en-US" altLang="ko-KR" sz="1800" dirty="0">
                <a:latin typeface="Arial Narrow"/>
                <a:ea typeface="굴림" charset="0"/>
                <a:cs typeface="Arial Narrow"/>
              </a:rPr>
              <a:t>    </a:t>
            </a:r>
            <a:r>
              <a:rPr lang="en-US" altLang="ko-KR" sz="1800" dirty="0" err="1">
                <a:latin typeface="Arial Narrow"/>
                <a:ea typeface="굴림" charset="0"/>
                <a:cs typeface="Arial Narrow"/>
              </a:rPr>
              <a:t>dataready.wait</a:t>
            </a:r>
            <a:r>
              <a:rPr lang="en-US" altLang="ko-KR" sz="1800" dirty="0">
                <a:latin typeface="Arial Narrow"/>
                <a:ea typeface="굴림" charset="0"/>
                <a:cs typeface="Arial Narrow"/>
              </a:rPr>
              <a:t>(&amp;lock); </a:t>
            </a:r>
          </a:p>
          <a:p>
            <a:pPr>
              <a:defRPr/>
            </a:pP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item = </a:t>
            </a:r>
            <a:r>
              <a:rPr lang="en-US" altLang="ko-KR" sz="1800" dirty="0" err="1">
                <a:latin typeface="Arial Narrow"/>
                <a:ea typeface="굴림" charset="0"/>
                <a:cs typeface="Arial Narrow"/>
              </a:rPr>
              <a:t>queue.dequeue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a:t>
            </a:r>
            <a:r>
              <a:rPr lang="en-US" altLang="ko-KR" sz="1800" dirty="0" err="1">
                <a:latin typeface="Arial Narrow"/>
                <a:ea typeface="굴림" charset="0"/>
                <a:cs typeface="Arial Narrow"/>
              </a:rPr>
              <a:t>lock.Release</a:t>
            </a:r>
            <a:r>
              <a:rPr lang="en-US" altLang="ko-KR" sz="1800" dirty="0">
                <a:latin typeface="Arial Narrow"/>
                <a:ea typeface="굴림" charset="0"/>
                <a:cs typeface="Arial Narrow"/>
              </a:rPr>
              <a:t>();</a:t>
            </a:r>
          </a:p>
          <a:p>
            <a:pPr>
              <a:defRPr/>
            </a:pPr>
            <a:r>
              <a:rPr lang="en-US" altLang="ko-KR" sz="1800" dirty="0">
                <a:latin typeface="Arial Narrow"/>
                <a:ea typeface="굴림" charset="0"/>
                <a:cs typeface="Arial Narrow"/>
              </a:rPr>
              <a:t>  return(item);</a:t>
            </a:r>
          </a:p>
          <a:p>
            <a:pPr>
              <a:defRPr/>
            </a:pPr>
            <a:r>
              <a:rPr lang="en-US" altLang="ko-KR" sz="1800" dirty="0">
                <a:latin typeface="Arial Narrow"/>
                <a:ea typeface="굴림" charset="0"/>
                <a:cs typeface="Arial Narrow"/>
              </a:rPr>
              <a:t>}</a:t>
            </a:r>
          </a:p>
        </p:txBody>
      </p:sp>
      <p:sp>
        <p:nvSpPr>
          <p:cNvPr id="17411" name="TextBox 14"/>
          <p:cNvSpPr txBox="1">
            <a:spLocks noChangeArrowheads="1"/>
          </p:cNvSpPr>
          <p:nvPr/>
        </p:nvSpPr>
        <p:spPr bwMode="auto">
          <a:xfrm>
            <a:off x="914401" y="2040335"/>
            <a:ext cx="15718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T1 (</a:t>
            </a:r>
            <a:r>
              <a:rPr lang="en-US" sz="2000" b="0" dirty="0">
                <a:solidFill>
                  <a:srgbClr val="FF0000"/>
                </a:solidFill>
                <a:latin typeface="Helvetica" charset="0"/>
                <a:cs typeface="Helvetica" charset="0"/>
              </a:rPr>
              <a:t>Waiting</a:t>
            </a:r>
            <a:r>
              <a:rPr lang="en-US" sz="2000" b="0" dirty="0">
                <a:latin typeface="Helvetica" charset="0"/>
                <a:cs typeface="Helvetica" charset="0"/>
              </a:rPr>
              <a:t>)</a:t>
            </a:r>
          </a:p>
        </p:txBody>
      </p:sp>
      <p:sp>
        <p:nvSpPr>
          <p:cNvPr id="2" name="Rectangle 1"/>
          <p:cNvSpPr/>
          <p:nvPr/>
        </p:nvSpPr>
        <p:spPr bwMode="auto">
          <a:xfrm>
            <a:off x="457200" y="3302000"/>
            <a:ext cx="2514600" cy="228600"/>
          </a:xfrm>
          <a:prstGeom prst="rect">
            <a:avLst/>
          </a:prstGeom>
          <a:noFill/>
          <a:ln w="57150" cap="flat" cmpd="sng" algn="ctr">
            <a:solidFill>
              <a:schemeClr val="accent1">
                <a:lumMod val="50000"/>
              </a:schemeClr>
            </a:solidFill>
            <a:prstDash val="solid"/>
            <a:round/>
            <a:headEnd type="triangle" w="med" len="med"/>
            <a:tailEnd type="none" w="med" len="med"/>
          </a:ln>
          <a:effectLst/>
        </p:spPr>
        <p:txBody>
          <a:bodyPr anchor="ctr"/>
          <a:lstStyle/>
          <a:p>
            <a:pPr algn="ctr">
              <a:defRPr/>
            </a:pPr>
            <a:endParaRPr lang="en-US" b="0" dirty="0">
              <a:latin typeface="Helvetica"/>
              <a:cs typeface="Helvetica"/>
            </a:endParaRPr>
          </a:p>
        </p:txBody>
      </p:sp>
      <p:sp>
        <p:nvSpPr>
          <p:cNvPr id="17413" name="Rounded Rectangle 15"/>
          <p:cNvSpPr>
            <a:spLocks noChangeArrowheads="1"/>
          </p:cNvSpPr>
          <p:nvPr/>
        </p:nvSpPr>
        <p:spPr bwMode="auto">
          <a:xfrm>
            <a:off x="32004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7414" name="TextBox 16"/>
          <p:cNvSpPr txBox="1">
            <a:spLocks noChangeArrowheads="1"/>
          </p:cNvSpPr>
          <p:nvPr/>
        </p:nvSpPr>
        <p:spPr bwMode="auto">
          <a:xfrm>
            <a:off x="3243263" y="1028304"/>
            <a:ext cx="1339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lock: </a:t>
            </a:r>
            <a:r>
              <a:rPr lang="en-US" sz="1800" b="0">
                <a:solidFill>
                  <a:srgbClr val="FF0000"/>
                </a:solidFill>
                <a:latin typeface="Helvetica" charset="0"/>
                <a:cs typeface="Helvetica" charset="0"/>
              </a:rPr>
              <a:t>FREE</a:t>
            </a:r>
          </a:p>
        </p:txBody>
      </p:sp>
      <p:sp>
        <p:nvSpPr>
          <p:cNvPr id="17415" name="TextBox 19"/>
          <p:cNvSpPr txBox="1">
            <a:spLocks noChangeArrowheads="1"/>
          </p:cNvSpPr>
          <p:nvPr/>
        </p:nvSpPr>
        <p:spPr bwMode="auto">
          <a:xfrm>
            <a:off x="3200401" y="1356916"/>
            <a:ext cx="12113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dataready</a:t>
            </a:r>
          </a:p>
          <a:p>
            <a:pPr eaLnBrk="1" hangingPunct="1"/>
            <a:r>
              <a:rPr lang="en-US" sz="1800" b="0">
                <a:latin typeface="Helvetica" charset="0"/>
                <a:cs typeface="Helvetica" charset="0"/>
              </a:rPr>
              <a:t>queue</a:t>
            </a:r>
          </a:p>
        </p:txBody>
      </p:sp>
      <p:cxnSp>
        <p:nvCxnSpPr>
          <p:cNvPr id="17416" name="Straight Arrow Connector 20"/>
          <p:cNvCxnSpPr>
            <a:cxnSpLocks noChangeShapeType="1"/>
          </p:cNvCxnSpPr>
          <p:nvPr/>
        </p:nvCxnSpPr>
        <p:spPr bwMode="auto">
          <a:xfrm flipV="1">
            <a:off x="4475164" y="1609328"/>
            <a:ext cx="312737" cy="3572"/>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17417" name="TextBox 21"/>
          <p:cNvSpPr txBox="1">
            <a:spLocks noChangeArrowheads="1"/>
          </p:cNvSpPr>
          <p:nvPr/>
        </p:nvSpPr>
        <p:spPr bwMode="auto">
          <a:xfrm>
            <a:off x="4787901" y="1441450"/>
            <a:ext cx="4540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FF0000"/>
                </a:solidFill>
                <a:latin typeface="Helvetica" charset="0"/>
                <a:cs typeface="Helvetica" charset="0"/>
              </a:rPr>
              <a:t>T1</a:t>
            </a:r>
          </a:p>
        </p:txBody>
      </p:sp>
      <p:sp>
        <p:nvSpPr>
          <p:cNvPr id="17418" name="Freeform 25"/>
          <p:cNvSpPr>
            <a:spLocks/>
          </p:cNvSpPr>
          <p:nvPr/>
        </p:nvSpPr>
        <p:spPr bwMode="auto">
          <a:xfrm>
            <a:off x="681038" y="1321198"/>
            <a:ext cx="1681162" cy="345281"/>
          </a:xfrm>
          <a:custGeom>
            <a:avLst/>
            <a:gdLst>
              <a:gd name="T0" fmla="*/ 1683279 w 1680633"/>
              <a:gd name="T1" fmla="*/ 0 h 461434"/>
              <a:gd name="T2" fmla="*/ 0 w 1680633"/>
              <a:gd name="T3" fmla="*/ 4184 h 461434"/>
              <a:gd name="T4" fmla="*/ 0 w 1680633"/>
              <a:gd name="T5" fmla="*/ 456163 h 461434"/>
              <a:gd name="T6" fmla="*/ 1666320 w 1680633"/>
              <a:gd name="T7" fmla="*/ 456163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7419" name="TextBox 26"/>
          <p:cNvSpPr txBox="1">
            <a:spLocks noChangeArrowheads="1"/>
          </p:cNvSpPr>
          <p:nvPr/>
        </p:nvSpPr>
        <p:spPr bwMode="auto">
          <a:xfrm>
            <a:off x="528639" y="950912"/>
            <a:ext cx="8978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queue</a:t>
            </a:r>
          </a:p>
        </p:txBody>
      </p:sp>
      <p:sp>
        <p:nvSpPr>
          <p:cNvPr id="17420" name="TextBox 27"/>
          <p:cNvSpPr txBox="1">
            <a:spLocks noChangeArrowheads="1"/>
          </p:cNvSpPr>
          <p:nvPr/>
        </p:nvSpPr>
        <p:spPr bwMode="auto">
          <a:xfrm>
            <a:off x="3227388" y="514350"/>
            <a:ext cx="10398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Monitor</a:t>
            </a:r>
          </a:p>
        </p:txBody>
      </p:sp>
      <p:sp>
        <p:nvSpPr>
          <p:cNvPr id="17421" name="Rounded Rectangle 28"/>
          <p:cNvSpPr>
            <a:spLocks noChangeArrowheads="1"/>
          </p:cNvSpPr>
          <p:nvPr/>
        </p:nvSpPr>
        <p:spPr bwMode="auto">
          <a:xfrm>
            <a:off x="2286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7422" name="TextBox 29"/>
          <p:cNvSpPr txBox="1">
            <a:spLocks noChangeArrowheads="1"/>
          </p:cNvSpPr>
          <p:nvPr/>
        </p:nvSpPr>
        <p:spPr bwMode="auto">
          <a:xfrm>
            <a:off x="228600" y="514350"/>
            <a:ext cx="22807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App. Shared State</a:t>
            </a:r>
          </a:p>
        </p:txBody>
      </p:sp>
      <p:sp>
        <p:nvSpPr>
          <p:cNvPr id="17423" name="Rounded Rectangle 30"/>
          <p:cNvSpPr>
            <a:spLocks noChangeArrowheads="1"/>
          </p:cNvSpPr>
          <p:nvPr/>
        </p:nvSpPr>
        <p:spPr bwMode="auto">
          <a:xfrm>
            <a:off x="61722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7424" name="TextBox 31"/>
          <p:cNvSpPr txBox="1">
            <a:spLocks noChangeArrowheads="1"/>
          </p:cNvSpPr>
          <p:nvPr/>
        </p:nvSpPr>
        <p:spPr bwMode="auto">
          <a:xfrm>
            <a:off x="6172200" y="546100"/>
            <a:ext cx="13963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CPU State</a:t>
            </a:r>
          </a:p>
        </p:txBody>
      </p:sp>
      <p:sp>
        <p:nvSpPr>
          <p:cNvPr id="17425" name="TextBox 32"/>
          <p:cNvSpPr txBox="1">
            <a:spLocks noChangeArrowheads="1"/>
          </p:cNvSpPr>
          <p:nvPr/>
        </p:nvSpPr>
        <p:spPr bwMode="auto">
          <a:xfrm>
            <a:off x="6172201" y="967582"/>
            <a:ext cx="194734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Running:</a:t>
            </a:r>
          </a:p>
          <a:p>
            <a:pPr eaLnBrk="1" hangingPunct="1"/>
            <a:r>
              <a:rPr lang="en-US" sz="2000" b="0">
                <a:latin typeface="Helvetica" charset="0"/>
                <a:cs typeface="Helvetica" charset="0"/>
              </a:rPr>
              <a:t>Ready </a:t>
            </a:r>
          </a:p>
          <a:p>
            <a:pPr eaLnBrk="1" hangingPunct="1"/>
            <a:r>
              <a:rPr lang="en-US" sz="2000" b="0">
                <a:latin typeface="Helvetica" charset="0"/>
                <a:cs typeface="Helvetica" charset="0"/>
              </a:rPr>
              <a:t>queue </a:t>
            </a:r>
            <a:r>
              <a:rPr lang="en-US" sz="2000" b="0">
                <a:latin typeface="Helvetica" charset="0"/>
                <a:cs typeface="Helvetica" charset="0"/>
                <a:sym typeface="Wingdings" charset="0"/>
              </a:rPr>
              <a:t> NULL</a:t>
            </a:r>
          </a:p>
          <a:p>
            <a:pPr eaLnBrk="1" hangingPunct="1"/>
            <a:r>
              <a:rPr lang="en-US" sz="2000" b="0">
                <a:latin typeface="Helvetica" charset="0"/>
                <a:cs typeface="Helvetica" charset="0"/>
                <a:sym typeface="Wingdings" charset="0"/>
              </a:rPr>
              <a:t>…</a:t>
            </a:r>
            <a:endParaRPr lang="en-US" sz="2000" b="0">
              <a:latin typeface="Helvetica" charset="0"/>
              <a:cs typeface="Helvetica" charset="0"/>
            </a:endParaRPr>
          </a:p>
        </p:txBody>
      </p:sp>
      <p:sp>
        <p:nvSpPr>
          <p:cNvPr id="4" name="Rounded Rectangular Callout 3"/>
          <p:cNvSpPr>
            <a:spLocks noChangeArrowheads="1"/>
          </p:cNvSpPr>
          <p:nvPr/>
        </p:nvSpPr>
        <p:spPr bwMode="auto">
          <a:xfrm>
            <a:off x="4800600" y="1784350"/>
            <a:ext cx="3200400" cy="1085850"/>
          </a:xfrm>
          <a:prstGeom prst="wedgeRoundRectCallout">
            <a:avLst>
              <a:gd name="adj1" fmla="val -38692"/>
              <a:gd name="adj2" fmla="val -64108"/>
              <a:gd name="adj3" fmla="val 16667"/>
            </a:avLst>
          </a:prstGeom>
          <a:solidFill>
            <a:schemeClr val="bg1"/>
          </a:solidFill>
          <a:ln w="25400">
            <a:solidFill>
              <a:schemeClr val="tx1"/>
            </a:solidFill>
            <a:round/>
            <a:headEnd type="triangle" w="med" len="med"/>
            <a:tailEnd/>
          </a:ln>
        </p:spPr>
        <p:txBody>
          <a:bodyPr anchor="ctr"/>
          <a:lstStyle/>
          <a:p>
            <a:r>
              <a:rPr lang="en-US" b="0">
                <a:latin typeface="Helvetica" charset="0"/>
                <a:cs typeface="Helvetica" charset="0"/>
              </a:rPr>
              <a:t>wait(&amp;lock) puts thread on dataready queue and releases lock</a:t>
            </a:r>
          </a:p>
        </p:txBody>
      </p:sp>
    </p:spTree>
    <p:extLst>
      <p:ext uri="{BB962C8B-B14F-4D97-AF65-F5344CB8AC3E}">
        <p14:creationId xmlns:p14="http://schemas.microsoft.com/office/powerpoint/2010/main" val="161673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169863" y="-136525"/>
            <a:ext cx="8850312" cy="857250"/>
          </a:xfrm>
        </p:spPr>
        <p:txBody>
          <a:bodyPr/>
          <a:lstStyle/>
          <a:p>
            <a:r>
              <a:rPr lang="en-US" altLang="ko-KR" dirty="0">
                <a:latin typeface="Helvetica" charset="0"/>
                <a:ea typeface="굴림" charset="0"/>
                <a:cs typeface="굴림" charset="0"/>
              </a:rPr>
              <a:t>Mesa Monitor: Why “while()”?</a:t>
            </a:r>
          </a:p>
        </p:txBody>
      </p:sp>
      <p:sp>
        <p:nvSpPr>
          <p:cNvPr id="58371" name="Rectangle 3"/>
          <p:cNvSpPr>
            <a:spLocks noChangeArrowheads="1"/>
          </p:cNvSpPr>
          <p:nvPr/>
        </p:nvSpPr>
        <p:spPr bwMode="auto">
          <a:xfrm>
            <a:off x="457200" y="2403873"/>
            <a:ext cx="2514600" cy="2585323"/>
          </a:xfrm>
          <a:prstGeom prst="rect">
            <a:avLst/>
          </a:prstGeom>
          <a:solidFill>
            <a:srgbClr val="FFDCB4"/>
          </a:solidFill>
          <a:ln>
            <a:noFill/>
          </a:ln>
        </p:spPr>
        <p:txBody>
          <a:bodyPr>
            <a:spAutoFit/>
          </a:bodyPr>
          <a:lstStyle/>
          <a:p>
            <a:pPr>
              <a:defRPr/>
            </a:pPr>
            <a:r>
              <a:rPr lang="en-US" altLang="ko-KR" sz="1800" dirty="0" err="1">
                <a:latin typeface="Arial Narrow"/>
                <a:ea typeface="굴림" charset="0"/>
                <a:cs typeface="Arial Narrow"/>
              </a:rPr>
              <a:t>RemoveFromQueue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a:t>
            </a:r>
            <a:r>
              <a:rPr lang="en-US" altLang="ko-KR" sz="1800" dirty="0" err="1">
                <a:latin typeface="Arial Narrow"/>
                <a:ea typeface="굴림" charset="0"/>
                <a:cs typeface="Arial Narrow"/>
              </a:rPr>
              <a:t>lock.Acquire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if (</a:t>
            </a:r>
            <a:r>
              <a:rPr lang="en-US" altLang="ko-KR" sz="1800" dirty="0" err="1">
                <a:latin typeface="Arial Narrow"/>
                <a:ea typeface="굴림" charset="0"/>
                <a:cs typeface="Arial Narrow"/>
              </a:rPr>
              <a:t>queue.isEmpty</a:t>
            </a:r>
            <a:r>
              <a:rPr lang="en-US" altLang="ko-KR" sz="1800" dirty="0">
                <a:latin typeface="Arial Narrow"/>
                <a:ea typeface="굴림" charset="0"/>
                <a:cs typeface="Arial Narrow"/>
              </a:rPr>
              <a:t>()) {</a:t>
            </a:r>
          </a:p>
          <a:p>
            <a:pPr>
              <a:defRPr/>
            </a:pPr>
            <a:r>
              <a:rPr lang="en-US" altLang="ko-KR" sz="1800" dirty="0">
                <a:latin typeface="Arial Narrow"/>
                <a:ea typeface="굴림" charset="0"/>
                <a:cs typeface="Arial Narrow"/>
              </a:rPr>
              <a:t>    </a:t>
            </a:r>
            <a:r>
              <a:rPr lang="en-US" altLang="ko-KR" sz="1800" dirty="0" err="1">
                <a:latin typeface="Arial Narrow"/>
                <a:ea typeface="굴림" charset="0"/>
                <a:cs typeface="Arial Narrow"/>
              </a:rPr>
              <a:t>dataready.wait</a:t>
            </a:r>
            <a:r>
              <a:rPr lang="en-US" altLang="ko-KR" sz="1800" dirty="0">
                <a:latin typeface="Arial Narrow"/>
                <a:ea typeface="굴림" charset="0"/>
                <a:cs typeface="Arial Narrow"/>
              </a:rPr>
              <a:t>(&amp;lock); </a:t>
            </a:r>
          </a:p>
          <a:p>
            <a:pPr>
              <a:defRPr/>
            </a:pP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item = </a:t>
            </a:r>
            <a:r>
              <a:rPr lang="en-US" altLang="ko-KR" sz="1800" dirty="0" err="1">
                <a:latin typeface="Arial Narrow"/>
                <a:ea typeface="굴림" charset="0"/>
                <a:cs typeface="Arial Narrow"/>
              </a:rPr>
              <a:t>queue.dequeue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a:t>
            </a:r>
            <a:r>
              <a:rPr lang="en-US" altLang="ko-KR" sz="1800" dirty="0" err="1">
                <a:latin typeface="Arial Narrow"/>
                <a:ea typeface="굴림" charset="0"/>
                <a:cs typeface="Arial Narrow"/>
              </a:rPr>
              <a:t>lock.Release</a:t>
            </a:r>
            <a:r>
              <a:rPr lang="en-US" altLang="ko-KR" sz="1800" dirty="0">
                <a:latin typeface="Arial Narrow"/>
                <a:ea typeface="굴림" charset="0"/>
                <a:cs typeface="Arial Narrow"/>
              </a:rPr>
              <a:t>();</a:t>
            </a:r>
          </a:p>
          <a:p>
            <a:pPr>
              <a:defRPr/>
            </a:pPr>
            <a:r>
              <a:rPr lang="en-US" altLang="ko-KR" sz="1800" dirty="0">
                <a:latin typeface="Arial Narrow"/>
                <a:ea typeface="굴림" charset="0"/>
                <a:cs typeface="Arial Narrow"/>
              </a:rPr>
              <a:t>  return(item);</a:t>
            </a:r>
          </a:p>
          <a:p>
            <a:pPr>
              <a:defRPr/>
            </a:pPr>
            <a:r>
              <a:rPr lang="en-US" altLang="ko-KR" sz="1800" dirty="0">
                <a:latin typeface="Arial Narrow"/>
                <a:ea typeface="굴림" charset="0"/>
                <a:cs typeface="Arial Narrow"/>
              </a:rPr>
              <a:t>}</a:t>
            </a:r>
          </a:p>
        </p:txBody>
      </p:sp>
      <p:sp>
        <p:nvSpPr>
          <p:cNvPr id="19459" name="TextBox 14"/>
          <p:cNvSpPr txBox="1">
            <a:spLocks noChangeArrowheads="1"/>
          </p:cNvSpPr>
          <p:nvPr/>
        </p:nvSpPr>
        <p:spPr bwMode="auto">
          <a:xfrm>
            <a:off x="914401" y="2053035"/>
            <a:ext cx="15718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T1 (Waiting)</a:t>
            </a:r>
          </a:p>
        </p:txBody>
      </p:sp>
      <p:sp>
        <p:nvSpPr>
          <p:cNvPr id="2" name="Rectangle 1"/>
          <p:cNvSpPr/>
          <p:nvPr/>
        </p:nvSpPr>
        <p:spPr bwMode="auto">
          <a:xfrm>
            <a:off x="457200" y="3302000"/>
            <a:ext cx="2514600" cy="228600"/>
          </a:xfrm>
          <a:prstGeom prst="rect">
            <a:avLst/>
          </a:prstGeom>
          <a:noFill/>
          <a:ln w="57150" cap="flat" cmpd="sng" algn="ctr">
            <a:solidFill>
              <a:schemeClr val="accent1">
                <a:lumMod val="50000"/>
              </a:schemeClr>
            </a:solidFill>
            <a:prstDash val="solid"/>
            <a:round/>
            <a:headEnd type="triangle" w="med" len="med"/>
            <a:tailEnd type="none" w="med" len="med"/>
          </a:ln>
          <a:effectLst/>
        </p:spPr>
        <p:txBody>
          <a:bodyPr anchor="ctr"/>
          <a:lstStyle/>
          <a:p>
            <a:pPr algn="ctr">
              <a:defRPr/>
            </a:pPr>
            <a:endParaRPr lang="en-US" b="0" dirty="0">
              <a:latin typeface="Helvetica"/>
              <a:cs typeface="Helvetica"/>
            </a:endParaRPr>
          </a:p>
        </p:txBody>
      </p:sp>
      <p:sp>
        <p:nvSpPr>
          <p:cNvPr id="19461" name="Rounded Rectangle 15"/>
          <p:cNvSpPr>
            <a:spLocks noChangeArrowheads="1"/>
          </p:cNvSpPr>
          <p:nvPr/>
        </p:nvSpPr>
        <p:spPr bwMode="auto">
          <a:xfrm>
            <a:off x="32004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solidFill>
                <a:srgbClr val="000000"/>
              </a:solidFill>
              <a:latin typeface="Helvetica" charset="0"/>
              <a:cs typeface="Helvetica" charset="0"/>
            </a:endParaRPr>
          </a:p>
        </p:txBody>
      </p:sp>
      <p:sp>
        <p:nvSpPr>
          <p:cNvPr id="19462" name="TextBox 16"/>
          <p:cNvSpPr txBox="1">
            <a:spLocks noChangeArrowheads="1"/>
          </p:cNvSpPr>
          <p:nvPr/>
        </p:nvSpPr>
        <p:spPr bwMode="auto">
          <a:xfrm>
            <a:off x="3243263" y="1028304"/>
            <a:ext cx="1339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lock: FREE</a:t>
            </a:r>
          </a:p>
        </p:txBody>
      </p:sp>
      <p:sp>
        <p:nvSpPr>
          <p:cNvPr id="19463" name="TextBox 19"/>
          <p:cNvSpPr txBox="1">
            <a:spLocks noChangeArrowheads="1"/>
          </p:cNvSpPr>
          <p:nvPr/>
        </p:nvSpPr>
        <p:spPr bwMode="auto">
          <a:xfrm>
            <a:off x="3200401" y="1356916"/>
            <a:ext cx="12113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dataready</a:t>
            </a:r>
          </a:p>
          <a:p>
            <a:pPr eaLnBrk="1" hangingPunct="1"/>
            <a:r>
              <a:rPr lang="en-US" sz="1800" b="0">
                <a:solidFill>
                  <a:srgbClr val="000000"/>
                </a:solidFill>
                <a:latin typeface="Helvetica" charset="0"/>
                <a:cs typeface="Helvetica" charset="0"/>
              </a:rPr>
              <a:t>queue</a:t>
            </a:r>
          </a:p>
        </p:txBody>
      </p:sp>
      <p:cxnSp>
        <p:nvCxnSpPr>
          <p:cNvPr id="19464" name="Straight Arrow Connector 20"/>
          <p:cNvCxnSpPr>
            <a:cxnSpLocks noChangeShapeType="1"/>
          </p:cNvCxnSpPr>
          <p:nvPr/>
        </p:nvCxnSpPr>
        <p:spPr bwMode="auto">
          <a:xfrm flipV="1">
            <a:off x="4475164" y="1609328"/>
            <a:ext cx="312737" cy="3572"/>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19465" name="TextBox 21"/>
          <p:cNvSpPr txBox="1">
            <a:spLocks noChangeArrowheads="1"/>
          </p:cNvSpPr>
          <p:nvPr/>
        </p:nvSpPr>
        <p:spPr bwMode="auto">
          <a:xfrm>
            <a:off x="4787901" y="1441450"/>
            <a:ext cx="4540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T1</a:t>
            </a:r>
          </a:p>
        </p:txBody>
      </p:sp>
      <p:sp>
        <p:nvSpPr>
          <p:cNvPr id="19466" name="Rectangle 3"/>
          <p:cNvSpPr>
            <a:spLocks noChangeArrowheads="1"/>
          </p:cNvSpPr>
          <p:nvPr/>
        </p:nvSpPr>
        <p:spPr bwMode="auto">
          <a:xfrm>
            <a:off x="3276600" y="2400300"/>
            <a:ext cx="2743200" cy="2031325"/>
          </a:xfrm>
          <a:prstGeom prst="rect">
            <a:avLst/>
          </a:prstGeom>
          <a:solidFill>
            <a:schemeClr val="accent3">
              <a:lumMod val="40000"/>
              <a:lumOff val="60000"/>
            </a:schemeClr>
          </a:solidFill>
          <a:ln>
            <a:noFill/>
          </a:ln>
        </p:spPr>
        <p:txBody>
          <a:bodyPr>
            <a:spAutoFit/>
          </a:bodyPr>
          <a:lstStyle/>
          <a:p>
            <a:r>
              <a:rPr lang="en-US" altLang="ko-KR" sz="1800">
                <a:latin typeface="Ariel narrow" charset="0"/>
                <a:cs typeface="Ariel narrow" charset="0"/>
              </a:rPr>
              <a:t>AddToQueue(item) {</a:t>
            </a:r>
            <a:br>
              <a:rPr lang="en-US" altLang="ko-KR" sz="1800">
                <a:latin typeface="Ariel narrow" charset="0"/>
                <a:cs typeface="Ariel narrow" charset="0"/>
              </a:rPr>
            </a:br>
            <a:r>
              <a:rPr lang="en-US" altLang="ko-KR" sz="1800">
                <a:latin typeface="Ariel narrow" charset="0"/>
                <a:cs typeface="Ariel narrow" charset="0"/>
              </a:rPr>
              <a:t>  lock.Acquire();</a:t>
            </a:r>
          </a:p>
          <a:p>
            <a:r>
              <a:rPr lang="en-US" altLang="ko-KR" sz="1800">
                <a:latin typeface="Ariel narrow" charset="0"/>
                <a:cs typeface="Ariel narrow" charset="0"/>
              </a:rPr>
              <a:t>  queue.enqueue(item); </a:t>
            </a:r>
            <a:br>
              <a:rPr lang="en-US" altLang="ko-KR" sz="1800">
                <a:latin typeface="Ariel narrow" charset="0"/>
                <a:cs typeface="Ariel narrow" charset="0"/>
              </a:rPr>
            </a:br>
            <a:r>
              <a:rPr lang="en-US" altLang="ko-KR" sz="1800">
                <a:latin typeface="Ariel narrow" charset="0"/>
                <a:cs typeface="Ariel narrow" charset="0"/>
              </a:rPr>
              <a:t>  </a:t>
            </a:r>
            <a:r>
              <a:rPr lang="en-US" altLang="ko-KR" sz="1800">
                <a:solidFill>
                  <a:srgbClr val="000000"/>
                </a:solidFill>
                <a:latin typeface="Ariel narrow" charset="0"/>
                <a:cs typeface="Ariel narrow" charset="0"/>
              </a:rPr>
              <a:t>dataready.signal(); </a:t>
            </a:r>
            <a:br>
              <a:rPr lang="en-US" altLang="ko-KR" sz="1800">
                <a:solidFill>
                  <a:srgbClr val="000000"/>
                </a:solidFill>
                <a:latin typeface="Ariel narrow" charset="0"/>
                <a:cs typeface="Ariel narrow" charset="0"/>
              </a:rPr>
            </a:br>
            <a:r>
              <a:rPr lang="en-US" altLang="ko-KR" sz="1800">
                <a:latin typeface="Ariel narrow" charset="0"/>
                <a:cs typeface="Ariel narrow" charset="0"/>
              </a:rPr>
              <a:t>  lock.Release();</a:t>
            </a:r>
            <a:br>
              <a:rPr lang="en-US" altLang="ko-KR" sz="1800">
                <a:latin typeface="Ariel narrow" charset="0"/>
                <a:cs typeface="Ariel narrow" charset="0"/>
              </a:rPr>
            </a:br>
            <a:r>
              <a:rPr lang="en-US" altLang="ko-KR" sz="1800">
                <a:latin typeface="Ariel narrow" charset="0"/>
                <a:cs typeface="Ariel narrow" charset="0"/>
              </a:rPr>
              <a:t>}</a:t>
            </a:r>
            <a:br>
              <a:rPr lang="en-US" altLang="ko-KR" sz="1800">
                <a:latin typeface="Ariel narrow" charset="0"/>
                <a:cs typeface="Ariel narrow" charset="0"/>
              </a:rPr>
            </a:br>
            <a:endParaRPr lang="en-US" altLang="ko-KR" sz="1800">
              <a:latin typeface="Ariel narrow" charset="0"/>
              <a:cs typeface="Ariel narrow" charset="0"/>
            </a:endParaRPr>
          </a:p>
        </p:txBody>
      </p:sp>
      <p:sp>
        <p:nvSpPr>
          <p:cNvPr id="19467" name="Rectangle 18"/>
          <p:cNvSpPr>
            <a:spLocks noChangeArrowheads="1"/>
          </p:cNvSpPr>
          <p:nvPr/>
        </p:nvSpPr>
        <p:spPr bwMode="auto">
          <a:xfrm>
            <a:off x="3276600" y="2482850"/>
            <a:ext cx="2743200" cy="228600"/>
          </a:xfrm>
          <a:prstGeom prst="rect">
            <a:avLst/>
          </a:prstGeom>
          <a:noFill/>
          <a:ln w="5715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9468" name="TextBox 22"/>
          <p:cNvSpPr txBox="1">
            <a:spLocks noChangeArrowheads="1"/>
          </p:cNvSpPr>
          <p:nvPr/>
        </p:nvSpPr>
        <p:spPr bwMode="auto">
          <a:xfrm>
            <a:off x="3505201" y="2049462"/>
            <a:ext cx="16814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T2 (</a:t>
            </a:r>
            <a:r>
              <a:rPr lang="en-US" sz="2000" b="0" dirty="0">
                <a:solidFill>
                  <a:srgbClr val="137D40"/>
                </a:solidFill>
                <a:latin typeface="Helvetica" charset="0"/>
                <a:cs typeface="Helvetica" charset="0"/>
              </a:rPr>
              <a:t>Running</a:t>
            </a:r>
            <a:r>
              <a:rPr lang="en-US" sz="2000" b="0" dirty="0">
                <a:latin typeface="Helvetica" charset="0"/>
                <a:cs typeface="Helvetica" charset="0"/>
              </a:rPr>
              <a:t>)</a:t>
            </a:r>
          </a:p>
        </p:txBody>
      </p:sp>
      <p:sp>
        <p:nvSpPr>
          <p:cNvPr id="19469" name="Freeform 28"/>
          <p:cNvSpPr>
            <a:spLocks/>
          </p:cNvSpPr>
          <p:nvPr/>
        </p:nvSpPr>
        <p:spPr bwMode="auto">
          <a:xfrm>
            <a:off x="681038" y="1321198"/>
            <a:ext cx="1681162" cy="345281"/>
          </a:xfrm>
          <a:custGeom>
            <a:avLst/>
            <a:gdLst>
              <a:gd name="T0" fmla="*/ 1683279 w 1680633"/>
              <a:gd name="T1" fmla="*/ 0 h 461434"/>
              <a:gd name="T2" fmla="*/ 0 w 1680633"/>
              <a:gd name="T3" fmla="*/ 4184 h 461434"/>
              <a:gd name="T4" fmla="*/ 0 w 1680633"/>
              <a:gd name="T5" fmla="*/ 456163 h 461434"/>
              <a:gd name="T6" fmla="*/ 1666320 w 1680633"/>
              <a:gd name="T7" fmla="*/ 456163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9470" name="TextBox 29"/>
          <p:cNvSpPr txBox="1">
            <a:spLocks noChangeArrowheads="1"/>
          </p:cNvSpPr>
          <p:nvPr/>
        </p:nvSpPr>
        <p:spPr bwMode="auto">
          <a:xfrm>
            <a:off x="528639" y="950912"/>
            <a:ext cx="8978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queue</a:t>
            </a:r>
          </a:p>
        </p:txBody>
      </p:sp>
      <p:sp>
        <p:nvSpPr>
          <p:cNvPr id="19471" name="TextBox 30"/>
          <p:cNvSpPr txBox="1">
            <a:spLocks noChangeArrowheads="1"/>
          </p:cNvSpPr>
          <p:nvPr/>
        </p:nvSpPr>
        <p:spPr bwMode="auto">
          <a:xfrm>
            <a:off x="3227388" y="539750"/>
            <a:ext cx="10398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Monitor</a:t>
            </a:r>
          </a:p>
        </p:txBody>
      </p:sp>
      <p:sp>
        <p:nvSpPr>
          <p:cNvPr id="19472" name="Rounded Rectangle 31"/>
          <p:cNvSpPr>
            <a:spLocks noChangeArrowheads="1"/>
          </p:cNvSpPr>
          <p:nvPr/>
        </p:nvSpPr>
        <p:spPr bwMode="auto">
          <a:xfrm>
            <a:off x="2286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9473" name="TextBox 32"/>
          <p:cNvSpPr txBox="1">
            <a:spLocks noChangeArrowheads="1"/>
          </p:cNvSpPr>
          <p:nvPr/>
        </p:nvSpPr>
        <p:spPr bwMode="auto">
          <a:xfrm>
            <a:off x="228600" y="539750"/>
            <a:ext cx="22807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App. Shared State</a:t>
            </a:r>
          </a:p>
        </p:txBody>
      </p:sp>
      <p:sp>
        <p:nvSpPr>
          <p:cNvPr id="19474" name="Rounded Rectangle 33"/>
          <p:cNvSpPr>
            <a:spLocks noChangeArrowheads="1"/>
          </p:cNvSpPr>
          <p:nvPr/>
        </p:nvSpPr>
        <p:spPr bwMode="auto">
          <a:xfrm>
            <a:off x="61722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9475" name="TextBox 34"/>
          <p:cNvSpPr txBox="1">
            <a:spLocks noChangeArrowheads="1"/>
          </p:cNvSpPr>
          <p:nvPr/>
        </p:nvSpPr>
        <p:spPr bwMode="auto">
          <a:xfrm>
            <a:off x="6172200" y="533400"/>
            <a:ext cx="13963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CPU State</a:t>
            </a:r>
          </a:p>
        </p:txBody>
      </p:sp>
      <p:sp>
        <p:nvSpPr>
          <p:cNvPr id="19476" name="TextBox 35"/>
          <p:cNvSpPr txBox="1">
            <a:spLocks noChangeArrowheads="1"/>
          </p:cNvSpPr>
          <p:nvPr/>
        </p:nvSpPr>
        <p:spPr bwMode="auto">
          <a:xfrm>
            <a:off x="6172201" y="967582"/>
            <a:ext cx="194734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Running: </a:t>
            </a:r>
            <a:r>
              <a:rPr lang="en-US" sz="2000" b="0">
                <a:solidFill>
                  <a:srgbClr val="FF0000"/>
                </a:solidFill>
                <a:latin typeface="Helvetica" charset="0"/>
                <a:cs typeface="Helvetica" charset="0"/>
              </a:rPr>
              <a:t>T2</a:t>
            </a:r>
          </a:p>
          <a:p>
            <a:pPr eaLnBrk="1" hangingPunct="1"/>
            <a:r>
              <a:rPr lang="en-US" sz="2000" b="0">
                <a:latin typeface="Helvetica" charset="0"/>
                <a:cs typeface="Helvetica" charset="0"/>
              </a:rPr>
              <a:t>Ready </a:t>
            </a:r>
          </a:p>
          <a:p>
            <a:pPr eaLnBrk="1" hangingPunct="1"/>
            <a:r>
              <a:rPr lang="en-US" sz="2000" b="0">
                <a:latin typeface="Helvetica" charset="0"/>
                <a:cs typeface="Helvetica" charset="0"/>
              </a:rPr>
              <a:t>queue </a:t>
            </a:r>
            <a:r>
              <a:rPr lang="en-US" sz="2000" b="0">
                <a:latin typeface="Helvetica" charset="0"/>
                <a:cs typeface="Helvetica" charset="0"/>
                <a:sym typeface="Wingdings" charset="0"/>
              </a:rPr>
              <a:t> NULL</a:t>
            </a:r>
          </a:p>
          <a:p>
            <a:pPr eaLnBrk="1" hangingPunct="1"/>
            <a:r>
              <a:rPr lang="en-US" sz="2000" b="0">
                <a:latin typeface="Helvetica" charset="0"/>
                <a:cs typeface="Helvetica" charset="0"/>
                <a:sym typeface="Wingdings" charset="0"/>
              </a:rPr>
              <a:t>…</a:t>
            </a:r>
            <a:endParaRPr lang="en-US" sz="2000" b="0">
              <a:latin typeface="Helvetica" charset="0"/>
              <a:cs typeface="Helvetica" charset="0"/>
            </a:endParaRPr>
          </a:p>
        </p:txBody>
      </p:sp>
    </p:spTree>
    <p:extLst>
      <p:ext uri="{BB962C8B-B14F-4D97-AF65-F5344CB8AC3E}">
        <p14:creationId xmlns:p14="http://schemas.microsoft.com/office/powerpoint/2010/main" val="2882024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69863" y="-111125"/>
            <a:ext cx="8850312" cy="857250"/>
          </a:xfrm>
        </p:spPr>
        <p:txBody>
          <a:bodyPr/>
          <a:lstStyle/>
          <a:p>
            <a:r>
              <a:rPr lang="en-US" altLang="ko-KR" dirty="0">
                <a:latin typeface="Helvetica" charset="0"/>
                <a:ea typeface="굴림" charset="0"/>
                <a:cs typeface="굴림" charset="0"/>
              </a:rPr>
              <a:t>Mesa Monitor: Why “while()”?</a:t>
            </a:r>
          </a:p>
        </p:txBody>
      </p:sp>
      <p:sp>
        <p:nvSpPr>
          <p:cNvPr id="58371" name="Rectangle 3"/>
          <p:cNvSpPr>
            <a:spLocks noChangeArrowheads="1"/>
          </p:cNvSpPr>
          <p:nvPr/>
        </p:nvSpPr>
        <p:spPr bwMode="auto">
          <a:xfrm>
            <a:off x="457200" y="2403873"/>
            <a:ext cx="2514600" cy="2585323"/>
          </a:xfrm>
          <a:prstGeom prst="rect">
            <a:avLst/>
          </a:prstGeom>
          <a:solidFill>
            <a:srgbClr val="FFDCB4"/>
          </a:solidFill>
          <a:ln>
            <a:noFill/>
          </a:ln>
        </p:spPr>
        <p:txBody>
          <a:bodyPr>
            <a:spAutoFit/>
          </a:bodyPr>
          <a:lstStyle/>
          <a:p>
            <a:pPr>
              <a:defRPr/>
            </a:pPr>
            <a:r>
              <a:rPr lang="en-US" altLang="ko-KR" sz="1800" dirty="0" err="1">
                <a:latin typeface="Arial Narrow"/>
                <a:ea typeface="굴림" charset="0"/>
                <a:cs typeface="Arial Narrow"/>
              </a:rPr>
              <a:t>RemoveFromQueue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a:t>
            </a:r>
            <a:r>
              <a:rPr lang="en-US" altLang="ko-KR" sz="1800" dirty="0" err="1">
                <a:latin typeface="Arial Narrow"/>
                <a:ea typeface="굴림" charset="0"/>
                <a:cs typeface="Arial Narrow"/>
              </a:rPr>
              <a:t>lock.Acquire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if (</a:t>
            </a:r>
            <a:r>
              <a:rPr lang="en-US" altLang="ko-KR" sz="1800" dirty="0" err="1">
                <a:latin typeface="Arial Narrow"/>
                <a:ea typeface="굴림" charset="0"/>
                <a:cs typeface="Arial Narrow"/>
              </a:rPr>
              <a:t>queue.isEmpty</a:t>
            </a:r>
            <a:r>
              <a:rPr lang="en-US" altLang="ko-KR" sz="1800" dirty="0">
                <a:latin typeface="Arial Narrow"/>
                <a:ea typeface="굴림" charset="0"/>
                <a:cs typeface="Arial Narrow"/>
              </a:rPr>
              <a:t>()) {</a:t>
            </a:r>
          </a:p>
          <a:p>
            <a:pPr>
              <a:defRPr/>
            </a:pPr>
            <a:r>
              <a:rPr lang="en-US" altLang="ko-KR" sz="1800" dirty="0">
                <a:latin typeface="Arial Narrow"/>
                <a:ea typeface="굴림" charset="0"/>
                <a:cs typeface="Arial Narrow"/>
              </a:rPr>
              <a:t>    </a:t>
            </a:r>
            <a:r>
              <a:rPr lang="en-US" altLang="ko-KR" sz="1800" dirty="0" err="1">
                <a:latin typeface="Arial Narrow"/>
                <a:ea typeface="굴림" charset="0"/>
                <a:cs typeface="Arial Narrow"/>
              </a:rPr>
              <a:t>dataready.wait</a:t>
            </a:r>
            <a:r>
              <a:rPr lang="en-US" altLang="ko-KR" sz="1800" dirty="0">
                <a:latin typeface="Arial Narrow"/>
                <a:ea typeface="굴림" charset="0"/>
                <a:cs typeface="Arial Narrow"/>
              </a:rPr>
              <a:t>(&amp;lock); </a:t>
            </a:r>
          </a:p>
          <a:p>
            <a:pPr>
              <a:defRPr/>
            </a:pP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item = </a:t>
            </a:r>
            <a:r>
              <a:rPr lang="en-US" altLang="ko-KR" sz="1800" dirty="0" err="1">
                <a:latin typeface="Arial Narrow"/>
                <a:ea typeface="굴림" charset="0"/>
                <a:cs typeface="Arial Narrow"/>
              </a:rPr>
              <a:t>queue.dequeue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a:t>
            </a:r>
            <a:r>
              <a:rPr lang="en-US" altLang="ko-KR" sz="1800" dirty="0" err="1">
                <a:latin typeface="Arial Narrow"/>
                <a:ea typeface="굴림" charset="0"/>
                <a:cs typeface="Arial Narrow"/>
              </a:rPr>
              <a:t>lock.Release</a:t>
            </a:r>
            <a:r>
              <a:rPr lang="en-US" altLang="ko-KR" sz="1800" dirty="0">
                <a:latin typeface="Arial Narrow"/>
                <a:ea typeface="굴림" charset="0"/>
                <a:cs typeface="Arial Narrow"/>
              </a:rPr>
              <a:t>();</a:t>
            </a:r>
          </a:p>
          <a:p>
            <a:pPr>
              <a:defRPr/>
            </a:pPr>
            <a:r>
              <a:rPr lang="en-US" altLang="ko-KR" sz="1800" dirty="0">
                <a:latin typeface="Arial Narrow"/>
                <a:ea typeface="굴림" charset="0"/>
                <a:cs typeface="Arial Narrow"/>
              </a:rPr>
              <a:t>  return(item);</a:t>
            </a:r>
          </a:p>
          <a:p>
            <a:pPr>
              <a:defRPr/>
            </a:pPr>
            <a:r>
              <a:rPr lang="en-US" altLang="ko-KR" sz="1800" dirty="0">
                <a:latin typeface="Arial Narrow"/>
                <a:ea typeface="굴림" charset="0"/>
                <a:cs typeface="Arial Narrow"/>
              </a:rPr>
              <a:t>}</a:t>
            </a:r>
          </a:p>
        </p:txBody>
      </p:sp>
      <p:sp>
        <p:nvSpPr>
          <p:cNvPr id="21507" name="TextBox 14"/>
          <p:cNvSpPr txBox="1">
            <a:spLocks noChangeArrowheads="1"/>
          </p:cNvSpPr>
          <p:nvPr/>
        </p:nvSpPr>
        <p:spPr bwMode="auto">
          <a:xfrm>
            <a:off x="914401" y="2065735"/>
            <a:ext cx="15718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T1 (Waiting)</a:t>
            </a:r>
          </a:p>
        </p:txBody>
      </p:sp>
      <p:sp>
        <p:nvSpPr>
          <p:cNvPr id="2" name="Rectangle 1"/>
          <p:cNvSpPr/>
          <p:nvPr/>
        </p:nvSpPr>
        <p:spPr bwMode="auto">
          <a:xfrm>
            <a:off x="457200" y="3302000"/>
            <a:ext cx="2514600" cy="228600"/>
          </a:xfrm>
          <a:prstGeom prst="rect">
            <a:avLst/>
          </a:prstGeom>
          <a:noFill/>
          <a:ln w="57150" cap="flat" cmpd="sng" algn="ctr">
            <a:solidFill>
              <a:schemeClr val="accent1">
                <a:lumMod val="50000"/>
              </a:schemeClr>
            </a:solidFill>
            <a:prstDash val="solid"/>
            <a:round/>
            <a:headEnd type="triangle" w="med" len="med"/>
            <a:tailEnd type="none" w="med" len="med"/>
          </a:ln>
          <a:effectLst/>
        </p:spPr>
        <p:txBody>
          <a:bodyPr anchor="ctr"/>
          <a:lstStyle/>
          <a:p>
            <a:pPr algn="ctr">
              <a:defRPr/>
            </a:pPr>
            <a:endParaRPr lang="en-US" b="0" dirty="0">
              <a:latin typeface="Helvetica"/>
              <a:cs typeface="Helvetica"/>
            </a:endParaRPr>
          </a:p>
        </p:txBody>
      </p:sp>
      <p:sp>
        <p:nvSpPr>
          <p:cNvPr id="21509" name="Rectangle 3"/>
          <p:cNvSpPr>
            <a:spLocks noChangeArrowheads="1"/>
          </p:cNvSpPr>
          <p:nvPr/>
        </p:nvSpPr>
        <p:spPr bwMode="auto">
          <a:xfrm>
            <a:off x="3276600" y="2400300"/>
            <a:ext cx="2743200" cy="2031325"/>
          </a:xfrm>
          <a:prstGeom prst="rect">
            <a:avLst/>
          </a:prstGeom>
          <a:solidFill>
            <a:srgbClr val="91EEB9"/>
          </a:solidFill>
          <a:ln>
            <a:noFill/>
          </a:ln>
        </p:spPr>
        <p:txBody>
          <a:bodyPr>
            <a:spAutoFit/>
          </a:bodyPr>
          <a:lstStyle/>
          <a:p>
            <a:r>
              <a:rPr lang="en-US" altLang="ko-KR" sz="1800" dirty="0" err="1">
                <a:latin typeface="Ariel narrow" charset="0"/>
                <a:cs typeface="Ariel narrow" charset="0"/>
              </a:rPr>
              <a:t>AddToQueue</a:t>
            </a:r>
            <a:r>
              <a:rPr lang="en-US" altLang="ko-KR" sz="1800" dirty="0">
                <a:latin typeface="Ariel narrow" charset="0"/>
                <a:cs typeface="Ariel narrow" charset="0"/>
              </a:rPr>
              <a:t>(item) {</a:t>
            </a:r>
            <a:br>
              <a:rPr lang="en-US" altLang="ko-KR" sz="1800" dirty="0">
                <a:latin typeface="Ariel narrow" charset="0"/>
                <a:cs typeface="Ariel narrow" charset="0"/>
              </a:rPr>
            </a:br>
            <a:r>
              <a:rPr lang="en-US" altLang="ko-KR" sz="1800" dirty="0">
                <a:latin typeface="Ariel narrow" charset="0"/>
                <a:cs typeface="Ariel narrow" charset="0"/>
              </a:rPr>
              <a:t>  </a:t>
            </a:r>
            <a:r>
              <a:rPr lang="en-US" altLang="ko-KR" sz="1800" dirty="0" err="1">
                <a:latin typeface="Ariel narrow" charset="0"/>
                <a:cs typeface="Ariel narrow" charset="0"/>
              </a:rPr>
              <a:t>lock.Acquire</a:t>
            </a:r>
            <a:r>
              <a:rPr lang="en-US" altLang="ko-KR" sz="1800" dirty="0">
                <a:latin typeface="Ariel narrow" charset="0"/>
                <a:cs typeface="Ariel narrow" charset="0"/>
              </a:rPr>
              <a:t>();</a:t>
            </a:r>
          </a:p>
          <a:p>
            <a:r>
              <a:rPr lang="en-US" altLang="ko-KR" sz="1800" dirty="0">
                <a:latin typeface="Ariel narrow" charset="0"/>
                <a:cs typeface="Ariel narrow" charset="0"/>
              </a:rPr>
              <a:t>  </a:t>
            </a:r>
            <a:r>
              <a:rPr lang="en-US" altLang="ko-KR" sz="1800" dirty="0" err="1">
                <a:latin typeface="Ariel narrow" charset="0"/>
                <a:cs typeface="Ariel narrow" charset="0"/>
              </a:rPr>
              <a:t>queue.enqueue</a:t>
            </a:r>
            <a:r>
              <a:rPr lang="en-US" altLang="ko-KR" sz="1800" dirty="0">
                <a:latin typeface="Ariel narrow" charset="0"/>
                <a:cs typeface="Ariel narrow" charset="0"/>
              </a:rPr>
              <a:t>(item); </a:t>
            </a:r>
            <a:br>
              <a:rPr lang="en-US" altLang="ko-KR" sz="1800" dirty="0">
                <a:latin typeface="Ariel narrow" charset="0"/>
                <a:cs typeface="Ariel narrow" charset="0"/>
              </a:rPr>
            </a:br>
            <a:r>
              <a:rPr lang="en-US" altLang="ko-KR" sz="1800" dirty="0">
                <a:latin typeface="Ariel narrow" charset="0"/>
                <a:cs typeface="Ariel narrow" charset="0"/>
              </a:rPr>
              <a:t>  </a:t>
            </a:r>
            <a:r>
              <a:rPr lang="en-US" altLang="ko-KR" sz="1800" dirty="0" err="1">
                <a:solidFill>
                  <a:srgbClr val="000000"/>
                </a:solidFill>
                <a:latin typeface="Ariel narrow" charset="0"/>
                <a:cs typeface="Ariel narrow" charset="0"/>
              </a:rPr>
              <a:t>dataready.signal</a:t>
            </a:r>
            <a:r>
              <a:rPr lang="en-US" altLang="ko-KR" sz="1800" dirty="0">
                <a:solidFill>
                  <a:srgbClr val="000000"/>
                </a:solidFill>
                <a:latin typeface="Ariel narrow" charset="0"/>
                <a:cs typeface="Ariel narrow" charset="0"/>
              </a:rPr>
              <a:t>(); </a:t>
            </a:r>
            <a:br>
              <a:rPr lang="en-US" altLang="ko-KR" sz="1800" dirty="0">
                <a:solidFill>
                  <a:srgbClr val="000000"/>
                </a:solidFill>
                <a:latin typeface="Ariel narrow" charset="0"/>
                <a:cs typeface="Ariel narrow" charset="0"/>
              </a:rPr>
            </a:br>
            <a:r>
              <a:rPr lang="en-US" altLang="ko-KR" sz="1800" dirty="0">
                <a:latin typeface="Ariel narrow" charset="0"/>
                <a:cs typeface="Ariel narrow" charset="0"/>
              </a:rPr>
              <a:t>  </a:t>
            </a:r>
            <a:r>
              <a:rPr lang="en-US" altLang="ko-KR" sz="1800" dirty="0" err="1">
                <a:latin typeface="Ariel narrow" charset="0"/>
                <a:cs typeface="Ariel narrow" charset="0"/>
              </a:rPr>
              <a:t>lock.Release</a:t>
            </a:r>
            <a:r>
              <a:rPr lang="en-US" altLang="ko-KR" sz="1800" dirty="0">
                <a:latin typeface="Ariel narrow" charset="0"/>
                <a:cs typeface="Ariel narrow" charset="0"/>
              </a:rPr>
              <a:t>();</a:t>
            </a:r>
            <a:br>
              <a:rPr lang="en-US" altLang="ko-KR" sz="1800" dirty="0">
                <a:latin typeface="Ariel narrow" charset="0"/>
                <a:cs typeface="Ariel narrow" charset="0"/>
              </a:rPr>
            </a:br>
            <a:r>
              <a:rPr lang="en-US" altLang="ko-KR" sz="1800" dirty="0">
                <a:latin typeface="Ariel narrow" charset="0"/>
                <a:cs typeface="Ariel narrow" charset="0"/>
              </a:rPr>
              <a:t>}</a:t>
            </a:r>
            <a:br>
              <a:rPr lang="en-US" altLang="ko-KR" sz="1800" dirty="0">
                <a:latin typeface="Ariel narrow" charset="0"/>
                <a:cs typeface="Ariel narrow" charset="0"/>
              </a:rPr>
            </a:br>
            <a:endParaRPr lang="en-US" altLang="ko-KR" sz="1800" dirty="0">
              <a:latin typeface="Ariel narrow" charset="0"/>
              <a:cs typeface="Ariel narrow" charset="0"/>
            </a:endParaRPr>
          </a:p>
        </p:txBody>
      </p:sp>
      <p:sp>
        <p:nvSpPr>
          <p:cNvPr id="21510" name="Rectangle 18"/>
          <p:cNvSpPr>
            <a:spLocks noChangeArrowheads="1"/>
          </p:cNvSpPr>
          <p:nvPr/>
        </p:nvSpPr>
        <p:spPr bwMode="auto">
          <a:xfrm>
            <a:off x="3276600" y="3035300"/>
            <a:ext cx="2743200" cy="228600"/>
          </a:xfrm>
          <a:prstGeom prst="rect">
            <a:avLst/>
          </a:prstGeom>
          <a:noFill/>
          <a:ln w="5715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511" name="TextBox 22"/>
          <p:cNvSpPr txBox="1">
            <a:spLocks noChangeArrowheads="1"/>
          </p:cNvSpPr>
          <p:nvPr/>
        </p:nvSpPr>
        <p:spPr bwMode="auto">
          <a:xfrm>
            <a:off x="3505201" y="2062162"/>
            <a:ext cx="16814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T2 (</a:t>
            </a:r>
            <a:r>
              <a:rPr lang="en-US" sz="2000" b="0" dirty="0">
                <a:solidFill>
                  <a:srgbClr val="137D40"/>
                </a:solidFill>
                <a:latin typeface="Helvetica" charset="0"/>
                <a:cs typeface="Helvetica" charset="0"/>
              </a:rPr>
              <a:t>Running</a:t>
            </a:r>
            <a:r>
              <a:rPr lang="en-US" sz="2000" b="0" dirty="0">
                <a:latin typeface="Helvetica" charset="0"/>
                <a:cs typeface="Helvetica" charset="0"/>
              </a:rPr>
              <a:t>)</a:t>
            </a:r>
          </a:p>
        </p:txBody>
      </p:sp>
      <p:sp>
        <p:nvSpPr>
          <p:cNvPr id="21512" name="TextBox 30"/>
          <p:cNvSpPr txBox="1">
            <a:spLocks noChangeArrowheads="1"/>
          </p:cNvSpPr>
          <p:nvPr/>
        </p:nvSpPr>
        <p:spPr bwMode="auto">
          <a:xfrm>
            <a:off x="3227388" y="552450"/>
            <a:ext cx="10398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Monitor</a:t>
            </a:r>
          </a:p>
        </p:txBody>
      </p:sp>
      <p:sp>
        <p:nvSpPr>
          <p:cNvPr id="21513" name="Rounded Rectangle 31"/>
          <p:cNvSpPr>
            <a:spLocks noChangeArrowheads="1"/>
          </p:cNvSpPr>
          <p:nvPr/>
        </p:nvSpPr>
        <p:spPr bwMode="auto">
          <a:xfrm>
            <a:off x="2286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514" name="TextBox 32"/>
          <p:cNvSpPr txBox="1">
            <a:spLocks noChangeArrowheads="1"/>
          </p:cNvSpPr>
          <p:nvPr/>
        </p:nvSpPr>
        <p:spPr bwMode="auto">
          <a:xfrm>
            <a:off x="228600" y="539750"/>
            <a:ext cx="22807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App. Shared State</a:t>
            </a:r>
          </a:p>
        </p:txBody>
      </p:sp>
      <p:sp>
        <p:nvSpPr>
          <p:cNvPr id="21515" name="Rounded Rectangle 33"/>
          <p:cNvSpPr>
            <a:spLocks noChangeArrowheads="1"/>
          </p:cNvSpPr>
          <p:nvPr/>
        </p:nvSpPr>
        <p:spPr bwMode="auto">
          <a:xfrm>
            <a:off x="61722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516" name="TextBox 34"/>
          <p:cNvSpPr txBox="1">
            <a:spLocks noChangeArrowheads="1"/>
          </p:cNvSpPr>
          <p:nvPr/>
        </p:nvSpPr>
        <p:spPr bwMode="auto">
          <a:xfrm>
            <a:off x="6172200" y="558800"/>
            <a:ext cx="13963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CPU State</a:t>
            </a:r>
          </a:p>
        </p:txBody>
      </p:sp>
      <p:sp>
        <p:nvSpPr>
          <p:cNvPr id="21517" name="TextBox 35"/>
          <p:cNvSpPr txBox="1">
            <a:spLocks noChangeArrowheads="1"/>
          </p:cNvSpPr>
          <p:nvPr/>
        </p:nvSpPr>
        <p:spPr bwMode="auto">
          <a:xfrm>
            <a:off x="6172201" y="967582"/>
            <a:ext cx="194734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Running: T2</a:t>
            </a:r>
          </a:p>
          <a:p>
            <a:pPr eaLnBrk="1" hangingPunct="1"/>
            <a:r>
              <a:rPr lang="en-US" sz="2000" b="0">
                <a:latin typeface="Helvetica" charset="0"/>
                <a:cs typeface="Helvetica" charset="0"/>
              </a:rPr>
              <a:t>Ready </a:t>
            </a:r>
          </a:p>
          <a:p>
            <a:pPr eaLnBrk="1" hangingPunct="1"/>
            <a:r>
              <a:rPr lang="en-US" sz="2000" b="0">
                <a:latin typeface="Helvetica" charset="0"/>
                <a:cs typeface="Helvetica" charset="0"/>
              </a:rPr>
              <a:t>queue </a:t>
            </a:r>
            <a:r>
              <a:rPr lang="en-US" sz="2000" b="0">
                <a:latin typeface="Helvetica" charset="0"/>
                <a:cs typeface="Helvetica" charset="0"/>
                <a:sym typeface="Wingdings" charset="0"/>
              </a:rPr>
              <a:t> NULL</a:t>
            </a:r>
          </a:p>
          <a:p>
            <a:pPr eaLnBrk="1" hangingPunct="1"/>
            <a:r>
              <a:rPr lang="en-US" sz="2000" b="0">
                <a:latin typeface="Helvetica" charset="0"/>
                <a:cs typeface="Helvetica" charset="0"/>
                <a:sym typeface="Wingdings" charset="0"/>
              </a:rPr>
              <a:t>…</a:t>
            </a:r>
            <a:endParaRPr lang="en-US" sz="2000" b="0">
              <a:latin typeface="Helvetica" charset="0"/>
              <a:cs typeface="Helvetica" charset="0"/>
            </a:endParaRPr>
          </a:p>
        </p:txBody>
      </p:sp>
      <p:sp>
        <p:nvSpPr>
          <p:cNvPr id="21518" name="Freeform 23"/>
          <p:cNvSpPr>
            <a:spLocks/>
          </p:cNvSpPr>
          <p:nvPr/>
        </p:nvSpPr>
        <p:spPr bwMode="auto">
          <a:xfrm>
            <a:off x="685801" y="1321198"/>
            <a:ext cx="1681163" cy="345281"/>
          </a:xfrm>
          <a:custGeom>
            <a:avLst/>
            <a:gdLst>
              <a:gd name="T0" fmla="*/ 1683285 w 1680633"/>
              <a:gd name="T1" fmla="*/ 0 h 461434"/>
              <a:gd name="T2" fmla="*/ 0 w 1680633"/>
              <a:gd name="T3" fmla="*/ 4184 h 461434"/>
              <a:gd name="T4" fmla="*/ 0 w 1680633"/>
              <a:gd name="T5" fmla="*/ 456163 h 461434"/>
              <a:gd name="T6" fmla="*/ 1666325 w 1680633"/>
              <a:gd name="T7" fmla="*/ 456163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21519" name="TextBox 24"/>
          <p:cNvSpPr txBox="1">
            <a:spLocks noChangeArrowheads="1"/>
          </p:cNvSpPr>
          <p:nvPr/>
        </p:nvSpPr>
        <p:spPr bwMode="auto">
          <a:xfrm>
            <a:off x="533401" y="950912"/>
            <a:ext cx="8978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queue</a:t>
            </a:r>
          </a:p>
        </p:txBody>
      </p:sp>
      <p:sp>
        <p:nvSpPr>
          <p:cNvPr id="21520" name="Rectangle 25"/>
          <p:cNvSpPr>
            <a:spLocks noChangeArrowheads="1"/>
          </p:cNvSpPr>
          <p:nvPr/>
        </p:nvSpPr>
        <p:spPr bwMode="auto">
          <a:xfrm>
            <a:off x="685800" y="1327150"/>
            <a:ext cx="457200" cy="342900"/>
          </a:xfrm>
          <a:prstGeom prst="rect">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21521" name="Rounded Rectangular Callout 26"/>
          <p:cNvSpPr>
            <a:spLocks noChangeArrowheads="1"/>
          </p:cNvSpPr>
          <p:nvPr/>
        </p:nvSpPr>
        <p:spPr bwMode="auto">
          <a:xfrm>
            <a:off x="1524000" y="1041400"/>
            <a:ext cx="990600" cy="457200"/>
          </a:xfrm>
          <a:prstGeom prst="wedgeRoundRectCallout">
            <a:avLst>
              <a:gd name="adj1" fmla="val -96472"/>
              <a:gd name="adj2" fmla="val 66667"/>
              <a:gd name="adj3" fmla="val 16667"/>
            </a:avLst>
          </a:prstGeom>
          <a:solidFill>
            <a:srgbClr val="FFFFFF"/>
          </a:solidFill>
          <a:ln w="25400">
            <a:solidFill>
              <a:schemeClr val="tx1"/>
            </a:solidFill>
            <a:round/>
            <a:headEnd type="triangle" w="med" len="med"/>
            <a:tailEnd/>
          </a:ln>
        </p:spPr>
        <p:txBody>
          <a:bodyPr anchor="ctr"/>
          <a:lstStyle/>
          <a:p>
            <a:pPr algn="ctr">
              <a:lnSpc>
                <a:spcPct val="70000"/>
              </a:lnSpc>
            </a:pPr>
            <a:r>
              <a:rPr lang="en-US" sz="2000" b="0" dirty="0">
                <a:latin typeface="Helvetica" charset="0"/>
                <a:cs typeface="Helvetica" charset="0"/>
              </a:rPr>
              <a:t>add</a:t>
            </a:r>
          </a:p>
          <a:p>
            <a:pPr algn="ctr">
              <a:lnSpc>
                <a:spcPct val="70000"/>
              </a:lnSpc>
            </a:pPr>
            <a:r>
              <a:rPr lang="en-US" sz="2000" b="0" dirty="0">
                <a:latin typeface="Helvetica" charset="0"/>
                <a:cs typeface="Helvetica" charset="0"/>
              </a:rPr>
              <a:t>item</a:t>
            </a:r>
          </a:p>
        </p:txBody>
      </p:sp>
      <p:sp>
        <p:nvSpPr>
          <p:cNvPr id="21522" name="Rounded Rectangle 27"/>
          <p:cNvSpPr>
            <a:spLocks noChangeArrowheads="1"/>
          </p:cNvSpPr>
          <p:nvPr/>
        </p:nvSpPr>
        <p:spPr bwMode="auto">
          <a:xfrm>
            <a:off x="32004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solidFill>
                <a:srgbClr val="000000"/>
              </a:solidFill>
              <a:latin typeface="Helvetica" charset="0"/>
              <a:cs typeface="Helvetica" charset="0"/>
            </a:endParaRPr>
          </a:p>
        </p:txBody>
      </p:sp>
      <p:sp>
        <p:nvSpPr>
          <p:cNvPr id="21523" name="TextBox 36"/>
          <p:cNvSpPr txBox="1">
            <a:spLocks noChangeArrowheads="1"/>
          </p:cNvSpPr>
          <p:nvPr/>
        </p:nvSpPr>
        <p:spPr bwMode="auto">
          <a:xfrm>
            <a:off x="3243263" y="1028304"/>
            <a:ext cx="18352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lock: </a:t>
            </a:r>
            <a:r>
              <a:rPr lang="en-US" sz="1800" b="0">
                <a:solidFill>
                  <a:srgbClr val="FF0000"/>
                </a:solidFill>
                <a:latin typeface="Helvetica" charset="0"/>
                <a:cs typeface="Helvetica" charset="0"/>
              </a:rPr>
              <a:t>BUSY (T2)</a:t>
            </a:r>
          </a:p>
        </p:txBody>
      </p:sp>
      <p:sp>
        <p:nvSpPr>
          <p:cNvPr id="21524" name="TextBox 37"/>
          <p:cNvSpPr txBox="1">
            <a:spLocks noChangeArrowheads="1"/>
          </p:cNvSpPr>
          <p:nvPr/>
        </p:nvSpPr>
        <p:spPr bwMode="auto">
          <a:xfrm>
            <a:off x="3200401" y="1356916"/>
            <a:ext cx="12113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dataready</a:t>
            </a:r>
          </a:p>
          <a:p>
            <a:pPr eaLnBrk="1" hangingPunct="1"/>
            <a:r>
              <a:rPr lang="en-US" sz="1800" b="0">
                <a:solidFill>
                  <a:srgbClr val="000000"/>
                </a:solidFill>
                <a:latin typeface="Helvetica" charset="0"/>
                <a:cs typeface="Helvetica" charset="0"/>
              </a:rPr>
              <a:t>queue</a:t>
            </a:r>
          </a:p>
        </p:txBody>
      </p:sp>
      <p:cxnSp>
        <p:nvCxnSpPr>
          <p:cNvPr id="21525" name="Straight Arrow Connector 38"/>
          <p:cNvCxnSpPr>
            <a:cxnSpLocks noChangeShapeType="1"/>
          </p:cNvCxnSpPr>
          <p:nvPr/>
        </p:nvCxnSpPr>
        <p:spPr bwMode="auto">
          <a:xfrm flipV="1">
            <a:off x="4475164" y="1609328"/>
            <a:ext cx="312737" cy="3572"/>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21526" name="TextBox 39"/>
          <p:cNvSpPr txBox="1">
            <a:spLocks noChangeArrowheads="1"/>
          </p:cNvSpPr>
          <p:nvPr/>
        </p:nvSpPr>
        <p:spPr bwMode="auto">
          <a:xfrm>
            <a:off x="4787901" y="1441450"/>
            <a:ext cx="4540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T1</a:t>
            </a:r>
          </a:p>
        </p:txBody>
      </p:sp>
    </p:spTree>
    <p:extLst>
      <p:ext uri="{BB962C8B-B14F-4D97-AF65-F5344CB8AC3E}">
        <p14:creationId xmlns:p14="http://schemas.microsoft.com/office/powerpoint/2010/main" val="3834427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69863" y="-111125"/>
            <a:ext cx="8850312" cy="857250"/>
          </a:xfrm>
        </p:spPr>
        <p:txBody>
          <a:bodyPr/>
          <a:lstStyle/>
          <a:p>
            <a:r>
              <a:rPr lang="en-US" altLang="ko-KR">
                <a:latin typeface="Helvetica" charset="0"/>
                <a:ea typeface="굴림" charset="0"/>
                <a:cs typeface="굴림" charset="0"/>
              </a:rPr>
              <a:t>Mesa Monitor: Why “while()”?</a:t>
            </a:r>
          </a:p>
        </p:txBody>
      </p:sp>
      <p:sp>
        <p:nvSpPr>
          <p:cNvPr id="58371" name="Rectangle 3"/>
          <p:cNvSpPr>
            <a:spLocks noChangeArrowheads="1"/>
          </p:cNvSpPr>
          <p:nvPr/>
        </p:nvSpPr>
        <p:spPr bwMode="auto">
          <a:xfrm>
            <a:off x="457200" y="2403873"/>
            <a:ext cx="2514600" cy="2585323"/>
          </a:xfrm>
          <a:prstGeom prst="rect">
            <a:avLst/>
          </a:prstGeom>
          <a:solidFill>
            <a:srgbClr val="95CEE8"/>
          </a:solidFill>
          <a:ln>
            <a:noFill/>
          </a:ln>
        </p:spPr>
        <p:txBody>
          <a:bodyPr>
            <a:spAutoFit/>
          </a:bodyPr>
          <a:lstStyle/>
          <a:p>
            <a:pPr>
              <a:defRPr/>
            </a:pPr>
            <a:r>
              <a:rPr lang="en-US" altLang="ko-KR" sz="1800" dirty="0" err="1">
                <a:latin typeface="Arial Narrow"/>
                <a:ea typeface="굴림" charset="0"/>
                <a:cs typeface="Arial Narrow"/>
              </a:rPr>
              <a:t>RemoveFromQueue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a:t>
            </a:r>
            <a:r>
              <a:rPr lang="en-US" altLang="ko-KR" sz="1800" dirty="0" err="1">
                <a:latin typeface="Arial Narrow"/>
                <a:ea typeface="굴림" charset="0"/>
                <a:cs typeface="Arial Narrow"/>
              </a:rPr>
              <a:t>lock.Acquire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if (</a:t>
            </a:r>
            <a:r>
              <a:rPr lang="en-US" altLang="ko-KR" sz="1800" dirty="0" err="1">
                <a:latin typeface="Arial Narrow"/>
                <a:ea typeface="굴림" charset="0"/>
                <a:cs typeface="Arial Narrow"/>
              </a:rPr>
              <a:t>queue.isEmpty</a:t>
            </a:r>
            <a:r>
              <a:rPr lang="en-US" altLang="ko-KR" sz="1800" dirty="0">
                <a:latin typeface="Arial Narrow"/>
                <a:ea typeface="굴림" charset="0"/>
                <a:cs typeface="Arial Narrow"/>
              </a:rPr>
              <a:t>()) {</a:t>
            </a:r>
          </a:p>
          <a:p>
            <a:pPr>
              <a:defRPr/>
            </a:pPr>
            <a:r>
              <a:rPr lang="en-US" altLang="ko-KR" sz="1800" dirty="0">
                <a:latin typeface="Arial Narrow"/>
                <a:ea typeface="굴림" charset="0"/>
                <a:cs typeface="Arial Narrow"/>
              </a:rPr>
              <a:t>    </a:t>
            </a:r>
            <a:r>
              <a:rPr lang="en-US" altLang="ko-KR" sz="1800" dirty="0" err="1">
                <a:latin typeface="Arial Narrow"/>
                <a:ea typeface="굴림" charset="0"/>
                <a:cs typeface="Arial Narrow"/>
              </a:rPr>
              <a:t>dataready.wait</a:t>
            </a:r>
            <a:r>
              <a:rPr lang="en-US" altLang="ko-KR" sz="1800" dirty="0">
                <a:latin typeface="Arial Narrow"/>
                <a:ea typeface="굴림" charset="0"/>
                <a:cs typeface="Arial Narrow"/>
              </a:rPr>
              <a:t>(&amp;lock); </a:t>
            </a:r>
          </a:p>
          <a:p>
            <a:pPr>
              <a:defRPr/>
            </a:pP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item = </a:t>
            </a:r>
            <a:r>
              <a:rPr lang="en-US" altLang="ko-KR" sz="1800" dirty="0" err="1">
                <a:latin typeface="Arial Narrow"/>
                <a:ea typeface="굴림" charset="0"/>
                <a:cs typeface="Arial Narrow"/>
              </a:rPr>
              <a:t>queue.dequeue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a:t>
            </a:r>
            <a:r>
              <a:rPr lang="en-US" altLang="ko-KR" sz="1800" dirty="0" err="1">
                <a:latin typeface="Arial Narrow"/>
                <a:ea typeface="굴림" charset="0"/>
                <a:cs typeface="Arial Narrow"/>
              </a:rPr>
              <a:t>lock.Release</a:t>
            </a:r>
            <a:r>
              <a:rPr lang="en-US" altLang="ko-KR" sz="1800" dirty="0">
                <a:latin typeface="Arial Narrow"/>
                <a:ea typeface="굴림" charset="0"/>
                <a:cs typeface="Arial Narrow"/>
              </a:rPr>
              <a:t>();</a:t>
            </a:r>
          </a:p>
          <a:p>
            <a:pPr>
              <a:defRPr/>
            </a:pPr>
            <a:r>
              <a:rPr lang="en-US" altLang="ko-KR" sz="1800" dirty="0">
                <a:latin typeface="Arial Narrow"/>
                <a:ea typeface="굴림" charset="0"/>
                <a:cs typeface="Arial Narrow"/>
              </a:rPr>
              <a:t>  return(item);</a:t>
            </a:r>
          </a:p>
          <a:p>
            <a:pPr>
              <a:defRPr/>
            </a:pPr>
            <a:r>
              <a:rPr lang="en-US" altLang="ko-KR" sz="1800" dirty="0">
                <a:latin typeface="Arial Narrow"/>
                <a:ea typeface="굴림" charset="0"/>
                <a:cs typeface="Arial Narrow"/>
              </a:rPr>
              <a:t>}</a:t>
            </a:r>
          </a:p>
        </p:txBody>
      </p:sp>
      <p:sp>
        <p:nvSpPr>
          <p:cNvPr id="23555" name="TextBox 14"/>
          <p:cNvSpPr txBox="1">
            <a:spLocks noChangeArrowheads="1"/>
          </p:cNvSpPr>
          <p:nvPr/>
        </p:nvSpPr>
        <p:spPr bwMode="auto">
          <a:xfrm>
            <a:off x="914400" y="2053035"/>
            <a:ext cx="14674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T1 (</a:t>
            </a:r>
            <a:r>
              <a:rPr lang="en-US" sz="2000" b="0" dirty="0">
                <a:solidFill>
                  <a:srgbClr val="3366FF"/>
                </a:solidFill>
                <a:latin typeface="Helvetica" charset="0"/>
                <a:cs typeface="Helvetica" charset="0"/>
              </a:rPr>
              <a:t>Ready</a:t>
            </a:r>
            <a:r>
              <a:rPr lang="en-US" sz="2000" b="0" dirty="0">
                <a:latin typeface="Helvetica" charset="0"/>
                <a:cs typeface="Helvetica" charset="0"/>
              </a:rPr>
              <a:t>)</a:t>
            </a:r>
          </a:p>
        </p:txBody>
      </p:sp>
      <p:sp>
        <p:nvSpPr>
          <p:cNvPr id="23556" name="Rectangle 1"/>
          <p:cNvSpPr>
            <a:spLocks noChangeArrowheads="1"/>
          </p:cNvSpPr>
          <p:nvPr/>
        </p:nvSpPr>
        <p:spPr bwMode="auto">
          <a:xfrm>
            <a:off x="457200" y="3314700"/>
            <a:ext cx="2514600" cy="228600"/>
          </a:xfrm>
          <a:prstGeom prst="rect">
            <a:avLst/>
          </a:prstGeom>
          <a:noFill/>
          <a:ln w="5715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3557" name="Rectangle 3"/>
          <p:cNvSpPr>
            <a:spLocks noChangeArrowheads="1"/>
          </p:cNvSpPr>
          <p:nvPr/>
        </p:nvSpPr>
        <p:spPr bwMode="auto">
          <a:xfrm>
            <a:off x="3276600" y="2400300"/>
            <a:ext cx="2743200" cy="2031325"/>
          </a:xfrm>
          <a:prstGeom prst="rect">
            <a:avLst/>
          </a:prstGeom>
          <a:solidFill>
            <a:srgbClr val="91EEB9"/>
          </a:solidFill>
          <a:ln>
            <a:noFill/>
          </a:ln>
        </p:spPr>
        <p:txBody>
          <a:bodyPr>
            <a:spAutoFit/>
          </a:bodyPr>
          <a:lstStyle/>
          <a:p>
            <a:r>
              <a:rPr lang="en-US" altLang="ko-KR" sz="1800">
                <a:latin typeface="Ariel narrow" charset="0"/>
                <a:cs typeface="Ariel narrow" charset="0"/>
              </a:rPr>
              <a:t>AddToQueue(item) {</a:t>
            </a:r>
            <a:br>
              <a:rPr lang="en-US" altLang="ko-KR" sz="1800">
                <a:latin typeface="Ariel narrow" charset="0"/>
                <a:cs typeface="Ariel narrow" charset="0"/>
              </a:rPr>
            </a:br>
            <a:r>
              <a:rPr lang="en-US" altLang="ko-KR" sz="1800">
                <a:latin typeface="Ariel narrow" charset="0"/>
                <a:cs typeface="Ariel narrow" charset="0"/>
              </a:rPr>
              <a:t>  lock.Acquire();</a:t>
            </a:r>
          </a:p>
          <a:p>
            <a:r>
              <a:rPr lang="en-US" altLang="ko-KR" sz="1800">
                <a:latin typeface="Ariel narrow" charset="0"/>
                <a:cs typeface="Ariel narrow" charset="0"/>
              </a:rPr>
              <a:t>  queue.enqueue(item); </a:t>
            </a:r>
            <a:br>
              <a:rPr lang="en-US" altLang="ko-KR" sz="1800">
                <a:latin typeface="Ariel narrow" charset="0"/>
                <a:cs typeface="Ariel narrow" charset="0"/>
              </a:rPr>
            </a:br>
            <a:r>
              <a:rPr lang="en-US" altLang="ko-KR" sz="1800">
                <a:latin typeface="Ariel narrow" charset="0"/>
                <a:cs typeface="Ariel narrow" charset="0"/>
              </a:rPr>
              <a:t>  </a:t>
            </a:r>
            <a:r>
              <a:rPr lang="en-US" altLang="ko-KR" sz="1800">
                <a:solidFill>
                  <a:srgbClr val="000000"/>
                </a:solidFill>
                <a:latin typeface="Ariel narrow" charset="0"/>
                <a:cs typeface="Ariel narrow" charset="0"/>
              </a:rPr>
              <a:t>dataready.signal(); </a:t>
            </a:r>
            <a:br>
              <a:rPr lang="en-US" altLang="ko-KR" sz="1800">
                <a:solidFill>
                  <a:srgbClr val="000000"/>
                </a:solidFill>
                <a:latin typeface="Ariel narrow" charset="0"/>
                <a:cs typeface="Ariel narrow" charset="0"/>
              </a:rPr>
            </a:br>
            <a:r>
              <a:rPr lang="en-US" altLang="ko-KR" sz="1800">
                <a:latin typeface="Ariel narrow" charset="0"/>
                <a:cs typeface="Ariel narrow" charset="0"/>
              </a:rPr>
              <a:t>  lock.Release();</a:t>
            </a:r>
            <a:br>
              <a:rPr lang="en-US" altLang="ko-KR" sz="1800">
                <a:latin typeface="Ariel narrow" charset="0"/>
                <a:cs typeface="Ariel narrow" charset="0"/>
              </a:rPr>
            </a:br>
            <a:r>
              <a:rPr lang="en-US" altLang="ko-KR" sz="1800">
                <a:latin typeface="Ariel narrow" charset="0"/>
                <a:cs typeface="Ariel narrow" charset="0"/>
              </a:rPr>
              <a:t>}</a:t>
            </a:r>
            <a:br>
              <a:rPr lang="en-US" altLang="ko-KR" sz="1800">
                <a:latin typeface="Ariel narrow" charset="0"/>
                <a:cs typeface="Ariel narrow" charset="0"/>
              </a:rPr>
            </a:br>
            <a:endParaRPr lang="en-US" altLang="ko-KR" sz="1800">
              <a:latin typeface="Ariel narrow" charset="0"/>
              <a:cs typeface="Ariel narrow" charset="0"/>
            </a:endParaRPr>
          </a:p>
        </p:txBody>
      </p:sp>
      <p:sp>
        <p:nvSpPr>
          <p:cNvPr id="23558" name="Rectangle 18"/>
          <p:cNvSpPr>
            <a:spLocks noChangeArrowheads="1"/>
          </p:cNvSpPr>
          <p:nvPr/>
        </p:nvSpPr>
        <p:spPr bwMode="auto">
          <a:xfrm>
            <a:off x="3276600" y="3308350"/>
            <a:ext cx="2743200" cy="228600"/>
          </a:xfrm>
          <a:prstGeom prst="rect">
            <a:avLst/>
          </a:prstGeom>
          <a:noFill/>
          <a:ln w="5715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3559" name="TextBox 22"/>
          <p:cNvSpPr txBox="1">
            <a:spLocks noChangeArrowheads="1"/>
          </p:cNvSpPr>
          <p:nvPr/>
        </p:nvSpPr>
        <p:spPr bwMode="auto">
          <a:xfrm>
            <a:off x="3505201" y="2049462"/>
            <a:ext cx="16814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T2 (Running)</a:t>
            </a:r>
          </a:p>
        </p:txBody>
      </p:sp>
      <p:sp>
        <p:nvSpPr>
          <p:cNvPr id="23560" name="TextBox 30"/>
          <p:cNvSpPr txBox="1">
            <a:spLocks noChangeArrowheads="1"/>
          </p:cNvSpPr>
          <p:nvPr/>
        </p:nvSpPr>
        <p:spPr bwMode="auto">
          <a:xfrm>
            <a:off x="3227388" y="552450"/>
            <a:ext cx="10398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Monitor</a:t>
            </a:r>
          </a:p>
        </p:txBody>
      </p:sp>
      <p:sp>
        <p:nvSpPr>
          <p:cNvPr id="23561" name="Rounded Rectangle 31"/>
          <p:cNvSpPr>
            <a:spLocks noChangeArrowheads="1"/>
          </p:cNvSpPr>
          <p:nvPr/>
        </p:nvSpPr>
        <p:spPr bwMode="auto">
          <a:xfrm>
            <a:off x="2286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3562" name="TextBox 32"/>
          <p:cNvSpPr txBox="1">
            <a:spLocks noChangeArrowheads="1"/>
          </p:cNvSpPr>
          <p:nvPr/>
        </p:nvSpPr>
        <p:spPr bwMode="auto">
          <a:xfrm>
            <a:off x="228600" y="539750"/>
            <a:ext cx="22807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App. Shared State</a:t>
            </a:r>
          </a:p>
        </p:txBody>
      </p:sp>
      <p:sp>
        <p:nvSpPr>
          <p:cNvPr id="23563" name="Rounded Rectangle 33"/>
          <p:cNvSpPr>
            <a:spLocks noChangeArrowheads="1"/>
          </p:cNvSpPr>
          <p:nvPr/>
        </p:nvSpPr>
        <p:spPr bwMode="auto">
          <a:xfrm>
            <a:off x="61722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3564" name="TextBox 34"/>
          <p:cNvSpPr txBox="1">
            <a:spLocks noChangeArrowheads="1"/>
          </p:cNvSpPr>
          <p:nvPr/>
        </p:nvSpPr>
        <p:spPr bwMode="auto">
          <a:xfrm>
            <a:off x="6172200" y="558800"/>
            <a:ext cx="13963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CPU State</a:t>
            </a:r>
          </a:p>
        </p:txBody>
      </p:sp>
      <p:sp>
        <p:nvSpPr>
          <p:cNvPr id="23565" name="TextBox 35"/>
          <p:cNvSpPr txBox="1">
            <a:spLocks noChangeArrowheads="1"/>
          </p:cNvSpPr>
          <p:nvPr/>
        </p:nvSpPr>
        <p:spPr bwMode="auto">
          <a:xfrm>
            <a:off x="6172201" y="967582"/>
            <a:ext cx="158641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Running: T2</a:t>
            </a:r>
          </a:p>
          <a:p>
            <a:pPr eaLnBrk="1" hangingPunct="1"/>
            <a:r>
              <a:rPr lang="en-US" sz="2000" b="0">
                <a:latin typeface="Helvetica" charset="0"/>
                <a:cs typeface="Helvetica" charset="0"/>
              </a:rPr>
              <a:t>Ready </a:t>
            </a:r>
          </a:p>
          <a:p>
            <a:pPr eaLnBrk="1" hangingPunct="1"/>
            <a:r>
              <a:rPr lang="en-US" sz="2000" b="0">
                <a:latin typeface="Helvetica" charset="0"/>
                <a:cs typeface="Helvetica" charset="0"/>
              </a:rPr>
              <a:t>queue </a:t>
            </a:r>
            <a:r>
              <a:rPr lang="en-US" sz="2000" b="0">
                <a:latin typeface="Helvetica" charset="0"/>
                <a:cs typeface="Helvetica" charset="0"/>
                <a:sym typeface="Wingdings" charset="0"/>
              </a:rPr>
              <a:t> </a:t>
            </a:r>
            <a:r>
              <a:rPr lang="en-US" sz="2000" b="0">
                <a:solidFill>
                  <a:srgbClr val="FF0000"/>
                </a:solidFill>
                <a:latin typeface="Helvetica" charset="0"/>
                <a:cs typeface="Helvetica" charset="0"/>
                <a:sym typeface="Wingdings" charset="0"/>
              </a:rPr>
              <a:t>T1</a:t>
            </a:r>
          </a:p>
          <a:p>
            <a:pPr eaLnBrk="1" hangingPunct="1"/>
            <a:r>
              <a:rPr lang="en-US" sz="2000" b="0">
                <a:latin typeface="Helvetica" charset="0"/>
                <a:cs typeface="Helvetica" charset="0"/>
                <a:sym typeface="Wingdings" charset="0"/>
              </a:rPr>
              <a:t>…</a:t>
            </a:r>
            <a:endParaRPr lang="en-US" sz="2000" b="0">
              <a:latin typeface="Helvetica" charset="0"/>
              <a:cs typeface="Helvetica" charset="0"/>
            </a:endParaRPr>
          </a:p>
        </p:txBody>
      </p:sp>
      <p:sp>
        <p:nvSpPr>
          <p:cNvPr id="23566" name="Freeform 23"/>
          <p:cNvSpPr>
            <a:spLocks/>
          </p:cNvSpPr>
          <p:nvPr/>
        </p:nvSpPr>
        <p:spPr bwMode="auto">
          <a:xfrm>
            <a:off x="685801" y="1321198"/>
            <a:ext cx="1681163" cy="345281"/>
          </a:xfrm>
          <a:custGeom>
            <a:avLst/>
            <a:gdLst>
              <a:gd name="T0" fmla="*/ 1683285 w 1680633"/>
              <a:gd name="T1" fmla="*/ 0 h 461434"/>
              <a:gd name="T2" fmla="*/ 0 w 1680633"/>
              <a:gd name="T3" fmla="*/ 4184 h 461434"/>
              <a:gd name="T4" fmla="*/ 0 w 1680633"/>
              <a:gd name="T5" fmla="*/ 456163 h 461434"/>
              <a:gd name="T6" fmla="*/ 1666325 w 1680633"/>
              <a:gd name="T7" fmla="*/ 456163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23567" name="TextBox 24"/>
          <p:cNvSpPr txBox="1">
            <a:spLocks noChangeArrowheads="1"/>
          </p:cNvSpPr>
          <p:nvPr/>
        </p:nvSpPr>
        <p:spPr bwMode="auto">
          <a:xfrm>
            <a:off x="533401" y="950912"/>
            <a:ext cx="8978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queue</a:t>
            </a:r>
          </a:p>
        </p:txBody>
      </p:sp>
      <p:sp>
        <p:nvSpPr>
          <p:cNvPr id="23568" name="Rectangle 25"/>
          <p:cNvSpPr>
            <a:spLocks noChangeArrowheads="1"/>
          </p:cNvSpPr>
          <p:nvPr/>
        </p:nvSpPr>
        <p:spPr bwMode="auto">
          <a:xfrm>
            <a:off x="685800" y="1327150"/>
            <a:ext cx="457200" cy="342900"/>
          </a:xfrm>
          <a:prstGeom prst="rect">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23569" name="Rounded Rectangle 27"/>
          <p:cNvSpPr>
            <a:spLocks noChangeArrowheads="1"/>
          </p:cNvSpPr>
          <p:nvPr/>
        </p:nvSpPr>
        <p:spPr bwMode="auto">
          <a:xfrm>
            <a:off x="32004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solidFill>
                <a:srgbClr val="000000"/>
              </a:solidFill>
              <a:latin typeface="Helvetica" charset="0"/>
              <a:cs typeface="Helvetica" charset="0"/>
            </a:endParaRPr>
          </a:p>
        </p:txBody>
      </p:sp>
      <p:sp>
        <p:nvSpPr>
          <p:cNvPr id="23570" name="TextBox 36"/>
          <p:cNvSpPr txBox="1">
            <a:spLocks noChangeArrowheads="1"/>
          </p:cNvSpPr>
          <p:nvPr/>
        </p:nvSpPr>
        <p:spPr bwMode="auto">
          <a:xfrm>
            <a:off x="3243263" y="1028304"/>
            <a:ext cx="18352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lock: </a:t>
            </a:r>
            <a:r>
              <a:rPr lang="en-US" sz="1800" b="0">
                <a:solidFill>
                  <a:srgbClr val="FF0000"/>
                </a:solidFill>
                <a:latin typeface="Helvetica" charset="0"/>
                <a:cs typeface="Helvetica" charset="0"/>
              </a:rPr>
              <a:t>BUSY (T2)</a:t>
            </a:r>
          </a:p>
        </p:txBody>
      </p:sp>
      <p:sp>
        <p:nvSpPr>
          <p:cNvPr id="23571" name="TextBox 37"/>
          <p:cNvSpPr txBox="1">
            <a:spLocks noChangeArrowheads="1"/>
          </p:cNvSpPr>
          <p:nvPr/>
        </p:nvSpPr>
        <p:spPr bwMode="auto">
          <a:xfrm>
            <a:off x="3200401" y="1356916"/>
            <a:ext cx="12113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dataready</a:t>
            </a:r>
          </a:p>
          <a:p>
            <a:pPr eaLnBrk="1" hangingPunct="1"/>
            <a:r>
              <a:rPr lang="en-US" sz="1800" b="0">
                <a:solidFill>
                  <a:srgbClr val="000000"/>
                </a:solidFill>
                <a:latin typeface="Helvetica" charset="0"/>
                <a:cs typeface="Helvetica" charset="0"/>
              </a:rPr>
              <a:t>queue</a:t>
            </a:r>
          </a:p>
        </p:txBody>
      </p:sp>
      <p:cxnSp>
        <p:nvCxnSpPr>
          <p:cNvPr id="23572" name="Straight Arrow Connector 38"/>
          <p:cNvCxnSpPr>
            <a:cxnSpLocks noChangeShapeType="1"/>
          </p:cNvCxnSpPr>
          <p:nvPr/>
        </p:nvCxnSpPr>
        <p:spPr bwMode="auto">
          <a:xfrm flipV="1">
            <a:off x="4475164" y="1609328"/>
            <a:ext cx="312737" cy="3572"/>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23573" name="TextBox 39"/>
          <p:cNvSpPr txBox="1">
            <a:spLocks noChangeArrowheads="1"/>
          </p:cNvSpPr>
          <p:nvPr/>
        </p:nvSpPr>
        <p:spPr bwMode="auto">
          <a:xfrm>
            <a:off x="4787900" y="1441450"/>
            <a:ext cx="7748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NULL</a:t>
            </a:r>
          </a:p>
        </p:txBody>
      </p:sp>
      <p:sp>
        <p:nvSpPr>
          <p:cNvPr id="29" name="Rounded Rectangular Callout 28"/>
          <p:cNvSpPr>
            <a:spLocks noChangeArrowheads="1"/>
          </p:cNvSpPr>
          <p:nvPr/>
        </p:nvSpPr>
        <p:spPr bwMode="auto">
          <a:xfrm>
            <a:off x="5638800" y="2228850"/>
            <a:ext cx="3200400" cy="857250"/>
          </a:xfrm>
          <a:prstGeom prst="wedgeRoundRectCallout">
            <a:avLst>
              <a:gd name="adj1" fmla="val 5356"/>
              <a:gd name="adj2" fmla="val -124343"/>
              <a:gd name="adj3" fmla="val 16667"/>
            </a:avLst>
          </a:prstGeom>
          <a:solidFill>
            <a:schemeClr val="bg1"/>
          </a:solidFill>
          <a:ln w="25400">
            <a:solidFill>
              <a:schemeClr val="tx1"/>
            </a:solidFill>
            <a:round/>
            <a:headEnd type="triangle" w="med" len="med"/>
            <a:tailEnd/>
          </a:ln>
        </p:spPr>
        <p:txBody>
          <a:bodyPr anchor="ctr"/>
          <a:lstStyle/>
          <a:p>
            <a:r>
              <a:rPr lang="en-US" b="0">
                <a:latin typeface="Helvetica" charset="0"/>
                <a:cs typeface="Helvetica" charset="0"/>
              </a:rPr>
              <a:t>signal() wakes up T1 and moves it on ready queue</a:t>
            </a:r>
          </a:p>
        </p:txBody>
      </p:sp>
    </p:spTree>
    <p:extLst>
      <p:ext uri="{BB962C8B-B14F-4D97-AF65-F5344CB8AC3E}">
        <p14:creationId xmlns:p14="http://schemas.microsoft.com/office/powerpoint/2010/main" val="1137489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169863" y="-149225"/>
            <a:ext cx="8850312" cy="857250"/>
          </a:xfrm>
        </p:spPr>
        <p:txBody>
          <a:bodyPr/>
          <a:lstStyle/>
          <a:p>
            <a:r>
              <a:rPr lang="en-US" altLang="ko-KR" dirty="0">
                <a:latin typeface="Helvetica" charset="0"/>
                <a:ea typeface="굴림" charset="0"/>
                <a:cs typeface="굴림" charset="0"/>
              </a:rPr>
              <a:t>Mesa Monitor: Why “while()”?</a:t>
            </a:r>
          </a:p>
        </p:txBody>
      </p:sp>
      <p:sp>
        <p:nvSpPr>
          <p:cNvPr id="58371" name="Rectangle 3"/>
          <p:cNvSpPr>
            <a:spLocks noChangeArrowheads="1"/>
          </p:cNvSpPr>
          <p:nvPr/>
        </p:nvSpPr>
        <p:spPr bwMode="auto">
          <a:xfrm>
            <a:off x="457200" y="2403873"/>
            <a:ext cx="2514600" cy="2585323"/>
          </a:xfrm>
          <a:prstGeom prst="rect">
            <a:avLst/>
          </a:prstGeom>
          <a:solidFill>
            <a:srgbClr val="95CEE8"/>
          </a:solidFill>
          <a:ln>
            <a:noFill/>
          </a:ln>
        </p:spPr>
        <p:txBody>
          <a:bodyPr>
            <a:spAutoFit/>
          </a:bodyPr>
          <a:lstStyle/>
          <a:p>
            <a:pPr>
              <a:defRPr/>
            </a:pPr>
            <a:r>
              <a:rPr lang="en-US" altLang="ko-KR" sz="1800" dirty="0" err="1">
                <a:latin typeface="Arial Narrow"/>
                <a:ea typeface="굴림" charset="0"/>
                <a:cs typeface="Arial Narrow"/>
              </a:rPr>
              <a:t>RemoveFromQueue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a:t>
            </a:r>
            <a:r>
              <a:rPr lang="en-US" altLang="ko-KR" sz="1800" dirty="0" err="1">
                <a:latin typeface="Arial Narrow"/>
                <a:ea typeface="굴림" charset="0"/>
                <a:cs typeface="Arial Narrow"/>
              </a:rPr>
              <a:t>lock.Acquire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if (</a:t>
            </a:r>
            <a:r>
              <a:rPr lang="en-US" altLang="ko-KR" sz="1800" dirty="0" err="1">
                <a:latin typeface="Arial Narrow"/>
                <a:ea typeface="굴림" charset="0"/>
                <a:cs typeface="Arial Narrow"/>
              </a:rPr>
              <a:t>queue.isEmpty</a:t>
            </a:r>
            <a:r>
              <a:rPr lang="en-US" altLang="ko-KR" sz="1800" dirty="0">
                <a:latin typeface="Arial Narrow"/>
                <a:ea typeface="굴림" charset="0"/>
                <a:cs typeface="Arial Narrow"/>
              </a:rPr>
              <a:t>()) {</a:t>
            </a:r>
          </a:p>
          <a:p>
            <a:pPr>
              <a:defRPr/>
            </a:pPr>
            <a:r>
              <a:rPr lang="en-US" altLang="ko-KR" sz="1800" dirty="0">
                <a:latin typeface="Arial Narrow"/>
                <a:ea typeface="굴림" charset="0"/>
                <a:cs typeface="Arial Narrow"/>
              </a:rPr>
              <a:t>    </a:t>
            </a:r>
            <a:r>
              <a:rPr lang="en-US" altLang="ko-KR" sz="1800" dirty="0" err="1">
                <a:latin typeface="Arial Narrow"/>
                <a:ea typeface="굴림" charset="0"/>
                <a:cs typeface="Arial Narrow"/>
              </a:rPr>
              <a:t>dataready.wait</a:t>
            </a:r>
            <a:r>
              <a:rPr lang="en-US" altLang="ko-KR" sz="1800" dirty="0">
                <a:latin typeface="Arial Narrow"/>
                <a:ea typeface="굴림" charset="0"/>
                <a:cs typeface="Arial Narrow"/>
              </a:rPr>
              <a:t>(&amp;lock); </a:t>
            </a:r>
          </a:p>
          <a:p>
            <a:pPr>
              <a:defRPr/>
            </a:pP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item = </a:t>
            </a:r>
            <a:r>
              <a:rPr lang="en-US" altLang="ko-KR" sz="1800" dirty="0" err="1">
                <a:latin typeface="Arial Narrow"/>
                <a:ea typeface="굴림" charset="0"/>
                <a:cs typeface="Arial Narrow"/>
              </a:rPr>
              <a:t>queue.dequeue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a:t>
            </a:r>
            <a:r>
              <a:rPr lang="en-US" altLang="ko-KR" sz="1800" dirty="0" err="1">
                <a:latin typeface="Arial Narrow"/>
                <a:ea typeface="굴림" charset="0"/>
                <a:cs typeface="Arial Narrow"/>
              </a:rPr>
              <a:t>lock.Release</a:t>
            </a:r>
            <a:r>
              <a:rPr lang="en-US" altLang="ko-KR" sz="1800" dirty="0">
                <a:latin typeface="Arial Narrow"/>
                <a:ea typeface="굴림" charset="0"/>
                <a:cs typeface="Arial Narrow"/>
              </a:rPr>
              <a:t>();</a:t>
            </a:r>
          </a:p>
          <a:p>
            <a:pPr>
              <a:defRPr/>
            </a:pPr>
            <a:r>
              <a:rPr lang="en-US" altLang="ko-KR" sz="1800" dirty="0">
                <a:latin typeface="Arial Narrow"/>
                <a:ea typeface="굴림" charset="0"/>
                <a:cs typeface="Arial Narrow"/>
              </a:rPr>
              <a:t>  return(item);</a:t>
            </a:r>
          </a:p>
          <a:p>
            <a:pPr>
              <a:defRPr/>
            </a:pPr>
            <a:r>
              <a:rPr lang="en-US" altLang="ko-KR" sz="1800" dirty="0">
                <a:latin typeface="Arial Narrow"/>
                <a:ea typeface="굴림" charset="0"/>
                <a:cs typeface="Arial Narrow"/>
              </a:rPr>
              <a:t>}</a:t>
            </a:r>
          </a:p>
        </p:txBody>
      </p:sp>
      <p:sp>
        <p:nvSpPr>
          <p:cNvPr id="25603" name="TextBox 14"/>
          <p:cNvSpPr txBox="1">
            <a:spLocks noChangeArrowheads="1"/>
          </p:cNvSpPr>
          <p:nvPr/>
        </p:nvSpPr>
        <p:spPr bwMode="auto">
          <a:xfrm>
            <a:off x="914400" y="2065735"/>
            <a:ext cx="14674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T1 (Ready)</a:t>
            </a:r>
          </a:p>
        </p:txBody>
      </p:sp>
      <p:sp>
        <p:nvSpPr>
          <p:cNvPr id="25604" name="Rectangle 1"/>
          <p:cNvSpPr>
            <a:spLocks noChangeArrowheads="1"/>
          </p:cNvSpPr>
          <p:nvPr/>
        </p:nvSpPr>
        <p:spPr bwMode="auto">
          <a:xfrm>
            <a:off x="457200" y="3302000"/>
            <a:ext cx="2514600" cy="228600"/>
          </a:xfrm>
          <a:prstGeom prst="rect">
            <a:avLst/>
          </a:prstGeom>
          <a:noFill/>
          <a:ln w="5715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5605" name="Rectangle 3"/>
          <p:cNvSpPr>
            <a:spLocks noChangeArrowheads="1"/>
          </p:cNvSpPr>
          <p:nvPr/>
        </p:nvSpPr>
        <p:spPr bwMode="auto">
          <a:xfrm>
            <a:off x="3276600" y="2400300"/>
            <a:ext cx="2743200" cy="2031325"/>
          </a:xfrm>
          <a:prstGeom prst="rect">
            <a:avLst/>
          </a:prstGeom>
          <a:solidFill>
            <a:schemeClr val="accent3">
              <a:lumMod val="40000"/>
              <a:lumOff val="60000"/>
            </a:schemeClr>
          </a:solidFill>
          <a:ln>
            <a:noFill/>
          </a:ln>
        </p:spPr>
        <p:txBody>
          <a:bodyPr>
            <a:spAutoFit/>
          </a:bodyPr>
          <a:lstStyle/>
          <a:p>
            <a:r>
              <a:rPr lang="en-US" altLang="ko-KR" sz="1800">
                <a:latin typeface="Ariel narrow" charset="0"/>
                <a:cs typeface="Ariel narrow" charset="0"/>
              </a:rPr>
              <a:t>AddToQueue(item) {</a:t>
            </a:r>
            <a:br>
              <a:rPr lang="en-US" altLang="ko-KR" sz="1800">
                <a:latin typeface="Ariel narrow" charset="0"/>
                <a:cs typeface="Ariel narrow" charset="0"/>
              </a:rPr>
            </a:br>
            <a:r>
              <a:rPr lang="en-US" altLang="ko-KR" sz="1800">
                <a:latin typeface="Ariel narrow" charset="0"/>
                <a:cs typeface="Ariel narrow" charset="0"/>
              </a:rPr>
              <a:t>  lock.Acquire();</a:t>
            </a:r>
          </a:p>
          <a:p>
            <a:r>
              <a:rPr lang="en-US" altLang="ko-KR" sz="1800">
                <a:latin typeface="Ariel narrow" charset="0"/>
                <a:cs typeface="Ariel narrow" charset="0"/>
              </a:rPr>
              <a:t>  queue.enqueue(item); </a:t>
            </a:r>
            <a:br>
              <a:rPr lang="en-US" altLang="ko-KR" sz="1800">
                <a:latin typeface="Ariel narrow" charset="0"/>
                <a:cs typeface="Ariel narrow" charset="0"/>
              </a:rPr>
            </a:br>
            <a:r>
              <a:rPr lang="en-US" altLang="ko-KR" sz="1800">
                <a:latin typeface="Ariel narrow" charset="0"/>
                <a:cs typeface="Ariel narrow" charset="0"/>
              </a:rPr>
              <a:t>  </a:t>
            </a:r>
            <a:r>
              <a:rPr lang="en-US" altLang="ko-KR" sz="1800">
                <a:solidFill>
                  <a:srgbClr val="000000"/>
                </a:solidFill>
                <a:latin typeface="Ariel narrow" charset="0"/>
                <a:cs typeface="Ariel narrow" charset="0"/>
              </a:rPr>
              <a:t>dataready.signal(); </a:t>
            </a:r>
            <a:br>
              <a:rPr lang="en-US" altLang="ko-KR" sz="1800">
                <a:solidFill>
                  <a:srgbClr val="000000"/>
                </a:solidFill>
                <a:latin typeface="Ariel narrow" charset="0"/>
                <a:cs typeface="Ariel narrow" charset="0"/>
              </a:rPr>
            </a:br>
            <a:r>
              <a:rPr lang="en-US" altLang="ko-KR" sz="1800">
                <a:latin typeface="Ariel narrow" charset="0"/>
                <a:cs typeface="Ariel narrow" charset="0"/>
              </a:rPr>
              <a:t>  lock.Release();</a:t>
            </a:r>
            <a:br>
              <a:rPr lang="en-US" altLang="ko-KR" sz="1800">
                <a:latin typeface="Ariel narrow" charset="0"/>
                <a:cs typeface="Ariel narrow" charset="0"/>
              </a:rPr>
            </a:br>
            <a:r>
              <a:rPr lang="en-US" altLang="ko-KR" sz="1800">
                <a:latin typeface="Ariel narrow" charset="0"/>
                <a:cs typeface="Ariel narrow" charset="0"/>
              </a:rPr>
              <a:t>}</a:t>
            </a:r>
            <a:br>
              <a:rPr lang="en-US" altLang="ko-KR" sz="1800">
                <a:latin typeface="Ariel narrow" charset="0"/>
                <a:cs typeface="Ariel narrow" charset="0"/>
              </a:rPr>
            </a:br>
            <a:endParaRPr lang="en-US" altLang="ko-KR" sz="1800">
              <a:latin typeface="Ariel narrow" charset="0"/>
              <a:cs typeface="Ariel narrow" charset="0"/>
            </a:endParaRPr>
          </a:p>
        </p:txBody>
      </p:sp>
      <p:sp>
        <p:nvSpPr>
          <p:cNvPr id="25606" name="Rectangle 18"/>
          <p:cNvSpPr>
            <a:spLocks noChangeArrowheads="1"/>
          </p:cNvSpPr>
          <p:nvPr/>
        </p:nvSpPr>
        <p:spPr bwMode="auto">
          <a:xfrm>
            <a:off x="3276600" y="3308350"/>
            <a:ext cx="2743200" cy="228600"/>
          </a:xfrm>
          <a:prstGeom prst="rect">
            <a:avLst/>
          </a:prstGeom>
          <a:noFill/>
          <a:ln w="5715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5607" name="TextBox 22"/>
          <p:cNvSpPr txBox="1">
            <a:spLocks noChangeArrowheads="1"/>
          </p:cNvSpPr>
          <p:nvPr/>
        </p:nvSpPr>
        <p:spPr bwMode="auto">
          <a:xfrm>
            <a:off x="3505201" y="2062162"/>
            <a:ext cx="16814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T2 (Running)</a:t>
            </a:r>
          </a:p>
        </p:txBody>
      </p:sp>
      <p:sp>
        <p:nvSpPr>
          <p:cNvPr id="25608" name="TextBox 30"/>
          <p:cNvSpPr txBox="1">
            <a:spLocks noChangeArrowheads="1"/>
          </p:cNvSpPr>
          <p:nvPr/>
        </p:nvSpPr>
        <p:spPr bwMode="auto">
          <a:xfrm>
            <a:off x="3227388" y="565150"/>
            <a:ext cx="10398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Monitor</a:t>
            </a:r>
          </a:p>
        </p:txBody>
      </p:sp>
      <p:sp>
        <p:nvSpPr>
          <p:cNvPr id="25609" name="Rounded Rectangle 31"/>
          <p:cNvSpPr>
            <a:spLocks noChangeArrowheads="1"/>
          </p:cNvSpPr>
          <p:nvPr/>
        </p:nvSpPr>
        <p:spPr bwMode="auto">
          <a:xfrm>
            <a:off x="2286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5610" name="TextBox 32"/>
          <p:cNvSpPr txBox="1">
            <a:spLocks noChangeArrowheads="1"/>
          </p:cNvSpPr>
          <p:nvPr/>
        </p:nvSpPr>
        <p:spPr bwMode="auto">
          <a:xfrm>
            <a:off x="228600" y="539750"/>
            <a:ext cx="22807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App. Shared State</a:t>
            </a:r>
          </a:p>
        </p:txBody>
      </p:sp>
      <p:sp>
        <p:nvSpPr>
          <p:cNvPr id="25611" name="Rounded Rectangle 33"/>
          <p:cNvSpPr>
            <a:spLocks noChangeArrowheads="1"/>
          </p:cNvSpPr>
          <p:nvPr/>
        </p:nvSpPr>
        <p:spPr bwMode="auto">
          <a:xfrm>
            <a:off x="61722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5612" name="TextBox 34"/>
          <p:cNvSpPr txBox="1">
            <a:spLocks noChangeArrowheads="1"/>
          </p:cNvSpPr>
          <p:nvPr/>
        </p:nvSpPr>
        <p:spPr bwMode="auto">
          <a:xfrm>
            <a:off x="6172200" y="558800"/>
            <a:ext cx="13963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CPU State</a:t>
            </a:r>
          </a:p>
        </p:txBody>
      </p:sp>
      <p:sp>
        <p:nvSpPr>
          <p:cNvPr id="25613" name="TextBox 35"/>
          <p:cNvSpPr txBox="1">
            <a:spLocks noChangeArrowheads="1"/>
          </p:cNvSpPr>
          <p:nvPr/>
        </p:nvSpPr>
        <p:spPr bwMode="auto">
          <a:xfrm>
            <a:off x="6172201" y="967582"/>
            <a:ext cx="2023736"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Running: T2</a:t>
            </a:r>
          </a:p>
          <a:p>
            <a:pPr eaLnBrk="1" hangingPunct="1"/>
            <a:r>
              <a:rPr lang="en-US" sz="2000" b="0">
                <a:latin typeface="Helvetica" charset="0"/>
                <a:cs typeface="Helvetica" charset="0"/>
              </a:rPr>
              <a:t>Ready </a:t>
            </a:r>
          </a:p>
          <a:p>
            <a:pPr eaLnBrk="1" hangingPunct="1"/>
            <a:r>
              <a:rPr lang="en-US" sz="2000" b="0">
                <a:latin typeface="Helvetica" charset="0"/>
                <a:cs typeface="Helvetica" charset="0"/>
              </a:rPr>
              <a:t>queue </a:t>
            </a:r>
            <a:r>
              <a:rPr lang="en-US" sz="2000" b="0">
                <a:latin typeface="Helvetica" charset="0"/>
                <a:cs typeface="Helvetica" charset="0"/>
                <a:sym typeface="Wingdings" charset="0"/>
              </a:rPr>
              <a:t> </a:t>
            </a:r>
            <a:r>
              <a:rPr lang="en-US" sz="2000" b="0">
                <a:solidFill>
                  <a:srgbClr val="000000"/>
                </a:solidFill>
                <a:latin typeface="Helvetica" charset="0"/>
                <a:cs typeface="Helvetica" charset="0"/>
                <a:sym typeface="Wingdings" charset="0"/>
              </a:rPr>
              <a:t>T1,</a:t>
            </a:r>
            <a:r>
              <a:rPr lang="en-US" sz="2000" b="0">
                <a:solidFill>
                  <a:srgbClr val="FF0000"/>
                </a:solidFill>
                <a:latin typeface="Helvetica" charset="0"/>
                <a:cs typeface="Helvetica" charset="0"/>
                <a:sym typeface="Wingdings" charset="0"/>
              </a:rPr>
              <a:t> T3</a:t>
            </a:r>
          </a:p>
          <a:p>
            <a:pPr eaLnBrk="1" hangingPunct="1"/>
            <a:r>
              <a:rPr lang="en-US" sz="2000" b="0">
                <a:latin typeface="Helvetica" charset="0"/>
                <a:cs typeface="Helvetica" charset="0"/>
                <a:sym typeface="Wingdings" charset="0"/>
              </a:rPr>
              <a:t>…</a:t>
            </a:r>
            <a:endParaRPr lang="en-US" sz="2000" b="0">
              <a:latin typeface="Helvetica" charset="0"/>
              <a:cs typeface="Helvetica" charset="0"/>
            </a:endParaRPr>
          </a:p>
        </p:txBody>
      </p:sp>
      <p:sp>
        <p:nvSpPr>
          <p:cNvPr id="25614" name="Freeform 23"/>
          <p:cNvSpPr>
            <a:spLocks/>
          </p:cNvSpPr>
          <p:nvPr/>
        </p:nvSpPr>
        <p:spPr bwMode="auto">
          <a:xfrm>
            <a:off x="685801" y="1321198"/>
            <a:ext cx="1681163" cy="345281"/>
          </a:xfrm>
          <a:custGeom>
            <a:avLst/>
            <a:gdLst>
              <a:gd name="T0" fmla="*/ 1683285 w 1680633"/>
              <a:gd name="T1" fmla="*/ 0 h 461434"/>
              <a:gd name="T2" fmla="*/ 0 w 1680633"/>
              <a:gd name="T3" fmla="*/ 4184 h 461434"/>
              <a:gd name="T4" fmla="*/ 0 w 1680633"/>
              <a:gd name="T5" fmla="*/ 456163 h 461434"/>
              <a:gd name="T6" fmla="*/ 1666325 w 1680633"/>
              <a:gd name="T7" fmla="*/ 456163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25615" name="TextBox 24"/>
          <p:cNvSpPr txBox="1">
            <a:spLocks noChangeArrowheads="1"/>
          </p:cNvSpPr>
          <p:nvPr/>
        </p:nvSpPr>
        <p:spPr bwMode="auto">
          <a:xfrm>
            <a:off x="533401" y="950912"/>
            <a:ext cx="8978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queue</a:t>
            </a:r>
          </a:p>
        </p:txBody>
      </p:sp>
      <p:sp>
        <p:nvSpPr>
          <p:cNvPr id="25616" name="Rectangle 25"/>
          <p:cNvSpPr>
            <a:spLocks noChangeArrowheads="1"/>
          </p:cNvSpPr>
          <p:nvPr/>
        </p:nvSpPr>
        <p:spPr bwMode="auto">
          <a:xfrm>
            <a:off x="685800" y="1327150"/>
            <a:ext cx="457200" cy="342900"/>
          </a:xfrm>
          <a:prstGeom prst="rect">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25617" name="Rounded Rectangle 27"/>
          <p:cNvSpPr>
            <a:spLocks noChangeArrowheads="1"/>
          </p:cNvSpPr>
          <p:nvPr/>
        </p:nvSpPr>
        <p:spPr bwMode="auto">
          <a:xfrm>
            <a:off x="32004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solidFill>
                <a:srgbClr val="000000"/>
              </a:solidFill>
              <a:latin typeface="Helvetica" charset="0"/>
              <a:cs typeface="Helvetica" charset="0"/>
            </a:endParaRPr>
          </a:p>
        </p:txBody>
      </p:sp>
      <p:sp>
        <p:nvSpPr>
          <p:cNvPr id="25618" name="TextBox 36"/>
          <p:cNvSpPr txBox="1">
            <a:spLocks noChangeArrowheads="1"/>
          </p:cNvSpPr>
          <p:nvPr/>
        </p:nvSpPr>
        <p:spPr bwMode="auto">
          <a:xfrm>
            <a:off x="3243263" y="1028304"/>
            <a:ext cx="18352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lock: </a:t>
            </a:r>
            <a:r>
              <a:rPr lang="en-US" sz="1800" b="0">
                <a:latin typeface="Helvetica" charset="0"/>
                <a:cs typeface="Helvetica" charset="0"/>
              </a:rPr>
              <a:t>BUSY (T2)</a:t>
            </a:r>
          </a:p>
        </p:txBody>
      </p:sp>
      <p:sp>
        <p:nvSpPr>
          <p:cNvPr id="25619" name="TextBox 37"/>
          <p:cNvSpPr txBox="1">
            <a:spLocks noChangeArrowheads="1"/>
          </p:cNvSpPr>
          <p:nvPr/>
        </p:nvSpPr>
        <p:spPr bwMode="auto">
          <a:xfrm>
            <a:off x="3200401" y="1356916"/>
            <a:ext cx="12113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dataready</a:t>
            </a:r>
          </a:p>
          <a:p>
            <a:pPr eaLnBrk="1" hangingPunct="1"/>
            <a:r>
              <a:rPr lang="en-US" sz="1800" b="0">
                <a:solidFill>
                  <a:srgbClr val="000000"/>
                </a:solidFill>
                <a:latin typeface="Helvetica" charset="0"/>
                <a:cs typeface="Helvetica" charset="0"/>
              </a:rPr>
              <a:t>queue</a:t>
            </a:r>
          </a:p>
        </p:txBody>
      </p:sp>
      <p:cxnSp>
        <p:nvCxnSpPr>
          <p:cNvPr id="25620" name="Straight Arrow Connector 38"/>
          <p:cNvCxnSpPr>
            <a:cxnSpLocks noChangeShapeType="1"/>
          </p:cNvCxnSpPr>
          <p:nvPr/>
        </p:nvCxnSpPr>
        <p:spPr bwMode="auto">
          <a:xfrm flipV="1">
            <a:off x="4475164" y="1609328"/>
            <a:ext cx="312737" cy="3572"/>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25621" name="TextBox 39"/>
          <p:cNvSpPr txBox="1">
            <a:spLocks noChangeArrowheads="1"/>
          </p:cNvSpPr>
          <p:nvPr/>
        </p:nvSpPr>
        <p:spPr bwMode="auto">
          <a:xfrm>
            <a:off x="4787900" y="1441450"/>
            <a:ext cx="7748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NULL</a:t>
            </a:r>
          </a:p>
        </p:txBody>
      </p:sp>
      <p:sp>
        <p:nvSpPr>
          <p:cNvPr id="27" name="Rectangle 3"/>
          <p:cNvSpPr>
            <a:spLocks noChangeArrowheads="1"/>
          </p:cNvSpPr>
          <p:nvPr/>
        </p:nvSpPr>
        <p:spPr bwMode="auto">
          <a:xfrm>
            <a:off x="6324600" y="2414587"/>
            <a:ext cx="2514600" cy="2585323"/>
          </a:xfrm>
          <a:prstGeom prst="rect">
            <a:avLst/>
          </a:prstGeom>
          <a:solidFill>
            <a:srgbClr val="95CEE8"/>
          </a:solidFill>
          <a:ln>
            <a:noFill/>
          </a:ln>
        </p:spPr>
        <p:txBody>
          <a:bodyPr>
            <a:spAutoFit/>
          </a:bodyPr>
          <a:lstStyle/>
          <a:p>
            <a:pPr>
              <a:defRPr/>
            </a:pPr>
            <a:r>
              <a:rPr lang="en-US" altLang="ko-KR" sz="1800" dirty="0" err="1">
                <a:latin typeface="Arial Narrow"/>
                <a:ea typeface="굴림" charset="0"/>
                <a:cs typeface="Arial Narrow"/>
              </a:rPr>
              <a:t>RemoveFromQueue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a:t>
            </a:r>
            <a:r>
              <a:rPr lang="en-US" altLang="ko-KR" sz="1800" dirty="0" err="1">
                <a:latin typeface="Arial Narrow"/>
                <a:ea typeface="굴림" charset="0"/>
                <a:cs typeface="Arial Narrow"/>
              </a:rPr>
              <a:t>lock.Acquire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if (</a:t>
            </a:r>
            <a:r>
              <a:rPr lang="en-US" altLang="ko-KR" sz="1800" dirty="0" err="1">
                <a:latin typeface="Arial Narrow"/>
                <a:ea typeface="굴림" charset="0"/>
                <a:cs typeface="Arial Narrow"/>
              </a:rPr>
              <a:t>queue.isEmpty</a:t>
            </a:r>
            <a:r>
              <a:rPr lang="en-US" altLang="ko-KR" sz="1800" dirty="0">
                <a:latin typeface="Arial Narrow"/>
                <a:ea typeface="굴림" charset="0"/>
                <a:cs typeface="Arial Narrow"/>
              </a:rPr>
              <a:t>()) {</a:t>
            </a:r>
          </a:p>
          <a:p>
            <a:pPr>
              <a:defRPr/>
            </a:pPr>
            <a:r>
              <a:rPr lang="en-US" altLang="ko-KR" sz="1800" dirty="0">
                <a:latin typeface="Arial Narrow"/>
                <a:ea typeface="굴림" charset="0"/>
                <a:cs typeface="Arial Narrow"/>
              </a:rPr>
              <a:t>    </a:t>
            </a:r>
            <a:r>
              <a:rPr lang="en-US" altLang="ko-KR" sz="1800" dirty="0" err="1">
                <a:latin typeface="Arial Narrow"/>
                <a:ea typeface="굴림" charset="0"/>
                <a:cs typeface="Arial Narrow"/>
              </a:rPr>
              <a:t>dataready.wait</a:t>
            </a:r>
            <a:r>
              <a:rPr lang="en-US" altLang="ko-KR" sz="1800" dirty="0">
                <a:latin typeface="Arial Narrow"/>
                <a:ea typeface="굴림" charset="0"/>
                <a:cs typeface="Arial Narrow"/>
              </a:rPr>
              <a:t>(&amp;lock); </a:t>
            </a:r>
          </a:p>
          <a:p>
            <a:pPr>
              <a:defRPr/>
            </a:pP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item = </a:t>
            </a:r>
            <a:r>
              <a:rPr lang="en-US" altLang="ko-KR" sz="1800" dirty="0" err="1">
                <a:latin typeface="Arial Narrow"/>
                <a:ea typeface="굴림" charset="0"/>
                <a:cs typeface="Arial Narrow"/>
              </a:rPr>
              <a:t>queue.dequeue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a:t>
            </a:r>
            <a:r>
              <a:rPr lang="en-US" altLang="ko-KR" sz="1800" dirty="0" err="1">
                <a:latin typeface="Arial Narrow"/>
                <a:ea typeface="굴림" charset="0"/>
                <a:cs typeface="Arial Narrow"/>
              </a:rPr>
              <a:t>lock.Release</a:t>
            </a:r>
            <a:r>
              <a:rPr lang="en-US" altLang="ko-KR" sz="1800" dirty="0">
                <a:latin typeface="Arial Narrow"/>
                <a:ea typeface="굴림" charset="0"/>
                <a:cs typeface="Arial Narrow"/>
              </a:rPr>
              <a:t>();</a:t>
            </a:r>
          </a:p>
          <a:p>
            <a:pPr>
              <a:defRPr/>
            </a:pPr>
            <a:r>
              <a:rPr lang="en-US" altLang="ko-KR" sz="1800" dirty="0">
                <a:latin typeface="Arial Narrow"/>
                <a:ea typeface="굴림" charset="0"/>
                <a:cs typeface="Arial Narrow"/>
              </a:rPr>
              <a:t>  return(item);</a:t>
            </a:r>
          </a:p>
          <a:p>
            <a:pPr>
              <a:defRPr/>
            </a:pPr>
            <a:r>
              <a:rPr lang="en-US" altLang="ko-KR" sz="1800" dirty="0">
                <a:latin typeface="Arial Narrow"/>
                <a:ea typeface="굴림" charset="0"/>
                <a:cs typeface="Arial Narrow"/>
              </a:rPr>
              <a:t>}</a:t>
            </a:r>
          </a:p>
        </p:txBody>
      </p:sp>
      <p:sp>
        <p:nvSpPr>
          <p:cNvPr id="25623" name="TextBox 28"/>
          <p:cNvSpPr txBox="1">
            <a:spLocks noChangeArrowheads="1"/>
          </p:cNvSpPr>
          <p:nvPr/>
        </p:nvSpPr>
        <p:spPr bwMode="auto">
          <a:xfrm>
            <a:off x="6781800" y="2076450"/>
            <a:ext cx="14674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T3 (</a:t>
            </a:r>
            <a:r>
              <a:rPr lang="en-US" sz="2000" b="0" dirty="0">
                <a:solidFill>
                  <a:srgbClr val="3366FF"/>
                </a:solidFill>
                <a:latin typeface="Helvetica" charset="0"/>
                <a:cs typeface="Helvetica" charset="0"/>
              </a:rPr>
              <a:t>Ready</a:t>
            </a:r>
            <a:r>
              <a:rPr lang="en-US" sz="2000" b="0" dirty="0">
                <a:latin typeface="Helvetica" charset="0"/>
                <a:cs typeface="Helvetica" charset="0"/>
              </a:rPr>
              <a:t>)</a:t>
            </a:r>
          </a:p>
        </p:txBody>
      </p:sp>
      <p:sp>
        <p:nvSpPr>
          <p:cNvPr id="25624" name="Rectangle 29"/>
          <p:cNvSpPr>
            <a:spLocks noChangeArrowheads="1"/>
          </p:cNvSpPr>
          <p:nvPr/>
        </p:nvSpPr>
        <p:spPr bwMode="auto">
          <a:xfrm>
            <a:off x="6324600" y="2495550"/>
            <a:ext cx="2514600" cy="228600"/>
          </a:xfrm>
          <a:prstGeom prst="rect">
            <a:avLst/>
          </a:prstGeom>
          <a:noFill/>
          <a:ln w="5715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3595149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169863" y="-136525"/>
            <a:ext cx="8850312" cy="857250"/>
          </a:xfrm>
        </p:spPr>
        <p:txBody>
          <a:bodyPr/>
          <a:lstStyle/>
          <a:p>
            <a:r>
              <a:rPr lang="en-US" altLang="ko-KR" dirty="0">
                <a:latin typeface="Helvetica" charset="0"/>
                <a:ea typeface="굴림" charset="0"/>
                <a:cs typeface="굴림" charset="0"/>
              </a:rPr>
              <a:t>Mesa Monitor: Why “while()”?</a:t>
            </a:r>
          </a:p>
        </p:txBody>
      </p:sp>
      <p:sp>
        <p:nvSpPr>
          <p:cNvPr id="58371" name="Rectangle 3"/>
          <p:cNvSpPr>
            <a:spLocks noChangeArrowheads="1"/>
          </p:cNvSpPr>
          <p:nvPr/>
        </p:nvSpPr>
        <p:spPr bwMode="auto">
          <a:xfrm>
            <a:off x="457200" y="2403873"/>
            <a:ext cx="2514600" cy="2585323"/>
          </a:xfrm>
          <a:prstGeom prst="rect">
            <a:avLst/>
          </a:prstGeom>
          <a:solidFill>
            <a:srgbClr val="95CEE8"/>
          </a:solidFill>
          <a:ln>
            <a:noFill/>
          </a:ln>
        </p:spPr>
        <p:txBody>
          <a:bodyPr>
            <a:spAutoFit/>
          </a:bodyPr>
          <a:lstStyle/>
          <a:p>
            <a:pPr>
              <a:defRPr/>
            </a:pPr>
            <a:r>
              <a:rPr lang="en-US" altLang="ko-KR" sz="1800" dirty="0" err="1">
                <a:latin typeface="Arial Narrow"/>
                <a:ea typeface="굴림" charset="0"/>
                <a:cs typeface="Arial Narrow"/>
              </a:rPr>
              <a:t>RemoveFromQueue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a:t>
            </a:r>
            <a:r>
              <a:rPr lang="en-US" altLang="ko-KR" sz="1800" dirty="0" err="1">
                <a:latin typeface="Arial Narrow"/>
                <a:ea typeface="굴림" charset="0"/>
                <a:cs typeface="Arial Narrow"/>
              </a:rPr>
              <a:t>lock.Acquire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if (</a:t>
            </a:r>
            <a:r>
              <a:rPr lang="en-US" altLang="ko-KR" sz="1800" dirty="0" err="1">
                <a:latin typeface="Arial Narrow"/>
                <a:ea typeface="굴림" charset="0"/>
                <a:cs typeface="Arial Narrow"/>
              </a:rPr>
              <a:t>queue.isEmpty</a:t>
            </a:r>
            <a:r>
              <a:rPr lang="en-US" altLang="ko-KR" sz="1800" dirty="0">
                <a:latin typeface="Arial Narrow"/>
                <a:ea typeface="굴림" charset="0"/>
                <a:cs typeface="Arial Narrow"/>
              </a:rPr>
              <a:t>()) {</a:t>
            </a:r>
          </a:p>
          <a:p>
            <a:pPr>
              <a:defRPr/>
            </a:pPr>
            <a:r>
              <a:rPr lang="en-US" altLang="ko-KR" sz="1800" dirty="0">
                <a:latin typeface="Arial Narrow"/>
                <a:ea typeface="굴림" charset="0"/>
                <a:cs typeface="Arial Narrow"/>
              </a:rPr>
              <a:t>    </a:t>
            </a:r>
            <a:r>
              <a:rPr lang="en-US" altLang="ko-KR" sz="1800" dirty="0" err="1">
                <a:latin typeface="Arial Narrow"/>
                <a:ea typeface="굴림" charset="0"/>
                <a:cs typeface="Arial Narrow"/>
              </a:rPr>
              <a:t>dataready.wait</a:t>
            </a:r>
            <a:r>
              <a:rPr lang="en-US" altLang="ko-KR" sz="1800" dirty="0">
                <a:latin typeface="Arial Narrow"/>
                <a:ea typeface="굴림" charset="0"/>
                <a:cs typeface="Arial Narrow"/>
              </a:rPr>
              <a:t>(&amp;lock); </a:t>
            </a:r>
          </a:p>
          <a:p>
            <a:pPr>
              <a:defRPr/>
            </a:pP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item = </a:t>
            </a:r>
            <a:r>
              <a:rPr lang="en-US" altLang="ko-KR" sz="1800" dirty="0" err="1">
                <a:latin typeface="Arial Narrow"/>
                <a:ea typeface="굴림" charset="0"/>
                <a:cs typeface="Arial Narrow"/>
              </a:rPr>
              <a:t>queue.dequeue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a:t>
            </a:r>
            <a:r>
              <a:rPr lang="en-US" altLang="ko-KR" sz="1800" dirty="0" err="1">
                <a:latin typeface="Arial Narrow"/>
                <a:ea typeface="굴림" charset="0"/>
                <a:cs typeface="Arial Narrow"/>
              </a:rPr>
              <a:t>lock.Release</a:t>
            </a:r>
            <a:r>
              <a:rPr lang="en-US" altLang="ko-KR" sz="1800" dirty="0">
                <a:latin typeface="Arial Narrow"/>
                <a:ea typeface="굴림" charset="0"/>
                <a:cs typeface="Arial Narrow"/>
              </a:rPr>
              <a:t>();</a:t>
            </a:r>
          </a:p>
          <a:p>
            <a:pPr>
              <a:defRPr/>
            </a:pPr>
            <a:r>
              <a:rPr lang="en-US" altLang="ko-KR" sz="1800" dirty="0">
                <a:latin typeface="Arial Narrow"/>
                <a:ea typeface="굴림" charset="0"/>
                <a:cs typeface="Arial Narrow"/>
              </a:rPr>
              <a:t>  return(item);</a:t>
            </a:r>
          </a:p>
          <a:p>
            <a:pPr>
              <a:defRPr/>
            </a:pPr>
            <a:r>
              <a:rPr lang="en-US" altLang="ko-KR" sz="1800" dirty="0">
                <a:latin typeface="Arial Narrow"/>
                <a:ea typeface="굴림" charset="0"/>
                <a:cs typeface="Arial Narrow"/>
              </a:rPr>
              <a:t>}</a:t>
            </a:r>
          </a:p>
        </p:txBody>
      </p:sp>
      <p:sp>
        <p:nvSpPr>
          <p:cNvPr id="27651" name="TextBox 14"/>
          <p:cNvSpPr txBox="1">
            <a:spLocks noChangeArrowheads="1"/>
          </p:cNvSpPr>
          <p:nvPr/>
        </p:nvSpPr>
        <p:spPr bwMode="auto">
          <a:xfrm>
            <a:off x="914400" y="2053035"/>
            <a:ext cx="14674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T1 (Ready)</a:t>
            </a:r>
          </a:p>
        </p:txBody>
      </p:sp>
      <p:sp>
        <p:nvSpPr>
          <p:cNvPr id="27652" name="Rectangle 1"/>
          <p:cNvSpPr>
            <a:spLocks noChangeArrowheads="1"/>
          </p:cNvSpPr>
          <p:nvPr/>
        </p:nvSpPr>
        <p:spPr bwMode="auto">
          <a:xfrm>
            <a:off x="457200" y="3302000"/>
            <a:ext cx="2514600" cy="228600"/>
          </a:xfrm>
          <a:prstGeom prst="rect">
            <a:avLst/>
          </a:prstGeom>
          <a:noFill/>
          <a:ln w="5715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6629" name="Rectangle 3"/>
          <p:cNvSpPr>
            <a:spLocks noChangeArrowheads="1"/>
          </p:cNvSpPr>
          <p:nvPr/>
        </p:nvSpPr>
        <p:spPr bwMode="auto">
          <a:xfrm>
            <a:off x="3276600" y="2400300"/>
            <a:ext cx="2743200" cy="2031325"/>
          </a:xfrm>
          <a:prstGeom prst="rect">
            <a:avLst/>
          </a:prstGeom>
          <a:solidFill>
            <a:schemeClr val="bg1">
              <a:lumMod val="85000"/>
            </a:schemeClr>
          </a:solidFill>
          <a:ln>
            <a:noFill/>
          </a:ln>
        </p:spPr>
        <p:txBody>
          <a:bodyPr>
            <a:spAutoFit/>
          </a:bodyPr>
          <a:lstStyle/>
          <a:p>
            <a:pPr>
              <a:defRPr/>
            </a:pPr>
            <a:r>
              <a:rPr lang="en-US" altLang="ko-KR" sz="1800">
                <a:latin typeface="Ariel narrow" charset="0"/>
                <a:cs typeface="Ariel narrow" charset="0"/>
              </a:rPr>
              <a:t>AddToQueue(item) {</a:t>
            </a:r>
            <a:br>
              <a:rPr lang="en-US" altLang="ko-KR" sz="1800">
                <a:latin typeface="Ariel narrow" charset="0"/>
                <a:cs typeface="Ariel narrow" charset="0"/>
              </a:rPr>
            </a:br>
            <a:r>
              <a:rPr lang="en-US" altLang="ko-KR" sz="1800">
                <a:latin typeface="Ariel narrow" charset="0"/>
                <a:cs typeface="Ariel narrow" charset="0"/>
              </a:rPr>
              <a:t>  lock.Acquire();</a:t>
            </a:r>
          </a:p>
          <a:p>
            <a:pPr>
              <a:defRPr/>
            </a:pPr>
            <a:r>
              <a:rPr lang="en-US" altLang="ko-KR" sz="1800">
                <a:latin typeface="Ariel narrow" charset="0"/>
                <a:cs typeface="Ariel narrow" charset="0"/>
              </a:rPr>
              <a:t>  queue.enqueue(item); </a:t>
            </a:r>
            <a:br>
              <a:rPr lang="en-US" altLang="ko-KR" sz="1800">
                <a:latin typeface="Ariel narrow" charset="0"/>
                <a:cs typeface="Ariel narrow" charset="0"/>
              </a:rPr>
            </a:br>
            <a:r>
              <a:rPr lang="en-US" altLang="ko-KR" sz="1800">
                <a:latin typeface="Ariel narrow" charset="0"/>
                <a:cs typeface="Ariel narrow" charset="0"/>
              </a:rPr>
              <a:t>  </a:t>
            </a:r>
            <a:r>
              <a:rPr lang="en-US" altLang="ko-KR" sz="1800">
                <a:solidFill>
                  <a:srgbClr val="000000"/>
                </a:solidFill>
                <a:latin typeface="Ariel narrow" charset="0"/>
                <a:cs typeface="Ariel narrow" charset="0"/>
              </a:rPr>
              <a:t>dataready.signal(); </a:t>
            </a:r>
            <a:br>
              <a:rPr lang="en-US" altLang="ko-KR" sz="1800">
                <a:solidFill>
                  <a:srgbClr val="000000"/>
                </a:solidFill>
                <a:latin typeface="Ariel narrow" charset="0"/>
                <a:cs typeface="Ariel narrow" charset="0"/>
              </a:rPr>
            </a:br>
            <a:r>
              <a:rPr lang="en-US" altLang="ko-KR" sz="1800">
                <a:latin typeface="Ariel narrow" charset="0"/>
                <a:cs typeface="Ariel narrow" charset="0"/>
              </a:rPr>
              <a:t>  lock.Release();</a:t>
            </a:r>
            <a:br>
              <a:rPr lang="en-US" altLang="ko-KR" sz="1800">
                <a:latin typeface="Ariel narrow" charset="0"/>
                <a:cs typeface="Ariel narrow" charset="0"/>
              </a:rPr>
            </a:br>
            <a:r>
              <a:rPr lang="en-US" altLang="ko-KR" sz="1800">
                <a:latin typeface="Ariel narrow" charset="0"/>
                <a:cs typeface="Ariel narrow" charset="0"/>
              </a:rPr>
              <a:t>}</a:t>
            </a:r>
            <a:br>
              <a:rPr lang="en-US" altLang="ko-KR" sz="1800">
                <a:latin typeface="Ariel narrow" charset="0"/>
                <a:cs typeface="Ariel narrow" charset="0"/>
              </a:rPr>
            </a:br>
            <a:endParaRPr lang="en-US" altLang="ko-KR" sz="1800">
              <a:latin typeface="Ariel narrow" charset="0"/>
              <a:cs typeface="Ariel narrow" charset="0"/>
            </a:endParaRPr>
          </a:p>
        </p:txBody>
      </p:sp>
      <p:sp>
        <p:nvSpPr>
          <p:cNvPr id="27654" name="Rectangle 18"/>
          <p:cNvSpPr>
            <a:spLocks noChangeArrowheads="1"/>
          </p:cNvSpPr>
          <p:nvPr/>
        </p:nvSpPr>
        <p:spPr bwMode="auto">
          <a:xfrm>
            <a:off x="3276600" y="3587750"/>
            <a:ext cx="2743200" cy="228600"/>
          </a:xfrm>
          <a:prstGeom prst="rect">
            <a:avLst/>
          </a:prstGeom>
          <a:noFill/>
          <a:ln w="5715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7655" name="TextBox 22"/>
          <p:cNvSpPr txBox="1">
            <a:spLocks noChangeArrowheads="1"/>
          </p:cNvSpPr>
          <p:nvPr/>
        </p:nvSpPr>
        <p:spPr bwMode="auto">
          <a:xfrm>
            <a:off x="3505201" y="2049462"/>
            <a:ext cx="18521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T2 (</a:t>
            </a:r>
            <a:r>
              <a:rPr lang="en-US" sz="2000" b="0" dirty="0">
                <a:solidFill>
                  <a:srgbClr val="FF0000"/>
                </a:solidFill>
                <a:latin typeface="Helvetica" charset="0"/>
                <a:cs typeface="Helvetica" charset="0"/>
              </a:rPr>
              <a:t>Terminate</a:t>
            </a:r>
            <a:r>
              <a:rPr lang="en-US" sz="2000" b="0" dirty="0">
                <a:latin typeface="Helvetica" charset="0"/>
                <a:cs typeface="Helvetica" charset="0"/>
              </a:rPr>
              <a:t>)</a:t>
            </a:r>
          </a:p>
        </p:txBody>
      </p:sp>
      <p:sp>
        <p:nvSpPr>
          <p:cNvPr id="27656" name="TextBox 30"/>
          <p:cNvSpPr txBox="1">
            <a:spLocks noChangeArrowheads="1"/>
          </p:cNvSpPr>
          <p:nvPr/>
        </p:nvSpPr>
        <p:spPr bwMode="auto">
          <a:xfrm>
            <a:off x="3227388" y="565150"/>
            <a:ext cx="10398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Monitor</a:t>
            </a:r>
          </a:p>
        </p:txBody>
      </p:sp>
      <p:sp>
        <p:nvSpPr>
          <p:cNvPr id="27657" name="Rounded Rectangle 31"/>
          <p:cNvSpPr>
            <a:spLocks noChangeArrowheads="1"/>
          </p:cNvSpPr>
          <p:nvPr/>
        </p:nvSpPr>
        <p:spPr bwMode="auto">
          <a:xfrm>
            <a:off x="2286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7658" name="TextBox 32"/>
          <p:cNvSpPr txBox="1">
            <a:spLocks noChangeArrowheads="1"/>
          </p:cNvSpPr>
          <p:nvPr/>
        </p:nvSpPr>
        <p:spPr bwMode="auto">
          <a:xfrm>
            <a:off x="228600" y="565150"/>
            <a:ext cx="22807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App. Shared State</a:t>
            </a:r>
          </a:p>
        </p:txBody>
      </p:sp>
      <p:sp>
        <p:nvSpPr>
          <p:cNvPr id="27659" name="Rounded Rectangle 33"/>
          <p:cNvSpPr>
            <a:spLocks noChangeArrowheads="1"/>
          </p:cNvSpPr>
          <p:nvPr/>
        </p:nvSpPr>
        <p:spPr bwMode="auto">
          <a:xfrm>
            <a:off x="61722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7660" name="TextBox 34"/>
          <p:cNvSpPr txBox="1">
            <a:spLocks noChangeArrowheads="1"/>
          </p:cNvSpPr>
          <p:nvPr/>
        </p:nvSpPr>
        <p:spPr bwMode="auto">
          <a:xfrm>
            <a:off x="6172200" y="558800"/>
            <a:ext cx="13963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CPU State</a:t>
            </a:r>
          </a:p>
        </p:txBody>
      </p:sp>
      <p:sp>
        <p:nvSpPr>
          <p:cNvPr id="27661" name="TextBox 35"/>
          <p:cNvSpPr txBox="1">
            <a:spLocks noChangeArrowheads="1"/>
          </p:cNvSpPr>
          <p:nvPr/>
        </p:nvSpPr>
        <p:spPr bwMode="auto">
          <a:xfrm>
            <a:off x="6172201" y="967582"/>
            <a:ext cx="2023736"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Running: </a:t>
            </a:r>
          </a:p>
          <a:p>
            <a:pPr eaLnBrk="1" hangingPunct="1"/>
            <a:r>
              <a:rPr lang="en-US" sz="2000" b="0">
                <a:latin typeface="Helvetica" charset="0"/>
                <a:cs typeface="Helvetica" charset="0"/>
              </a:rPr>
              <a:t>Ready </a:t>
            </a:r>
          </a:p>
          <a:p>
            <a:pPr eaLnBrk="1" hangingPunct="1"/>
            <a:r>
              <a:rPr lang="en-US" sz="2000" b="0">
                <a:latin typeface="Helvetica" charset="0"/>
                <a:cs typeface="Helvetica" charset="0"/>
              </a:rPr>
              <a:t>queue </a:t>
            </a:r>
            <a:r>
              <a:rPr lang="en-US" sz="2000" b="0">
                <a:latin typeface="Helvetica" charset="0"/>
                <a:cs typeface="Helvetica" charset="0"/>
                <a:sym typeface="Wingdings" charset="0"/>
              </a:rPr>
              <a:t> </a:t>
            </a:r>
            <a:r>
              <a:rPr lang="en-US" sz="2000" b="0">
                <a:solidFill>
                  <a:srgbClr val="000000"/>
                </a:solidFill>
                <a:latin typeface="Helvetica" charset="0"/>
                <a:cs typeface="Helvetica" charset="0"/>
                <a:sym typeface="Wingdings" charset="0"/>
              </a:rPr>
              <a:t>T1, T3</a:t>
            </a:r>
          </a:p>
          <a:p>
            <a:pPr eaLnBrk="1" hangingPunct="1"/>
            <a:r>
              <a:rPr lang="en-US" sz="2000" b="0">
                <a:latin typeface="Helvetica" charset="0"/>
                <a:cs typeface="Helvetica" charset="0"/>
                <a:sym typeface="Wingdings" charset="0"/>
              </a:rPr>
              <a:t>…</a:t>
            </a:r>
            <a:endParaRPr lang="en-US" sz="2000" b="0">
              <a:latin typeface="Helvetica" charset="0"/>
              <a:cs typeface="Helvetica" charset="0"/>
            </a:endParaRPr>
          </a:p>
        </p:txBody>
      </p:sp>
      <p:sp>
        <p:nvSpPr>
          <p:cNvPr id="27662" name="Freeform 23"/>
          <p:cNvSpPr>
            <a:spLocks/>
          </p:cNvSpPr>
          <p:nvPr/>
        </p:nvSpPr>
        <p:spPr bwMode="auto">
          <a:xfrm>
            <a:off x="685801" y="1321198"/>
            <a:ext cx="1681163" cy="345281"/>
          </a:xfrm>
          <a:custGeom>
            <a:avLst/>
            <a:gdLst>
              <a:gd name="T0" fmla="*/ 1683285 w 1680633"/>
              <a:gd name="T1" fmla="*/ 0 h 461434"/>
              <a:gd name="T2" fmla="*/ 0 w 1680633"/>
              <a:gd name="T3" fmla="*/ 4184 h 461434"/>
              <a:gd name="T4" fmla="*/ 0 w 1680633"/>
              <a:gd name="T5" fmla="*/ 456163 h 461434"/>
              <a:gd name="T6" fmla="*/ 1666325 w 1680633"/>
              <a:gd name="T7" fmla="*/ 456163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27663" name="TextBox 24"/>
          <p:cNvSpPr txBox="1">
            <a:spLocks noChangeArrowheads="1"/>
          </p:cNvSpPr>
          <p:nvPr/>
        </p:nvSpPr>
        <p:spPr bwMode="auto">
          <a:xfrm>
            <a:off x="533401" y="950912"/>
            <a:ext cx="8978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queue</a:t>
            </a:r>
          </a:p>
        </p:txBody>
      </p:sp>
      <p:sp>
        <p:nvSpPr>
          <p:cNvPr id="27664" name="Rectangle 25"/>
          <p:cNvSpPr>
            <a:spLocks noChangeArrowheads="1"/>
          </p:cNvSpPr>
          <p:nvPr/>
        </p:nvSpPr>
        <p:spPr bwMode="auto">
          <a:xfrm>
            <a:off x="685800" y="1327150"/>
            <a:ext cx="457200" cy="342900"/>
          </a:xfrm>
          <a:prstGeom prst="rect">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27665" name="Rounded Rectangle 27"/>
          <p:cNvSpPr>
            <a:spLocks noChangeArrowheads="1"/>
          </p:cNvSpPr>
          <p:nvPr/>
        </p:nvSpPr>
        <p:spPr bwMode="auto">
          <a:xfrm>
            <a:off x="32004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solidFill>
                <a:srgbClr val="000000"/>
              </a:solidFill>
              <a:latin typeface="Helvetica" charset="0"/>
              <a:cs typeface="Helvetica" charset="0"/>
            </a:endParaRPr>
          </a:p>
        </p:txBody>
      </p:sp>
      <p:sp>
        <p:nvSpPr>
          <p:cNvPr id="27666" name="TextBox 36"/>
          <p:cNvSpPr txBox="1">
            <a:spLocks noChangeArrowheads="1"/>
          </p:cNvSpPr>
          <p:nvPr/>
        </p:nvSpPr>
        <p:spPr bwMode="auto">
          <a:xfrm>
            <a:off x="3243263" y="1028304"/>
            <a:ext cx="1339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lock: </a:t>
            </a:r>
            <a:r>
              <a:rPr lang="en-US" sz="1800" b="0">
                <a:solidFill>
                  <a:srgbClr val="FF0000"/>
                </a:solidFill>
                <a:latin typeface="Helvetica" charset="0"/>
                <a:cs typeface="Helvetica" charset="0"/>
              </a:rPr>
              <a:t>FREE</a:t>
            </a:r>
          </a:p>
        </p:txBody>
      </p:sp>
      <p:sp>
        <p:nvSpPr>
          <p:cNvPr id="27667" name="TextBox 37"/>
          <p:cNvSpPr txBox="1">
            <a:spLocks noChangeArrowheads="1"/>
          </p:cNvSpPr>
          <p:nvPr/>
        </p:nvSpPr>
        <p:spPr bwMode="auto">
          <a:xfrm>
            <a:off x="3200401" y="1356916"/>
            <a:ext cx="12113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dataready</a:t>
            </a:r>
          </a:p>
          <a:p>
            <a:pPr eaLnBrk="1" hangingPunct="1"/>
            <a:r>
              <a:rPr lang="en-US" sz="1800" b="0">
                <a:solidFill>
                  <a:srgbClr val="000000"/>
                </a:solidFill>
                <a:latin typeface="Helvetica" charset="0"/>
                <a:cs typeface="Helvetica" charset="0"/>
              </a:rPr>
              <a:t>queue</a:t>
            </a:r>
          </a:p>
        </p:txBody>
      </p:sp>
      <p:cxnSp>
        <p:nvCxnSpPr>
          <p:cNvPr id="27668" name="Straight Arrow Connector 38"/>
          <p:cNvCxnSpPr>
            <a:cxnSpLocks noChangeShapeType="1"/>
          </p:cNvCxnSpPr>
          <p:nvPr/>
        </p:nvCxnSpPr>
        <p:spPr bwMode="auto">
          <a:xfrm flipV="1">
            <a:off x="4475164" y="1609328"/>
            <a:ext cx="312737" cy="3572"/>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27669" name="TextBox 39"/>
          <p:cNvSpPr txBox="1">
            <a:spLocks noChangeArrowheads="1"/>
          </p:cNvSpPr>
          <p:nvPr/>
        </p:nvSpPr>
        <p:spPr bwMode="auto">
          <a:xfrm>
            <a:off x="4787900" y="1441450"/>
            <a:ext cx="7748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NULL</a:t>
            </a:r>
          </a:p>
        </p:txBody>
      </p:sp>
      <p:sp>
        <p:nvSpPr>
          <p:cNvPr id="27" name="Rectangle 3"/>
          <p:cNvSpPr>
            <a:spLocks noChangeArrowheads="1"/>
          </p:cNvSpPr>
          <p:nvPr/>
        </p:nvSpPr>
        <p:spPr bwMode="auto">
          <a:xfrm>
            <a:off x="6324600" y="2414587"/>
            <a:ext cx="2514600" cy="2585323"/>
          </a:xfrm>
          <a:prstGeom prst="rect">
            <a:avLst/>
          </a:prstGeom>
          <a:solidFill>
            <a:srgbClr val="95CEE8"/>
          </a:solidFill>
          <a:ln>
            <a:noFill/>
          </a:ln>
        </p:spPr>
        <p:txBody>
          <a:bodyPr>
            <a:spAutoFit/>
          </a:bodyPr>
          <a:lstStyle/>
          <a:p>
            <a:pPr>
              <a:defRPr/>
            </a:pPr>
            <a:r>
              <a:rPr lang="en-US" altLang="ko-KR" sz="1800" dirty="0" err="1">
                <a:latin typeface="Arial Narrow"/>
                <a:ea typeface="굴림" charset="0"/>
                <a:cs typeface="Arial Narrow"/>
              </a:rPr>
              <a:t>RemoveFromQueue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a:t>
            </a:r>
            <a:r>
              <a:rPr lang="en-US" altLang="ko-KR" sz="1800" dirty="0" err="1">
                <a:latin typeface="Arial Narrow"/>
                <a:ea typeface="굴림" charset="0"/>
                <a:cs typeface="Arial Narrow"/>
              </a:rPr>
              <a:t>lock.Acquire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if (</a:t>
            </a:r>
            <a:r>
              <a:rPr lang="en-US" altLang="ko-KR" sz="1800" dirty="0" err="1">
                <a:latin typeface="Arial Narrow"/>
                <a:ea typeface="굴림" charset="0"/>
                <a:cs typeface="Arial Narrow"/>
              </a:rPr>
              <a:t>queue.isEmpty</a:t>
            </a:r>
            <a:r>
              <a:rPr lang="en-US" altLang="ko-KR" sz="1800" dirty="0">
                <a:latin typeface="Arial Narrow"/>
                <a:ea typeface="굴림" charset="0"/>
                <a:cs typeface="Arial Narrow"/>
              </a:rPr>
              <a:t>()) {</a:t>
            </a:r>
          </a:p>
          <a:p>
            <a:pPr>
              <a:defRPr/>
            </a:pPr>
            <a:r>
              <a:rPr lang="en-US" altLang="ko-KR" sz="1800" dirty="0">
                <a:latin typeface="Arial Narrow"/>
                <a:ea typeface="굴림" charset="0"/>
                <a:cs typeface="Arial Narrow"/>
              </a:rPr>
              <a:t>    </a:t>
            </a:r>
            <a:r>
              <a:rPr lang="en-US" altLang="ko-KR" sz="1800" dirty="0" err="1">
                <a:latin typeface="Arial Narrow"/>
                <a:ea typeface="굴림" charset="0"/>
                <a:cs typeface="Arial Narrow"/>
              </a:rPr>
              <a:t>dataready.wait</a:t>
            </a:r>
            <a:r>
              <a:rPr lang="en-US" altLang="ko-KR" sz="1800" dirty="0">
                <a:latin typeface="Arial Narrow"/>
                <a:ea typeface="굴림" charset="0"/>
                <a:cs typeface="Arial Narrow"/>
              </a:rPr>
              <a:t>(&amp;lock); </a:t>
            </a:r>
          </a:p>
          <a:p>
            <a:pPr>
              <a:defRPr/>
            </a:pP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item = </a:t>
            </a:r>
            <a:r>
              <a:rPr lang="en-US" altLang="ko-KR" sz="1800" dirty="0" err="1">
                <a:latin typeface="Arial Narrow"/>
                <a:ea typeface="굴림" charset="0"/>
                <a:cs typeface="Arial Narrow"/>
              </a:rPr>
              <a:t>queue.dequeue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a:t>
            </a:r>
            <a:r>
              <a:rPr lang="en-US" altLang="ko-KR" sz="1800" dirty="0" err="1">
                <a:latin typeface="Arial Narrow"/>
                <a:ea typeface="굴림" charset="0"/>
                <a:cs typeface="Arial Narrow"/>
              </a:rPr>
              <a:t>lock.Release</a:t>
            </a:r>
            <a:r>
              <a:rPr lang="en-US" altLang="ko-KR" sz="1800" dirty="0">
                <a:latin typeface="Arial Narrow"/>
                <a:ea typeface="굴림" charset="0"/>
                <a:cs typeface="Arial Narrow"/>
              </a:rPr>
              <a:t>();</a:t>
            </a:r>
          </a:p>
          <a:p>
            <a:pPr>
              <a:defRPr/>
            </a:pPr>
            <a:r>
              <a:rPr lang="en-US" altLang="ko-KR" sz="1800" dirty="0">
                <a:latin typeface="Arial Narrow"/>
                <a:ea typeface="굴림" charset="0"/>
                <a:cs typeface="Arial Narrow"/>
              </a:rPr>
              <a:t>  return(item);</a:t>
            </a:r>
          </a:p>
          <a:p>
            <a:pPr>
              <a:defRPr/>
            </a:pPr>
            <a:r>
              <a:rPr lang="en-US" altLang="ko-KR" sz="1800" dirty="0">
                <a:latin typeface="Arial Narrow"/>
                <a:ea typeface="굴림" charset="0"/>
                <a:cs typeface="Arial Narrow"/>
              </a:rPr>
              <a:t>}</a:t>
            </a:r>
          </a:p>
        </p:txBody>
      </p:sp>
      <p:sp>
        <p:nvSpPr>
          <p:cNvPr id="27671" name="TextBox 28"/>
          <p:cNvSpPr txBox="1">
            <a:spLocks noChangeArrowheads="1"/>
          </p:cNvSpPr>
          <p:nvPr/>
        </p:nvSpPr>
        <p:spPr bwMode="auto">
          <a:xfrm>
            <a:off x="6781800" y="2063750"/>
            <a:ext cx="14674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T3 (Ready)</a:t>
            </a:r>
          </a:p>
        </p:txBody>
      </p:sp>
      <p:sp>
        <p:nvSpPr>
          <p:cNvPr id="27672" name="Rectangle 29"/>
          <p:cNvSpPr>
            <a:spLocks noChangeArrowheads="1"/>
          </p:cNvSpPr>
          <p:nvPr/>
        </p:nvSpPr>
        <p:spPr bwMode="auto">
          <a:xfrm>
            <a:off x="6324600" y="2495550"/>
            <a:ext cx="2514600" cy="228600"/>
          </a:xfrm>
          <a:prstGeom prst="rect">
            <a:avLst/>
          </a:prstGeom>
          <a:noFill/>
          <a:ln w="5715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42978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69863" y="-136525"/>
            <a:ext cx="8850312" cy="857250"/>
          </a:xfrm>
        </p:spPr>
        <p:txBody>
          <a:bodyPr/>
          <a:lstStyle/>
          <a:p>
            <a:r>
              <a:rPr lang="en-US" altLang="ko-KR" dirty="0">
                <a:latin typeface="Helvetica" charset="0"/>
                <a:ea typeface="굴림" charset="0"/>
                <a:cs typeface="굴림" charset="0"/>
              </a:rPr>
              <a:t>Mesa Monitor: Why “while()”?</a:t>
            </a:r>
          </a:p>
        </p:txBody>
      </p:sp>
      <p:sp>
        <p:nvSpPr>
          <p:cNvPr id="58371" name="Rectangle 3"/>
          <p:cNvSpPr>
            <a:spLocks noChangeArrowheads="1"/>
          </p:cNvSpPr>
          <p:nvPr/>
        </p:nvSpPr>
        <p:spPr bwMode="auto">
          <a:xfrm>
            <a:off x="457200" y="2403873"/>
            <a:ext cx="2514600" cy="2585323"/>
          </a:xfrm>
          <a:prstGeom prst="rect">
            <a:avLst/>
          </a:prstGeom>
          <a:solidFill>
            <a:srgbClr val="95CEE8"/>
          </a:solidFill>
          <a:ln>
            <a:noFill/>
          </a:ln>
        </p:spPr>
        <p:txBody>
          <a:bodyPr>
            <a:spAutoFit/>
          </a:bodyPr>
          <a:lstStyle/>
          <a:p>
            <a:pPr>
              <a:defRPr/>
            </a:pPr>
            <a:r>
              <a:rPr lang="en-US" altLang="ko-KR" sz="1800" dirty="0" err="1">
                <a:latin typeface="Arial Narrow"/>
                <a:ea typeface="굴림" charset="0"/>
                <a:cs typeface="Arial Narrow"/>
              </a:rPr>
              <a:t>RemoveFromQueue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a:t>
            </a:r>
            <a:r>
              <a:rPr lang="en-US" altLang="ko-KR" sz="1800" dirty="0" err="1">
                <a:latin typeface="Arial Narrow"/>
                <a:ea typeface="굴림" charset="0"/>
                <a:cs typeface="Arial Narrow"/>
              </a:rPr>
              <a:t>lock.Acquire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if (</a:t>
            </a:r>
            <a:r>
              <a:rPr lang="en-US" altLang="ko-KR" sz="1800" dirty="0" err="1">
                <a:latin typeface="Arial Narrow"/>
                <a:ea typeface="굴림" charset="0"/>
                <a:cs typeface="Arial Narrow"/>
              </a:rPr>
              <a:t>queue.isEmpty</a:t>
            </a:r>
            <a:r>
              <a:rPr lang="en-US" altLang="ko-KR" sz="1800" dirty="0">
                <a:latin typeface="Arial Narrow"/>
                <a:ea typeface="굴림" charset="0"/>
                <a:cs typeface="Arial Narrow"/>
              </a:rPr>
              <a:t>()) {</a:t>
            </a:r>
          </a:p>
          <a:p>
            <a:pPr>
              <a:defRPr/>
            </a:pPr>
            <a:r>
              <a:rPr lang="en-US" altLang="ko-KR" sz="1800" dirty="0">
                <a:latin typeface="Arial Narrow"/>
                <a:ea typeface="굴림" charset="0"/>
                <a:cs typeface="Arial Narrow"/>
              </a:rPr>
              <a:t>    </a:t>
            </a:r>
            <a:r>
              <a:rPr lang="en-US" altLang="ko-KR" sz="1800" dirty="0" err="1">
                <a:latin typeface="Arial Narrow"/>
                <a:ea typeface="굴림" charset="0"/>
                <a:cs typeface="Arial Narrow"/>
              </a:rPr>
              <a:t>dataready.wait</a:t>
            </a:r>
            <a:r>
              <a:rPr lang="en-US" altLang="ko-KR" sz="1800" dirty="0">
                <a:latin typeface="Arial Narrow"/>
                <a:ea typeface="굴림" charset="0"/>
                <a:cs typeface="Arial Narrow"/>
              </a:rPr>
              <a:t>(&amp;lock); </a:t>
            </a:r>
          </a:p>
          <a:p>
            <a:pPr>
              <a:defRPr/>
            </a:pP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item = </a:t>
            </a:r>
            <a:r>
              <a:rPr lang="en-US" altLang="ko-KR" sz="1800" dirty="0" err="1">
                <a:latin typeface="Arial Narrow"/>
                <a:ea typeface="굴림" charset="0"/>
                <a:cs typeface="Arial Narrow"/>
              </a:rPr>
              <a:t>queue.dequeue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a:t>
            </a:r>
            <a:r>
              <a:rPr lang="en-US" altLang="ko-KR" sz="1800" dirty="0" err="1">
                <a:latin typeface="Arial Narrow"/>
                <a:ea typeface="굴림" charset="0"/>
                <a:cs typeface="Arial Narrow"/>
              </a:rPr>
              <a:t>lock.Release</a:t>
            </a:r>
            <a:r>
              <a:rPr lang="en-US" altLang="ko-KR" sz="1800" dirty="0">
                <a:latin typeface="Arial Narrow"/>
                <a:ea typeface="굴림" charset="0"/>
                <a:cs typeface="Arial Narrow"/>
              </a:rPr>
              <a:t>();</a:t>
            </a:r>
          </a:p>
          <a:p>
            <a:pPr>
              <a:defRPr/>
            </a:pPr>
            <a:r>
              <a:rPr lang="en-US" altLang="ko-KR" sz="1800" dirty="0">
                <a:latin typeface="Arial Narrow"/>
                <a:ea typeface="굴림" charset="0"/>
                <a:cs typeface="Arial Narrow"/>
              </a:rPr>
              <a:t>  return(item);</a:t>
            </a:r>
          </a:p>
          <a:p>
            <a:pPr>
              <a:defRPr/>
            </a:pPr>
            <a:r>
              <a:rPr lang="en-US" altLang="ko-KR" sz="1800" dirty="0">
                <a:latin typeface="Arial Narrow"/>
                <a:ea typeface="굴림" charset="0"/>
                <a:cs typeface="Arial Narrow"/>
              </a:rPr>
              <a:t>}</a:t>
            </a:r>
          </a:p>
        </p:txBody>
      </p:sp>
      <p:sp>
        <p:nvSpPr>
          <p:cNvPr id="29699" name="TextBox 14"/>
          <p:cNvSpPr txBox="1">
            <a:spLocks noChangeArrowheads="1"/>
          </p:cNvSpPr>
          <p:nvPr/>
        </p:nvSpPr>
        <p:spPr bwMode="auto">
          <a:xfrm>
            <a:off x="914400" y="2053035"/>
            <a:ext cx="14674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T1 (Ready)</a:t>
            </a:r>
          </a:p>
        </p:txBody>
      </p:sp>
      <p:sp>
        <p:nvSpPr>
          <p:cNvPr id="29700" name="Rectangle 1"/>
          <p:cNvSpPr>
            <a:spLocks noChangeArrowheads="1"/>
          </p:cNvSpPr>
          <p:nvPr/>
        </p:nvSpPr>
        <p:spPr bwMode="auto">
          <a:xfrm>
            <a:off x="457200" y="3302000"/>
            <a:ext cx="2514600" cy="228600"/>
          </a:xfrm>
          <a:prstGeom prst="rect">
            <a:avLst/>
          </a:prstGeom>
          <a:noFill/>
          <a:ln w="5715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9701" name="TextBox 30"/>
          <p:cNvSpPr txBox="1">
            <a:spLocks noChangeArrowheads="1"/>
          </p:cNvSpPr>
          <p:nvPr/>
        </p:nvSpPr>
        <p:spPr bwMode="auto">
          <a:xfrm>
            <a:off x="3227388" y="552450"/>
            <a:ext cx="10398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Monitor</a:t>
            </a:r>
          </a:p>
        </p:txBody>
      </p:sp>
      <p:sp>
        <p:nvSpPr>
          <p:cNvPr id="29702" name="Rounded Rectangle 31"/>
          <p:cNvSpPr>
            <a:spLocks noChangeArrowheads="1"/>
          </p:cNvSpPr>
          <p:nvPr/>
        </p:nvSpPr>
        <p:spPr bwMode="auto">
          <a:xfrm>
            <a:off x="2286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9703" name="TextBox 32"/>
          <p:cNvSpPr txBox="1">
            <a:spLocks noChangeArrowheads="1"/>
          </p:cNvSpPr>
          <p:nvPr/>
        </p:nvSpPr>
        <p:spPr bwMode="auto">
          <a:xfrm>
            <a:off x="228600" y="552450"/>
            <a:ext cx="22807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App. Shared State</a:t>
            </a:r>
          </a:p>
        </p:txBody>
      </p:sp>
      <p:sp>
        <p:nvSpPr>
          <p:cNvPr id="29704" name="Rounded Rectangle 33"/>
          <p:cNvSpPr>
            <a:spLocks noChangeArrowheads="1"/>
          </p:cNvSpPr>
          <p:nvPr/>
        </p:nvSpPr>
        <p:spPr bwMode="auto">
          <a:xfrm>
            <a:off x="61722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9705" name="TextBox 34"/>
          <p:cNvSpPr txBox="1">
            <a:spLocks noChangeArrowheads="1"/>
          </p:cNvSpPr>
          <p:nvPr/>
        </p:nvSpPr>
        <p:spPr bwMode="auto">
          <a:xfrm>
            <a:off x="6172200" y="558800"/>
            <a:ext cx="13963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CPU State</a:t>
            </a:r>
          </a:p>
        </p:txBody>
      </p:sp>
      <p:sp>
        <p:nvSpPr>
          <p:cNvPr id="29706" name="TextBox 35"/>
          <p:cNvSpPr txBox="1">
            <a:spLocks noChangeArrowheads="1"/>
          </p:cNvSpPr>
          <p:nvPr/>
        </p:nvSpPr>
        <p:spPr bwMode="auto">
          <a:xfrm>
            <a:off x="6172201" y="967582"/>
            <a:ext cx="158641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Running: </a:t>
            </a:r>
            <a:r>
              <a:rPr lang="en-US" sz="2000" b="0">
                <a:solidFill>
                  <a:srgbClr val="FF0000"/>
                </a:solidFill>
                <a:latin typeface="Helvetica" charset="0"/>
                <a:cs typeface="Helvetica" charset="0"/>
              </a:rPr>
              <a:t>T3</a:t>
            </a:r>
          </a:p>
          <a:p>
            <a:pPr eaLnBrk="1" hangingPunct="1"/>
            <a:r>
              <a:rPr lang="en-US" sz="2000" b="0">
                <a:latin typeface="Helvetica" charset="0"/>
                <a:cs typeface="Helvetica" charset="0"/>
              </a:rPr>
              <a:t>Ready </a:t>
            </a:r>
          </a:p>
          <a:p>
            <a:pPr eaLnBrk="1" hangingPunct="1"/>
            <a:r>
              <a:rPr lang="en-US" sz="2000" b="0">
                <a:latin typeface="Helvetica" charset="0"/>
                <a:cs typeface="Helvetica" charset="0"/>
              </a:rPr>
              <a:t>queue </a:t>
            </a:r>
            <a:r>
              <a:rPr lang="en-US" sz="2000" b="0">
                <a:latin typeface="Helvetica" charset="0"/>
                <a:cs typeface="Helvetica" charset="0"/>
                <a:sym typeface="Wingdings" charset="0"/>
              </a:rPr>
              <a:t> </a:t>
            </a:r>
            <a:r>
              <a:rPr lang="en-US" sz="2000" b="0">
                <a:solidFill>
                  <a:srgbClr val="000000"/>
                </a:solidFill>
                <a:latin typeface="Helvetica" charset="0"/>
                <a:cs typeface="Helvetica" charset="0"/>
                <a:sym typeface="Wingdings" charset="0"/>
              </a:rPr>
              <a:t>T1</a:t>
            </a:r>
          </a:p>
          <a:p>
            <a:pPr eaLnBrk="1" hangingPunct="1"/>
            <a:r>
              <a:rPr lang="en-US" sz="2000" b="0">
                <a:latin typeface="Helvetica" charset="0"/>
                <a:cs typeface="Helvetica" charset="0"/>
                <a:sym typeface="Wingdings" charset="0"/>
              </a:rPr>
              <a:t>…</a:t>
            </a:r>
            <a:endParaRPr lang="en-US" sz="2000" b="0">
              <a:latin typeface="Helvetica" charset="0"/>
              <a:cs typeface="Helvetica" charset="0"/>
            </a:endParaRPr>
          </a:p>
        </p:txBody>
      </p:sp>
      <p:sp>
        <p:nvSpPr>
          <p:cNvPr id="29707" name="Freeform 23"/>
          <p:cNvSpPr>
            <a:spLocks/>
          </p:cNvSpPr>
          <p:nvPr/>
        </p:nvSpPr>
        <p:spPr bwMode="auto">
          <a:xfrm>
            <a:off x="685801" y="1321198"/>
            <a:ext cx="1681163" cy="345281"/>
          </a:xfrm>
          <a:custGeom>
            <a:avLst/>
            <a:gdLst>
              <a:gd name="T0" fmla="*/ 1683285 w 1680633"/>
              <a:gd name="T1" fmla="*/ 0 h 461434"/>
              <a:gd name="T2" fmla="*/ 0 w 1680633"/>
              <a:gd name="T3" fmla="*/ 4184 h 461434"/>
              <a:gd name="T4" fmla="*/ 0 w 1680633"/>
              <a:gd name="T5" fmla="*/ 456163 h 461434"/>
              <a:gd name="T6" fmla="*/ 1666325 w 1680633"/>
              <a:gd name="T7" fmla="*/ 456163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29708" name="TextBox 24"/>
          <p:cNvSpPr txBox="1">
            <a:spLocks noChangeArrowheads="1"/>
          </p:cNvSpPr>
          <p:nvPr/>
        </p:nvSpPr>
        <p:spPr bwMode="auto">
          <a:xfrm>
            <a:off x="533401" y="950912"/>
            <a:ext cx="8978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queue</a:t>
            </a:r>
          </a:p>
        </p:txBody>
      </p:sp>
      <p:sp>
        <p:nvSpPr>
          <p:cNvPr id="29709" name="Rectangle 25"/>
          <p:cNvSpPr>
            <a:spLocks noChangeArrowheads="1"/>
          </p:cNvSpPr>
          <p:nvPr/>
        </p:nvSpPr>
        <p:spPr bwMode="auto">
          <a:xfrm>
            <a:off x="685800" y="1327150"/>
            <a:ext cx="457200" cy="342900"/>
          </a:xfrm>
          <a:prstGeom prst="rect">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29710" name="Rounded Rectangle 27"/>
          <p:cNvSpPr>
            <a:spLocks noChangeArrowheads="1"/>
          </p:cNvSpPr>
          <p:nvPr/>
        </p:nvSpPr>
        <p:spPr bwMode="auto">
          <a:xfrm>
            <a:off x="32004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solidFill>
                <a:srgbClr val="000000"/>
              </a:solidFill>
              <a:latin typeface="Helvetica" charset="0"/>
              <a:cs typeface="Helvetica" charset="0"/>
            </a:endParaRPr>
          </a:p>
        </p:txBody>
      </p:sp>
      <p:sp>
        <p:nvSpPr>
          <p:cNvPr id="29711" name="TextBox 36"/>
          <p:cNvSpPr txBox="1">
            <a:spLocks noChangeArrowheads="1"/>
          </p:cNvSpPr>
          <p:nvPr/>
        </p:nvSpPr>
        <p:spPr bwMode="auto">
          <a:xfrm>
            <a:off x="3243263" y="1028304"/>
            <a:ext cx="1339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lock: FREE</a:t>
            </a:r>
          </a:p>
        </p:txBody>
      </p:sp>
      <p:sp>
        <p:nvSpPr>
          <p:cNvPr id="29712" name="TextBox 37"/>
          <p:cNvSpPr txBox="1">
            <a:spLocks noChangeArrowheads="1"/>
          </p:cNvSpPr>
          <p:nvPr/>
        </p:nvSpPr>
        <p:spPr bwMode="auto">
          <a:xfrm>
            <a:off x="3200401" y="1356916"/>
            <a:ext cx="12113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dataready</a:t>
            </a:r>
          </a:p>
          <a:p>
            <a:pPr eaLnBrk="1" hangingPunct="1"/>
            <a:r>
              <a:rPr lang="en-US" sz="1800" b="0">
                <a:solidFill>
                  <a:srgbClr val="000000"/>
                </a:solidFill>
                <a:latin typeface="Helvetica" charset="0"/>
                <a:cs typeface="Helvetica" charset="0"/>
              </a:rPr>
              <a:t>queue</a:t>
            </a:r>
          </a:p>
        </p:txBody>
      </p:sp>
      <p:cxnSp>
        <p:nvCxnSpPr>
          <p:cNvPr id="29713" name="Straight Arrow Connector 38"/>
          <p:cNvCxnSpPr>
            <a:cxnSpLocks noChangeShapeType="1"/>
          </p:cNvCxnSpPr>
          <p:nvPr/>
        </p:nvCxnSpPr>
        <p:spPr bwMode="auto">
          <a:xfrm flipV="1">
            <a:off x="4475164" y="1609328"/>
            <a:ext cx="312737" cy="3572"/>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29714" name="TextBox 39"/>
          <p:cNvSpPr txBox="1">
            <a:spLocks noChangeArrowheads="1"/>
          </p:cNvSpPr>
          <p:nvPr/>
        </p:nvSpPr>
        <p:spPr bwMode="auto">
          <a:xfrm>
            <a:off x="4787900" y="1441450"/>
            <a:ext cx="7748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NULL</a:t>
            </a:r>
          </a:p>
        </p:txBody>
      </p:sp>
      <p:sp>
        <p:nvSpPr>
          <p:cNvPr id="29715" name="Rectangle 3"/>
          <p:cNvSpPr>
            <a:spLocks noChangeArrowheads="1"/>
          </p:cNvSpPr>
          <p:nvPr/>
        </p:nvSpPr>
        <p:spPr bwMode="auto">
          <a:xfrm>
            <a:off x="6324600" y="2414587"/>
            <a:ext cx="2514600" cy="2585323"/>
          </a:xfrm>
          <a:prstGeom prst="rect">
            <a:avLst/>
          </a:prstGeom>
          <a:solidFill>
            <a:schemeClr val="accent3">
              <a:lumMod val="40000"/>
              <a:lumOff val="60000"/>
            </a:schemeClr>
          </a:solidFill>
          <a:ln>
            <a:noFill/>
          </a:ln>
        </p:spPr>
        <p:txBody>
          <a:bodyPr>
            <a:spAutoFit/>
          </a:bodyPr>
          <a:lstStyle/>
          <a:p>
            <a:r>
              <a:rPr lang="en-US" altLang="ko-KR" sz="1800">
                <a:latin typeface="Arial Narrow" charset="0"/>
                <a:cs typeface="Arial Narrow" charset="0"/>
              </a:rPr>
              <a:t>RemoveFromQueue() {</a:t>
            </a:r>
            <a:br>
              <a:rPr lang="en-US" altLang="ko-KR" sz="1800">
                <a:latin typeface="Arial Narrow" charset="0"/>
                <a:cs typeface="Arial Narrow" charset="0"/>
              </a:rPr>
            </a:br>
            <a:r>
              <a:rPr lang="en-US" altLang="ko-KR" sz="1800">
                <a:latin typeface="Arial Narrow" charset="0"/>
                <a:cs typeface="Arial Narrow" charset="0"/>
              </a:rPr>
              <a:t>  lock.Acquire(); </a:t>
            </a:r>
            <a:br>
              <a:rPr lang="en-US" altLang="ko-KR" sz="1800">
                <a:latin typeface="Arial Narrow" charset="0"/>
                <a:cs typeface="Arial Narrow" charset="0"/>
              </a:rPr>
            </a:br>
            <a:r>
              <a:rPr lang="en-US" altLang="ko-KR" sz="1800">
                <a:latin typeface="Arial Narrow" charset="0"/>
                <a:cs typeface="Arial Narrow" charset="0"/>
              </a:rPr>
              <a:t>  if (queue.isEmpty()) {</a:t>
            </a:r>
          </a:p>
          <a:p>
            <a:r>
              <a:rPr lang="en-US" altLang="ko-KR" sz="1800">
                <a:latin typeface="Arial Narrow" charset="0"/>
                <a:cs typeface="Arial Narrow" charset="0"/>
              </a:rPr>
              <a:t>    dataready.wait(&amp;lock); </a:t>
            </a:r>
          </a:p>
          <a:p>
            <a:r>
              <a:rPr lang="en-US" altLang="ko-KR" sz="1800">
                <a:latin typeface="Arial Narrow" charset="0"/>
                <a:cs typeface="Arial Narrow" charset="0"/>
              </a:rPr>
              <a:t>  }</a:t>
            </a:r>
            <a:br>
              <a:rPr lang="en-US" altLang="ko-KR" sz="1800">
                <a:latin typeface="Arial Narrow" charset="0"/>
                <a:cs typeface="Arial Narrow" charset="0"/>
              </a:rPr>
            </a:br>
            <a:r>
              <a:rPr lang="en-US" altLang="ko-KR" sz="1800">
                <a:latin typeface="Arial Narrow" charset="0"/>
                <a:cs typeface="Arial Narrow" charset="0"/>
              </a:rPr>
              <a:t>  item = queue.dequeue(); </a:t>
            </a:r>
            <a:br>
              <a:rPr lang="en-US" altLang="ko-KR" sz="1800">
                <a:latin typeface="Arial Narrow" charset="0"/>
                <a:cs typeface="Arial Narrow" charset="0"/>
              </a:rPr>
            </a:br>
            <a:r>
              <a:rPr lang="en-US" altLang="ko-KR" sz="1800">
                <a:latin typeface="Arial Narrow" charset="0"/>
                <a:cs typeface="Arial Narrow" charset="0"/>
              </a:rPr>
              <a:t>  lock.Release();</a:t>
            </a:r>
          </a:p>
          <a:p>
            <a:r>
              <a:rPr lang="en-US" altLang="ko-KR" sz="1800">
                <a:latin typeface="Arial Narrow" charset="0"/>
                <a:cs typeface="Arial Narrow" charset="0"/>
              </a:rPr>
              <a:t>  return(item);</a:t>
            </a:r>
          </a:p>
          <a:p>
            <a:r>
              <a:rPr lang="en-US" altLang="ko-KR" sz="1800">
                <a:latin typeface="Arial Narrow" charset="0"/>
                <a:cs typeface="Arial Narrow" charset="0"/>
              </a:rPr>
              <a:t>}</a:t>
            </a:r>
          </a:p>
        </p:txBody>
      </p:sp>
      <p:sp>
        <p:nvSpPr>
          <p:cNvPr id="29716" name="TextBox 28"/>
          <p:cNvSpPr txBox="1">
            <a:spLocks noChangeArrowheads="1"/>
          </p:cNvSpPr>
          <p:nvPr/>
        </p:nvSpPr>
        <p:spPr bwMode="auto">
          <a:xfrm>
            <a:off x="6781801" y="2063750"/>
            <a:ext cx="16814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T3 (</a:t>
            </a:r>
            <a:r>
              <a:rPr lang="en-US" sz="2000" b="0">
                <a:solidFill>
                  <a:srgbClr val="FF0000"/>
                </a:solidFill>
                <a:latin typeface="Helvetica" charset="0"/>
                <a:cs typeface="Helvetica" charset="0"/>
              </a:rPr>
              <a:t>Running</a:t>
            </a:r>
            <a:r>
              <a:rPr lang="en-US" sz="2000" b="0">
                <a:latin typeface="Helvetica" charset="0"/>
                <a:cs typeface="Helvetica" charset="0"/>
              </a:rPr>
              <a:t>)</a:t>
            </a:r>
          </a:p>
        </p:txBody>
      </p:sp>
      <p:sp>
        <p:nvSpPr>
          <p:cNvPr id="29717" name="Rectangle 29"/>
          <p:cNvSpPr>
            <a:spLocks noChangeArrowheads="1"/>
          </p:cNvSpPr>
          <p:nvPr/>
        </p:nvSpPr>
        <p:spPr bwMode="auto">
          <a:xfrm>
            <a:off x="6324600" y="2508250"/>
            <a:ext cx="2514600" cy="228600"/>
          </a:xfrm>
          <a:prstGeom prst="rect">
            <a:avLst/>
          </a:prstGeom>
          <a:noFill/>
          <a:ln w="5715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3" name="Rounded Rectangular Callout 22"/>
          <p:cNvSpPr>
            <a:spLocks noChangeArrowheads="1"/>
          </p:cNvSpPr>
          <p:nvPr/>
        </p:nvSpPr>
        <p:spPr bwMode="auto">
          <a:xfrm>
            <a:off x="6324600" y="1784350"/>
            <a:ext cx="2743200" cy="514350"/>
          </a:xfrm>
          <a:prstGeom prst="wedgeRoundRectCallout">
            <a:avLst>
              <a:gd name="adj1" fmla="val 856"/>
              <a:gd name="adj2" fmla="val -155824"/>
              <a:gd name="adj3" fmla="val 16667"/>
            </a:avLst>
          </a:prstGeom>
          <a:solidFill>
            <a:schemeClr val="bg1"/>
          </a:solidFill>
          <a:ln w="25400">
            <a:solidFill>
              <a:schemeClr val="tx1"/>
            </a:solidFill>
            <a:round/>
            <a:headEnd type="triangle" w="med" len="med"/>
            <a:tailEnd/>
          </a:ln>
        </p:spPr>
        <p:txBody>
          <a:bodyPr anchor="ctr"/>
          <a:lstStyle/>
          <a:p>
            <a:r>
              <a:rPr lang="en-US" b="0">
                <a:latin typeface="Helvetica" charset="0"/>
                <a:cs typeface="Helvetica" charset="0"/>
              </a:rPr>
              <a:t>T3 scheduled first!</a:t>
            </a:r>
          </a:p>
        </p:txBody>
      </p:sp>
    </p:spTree>
    <p:extLst>
      <p:ext uri="{BB962C8B-B14F-4D97-AF65-F5344CB8AC3E}">
        <p14:creationId xmlns:p14="http://schemas.microsoft.com/office/powerpoint/2010/main" val="3842005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69863" y="-149225"/>
            <a:ext cx="8850312" cy="857250"/>
          </a:xfrm>
        </p:spPr>
        <p:txBody>
          <a:bodyPr/>
          <a:lstStyle/>
          <a:p>
            <a:r>
              <a:rPr lang="en-US" altLang="ko-KR" dirty="0">
                <a:latin typeface="Helvetica" charset="0"/>
                <a:ea typeface="굴림" charset="0"/>
                <a:cs typeface="굴림" charset="0"/>
              </a:rPr>
              <a:t>Mesa Monitor: Why “while()”?</a:t>
            </a:r>
          </a:p>
        </p:txBody>
      </p:sp>
      <p:sp>
        <p:nvSpPr>
          <p:cNvPr id="58371" name="Rectangle 3"/>
          <p:cNvSpPr>
            <a:spLocks noChangeArrowheads="1"/>
          </p:cNvSpPr>
          <p:nvPr/>
        </p:nvSpPr>
        <p:spPr bwMode="auto">
          <a:xfrm>
            <a:off x="457200" y="2403873"/>
            <a:ext cx="2514600" cy="2585323"/>
          </a:xfrm>
          <a:prstGeom prst="rect">
            <a:avLst/>
          </a:prstGeom>
          <a:solidFill>
            <a:srgbClr val="95CEE8"/>
          </a:solidFill>
          <a:ln>
            <a:noFill/>
          </a:ln>
        </p:spPr>
        <p:txBody>
          <a:bodyPr>
            <a:spAutoFit/>
          </a:bodyPr>
          <a:lstStyle/>
          <a:p>
            <a:pPr>
              <a:defRPr/>
            </a:pPr>
            <a:r>
              <a:rPr lang="en-US" altLang="ko-KR" sz="1800" dirty="0" err="1">
                <a:latin typeface="Arial Narrow"/>
                <a:ea typeface="굴림" charset="0"/>
                <a:cs typeface="Arial Narrow"/>
              </a:rPr>
              <a:t>RemoveFromQueue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a:t>
            </a:r>
            <a:r>
              <a:rPr lang="en-US" altLang="ko-KR" sz="1800" dirty="0" err="1">
                <a:latin typeface="Arial Narrow"/>
                <a:ea typeface="굴림" charset="0"/>
                <a:cs typeface="Arial Narrow"/>
              </a:rPr>
              <a:t>lock.Acquire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if (</a:t>
            </a:r>
            <a:r>
              <a:rPr lang="en-US" altLang="ko-KR" sz="1800" dirty="0" err="1">
                <a:latin typeface="Arial Narrow"/>
                <a:ea typeface="굴림" charset="0"/>
                <a:cs typeface="Arial Narrow"/>
              </a:rPr>
              <a:t>queue.isEmpty</a:t>
            </a:r>
            <a:r>
              <a:rPr lang="en-US" altLang="ko-KR" sz="1800" dirty="0">
                <a:latin typeface="Arial Narrow"/>
                <a:ea typeface="굴림" charset="0"/>
                <a:cs typeface="Arial Narrow"/>
              </a:rPr>
              <a:t>()) {</a:t>
            </a:r>
          </a:p>
          <a:p>
            <a:pPr>
              <a:defRPr/>
            </a:pPr>
            <a:r>
              <a:rPr lang="en-US" altLang="ko-KR" sz="1800" dirty="0">
                <a:latin typeface="Arial Narrow"/>
                <a:ea typeface="굴림" charset="0"/>
                <a:cs typeface="Arial Narrow"/>
              </a:rPr>
              <a:t>    </a:t>
            </a:r>
            <a:r>
              <a:rPr lang="en-US" altLang="ko-KR" sz="1800" dirty="0" err="1">
                <a:latin typeface="Arial Narrow"/>
                <a:ea typeface="굴림" charset="0"/>
                <a:cs typeface="Arial Narrow"/>
              </a:rPr>
              <a:t>dataready.wait</a:t>
            </a:r>
            <a:r>
              <a:rPr lang="en-US" altLang="ko-KR" sz="1800" dirty="0">
                <a:latin typeface="Arial Narrow"/>
                <a:ea typeface="굴림" charset="0"/>
                <a:cs typeface="Arial Narrow"/>
              </a:rPr>
              <a:t>(&amp;lock); </a:t>
            </a:r>
          </a:p>
          <a:p>
            <a:pPr>
              <a:defRPr/>
            </a:pP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item = </a:t>
            </a:r>
            <a:r>
              <a:rPr lang="en-US" altLang="ko-KR" sz="1800" dirty="0" err="1">
                <a:latin typeface="Arial Narrow"/>
                <a:ea typeface="굴림" charset="0"/>
                <a:cs typeface="Arial Narrow"/>
              </a:rPr>
              <a:t>queue.dequeue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a:t>
            </a:r>
            <a:r>
              <a:rPr lang="en-US" altLang="ko-KR" sz="1800" dirty="0" err="1">
                <a:latin typeface="Arial Narrow"/>
                <a:ea typeface="굴림" charset="0"/>
                <a:cs typeface="Arial Narrow"/>
              </a:rPr>
              <a:t>lock.Release</a:t>
            </a:r>
            <a:r>
              <a:rPr lang="en-US" altLang="ko-KR" sz="1800" dirty="0">
                <a:latin typeface="Arial Narrow"/>
                <a:ea typeface="굴림" charset="0"/>
                <a:cs typeface="Arial Narrow"/>
              </a:rPr>
              <a:t>();</a:t>
            </a:r>
          </a:p>
          <a:p>
            <a:pPr>
              <a:defRPr/>
            </a:pPr>
            <a:r>
              <a:rPr lang="en-US" altLang="ko-KR" sz="1800" dirty="0">
                <a:latin typeface="Arial Narrow"/>
                <a:ea typeface="굴림" charset="0"/>
                <a:cs typeface="Arial Narrow"/>
              </a:rPr>
              <a:t>  return(item);</a:t>
            </a:r>
          </a:p>
          <a:p>
            <a:pPr>
              <a:defRPr/>
            </a:pPr>
            <a:r>
              <a:rPr lang="en-US" altLang="ko-KR" sz="1800" dirty="0">
                <a:latin typeface="Arial Narrow"/>
                <a:ea typeface="굴림" charset="0"/>
                <a:cs typeface="Arial Narrow"/>
              </a:rPr>
              <a:t>}</a:t>
            </a:r>
          </a:p>
        </p:txBody>
      </p:sp>
      <p:sp>
        <p:nvSpPr>
          <p:cNvPr id="31747" name="TextBox 14"/>
          <p:cNvSpPr txBox="1">
            <a:spLocks noChangeArrowheads="1"/>
          </p:cNvSpPr>
          <p:nvPr/>
        </p:nvSpPr>
        <p:spPr bwMode="auto">
          <a:xfrm>
            <a:off x="914400" y="2053035"/>
            <a:ext cx="14674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T1 (Ready)</a:t>
            </a:r>
          </a:p>
        </p:txBody>
      </p:sp>
      <p:sp>
        <p:nvSpPr>
          <p:cNvPr id="31748" name="Rectangle 1"/>
          <p:cNvSpPr>
            <a:spLocks noChangeArrowheads="1"/>
          </p:cNvSpPr>
          <p:nvPr/>
        </p:nvSpPr>
        <p:spPr bwMode="auto">
          <a:xfrm>
            <a:off x="457200" y="3302000"/>
            <a:ext cx="2514600" cy="228600"/>
          </a:xfrm>
          <a:prstGeom prst="rect">
            <a:avLst/>
          </a:prstGeom>
          <a:noFill/>
          <a:ln w="5715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31749" name="TextBox 30"/>
          <p:cNvSpPr txBox="1">
            <a:spLocks noChangeArrowheads="1"/>
          </p:cNvSpPr>
          <p:nvPr/>
        </p:nvSpPr>
        <p:spPr bwMode="auto">
          <a:xfrm>
            <a:off x="3227388" y="539750"/>
            <a:ext cx="10398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Monitor</a:t>
            </a:r>
          </a:p>
        </p:txBody>
      </p:sp>
      <p:sp>
        <p:nvSpPr>
          <p:cNvPr id="31750" name="Rounded Rectangle 31"/>
          <p:cNvSpPr>
            <a:spLocks noChangeArrowheads="1"/>
          </p:cNvSpPr>
          <p:nvPr/>
        </p:nvSpPr>
        <p:spPr bwMode="auto">
          <a:xfrm>
            <a:off x="2286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31751" name="TextBox 32"/>
          <p:cNvSpPr txBox="1">
            <a:spLocks noChangeArrowheads="1"/>
          </p:cNvSpPr>
          <p:nvPr/>
        </p:nvSpPr>
        <p:spPr bwMode="auto">
          <a:xfrm>
            <a:off x="228600" y="539750"/>
            <a:ext cx="22807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App. Shared State</a:t>
            </a:r>
          </a:p>
        </p:txBody>
      </p:sp>
      <p:sp>
        <p:nvSpPr>
          <p:cNvPr id="31752" name="Rounded Rectangle 33"/>
          <p:cNvSpPr>
            <a:spLocks noChangeArrowheads="1"/>
          </p:cNvSpPr>
          <p:nvPr/>
        </p:nvSpPr>
        <p:spPr bwMode="auto">
          <a:xfrm>
            <a:off x="61722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31753" name="TextBox 34"/>
          <p:cNvSpPr txBox="1">
            <a:spLocks noChangeArrowheads="1"/>
          </p:cNvSpPr>
          <p:nvPr/>
        </p:nvSpPr>
        <p:spPr bwMode="auto">
          <a:xfrm>
            <a:off x="6172200" y="546100"/>
            <a:ext cx="13963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CPU State</a:t>
            </a:r>
          </a:p>
        </p:txBody>
      </p:sp>
      <p:sp>
        <p:nvSpPr>
          <p:cNvPr id="31754" name="TextBox 35"/>
          <p:cNvSpPr txBox="1">
            <a:spLocks noChangeArrowheads="1"/>
          </p:cNvSpPr>
          <p:nvPr/>
        </p:nvSpPr>
        <p:spPr bwMode="auto">
          <a:xfrm>
            <a:off x="6172201" y="967582"/>
            <a:ext cx="158641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Running: T3</a:t>
            </a:r>
          </a:p>
          <a:p>
            <a:pPr eaLnBrk="1" hangingPunct="1"/>
            <a:r>
              <a:rPr lang="en-US" sz="2000" b="0">
                <a:latin typeface="Helvetica" charset="0"/>
                <a:cs typeface="Helvetica" charset="0"/>
              </a:rPr>
              <a:t>Ready </a:t>
            </a:r>
          </a:p>
          <a:p>
            <a:pPr eaLnBrk="1" hangingPunct="1"/>
            <a:r>
              <a:rPr lang="en-US" sz="2000" b="0">
                <a:latin typeface="Helvetica" charset="0"/>
                <a:cs typeface="Helvetica" charset="0"/>
              </a:rPr>
              <a:t>queue </a:t>
            </a:r>
            <a:r>
              <a:rPr lang="en-US" sz="2000" b="0">
                <a:latin typeface="Helvetica" charset="0"/>
                <a:cs typeface="Helvetica" charset="0"/>
                <a:sym typeface="Wingdings" charset="0"/>
              </a:rPr>
              <a:t> </a:t>
            </a:r>
            <a:r>
              <a:rPr lang="en-US" sz="2000" b="0">
                <a:solidFill>
                  <a:srgbClr val="000000"/>
                </a:solidFill>
                <a:latin typeface="Helvetica" charset="0"/>
                <a:cs typeface="Helvetica" charset="0"/>
                <a:sym typeface="Wingdings" charset="0"/>
              </a:rPr>
              <a:t>T1</a:t>
            </a:r>
          </a:p>
          <a:p>
            <a:pPr eaLnBrk="1" hangingPunct="1"/>
            <a:r>
              <a:rPr lang="en-US" sz="2000" b="0">
                <a:latin typeface="Helvetica" charset="0"/>
                <a:cs typeface="Helvetica" charset="0"/>
                <a:sym typeface="Wingdings" charset="0"/>
              </a:rPr>
              <a:t>…</a:t>
            </a:r>
            <a:endParaRPr lang="en-US" sz="2000" b="0">
              <a:latin typeface="Helvetica" charset="0"/>
              <a:cs typeface="Helvetica" charset="0"/>
            </a:endParaRPr>
          </a:p>
        </p:txBody>
      </p:sp>
      <p:sp>
        <p:nvSpPr>
          <p:cNvPr id="31755" name="Freeform 23"/>
          <p:cNvSpPr>
            <a:spLocks/>
          </p:cNvSpPr>
          <p:nvPr/>
        </p:nvSpPr>
        <p:spPr bwMode="auto">
          <a:xfrm>
            <a:off x="685801" y="1321198"/>
            <a:ext cx="1681163" cy="345281"/>
          </a:xfrm>
          <a:custGeom>
            <a:avLst/>
            <a:gdLst>
              <a:gd name="T0" fmla="*/ 1683285 w 1680633"/>
              <a:gd name="T1" fmla="*/ 0 h 461434"/>
              <a:gd name="T2" fmla="*/ 0 w 1680633"/>
              <a:gd name="T3" fmla="*/ 4184 h 461434"/>
              <a:gd name="T4" fmla="*/ 0 w 1680633"/>
              <a:gd name="T5" fmla="*/ 456163 h 461434"/>
              <a:gd name="T6" fmla="*/ 1666325 w 1680633"/>
              <a:gd name="T7" fmla="*/ 456163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31756" name="TextBox 24"/>
          <p:cNvSpPr txBox="1">
            <a:spLocks noChangeArrowheads="1"/>
          </p:cNvSpPr>
          <p:nvPr/>
        </p:nvSpPr>
        <p:spPr bwMode="auto">
          <a:xfrm>
            <a:off x="533401" y="950912"/>
            <a:ext cx="8978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queue</a:t>
            </a:r>
          </a:p>
        </p:txBody>
      </p:sp>
      <p:sp>
        <p:nvSpPr>
          <p:cNvPr id="31757" name="Rectangle 25"/>
          <p:cNvSpPr>
            <a:spLocks noChangeArrowheads="1"/>
          </p:cNvSpPr>
          <p:nvPr/>
        </p:nvSpPr>
        <p:spPr bwMode="auto">
          <a:xfrm>
            <a:off x="685800" y="1327150"/>
            <a:ext cx="457200" cy="342900"/>
          </a:xfrm>
          <a:prstGeom prst="rect">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31758" name="Rounded Rectangle 27"/>
          <p:cNvSpPr>
            <a:spLocks noChangeArrowheads="1"/>
          </p:cNvSpPr>
          <p:nvPr/>
        </p:nvSpPr>
        <p:spPr bwMode="auto">
          <a:xfrm>
            <a:off x="32004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solidFill>
                <a:srgbClr val="000000"/>
              </a:solidFill>
              <a:latin typeface="Helvetica" charset="0"/>
              <a:cs typeface="Helvetica" charset="0"/>
            </a:endParaRPr>
          </a:p>
        </p:txBody>
      </p:sp>
      <p:sp>
        <p:nvSpPr>
          <p:cNvPr id="31759" name="TextBox 36"/>
          <p:cNvSpPr txBox="1">
            <a:spLocks noChangeArrowheads="1"/>
          </p:cNvSpPr>
          <p:nvPr/>
        </p:nvSpPr>
        <p:spPr bwMode="auto">
          <a:xfrm>
            <a:off x="3243263" y="1028304"/>
            <a:ext cx="18352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lock: </a:t>
            </a:r>
            <a:r>
              <a:rPr lang="en-US" sz="1800" b="0">
                <a:solidFill>
                  <a:srgbClr val="FF0000"/>
                </a:solidFill>
                <a:latin typeface="Helvetica" charset="0"/>
                <a:cs typeface="Helvetica" charset="0"/>
              </a:rPr>
              <a:t>BUSY (T3)</a:t>
            </a:r>
          </a:p>
        </p:txBody>
      </p:sp>
      <p:sp>
        <p:nvSpPr>
          <p:cNvPr id="31760" name="TextBox 37"/>
          <p:cNvSpPr txBox="1">
            <a:spLocks noChangeArrowheads="1"/>
          </p:cNvSpPr>
          <p:nvPr/>
        </p:nvSpPr>
        <p:spPr bwMode="auto">
          <a:xfrm>
            <a:off x="3200401" y="1356916"/>
            <a:ext cx="12113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dataready</a:t>
            </a:r>
          </a:p>
          <a:p>
            <a:pPr eaLnBrk="1" hangingPunct="1"/>
            <a:r>
              <a:rPr lang="en-US" sz="1800" b="0">
                <a:solidFill>
                  <a:srgbClr val="000000"/>
                </a:solidFill>
                <a:latin typeface="Helvetica" charset="0"/>
                <a:cs typeface="Helvetica" charset="0"/>
              </a:rPr>
              <a:t>queue</a:t>
            </a:r>
          </a:p>
        </p:txBody>
      </p:sp>
      <p:cxnSp>
        <p:nvCxnSpPr>
          <p:cNvPr id="31761" name="Straight Arrow Connector 38"/>
          <p:cNvCxnSpPr>
            <a:cxnSpLocks noChangeShapeType="1"/>
          </p:cNvCxnSpPr>
          <p:nvPr/>
        </p:nvCxnSpPr>
        <p:spPr bwMode="auto">
          <a:xfrm flipV="1">
            <a:off x="4475164" y="1609328"/>
            <a:ext cx="312737" cy="3572"/>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31762" name="TextBox 39"/>
          <p:cNvSpPr txBox="1">
            <a:spLocks noChangeArrowheads="1"/>
          </p:cNvSpPr>
          <p:nvPr/>
        </p:nvSpPr>
        <p:spPr bwMode="auto">
          <a:xfrm>
            <a:off x="4787900" y="1441450"/>
            <a:ext cx="7748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NULL</a:t>
            </a:r>
          </a:p>
        </p:txBody>
      </p:sp>
      <p:sp>
        <p:nvSpPr>
          <p:cNvPr id="31763" name="Rectangle 3"/>
          <p:cNvSpPr>
            <a:spLocks noChangeArrowheads="1"/>
          </p:cNvSpPr>
          <p:nvPr/>
        </p:nvSpPr>
        <p:spPr bwMode="auto">
          <a:xfrm>
            <a:off x="6324600" y="2414587"/>
            <a:ext cx="2514600" cy="2585323"/>
          </a:xfrm>
          <a:prstGeom prst="rect">
            <a:avLst/>
          </a:prstGeom>
          <a:solidFill>
            <a:srgbClr val="91EEB9"/>
          </a:solidFill>
          <a:ln>
            <a:noFill/>
          </a:ln>
        </p:spPr>
        <p:txBody>
          <a:bodyPr>
            <a:spAutoFit/>
          </a:bodyPr>
          <a:lstStyle/>
          <a:p>
            <a:r>
              <a:rPr lang="en-US" altLang="ko-KR" sz="1800">
                <a:latin typeface="Arial Narrow" charset="0"/>
                <a:cs typeface="Arial Narrow" charset="0"/>
              </a:rPr>
              <a:t>RemoveFromQueue() {</a:t>
            </a:r>
            <a:br>
              <a:rPr lang="en-US" altLang="ko-KR" sz="1800">
                <a:latin typeface="Arial Narrow" charset="0"/>
                <a:cs typeface="Arial Narrow" charset="0"/>
              </a:rPr>
            </a:br>
            <a:r>
              <a:rPr lang="en-US" altLang="ko-KR" sz="1800">
                <a:latin typeface="Arial Narrow" charset="0"/>
                <a:cs typeface="Arial Narrow" charset="0"/>
              </a:rPr>
              <a:t>  lock.Acquire(); </a:t>
            </a:r>
            <a:br>
              <a:rPr lang="en-US" altLang="ko-KR" sz="1800">
                <a:latin typeface="Arial Narrow" charset="0"/>
                <a:cs typeface="Arial Narrow" charset="0"/>
              </a:rPr>
            </a:br>
            <a:r>
              <a:rPr lang="en-US" altLang="ko-KR" sz="1800">
                <a:latin typeface="Arial Narrow" charset="0"/>
                <a:cs typeface="Arial Narrow" charset="0"/>
              </a:rPr>
              <a:t>  if (queue.isEmpty()) {</a:t>
            </a:r>
          </a:p>
          <a:p>
            <a:r>
              <a:rPr lang="en-US" altLang="ko-KR" sz="1800">
                <a:latin typeface="Arial Narrow" charset="0"/>
                <a:cs typeface="Arial Narrow" charset="0"/>
              </a:rPr>
              <a:t>    dataready.wait(&amp;lock); </a:t>
            </a:r>
          </a:p>
          <a:p>
            <a:r>
              <a:rPr lang="en-US" altLang="ko-KR" sz="1800">
                <a:latin typeface="Arial Narrow" charset="0"/>
                <a:cs typeface="Arial Narrow" charset="0"/>
              </a:rPr>
              <a:t>  }</a:t>
            </a:r>
            <a:br>
              <a:rPr lang="en-US" altLang="ko-KR" sz="1800">
                <a:latin typeface="Arial Narrow" charset="0"/>
                <a:cs typeface="Arial Narrow" charset="0"/>
              </a:rPr>
            </a:br>
            <a:r>
              <a:rPr lang="en-US" altLang="ko-KR" sz="1800">
                <a:latin typeface="Arial Narrow" charset="0"/>
                <a:cs typeface="Arial Narrow" charset="0"/>
              </a:rPr>
              <a:t>  item = queue.dequeue(); </a:t>
            </a:r>
            <a:br>
              <a:rPr lang="en-US" altLang="ko-KR" sz="1800">
                <a:latin typeface="Arial Narrow" charset="0"/>
                <a:cs typeface="Arial Narrow" charset="0"/>
              </a:rPr>
            </a:br>
            <a:r>
              <a:rPr lang="en-US" altLang="ko-KR" sz="1800">
                <a:latin typeface="Arial Narrow" charset="0"/>
                <a:cs typeface="Arial Narrow" charset="0"/>
              </a:rPr>
              <a:t>  lock.Release();</a:t>
            </a:r>
          </a:p>
          <a:p>
            <a:r>
              <a:rPr lang="en-US" altLang="ko-KR" sz="1800">
                <a:latin typeface="Arial Narrow" charset="0"/>
                <a:cs typeface="Arial Narrow" charset="0"/>
              </a:rPr>
              <a:t>  return(item);</a:t>
            </a:r>
          </a:p>
          <a:p>
            <a:r>
              <a:rPr lang="en-US" altLang="ko-KR" sz="1800">
                <a:latin typeface="Arial Narrow" charset="0"/>
                <a:cs typeface="Arial Narrow" charset="0"/>
              </a:rPr>
              <a:t>}</a:t>
            </a:r>
          </a:p>
        </p:txBody>
      </p:sp>
      <p:sp>
        <p:nvSpPr>
          <p:cNvPr id="31764" name="TextBox 28"/>
          <p:cNvSpPr txBox="1">
            <a:spLocks noChangeArrowheads="1"/>
          </p:cNvSpPr>
          <p:nvPr/>
        </p:nvSpPr>
        <p:spPr bwMode="auto">
          <a:xfrm>
            <a:off x="6781801" y="2063750"/>
            <a:ext cx="16814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T3 (</a:t>
            </a:r>
            <a:r>
              <a:rPr lang="en-US" sz="2000" b="0">
                <a:solidFill>
                  <a:srgbClr val="000000"/>
                </a:solidFill>
                <a:latin typeface="Helvetica" charset="0"/>
                <a:cs typeface="Helvetica" charset="0"/>
              </a:rPr>
              <a:t>Running)</a:t>
            </a:r>
          </a:p>
        </p:txBody>
      </p:sp>
      <p:sp>
        <p:nvSpPr>
          <p:cNvPr id="31765" name="Rectangle 29"/>
          <p:cNvSpPr>
            <a:spLocks noChangeArrowheads="1"/>
          </p:cNvSpPr>
          <p:nvPr/>
        </p:nvSpPr>
        <p:spPr bwMode="auto">
          <a:xfrm>
            <a:off x="6324600" y="3048000"/>
            <a:ext cx="2514600" cy="228600"/>
          </a:xfrm>
          <a:prstGeom prst="rect">
            <a:avLst/>
          </a:prstGeom>
          <a:noFill/>
          <a:ln w="5715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3279176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xfrm>
            <a:off x="169863" y="-161925"/>
            <a:ext cx="8850312" cy="857250"/>
          </a:xfrm>
        </p:spPr>
        <p:txBody>
          <a:bodyPr/>
          <a:lstStyle/>
          <a:p>
            <a:r>
              <a:rPr lang="en-US" altLang="ko-KR">
                <a:latin typeface="Helvetica" charset="0"/>
                <a:ea typeface="굴림" charset="0"/>
                <a:cs typeface="굴림" charset="0"/>
              </a:rPr>
              <a:t>Mesa Monitor: Why “while()”?</a:t>
            </a:r>
          </a:p>
        </p:txBody>
      </p:sp>
      <p:sp>
        <p:nvSpPr>
          <p:cNvPr id="58371" name="Rectangle 3"/>
          <p:cNvSpPr>
            <a:spLocks noChangeArrowheads="1"/>
          </p:cNvSpPr>
          <p:nvPr/>
        </p:nvSpPr>
        <p:spPr bwMode="auto">
          <a:xfrm>
            <a:off x="457200" y="2403873"/>
            <a:ext cx="2514600" cy="2585323"/>
          </a:xfrm>
          <a:prstGeom prst="rect">
            <a:avLst/>
          </a:prstGeom>
          <a:solidFill>
            <a:srgbClr val="95CEE8"/>
          </a:solidFill>
          <a:ln>
            <a:noFill/>
          </a:ln>
        </p:spPr>
        <p:txBody>
          <a:bodyPr>
            <a:spAutoFit/>
          </a:bodyPr>
          <a:lstStyle/>
          <a:p>
            <a:pPr>
              <a:defRPr/>
            </a:pPr>
            <a:r>
              <a:rPr lang="en-US" altLang="ko-KR" sz="1800" dirty="0" err="1">
                <a:latin typeface="Arial Narrow"/>
                <a:ea typeface="굴림" charset="0"/>
                <a:cs typeface="Arial Narrow"/>
              </a:rPr>
              <a:t>RemoveFromQueue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a:t>
            </a:r>
            <a:r>
              <a:rPr lang="en-US" altLang="ko-KR" sz="1800" dirty="0" err="1">
                <a:latin typeface="Arial Narrow"/>
                <a:ea typeface="굴림" charset="0"/>
                <a:cs typeface="Arial Narrow"/>
              </a:rPr>
              <a:t>lock.Acquire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if (</a:t>
            </a:r>
            <a:r>
              <a:rPr lang="en-US" altLang="ko-KR" sz="1800" dirty="0" err="1">
                <a:latin typeface="Arial Narrow"/>
                <a:ea typeface="굴림" charset="0"/>
                <a:cs typeface="Arial Narrow"/>
              </a:rPr>
              <a:t>queue.isEmpty</a:t>
            </a:r>
            <a:r>
              <a:rPr lang="en-US" altLang="ko-KR" sz="1800" dirty="0">
                <a:latin typeface="Arial Narrow"/>
                <a:ea typeface="굴림" charset="0"/>
                <a:cs typeface="Arial Narrow"/>
              </a:rPr>
              <a:t>()) {</a:t>
            </a:r>
          </a:p>
          <a:p>
            <a:pPr>
              <a:defRPr/>
            </a:pPr>
            <a:r>
              <a:rPr lang="en-US" altLang="ko-KR" sz="1800" dirty="0">
                <a:latin typeface="Arial Narrow"/>
                <a:ea typeface="굴림" charset="0"/>
                <a:cs typeface="Arial Narrow"/>
              </a:rPr>
              <a:t>    </a:t>
            </a:r>
            <a:r>
              <a:rPr lang="en-US" altLang="ko-KR" sz="1800" dirty="0" err="1">
                <a:latin typeface="Arial Narrow"/>
                <a:ea typeface="굴림" charset="0"/>
                <a:cs typeface="Arial Narrow"/>
              </a:rPr>
              <a:t>dataready.wait</a:t>
            </a:r>
            <a:r>
              <a:rPr lang="en-US" altLang="ko-KR" sz="1800" dirty="0">
                <a:latin typeface="Arial Narrow"/>
                <a:ea typeface="굴림" charset="0"/>
                <a:cs typeface="Arial Narrow"/>
              </a:rPr>
              <a:t>(&amp;lock); </a:t>
            </a:r>
          </a:p>
          <a:p>
            <a:pPr>
              <a:defRPr/>
            </a:pP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item = </a:t>
            </a:r>
            <a:r>
              <a:rPr lang="en-US" altLang="ko-KR" sz="1800" dirty="0" err="1">
                <a:latin typeface="Arial Narrow"/>
                <a:ea typeface="굴림" charset="0"/>
                <a:cs typeface="Arial Narrow"/>
              </a:rPr>
              <a:t>queue.dequeue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a:t>
            </a:r>
            <a:r>
              <a:rPr lang="en-US" altLang="ko-KR" sz="1800" dirty="0" err="1">
                <a:latin typeface="Arial Narrow"/>
                <a:ea typeface="굴림" charset="0"/>
                <a:cs typeface="Arial Narrow"/>
              </a:rPr>
              <a:t>lock.Release</a:t>
            </a:r>
            <a:r>
              <a:rPr lang="en-US" altLang="ko-KR" sz="1800" dirty="0">
                <a:latin typeface="Arial Narrow"/>
                <a:ea typeface="굴림" charset="0"/>
                <a:cs typeface="Arial Narrow"/>
              </a:rPr>
              <a:t>();</a:t>
            </a:r>
          </a:p>
          <a:p>
            <a:pPr>
              <a:defRPr/>
            </a:pPr>
            <a:r>
              <a:rPr lang="en-US" altLang="ko-KR" sz="1800" dirty="0">
                <a:latin typeface="Arial Narrow"/>
                <a:ea typeface="굴림" charset="0"/>
                <a:cs typeface="Arial Narrow"/>
              </a:rPr>
              <a:t>  return(item);</a:t>
            </a:r>
          </a:p>
          <a:p>
            <a:pPr>
              <a:defRPr/>
            </a:pPr>
            <a:r>
              <a:rPr lang="en-US" altLang="ko-KR" sz="1800" dirty="0">
                <a:latin typeface="Arial Narrow"/>
                <a:ea typeface="굴림" charset="0"/>
                <a:cs typeface="Arial Narrow"/>
              </a:rPr>
              <a:t>}</a:t>
            </a:r>
          </a:p>
        </p:txBody>
      </p:sp>
      <p:sp>
        <p:nvSpPr>
          <p:cNvPr id="33795" name="TextBox 14"/>
          <p:cNvSpPr txBox="1">
            <a:spLocks noChangeArrowheads="1"/>
          </p:cNvSpPr>
          <p:nvPr/>
        </p:nvSpPr>
        <p:spPr bwMode="auto">
          <a:xfrm>
            <a:off x="914400" y="2053035"/>
            <a:ext cx="14674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T1 (Ready)</a:t>
            </a:r>
          </a:p>
        </p:txBody>
      </p:sp>
      <p:sp>
        <p:nvSpPr>
          <p:cNvPr id="33796" name="Rectangle 1"/>
          <p:cNvSpPr>
            <a:spLocks noChangeArrowheads="1"/>
          </p:cNvSpPr>
          <p:nvPr/>
        </p:nvSpPr>
        <p:spPr bwMode="auto">
          <a:xfrm>
            <a:off x="457200" y="3314700"/>
            <a:ext cx="2514600" cy="228600"/>
          </a:xfrm>
          <a:prstGeom prst="rect">
            <a:avLst/>
          </a:prstGeom>
          <a:noFill/>
          <a:ln w="5715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33797" name="TextBox 30"/>
          <p:cNvSpPr txBox="1">
            <a:spLocks noChangeArrowheads="1"/>
          </p:cNvSpPr>
          <p:nvPr/>
        </p:nvSpPr>
        <p:spPr bwMode="auto">
          <a:xfrm>
            <a:off x="3227388" y="552450"/>
            <a:ext cx="10398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Monitor</a:t>
            </a:r>
          </a:p>
        </p:txBody>
      </p:sp>
      <p:sp>
        <p:nvSpPr>
          <p:cNvPr id="33798" name="Rounded Rectangle 31"/>
          <p:cNvSpPr>
            <a:spLocks noChangeArrowheads="1"/>
          </p:cNvSpPr>
          <p:nvPr/>
        </p:nvSpPr>
        <p:spPr bwMode="auto">
          <a:xfrm>
            <a:off x="2286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33799" name="TextBox 32"/>
          <p:cNvSpPr txBox="1">
            <a:spLocks noChangeArrowheads="1"/>
          </p:cNvSpPr>
          <p:nvPr/>
        </p:nvSpPr>
        <p:spPr bwMode="auto">
          <a:xfrm>
            <a:off x="228600" y="552450"/>
            <a:ext cx="22807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App. Shared State</a:t>
            </a:r>
          </a:p>
        </p:txBody>
      </p:sp>
      <p:sp>
        <p:nvSpPr>
          <p:cNvPr id="33800" name="Rounded Rectangle 33"/>
          <p:cNvSpPr>
            <a:spLocks noChangeArrowheads="1"/>
          </p:cNvSpPr>
          <p:nvPr/>
        </p:nvSpPr>
        <p:spPr bwMode="auto">
          <a:xfrm>
            <a:off x="61722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33801" name="TextBox 34"/>
          <p:cNvSpPr txBox="1">
            <a:spLocks noChangeArrowheads="1"/>
          </p:cNvSpPr>
          <p:nvPr/>
        </p:nvSpPr>
        <p:spPr bwMode="auto">
          <a:xfrm>
            <a:off x="6172200" y="558800"/>
            <a:ext cx="13963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CPU State</a:t>
            </a:r>
          </a:p>
        </p:txBody>
      </p:sp>
      <p:sp>
        <p:nvSpPr>
          <p:cNvPr id="33802" name="TextBox 35"/>
          <p:cNvSpPr txBox="1">
            <a:spLocks noChangeArrowheads="1"/>
          </p:cNvSpPr>
          <p:nvPr/>
        </p:nvSpPr>
        <p:spPr bwMode="auto">
          <a:xfrm>
            <a:off x="6172201" y="967582"/>
            <a:ext cx="158641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Running: T3</a:t>
            </a:r>
          </a:p>
          <a:p>
            <a:pPr eaLnBrk="1" hangingPunct="1"/>
            <a:r>
              <a:rPr lang="en-US" sz="2000" b="0">
                <a:latin typeface="Helvetica" charset="0"/>
                <a:cs typeface="Helvetica" charset="0"/>
              </a:rPr>
              <a:t>Ready </a:t>
            </a:r>
          </a:p>
          <a:p>
            <a:pPr eaLnBrk="1" hangingPunct="1"/>
            <a:r>
              <a:rPr lang="en-US" sz="2000" b="0">
                <a:latin typeface="Helvetica" charset="0"/>
                <a:cs typeface="Helvetica" charset="0"/>
              </a:rPr>
              <a:t>queue </a:t>
            </a:r>
            <a:r>
              <a:rPr lang="en-US" sz="2000" b="0">
                <a:latin typeface="Helvetica" charset="0"/>
                <a:cs typeface="Helvetica" charset="0"/>
                <a:sym typeface="Wingdings" charset="0"/>
              </a:rPr>
              <a:t> </a:t>
            </a:r>
            <a:r>
              <a:rPr lang="en-US" sz="2000" b="0">
                <a:solidFill>
                  <a:srgbClr val="000000"/>
                </a:solidFill>
                <a:latin typeface="Helvetica" charset="0"/>
                <a:cs typeface="Helvetica" charset="0"/>
                <a:sym typeface="Wingdings" charset="0"/>
              </a:rPr>
              <a:t>T1</a:t>
            </a:r>
          </a:p>
          <a:p>
            <a:pPr eaLnBrk="1" hangingPunct="1"/>
            <a:r>
              <a:rPr lang="en-US" sz="2000" b="0">
                <a:latin typeface="Helvetica" charset="0"/>
                <a:cs typeface="Helvetica" charset="0"/>
                <a:sym typeface="Wingdings" charset="0"/>
              </a:rPr>
              <a:t>…</a:t>
            </a:r>
            <a:endParaRPr lang="en-US" sz="2000" b="0">
              <a:latin typeface="Helvetica" charset="0"/>
              <a:cs typeface="Helvetica" charset="0"/>
            </a:endParaRPr>
          </a:p>
        </p:txBody>
      </p:sp>
      <p:sp>
        <p:nvSpPr>
          <p:cNvPr id="33803" name="Freeform 23"/>
          <p:cNvSpPr>
            <a:spLocks/>
          </p:cNvSpPr>
          <p:nvPr/>
        </p:nvSpPr>
        <p:spPr bwMode="auto">
          <a:xfrm>
            <a:off x="685801" y="1321198"/>
            <a:ext cx="1681163" cy="345281"/>
          </a:xfrm>
          <a:custGeom>
            <a:avLst/>
            <a:gdLst>
              <a:gd name="T0" fmla="*/ 1683285 w 1680633"/>
              <a:gd name="T1" fmla="*/ 0 h 461434"/>
              <a:gd name="T2" fmla="*/ 0 w 1680633"/>
              <a:gd name="T3" fmla="*/ 4184 h 461434"/>
              <a:gd name="T4" fmla="*/ 0 w 1680633"/>
              <a:gd name="T5" fmla="*/ 456163 h 461434"/>
              <a:gd name="T6" fmla="*/ 1666325 w 1680633"/>
              <a:gd name="T7" fmla="*/ 456163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33804" name="TextBox 24"/>
          <p:cNvSpPr txBox="1">
            <a:spLocks noChangeArrowheads="1"/>
          </p:cNvSpPr>
          <p:nvPr/>
        </p:nvSpPr>
        <p:spPr bwMode="auto">
          <a:xfrm>
            <a:off x="533401" y="950912"/>
            <a:ext cx="8978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queue</a:t>
            </a:r>
          </a:p>
        </p:txBody>
      </p:sp>
      <p:sp>
        <p:nvSpPr>
          <p:cNvPr id="26" name="Rectangle 25"/>
          <p:cNvSpPr>
            <a:spLocks noChangeArrowheads="1"/>
          </p:cNvSpPr>
          <p:nvPr/>
        </p:nvSpPr>
        <p:spPr bwMode="auto">
          <a:xfrm>
            <a:off x="685800" y="1327150"/>
            <a:ext cx="457200" cy="342900"/>
          </a:xfrm>
          <a:prstGeom prst="rect">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33806" name="Rounded Rectangle 27"/>
          <p:cNvSpPr>
            <a:spLocks noChangeArrowheads="1"/>
          </p:cNvSpPr>
          <p:nvPr/>
        </p:nvSpPr>
        <p:spPr bwMode="auto">
          <a:xfrm>
            <a:off x="32004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solidFill>
                <a:srgbClr val="000000"/>
              </a:solidFill>
              <a:latin typeface="Helvetica" charset="0"/>
              <a:cs typeface="Helvetica" charset="0"/>
            </a:endParaRPr>
          </a:p>
        </p:txBody>
      </p:sp>
      <p:sp>
        <p:nvSpPr>
          <p:cNvPr id="33807" name="TextBox 36"/>
          <p:cNvSpPr txBox="1">
            <a:spLocks noChangeArrowheads="1"/>
          </p:cNvSpPr>
          <p:nvPr/>
        </p:nvSpPr>
        <p:spPr bwMode="auto">
          <a:xfrm>
            <a:off x="3243263" y="1028304"/>
            <a:ext cx="18352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lock: BUSY (T3)</a:t>
            </a:r>
          </a:p>
        </p:txBody>
      </p:sp>
      <p:sp>
        <p:nvSpPr>
          <p:cNvPr id="33808" name="TextBox 37"/>
          <p:cNvSpPr txBox="1">
            <a:spLocks noChangeArrowheads="1"/>
          </p:cNvSpPr>
          <p:nvPr/>
        </p:nvSpPr>
        <p:spPr bwMode="auto">
          <a:xfrm>
            <a:off x="3200401" y="1356916"/>
            <a:ext cx="12113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dataready</a:t>
            </a:r>
          </a:p>
          <a:p>
            <a:pPr eaLnBrk="1" hangingPunct="1"/>
            <a:r>
              <a:rPr lang="en-US" sz="1800" b="0">
                <a:solidFill>
                  <a:srgbClr val="000000"/>
                </a:solidFill>
                <a:latin typeface="Helvetica" charset="0"/>
                <a:cs typeface="Helvetica" charset="0"/>
              </a:rPr>
              <a:t>queue</a:t>
            </a:r>
          </a:p>
        </p:txBody>
      </p:sp>
      <p:cxnSp>
        <p:nvCxnSpPr>
          <p:cNvPr id="33809" name="Straight Arrow Connector 38"/>
          <p:cNvCxnSpPr>
            <a:cxnSpLocks noChangeShapeType="1"/>
          </p:cNvCxnSpPr>
          <p:nvPr/>
        </p:nvCxnSpPr>
        <p:spPr bwMode="auto">
          <a:xfrm flipV="1">
            <a:off x="4475164" y="1609328"/>
            <a:ext cx="312737" cy="3572"/>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33810" name="TextBox 39"/>
          <p:cNvSpPr txBox="1">
            <a:spLocks noChangeArrowheads="1"/>
          </p:cNvSpPr>
          <p:nvPr/>
        </p:nvSpPr>
        <p:spPr bwMode="auto">
          <a:xfrm>
            <a:off x="4787900" y="1441450"/>
            <a:ext cx="7748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NULL</a:t>
            </a:r>
          </a:p>
        </p:txBody>
      </p:sp>
      <p:sp>
        <p:nvSpPr>
          <p:cNvPr id="33811" name="Rectangle 3"/>
          <p:cNvSpPr>
            <a:spLocks noChangeArrowheads="1"/>
          </p:cNvSpPr>
          <p:nvPr/>
        </p:nvSpPr>
        <p:spPr bwMode="auto">
          <a:xfrm>
            <a:off x="6324600" y="2414587"/>
            <a:ext cx="2514600" cy="2585323"/>
          </a:xfrm>
          <a:prstGeom prst="rect">
            <a:avLst/>
          </a:prstGeom>
          <a:solidFill>
            <a:schemeClr val="accent3">
              <a:lumMod val="40000"/>
              <a:lumOff val="60000"/>
            </a:schemeClr>
          </a:solidFill>
          <a:ln>
            <a:noFill/>
          </a:ln>
        </p:spPr>
        <p:txBody>
          <a:bodyPr>
            <a:spAutoFit/>
          </a:bodyPr>
          <a:lstStyle/>
          <a:p>
            <a:r>
              <a:rPr lang="en-US" altLang="ko-KR" sz="1800">
                <a:latin typeface="Arial Narrow" charset="0"/>
                <a:cs typeface="Arial Narrow" charset="0"/>
              </a:rPr>
              <a:t>RemoveFromQueue() {</a:t>
            </a:r>
            <a:br>
              <a:rPr lang="en-US" altLang="ko-KR" sz="1800">
                <a:latin typeface="Arial Narrow" charset="0"/>
                <a:cs typeface="Arial Narrow" charset="0"/>
              </a:rPr>
            </a:br>
            <a:r>
              <a:rPr lang="en-US" altLang="ko-KR" sz="1800">
                <a:latin typeface="Arial Narrow" charset="0"/>
                <a:cs typeface="Arial Narrow" charset="0"/>
              </a:rPr>
              <a:t>  lock.Acquire(); </a:t>
            </a:r>
            <a:br>
              <a:rPr lang="en-US" altLang="ko-KR" sz="1800">
                <a:latin typeface="Arial Narrow" charset="0"/>
                <a:cs typeface="Arial Narrow" charset="0"/>
              </a:rPr>
            </a:br>
            <a:r>
              <a:rPr lang="en-US" altLang="ko-KR" sz="1800">
                <a:latin typeface="Arial Narrow" charset="0"/>
                <a:cs typeface="Arial Narrow" charset="0"/>
              </a:rPr>
              <a:t>  if (queue.isEmpty()) {</a:t>
            </a:r>
          </a:p>
          <a:p>
            <a:r>
              <a:rPr lang="en-US" altLang="ko-KR" sz="1800">
                <a:latin typeface="Arial Narrow" charset="0"/>
                <a:cs typeface="Arial Narrow" charset="0"/>
              </a:rPr>
              <a:t>    dataready.wait(&amp;lock); </a:t>
            </a:r>
          </a:p>
          <a:p>
            <a:r>
              <a:rPr lang="en-US" altLang="ko-KR" sz="1800">
                <a:latin typeface="Arial Narrow" charset="0"/>
                <a:cs typeface="Arial Narrow" charset="0"/>
              </a:rPr>
              <a:t>  }</a:t>
            </a:r>
            <a:br>
              <a:rPr lang="en-US" altLang="ko-KR" sz="1800">
                <a:latin typeface="Arial Narrow" charset="0"/>
                <a:cs typeface="Arial Narrow" charset="0"/>
              </a:rPr>
            </a:br>
            <a:r>
              <a:rPr lang="en-US" altLang="ko-KR" sz="1800">
                <a:latin typeface="Arial Narrow" charset="0"/>
                <a:cs typeface="Arial Narrow" charset="0"/>
              </a:rPr>
              <a:t>  item = queue.dequeue(); </a:t>
            </a:r>
            <a:br>
              <a:rPr lang="en-US" altLang="ko-KR" sz="1800">
                <a:latin typeface="Arial Narrow" charset="0"/>
                <a:cs typeface="Arial Narrow" charset="0"/>
              </a:rPr>
            </a:br>
            <a:r>
              <a:rPr lang="en-US" altLang="ko-KR" sz="1800">
                <a:latin typeface="Arial Narrow" charset="0"/>
                <a:cs typeface="Arial Narrow" charset="0"/>
              </a:rPr>
              <a:t>  lock.Release();</a:t>
            </a:r>
          </a:p>
          <a:p>
            <a:r>
              <a:rPr lang="en-US" altLang="ko-KR" sz="1800">
                <a:latin typeface="Arial Narrow" charset="0"/>
                <a:cs typeface="Arial Narrow" charset="0"/>
              </a:rPr>
              <a:t>  return(item);</a:t>
            </a:r>
          </a:p>
          <a:p>
            <a:r>
              <a:rPr lang="en-US" altLang="ko-KR" sz="1800">
                <a:latin typeface="Arial Narrow" charset="0"/>
                <a:cs typeface="Arial Narrow" charset="0"/>
              </a:rPr>
              <a:t>}</a:t>
            </a:r>
          </a:p>
        </p:txBody>
      </p:sp>
      <p:sp>
        <p:nvSpPr>
          <p:cNvPr id="33812" name="TextBox 28"/>
          <p:cNvSpPr txBox="1">
            <a:spLocks noChangeArrowheads="1"/>
          </p:cNvSpPr>
          <p:nvPr/>
        </p:nvSpPr>
        <p:spPr bwMode="auto">
          <a:xfrm>
            <a:off x="6781801" y="2063750"/>
            <a:ext cx="16814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T3 (</a:t>
            </a:r>
            <a:r>
              <a:rPr lang="en-US" sz="2000" b="0">
                <a:solidFill>
                  <a:srgbClr val="000000"/>
                </a:solidFill>
                <a:latin typeface="Helvetica" charset="0"/>
                <a:cs typeface="Helvetica" charset="0"/>
              </a:rPr>
              <a:t>Running)</a:t>
            </a:r>
          </a:p>
        </p:txBody>
      </p:sp>
      <p:sp>
        <p:nvSpPr>
          <p:cNvPr id="33813" name="Rectangle 29"/>
          <p:cNvSpPr>
            <a:spLocks noChangeArrowheads="1"/>
          </p:cNvSpPr>
          <p:nvPr/>
        </p:nvSpPr>
        <p:spPr bwMode="auto">
          <a:xfrm>
            <a:off x="6324600" y="3867150"/>
            <a:ext cx="2514600" cy="228600"/>
          </a:xfrm>
          <a:prstGeom prst="rect">
            <a:avLst/>
          </a:prstGeom>
          <a:noFill/>
          <a:ln w="5715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3" name="Rounded Rectangular Callout 22"/>
          <p:cNvSpPr>
            <a:spLocks noChangeArrowheads="1"/>
          </p:cNvSpPr>
          <p:nvPr/>
        </p:nvSpPr>
        <p:spPr bwMode="auto">
          <a:xfrm>
            <a:off x="1524000" y="1041400"/>
            <a:ext cx="1219200" cy="457200"/>
          </a:xfrm>
          <a:prstGeom prst="wedgeRoundRectCallout">
            <a:avLst>
              <a:gd name="adj1" fmla="val -96472"/>
              <a:gd name="adj2" fmla="val 66667"/>
              <a:gd name="adj3" fmla="val 16667"/>
            </a:avLst>
          </a:prstGeom>
          <a:solidFill>
            <a:srgbClr val="FFFFFF"/>
          </a:solidFill>
          <a:ln w="25400">
            <a:solidFill>
              <a:schemeClr val="tx1"/>
            </a:solidFill>
            <a:round/>
            <a:headEnd type="triangle" w="med" len="med"/>
            <a:tailEnd/>
          </a:ln>
        </p:spPr>
        <p:txBody>
          <a:bodyPr anchor="ctr"/>
          <a:lstStyle/>
          <a:p>
            <a:pPr algn="ctr">
              <a:lnSpc>
                <a:spcPct val="70000"/>
              </a:lnSpc>
            </a:pPr>
            <a:r>
              <a:rPr lang="en-US" sz="2000" b="0" dirty="0">
                <a:latin typeface="Helvetica" charset="0"/>
                <a:cs typeface="Helvetica" charset="0"/>
              </a:rPr>
              <a:t>remove</a:t>
            </a:r>
          </a:p>
          <a:p>
            <a:pPr algn="ctr">
              <a:lnSpc>
                <a:spcPct val="70000"/>
              </a:lnSpc>
            </a:pPr>
            <a:r>
              <a:rPr lang="en-US" sz="2000" b="0" dirty="0">
                <a:latin typeface="Helvetica" charset="0"/>
                <a:cs typeface="Helvetica" charset="0"/>
              </a:rPr>
              <a:t>item</a:t>
            </a:r>
          </a:p>
        </p:txBody>
      </p:sp>
    </p:spTree>
    <p:extLst>
      <p:ext uri="{BB962C8B-B14F-4D97-AF65-F5344CB8AC3E}">
        <p14:creationId xmlns:p14="http://schemas.microsoft.com/office/powerpoint/2010/main" val="4042327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26"/>
                                        </p:tgtEl>
                                      </p:cBhvr>
                                    </p:animEffect>
                                    <p:set>
                                      <p:cBhvr>
                                        <p:cTn id="7" dur="1" fill="hold">
                                          <p:stCondLst>
                                            <p:cond delay="499"/>
                                          </p:stCondLst>
                                        </p:cTn>
                                        <p:tgtEl>
                                          <p:spTgt spid="26"/>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63" y="2047875"/>
            <a:ext cx="8850312" cy="857250"/>
          </a:xfrm>
        </p:spPr>
        <p:txBody>
          <a:bodyPr/>
          <a:lstStyle/>
          <a:p>
            <a:pPr algn="ctr"/>
            <a:r>
              <a:rPr lang="en-US" sz="4000" dirty="0" smtClean="0"/>
              <a:t>Today’s Lecture</a:t>
            </a:r>
            <a:endParaRPr lang="en-US" sz="4000" dirty="0"/>
          </a:p>
        </p:txBody>
      </p:sp>
    </p:spTree>
    <p:extLst>
      <p:ext uri="{BB962C8B-B14F-4D97-AF65-F5344CB8AC3E}">
        <p14:creationId xmlns:p14="http://schemas.microsoft.com/office/powerpoint/2010/main" val="139009473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169863" y="-136525"/>
            <a:ext cx="8850312" cy="857250"/>
          </a:xfrm>
        </p:spPr>
        <p:txBody>
          <a:bodyPr/>
          <a:lstStyle/>
          <a:p>
            <a:r>
              <a:rPr lang="en-US" altLang="ko-KR" dirty="0">
                <a:latin typeface="Helvetica" charset="0"/>
                <a:ea typeface="굴림" charset="0"/>
                <a:cs typeface="굴림" charset="0"/>
              </a:rPr>
              <a:t>Mesa Monitor: Why “while()”?</a:t>
            </a:r>
          </a:p>
        </p:txBody>
      </p:sp>
      <p:sp>
        <p:nvSpPr>
          <p:cNvPr id="58371" name="Rectangle 3"/>
          <p:cNvSpPr>
            <a:spLocks noChangeArrowheads="1"/>
          </p:cNvSpPr>
          <p:nvPr/>
        </p:nvSpPr>
        <p:spPr bwMode="auto">
          <a:xfrm>
            <a:off x="457200" y="2403873"/>
            <a:ext cx="2514600" cy="2585323"/>
          </a:xfrm>
          <a:prstGeom prst="rect">
            <a:avLst/>
          </a:prstGeom>
          <a:solidFill>
            <a:srgbClr val="95CEE8"/>
          </a:solidFill>
          <a:ln>
            <a:noFill/>
          </a:ln>
        </p:spPr>
        <p:txBody>
          <a:bodyPr>
            <a:spAutoFit/>
          </a:bodyPr>
          <a:lstStyle/>
          <a:p>
            <a:pPr>
              <a:defRPr/>
            </a:pPr>
            <a:r>
              <a:rPr lang="en-US" altLang="ko-KR" sz="1800" dirty="0" err="1">
                <a:latin typeface="Arial Narrow"/>
                <a:ea typeface="굴림" charset="0"/>
                <a:cs typeface="Arial Narrow"/>
              </a:rPr>
              <a:t>RemoveFromQueue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a:t>
            </a:r>
            <a:r>
              <a:rPr lang="en-US" altLang="ko-KR" sz="1800" dirty="0" err="1">
                <a:latin typeface="Arial Narrow"/>
                <a:ea typeface="굴림" charset="0"/>
                <a:cs typeface="Arial Narrow"/>
              </a:rPr>
              <a:t>lock.Acquire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if (</a:t>
            </a:r>
            <a:r>
              <a:rPr lang="en-US" altLang="ko-KR" sz="1800" dirty="0" err="1">
                <a:latin typeface="Arial Narrow"/>
                <a:ea typeface="굴림" charset="0"/>
                <a:cs typeface="Arial Narrow"/>
              </a:rPr>
              <a:t>queue.isEmpty</a:t>
            </a:r>
            <a:r>
              <a:rPr lang="en-US" altLang="ko-KR" sz="1800" dirty="0">
                <a:latin typeface="Arial Narrow"/>
                <a:ea typeface="굴림" charset="0"/>
                <a:cs typeface="Arial Narrow"/>
              </a:rPr>
              <a:t>()) {</a:t>
            </a:r>
          </a:p>
          <a:p>
            <a:pPr>
              <a:defRPr/>
            </a:pPr>
            <a:r>
              <a:rPr lang="en-US" altLang="ko-KR" sz="1800" dirty="0">
                <a:latin typeface="Arial Narrow"/>
                <a:ea typeface="굴림" charset="0"/>
                <a:cs typeface="Arial Narrow"/>
              </a:rPr>
              <a:t>    </a:t>
            </a:r>
            <a:r>
              <a:rPr lang="en-US" altLang="ko-KR" sz="1800" dirty="0" err="1">
                <a:latin typeface="Arial Narrow"/>
                <a:ea typeface="굴림" charset="0"/>
                <a:cs typeface="Arial Narrow"/>
              </a:rPr>
              <a:t>dataready.wait</a:t>
            </a:r>
            <a:r>
              <a:rPr lang="en-US" altLang="ko-KR" sz="1800" dirty="0">
                <a:latin typeface="Arial Narrow"/>
                <a:ea typeface="굴림" charset="0"/>
                <a:cs typeface="Arial Narrow"/>
              </a:rPr>
              <a:t>(&amp;lock); </a:t>
            </a:r>
          </a:p>
          <a:p>
            <a:pPr>
              <a:defRPr/>
            </a:pP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item = </a:t>
            </a:r>
            <a:r>
              <a:rPr lang="en-US" altLang="ko-KR" sz="1800" dirty="0" err="1">
                <a:latin typeface="Arial Narrow"/>
                <a:ea typeface="굴림" charset="0"/>
                <a:cs typeface="Arial Narrow"/>
              </a:rPr>
              <a:t>queue.dequeue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a:t>
            </a:r>
            <a:r>
              <a:rPr lang="en-US" altLang="ko-KR" sz="1800" dirty="0" err="1">
                <a:latin typeface="Arial Narrow"/>
                <a:ea typeface="굴림" charset="0"/>
                <a:cs typeface="Arial Narrow"/>
              </a:rPr>
              <a:t>lock.Release</a:t>
            </a:r>
            <a:r>
              <a:rPr lang="en-US" altLang="ko-KR" sz="1800" dirty="0">
                <a:latin typeface="Arial Narrow"/>
                <a:ea typeface="굴림" charset="0"/>
                <a:cs typeface="Arial Narrow"/>
              </a:rPr>
              <a:t>();</a:t>
            </a:r>
          </a:p>
          <a:p>
            <a:pPr>
              <a:defRPr/>
            </a:pPr>
            <a:r>
              <a:rPr lang="en-US" altLang="ko-KR" sz="1800" dirty="0">
                <a:latin typeface="Arial Narrow"/>
                <a:ea typeface="굴림" charset="0"/>
                <a:cs typeface="Arial Narrow"/>
              </a:rPr>
              <a:t>  return(item);</a:t>
            </a:r>
          </a:p>
          <a:p>
            <a:pPr>
              <a:defRPr/>
            </a:pPr>
            <a:r>
              <a:rPr lang="en-US" altLang="ko-KR" sz="1800" dirty="0">
                <a:latin typeface="Arial Narrow"/>
                <a:ea typeface="굴림" charset="0"/>
                <a:cs typeface="Arial Narrow"/>
              </a:rPr>
              <a:t>}</a:t>
            </a:r>
          </a:p>
        </p:txBody>
      </p:sp>
      <p:sp>
        <p:nvSpPr>
          <p:cNvPr id="35843" name="TextBox 14"/>
          <p:cNvSpPr txBox="1">
            <a:spLocks noChangeArrowheads="1"/>
          </p:cNvSpPr>
          <p:nvPr/>
        </p:nvSpPr>
        <p:spPr bwMode="auto">
          <a:xfrm>
            <a:off x="914400" y="2053035"/>
            <a:ext cx="14674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T1 (Ready)</a:t>
            </a:r>
          </a:p>
        </p:txBody>
      </p:sp>
      <p:sp>
        <p:nvSpPr>
          <p:cNvPr id="35844" name="Rectangle 1"/>
          <p:cNvSpPr>
            <a:spLocks noChangeArrowheads="1"/>
          </p:cNvSpPr>
          <p:nvPr/>
        </p:nvSpPr>
        <p:spPr bwMode="auto">
          <a:xfrm>
            <a:off x="457200" y="3302000"/>
            <a:ext cx="2514600" cy="228600"/>
          </a:xfrm>
          <a:prstGeom prst="rect">
            <a:avLst/>
          </a:prstGeom>
          <a:noFill/>
          <a:ln w="5715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35845" name="TextBox 30"/>
          <p:cNvSpPr txBox="1">
            <a:spLocks noChangeArrowheads="1"/>
          </p:cNvSpPr>
          <p:nvPr/>
        </p:nvSpPr>
        <p:spPr bwMode="auto">
          <a:xfrm>
            <a:off x="3227388" y="552450"/>
            <a:ext cx="10398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Monitor</a:t>
            </a:r>
          </a:p>
        </p:txBody>
      </p:sp>
      <p:sp>
        <p:nvSpPr>
          <p:cNvPr id="35846" name="Rounded Rectangle 31"/>
          <p:cNvSpPr>
            <a:spLocks noChangeArrowheads="1"/>
          </p:cNvSpPr>
          <p:nvPr/>
        </p:nvSpPr>
        <p:spPr bwMode="auto">
          <a:xfrm>
            <a:off x="2286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35847" name="TextBox 32"/>
          <p:cNvSpPr txBox="1">
            <a:spLocks noChangeArrowheads="1"/>
          </p:cNvSpPr>
          <p:nvPr/>
        </p:nvSpPr>
        <p:spPr bwMode="auto">
          <a:xfrm>
            <a:off x="228600" y="552450"/>
            <a:ext cx="22807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App. Shared State</a:t>
            </a:r>
          </a:p>
        </p:txBody>
      </p:sp>
      <p:sp>
        <p:nvSpPr>
          <p:cNvPr id="35848" name="Rounded Rectangle 33"/>
          <p:cNvSpPr>
            <a:spLocks noChangeArrowheads="1"/>
          </p:cNvSpPr>
          <p:nvPr/>
        </p:nvSpPr>
        <p:spPr bwMode="auto">
          <a:xfrm>
            <a:off x="61722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35849" name="TextBox 34"/>
          <p:cNvSpPr txBox="1">
            <a:spLocks noChangeArrowheads="1"/>
          </p:cNvSpPr>
          <p:nvPr/>
        </p:nvSpPr>
        <p:spPr bwMode="auto">
          <a:xfrm>
            <a:off x="6172200" y="558800"/>
            <a:ext cx="13963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CPU State</a:t>
            </a:r>
          </a:p>
        </p:txBody>
      </p:sp>
      <p:sp>
        <p:nvSpPr>
          <p:cNvPr id="35850" name="TextBox 35"/>
          <p:cNvSpPr txBox="1">
            <a:spLocks noChangeArrowheads="1"/>
          </p:cNvSpPr>
          <p:nvPr/>
        </p:nvSpPr>
        <p:spPr bwMode="auto">
          <a:xfrm>
            <a:off x="6172201" y="967582"/>
            <a:ext cx="158641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Running: </a:t>
            </a:r>
          </a:p>
          <a:p>
            <a:pPr eaLnBrk="1" hangingPunct="1"/>
            <a:r>
              <a:rPr lang="en-US" sz="2000" b="0">
                <a:latin typeface="Helvetica" charset="0"/>
                <a:cs typeface="Helvetica" charset="0"/>
              </a:rPr>
              <a:t>Ready </a:t>
            </a:r>
          </a:p>
          <a:p>
            <a:pPr eaLnBrk="1" hangingPunct="1"/>
            <a:r>
              <a:rPr lang="en-US" sz="2000" b="0">
                <a:latin typeface="Helvetica" charset="0"/>
                <a:cs typeface="Helvetica" charset="0"/>
              </a:rPr>
              <a:t>queue </a:t>
            </a:r>
            <a:r>
              <a:rPr lang="en-US" sz="2000" b="0">
                <a:latin typeface="Helvetica" charset="0"/>
                <a:cs typeface="Helvetica" charset="0"/>
                <a:sym typeface="Wingdings" charset="0"/>
              </a:rPr>
              <a:t> </a:t>
            </a:r>
            <a:r>
              <a:rPr lang="en-US" sz="2000" b="0">
                <a:solidFill>
                  <a:srgbClr val="000000"/>
                </a:solidFill>
                <a:latin typeface="Helvetica" charset="0"/>
                <a:cs typeface="Helvetica" charset="0"/>
                <a:sym typeface="Wingdings" charset="0"/>
              </a:rPr>
              <a:t>T1</a:t>
            </a:r>
          </a:p>
          <a:p>
            <a:pPr eaLnBrk="1" hangingPunct="1"/>
            <a:r>
              <a:rPr lang="en-US" sz="2000" b="0">
                <a:latin typeface="Helvetica" charset="0"/>
                <a:cs typeface="Helvetica" charset="0"/>
                <a:sym typeface="Wingdings" charset="0"/>
              </a:rPr>
              <a:t>…</a:t>
            </a:r>
            <a:endParaRPr lang="en-US" sz="2000" b="0">
              <a:latin typeface="Helvetica" charset="0"/>
              <a:cs typeface="Helvetica" charset="0"/>
            </a:endParaRPr>
          </a:p>
        </p:txBody>
      </p:sp>
      <p:sp>
        <p:nvSpPr>
          <p:cNvPr id="35851" name="Freeform 23"/>
          <p:cNvSpPr>
            <a:spLocks/>
          </p:cNvSpPr>
          <p:nvPr/>
        </p:nvSpPr>
        <p:spPr bwMode="auto">
          <a:xfrm>
            <a:off x="685801" y="1321198"/>
            <a:ext cx="1681163" cy="345281"/>
          </a:xfrm>
          <a:custGeom>
            <a:avLst/>
            <a:gdLst>
              <a:gd name="T0" fmla="*/ 1683285 w 1680633"/>
              <a:gd name="T1" fmla="*/ 0 h 461434"/>
              <a:gd name="T2" fmla="*/ 0 w 1680633"/>
              <a:gd name="T3" fmla="*/ 4184 h 461434"/>
              <a:gd name="T4" fmla="*/ 0 w 1680633"/>
              <a:gd name="T5" fmla="*/ 456163 h 461434"/>
              <a:gd name="T6" fmla="*/ 1666325 w 1680633"/>
              <a:gd name="T7" fmla="*/ 456163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35852" name="TextBox 24"/>
          <p:cNvSpPr txBox="1">
            <a:spLocks noChangeArrowheads="1"/>
          </p:cNvSpPr>
          <p:nvPr/>
        </p:nvSpPr>
        <p:spPr bwMode="auto">
          <a:xfrm>
            <a:off x="533401" y="950912"/>
            <a:ext cx="8978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queue</a:t>
            </a:r>
          </a:p>
        </p:txBody>
      </p:sp>
      <p:sp>
        <p:nvSpPr>
          <p:cNvPr id="35853" name="Rounded Rectangle 27"/>
          <p:cNvSpPr>
            <a:spLocks noChangeArrowheads="1"/>
          </p:cNvSpPr>
          <p:nvPr/>
        </p:nvSpPr>
        <p:spPr bwMode="auto">
          <a:xfrm>
            <a:off x="32004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solidFill>
                <a:srgbClr val="000000"/>
              </a:solidFill>
              <a:latin typeface="Helvetica" charset="0"/>
              <a:cs typeface="Helvetica" charset="0"/>
            </a:endParaRPr>
          </a:p>
        </p:txBody>
      </p:sp>
      <p:sp>
        <p:nvSpPr>
          <p:cNvPr id="35854" name="TextBox 36"/>
          <p:cNvSpPr txBox="1">
            <a:spLocks noChangeArrowheads="1"/>
          </p:cNvSpPr>
          <p:nvPr/>
        </p:nvSpPr>
        <p:spPr bwMode="auto">
          <a:xfrm>
            <a:off x="3243263" y="1028304"/>
            <a:ext cx="1339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lock: </a:t>
            </a:r>
            <a:r>
              <a:rPr lang="en-US" sz="1800" b="0">
                <a:solidFill>
                  <a:srgbClr val="FF0000"/>
                </a:solidFill>
                <a:latin typeface="Helvetica" charset="0"/>
                <a:cs typeface="Helvetica" charset="0"/>
              </a:rPr>
              <a:t>FREE</a:t>
            </a:r>
          </a:p>
        </p:txBody>
      </p:sp>
      <p:sp>
        <p:nvSpPr>
          <p:cNvPr id="35855" name="TextBox 37"/>
          <p:cNvSpPr txBox="1">
            <a:spLocks noChangeArrowheads="1"/>
          </p:cNvSpPr>
          <p:nvPr/>
        </p:nvSpPr>
        <p:spPr bwMode="auto">
          <a:xfrm>
            <a:off x="3200401" y="1356916"/>
            <a:ext cx="12113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dataready</a:t>
            </a:r>
          </a:p>
          <a:p>
            <a:pPr eaLnBrk="1" hangingPunct="1"/>
            <a:r>
              <a:rPr lang="en-US" sz="1800" b="0">
                <a:solidFill>
                  <a:srgbClr val="000000"/>
                </a:solidFill>
                <a:latin typeface="Helvetica" charset="0"/>
                <a:cs typeface="Helvetica" charset="0"/>
              </a:rPr>
              <a:t>queue</a:t>
            </a:r>
          </a:p>
        </p:txBody>
      </p:sp>
      <p:cxnSp>
        <p:nvCxnSpPr>
          <p:cNvPr id="35856" name="Straight Arrow Connector 38"/>
          <p:cNvCxnSpPr>
            <a:cxnSpLocks noChangeShapeType="1"/>
          </p:cNvCxnSpPr>
          <p:nvPr/>
        </p:nvCxnSpPr>
        <p:spPr bwMode="auto">
          <a:xfrm flipV="1">
            <a:off x="4475164" y="1609328"/>
            <a:ext cx="312737" cy="3572"/>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35857" name="TextBox 39"/>
          <p:cNvSpPr txBox="1">
            <a:spLocks noChangeArrowheads="1"/>
          </p:cNvSpPr>
          <p:nvPr/>
        </p:nvSpPr>
        <p:spPr bwMode="auto">
          <a:xfrm>
            <a:off x="4787900" y="1441450"/>
            <a:ext cx="7748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NULL</a:t>
            </a:r>
          </a:p>
        </p:txBody>
      </p:sp>
      <p:sp>
        <p:nvSpPr>
          <p:cNvPr id="35858" name="Rectangle 3"/>
          <p:cNvSpPr>
            <a:spLocks noChangeArrowheads="1"/>
          </p:cNvSpPr>
          <p:nvPr/>
        </p:nvSpPr>
        <p:spPr bwMode="auto">
          <a:xfrm>
            <a:off x="6324600" y="2414587"/>
            <a:ext cx="2514600" cy="2585323"/>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ko-KR" sz="1800">
                <a:latin typeface="Arial Narrow" charset="0"/>
                <a:cs typeface="Arial Narrow" charset="0"/>
              </a:rPr>
              <a:t>RemoveFromQueue() {</a:t>
            </a:r>
            <a:br>
              <a:rPr lang="en-US" altLang="ko-KR" sz="1800">
                <a:latin typeface="Arial Narrow" charset="0"/>
                <a:cs typeface="Arial Narrow" charset="0"/>
              </a:rPr>
            </a:br>
            <a:r>
              <a:rPr lang="en-US" altLang="ko-KR" sz="1800">
                <a:latin typeface="Arial Narrow" charset="0"/>
                <a:cs typeface="Arial Narrow" charset="0"/>
              </a:rPr>
              <a:t>  lock.Acquire(); </a:t>
            </a:r>
            <a:br>
              <a:rPr lang="en-US" altLang="ko-KR" sz="1800">
                <a:latin typeface="Arial Narrow" charset="0"/>
                <a:cs typeface="Arial Narrow" charset="0"/>
              </a:rPr>
            </a:br>
            <a:r>
              <a:rPr lang="en-US" altLang="ko-KR" sz="1800">
                <a:latin typeface="Arial Narrow" charset="0"/>
                <a:cs typeface="Arial Narrow" charset="0"/>
              </a:rPr>
              <a:t>  if (queue.isEmpty()) {</a:t>
            </a:r>
          </a:p>
          <a:p>
            <a:r>
              <a:rPr lang="en-US" altLang="ko-KR" sz="1800">
                <a:latin typeface="Arial Narrow" charset="0"/>
                <a:cs typeface="Arial Narrow" charset="0"/>
              </a:rPr>
              <a:t>    dataready.wait(&amp;lock); </a:t>
            </a:r>
          </a:p>
          <a:p>
            <a:r>
              <a:rPr lang="en-US" altLang="ko-KR" sz="1800">
                <a:latin typeface="Arial Narrow" charset="0"/>
                <a:cs typeface="Arial Narrow" charset="0"/>
              </a:rPr>
              <a:t>  }</a:t>
            </a:r>
            <a:br>
              <a:rPr lang="en-US" altLang="ko-KR" sz="1800">
                <a:latin typeface="Arial Narrow" charset="0"/>
                <a:cs typeface="Arial Narrow" charset="0"/>
              </a:rPr>
            </a:br>
            <a:r>
              <a:rPr lang="en-US" altLang="ko-KR" sz="1800">
                <a:latin typeface="Arial Narrow" charset="0"/>
                <a:cs typeface="Arial Narrow" charset="0"/>
              </a:rPr>
              <a:t>  item = queue.dequeue(); </a:t>
            </a:r>
            <a:br>
              <a:rPr lang="en-US" altLang="ko-KR" sz="1800">
                <a:latin typeface="Arial Narrow" charset="0"/>
                <a:cs typeface="Arial Narrow" charset="0"/>
              </a:rPr>
            </a:br>
            <a:r>
              <a:rPr lang="en-US" altLang="ko-KR" sz="1800">
                <a:latin typeface="Arial Narrow" charset="0"/>
                <a:cs typeface="Arial Narrow" charset="0"/>
              </a:rPr>
              <a:t>  lock.Release();</a:t>
            </a:r>
          </a:p>
          <a:p>
            <a:r>
              <a:rPr lang="en-US" altLang="ko-KR" sz="1800">
                <a:latin typeface="Arial Narrow" charset="0"/>
                <a:cs typeface="Arial Narrow" charset="0"/>
              </a:rPr>
              <a:t>  return(item);</a:t>
            </a:r>
          </a:p>
          <a:p>
            <a:r>
              <a:rPr lang="en-US" altLang="ko-KR" sz="1800">
                <a:latin typeface="Arial Narrow" charset="0"/>
                <a:cs typeface="Arial Narrow" charset="0"/>
              </a:rPr>
              <a:t>}</a:t>
            </a:r>
          </a:p>
        </p:txBody>
      </p:sp>
      <p:sp>
        <p:nvSpPr>
          <p:cNvPr id="35859" name="TextBox 28"/>
          <p:cNvSpPr txBox="1">
            <a:spLocks noChangeArrowheads="1"/>
          </p:cNvSpPr>
          <p:nvPr/>
        </p:nvSpPr>
        <p:spPr bwMode="auto">
          <a:xfrm>
            <a:off x="6781800" y="2063750"/>
            <a:ext cx="16954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T3 (Finished</a:t>
            </a:r>
            <a:r>
              <a:rPr lang="en-US" sz="2000" b="0" dirty="0">
                <a:solidFill>
                  <a:srgbClr val="000000"/>
                </a:solidFill>
                <a:latin typeface="Helvetica" charset="0"/>
                <a:cs typeface="Helvetica" charset="0"/>
              </a:rPr>
              <a:t>)</a:t>
            </a:r>
          </a:p>
        </p:txBody>
      </p:sp>
      <p:sp>
        <p:nvSpPr>
          <p:cNvPr id="35860" name="Rectangle 29"/>
          <p:cNvSpPr>
            <a:spLocks noChangeArrowheads="1"/>
          </p:cNvSpPr>
          <p:nvPr/>
        </p:nvSpPr>
        <p:spPr bwMode="auto">
          <a:xfrm>
            <a:off x="6324600" y="4699000"/>
            <a:ext cx="2514600" cy="228600"/>
          </a:xfrm>
          <a:prstGeom prst="rect">
            <a:avLst/>
          </a:prstGeom>
          <a:noFill/>
          <a:ln w="5715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606101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169863" y="-149225"/>
            <a:ext cx="8850312" cy="857250"/>
          </a:xfrm>
        </p:spPr>
        <p:txBody>
          <a:bodyPr/>
          <a:lstStyle/>
          <a:p>
            <a:r>
              <a:rPr lang="en-US" altLang="ko-KR" dirty="0">
                <a:latin typeface="Helvetica" charset="0"/>
                <a:ea typeface="굴림" charset="0"/>
                <a:cs typeface="굴림" charset="0"/>
              </a:rPr>
              <a:t>Mesa Monitor: Why “while()”?</a:t>
            </a:r>
          </a:p>
        </p:txBody>
      </p:sp>
      <p:sp>
        <p:nvSpPr>
          <p:cNvPr id="37890" name="Rectangle 3"/>
          <p:cNvSpPr>
            <a:spLocks noChangeArrowheads="1"/>
          </p:cNvSpPr>
          <p:nvPr/>
        </p:nvSpPr>
        <p:spPr bwMode="auto">
          <a:xfrm>
            <a:off x="457200" y="2403873"/>
            <a:ext cx="2514600" cy="2585323"/>
          </a:xfrm>
          <a:prstGeom prst="rect">
            <a:avLst/>
          </a:prstGeom>
          <a:solidFill>
            <a:schemeClr val="accent3">
              <a:lumMod val="40000"/>
              <a:lumOff val="60000"/>
            </a:schemeClr>
          </a:solidFill>
          <a:ln>
            <a:noFill/>
          </a:ln>
        </p:spPr>
        <p:txBody>
          <a:bodyPr>
            <a:spAutoFit/>
          </a:bodyPr>
          <a:lstStyle/>
          <a:p>
            <a:r>
              <a:rPr lang="en-US" altLang="ko-KR" sz="1800">
                <a:latin typeface="Arial Narrow" charset="0"/>
                <a:cs typeface="Arial Narrow" charset="0"/>
              </a:rPr>
              <a:t>RemoveFromQueue() {</a:t>
            </a:r>
            <a:br>
              <a:rPr lang="en-US" altLang="ko-KR" sz="1800">
                <a:latin typeface="Arial Narrow" charset="0"/>
                <a:cs typeface="Arial Narrow" charset="0"/>
              </a:rPr>
            </a:br>
            <a:r>
              <a:rPr lang="en-US" altLang="ko-KR" sz="1800">
                <a:latin typeface="Arial Narrow" charset="0"/>
                <a:cs typeface="Arial Narrow" charset="0"/>
              </a:rPr>
              <a:t>  lock.Acquire(); </a:t>
            </a:r>
            <a:br>
              <a:rPr lang="en-US" altLang="ko-KR" sz="1800">
                <a:latin typeface="Arial Narrow" charset="0"/>
                <a:cs typeface="Arial Narrow" charset="0"/>
              </a:rPr>
            </a:br>
            <a:r>
              <a:rPr lang="en-US" altLang="ko-KR" sz="1800">
                <a:latin typeface="Arial Narrow" charset="0"/>
                <a:cs typeface="Arial Narrow" charset="0"/>
              </a:rPr>
              <a:t>  if (queue.isEmpty()) {</a:t>
            </a:r>
          </a:p>
          <a:p>
            <a:r>
              <a:rPr lang="en-US" altLang="ko-KR" sz="1800">
                <a:latin typeface="Arial Narrow" charset="0"/>
                <a:cs typeface="Arial Narrow" charset="0"/>
              </a:rPr>
              <a:t>    dataready.wait(&amp;lock); </a:t>
            </a:r>
          </a:p>
          <a:p>
            <a:r>
              <a:rPr lang="en-US" altLang="ko-KR" sz="1800">
                <a:latin typeface="Arial Narrow" charset="0"/>
                <a:cs typeface="Arial Narrow" charset="0"/>
              </a:rPr>
              <a:t>  }</a:t>
            </a:r>
            <a:br>
              <a:rPr lang="en-US" altLang="ko-KR" sz="1800">
                <a:latin typeface="Arial Narrow" charset="0"/>
                <a:cs typeface="Arial Narrow" charset="0"/>
              </a:rPr>
            </a:br>
            <a:r>
              <a:rPr lang="en-US" altLang="ko-KR" sz="1800">
                <a:latin typeface="Arial Narrow" charset="0"/>
                <a:cs typeface="Arial Narrow" charset="0"/>
              </a:rPr>
              <a:t>  item = queue.dequeue(); </a:t>
            </a:r>
            <a:br>
              <a:rPr lang="en-US" altLang="ko-KR" sz="1800">
                <a:latin typeface="Arial Narrow" charset="0"/>
                <a:cs typeface="Arial Narrow" charset="0"/>
              </a:rPr>
            </a:br>
            <a:r>
              <a:rPr lang="en-US" altLang="ko-KR" sz="1800">
                <a:latin typeface="Arial Narrow" charset="0"/>
                <a:cs typeface="Arial Narrow" charset="0"/>
              </a:rPr>
              <a:t>  lock.Release();</a:t>
            </a:r>
          </a:p>
          <a:p>
            <a:r>
              <a:rPr lang="en-US" altLang="ko-KR" sz="1800">
                <a:latin typeface="Arial Narrow" charset="0"/>
                <a:cs typeface="Arial Narrow" charset="0"/>
              </a:rPr>
              <a:t>  return(item);</a:t>
            </a:r>
          </a:p>
          <a:p>
            <a:r>
              <a:rPr lang="en-US" altLang="ko-KR" sz="1800">
                <a:latin typeface="Arial Narrow" charset="0"/>
                <a:cs typeface="Arial Narrow" charset="0"/>
              </a:rPr>
              <a:t>}</a:t>
            </a:r>
          </a:p>
        </p:txBody>
      </p:sp>
      <p:sp>
        <p:nvSpPr>
          <p:cNvPr id="37891" name="TextBox 14"/>
          <p:cNvSpPr txBox="1">
            <a:spLocks noChangeArrowheads="1"/>
          </p:cNvSpPr>
          <p:nvPr/>
        </p:nvSpPr>
        <p:spPr bwMode="auto">
          <a:xfrm>
            <a:off x="914401" y="2053035"/>
            <a:ext cx="16814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T1 (</a:t>
            </a:r>
            <a:r>
              <a:rPr lang="en-US" sz="2000" b="0" dirty="0">
                <a:solidFill>
                  <a:srgbClr val="008000"/>
                </a:solidFill>
                <a:latin typeface="Helvetica" charset="0"/>
                <a:cs typeface="Helvetica" charset="0"/>
              </a:rPr>
              <a:t>Running</a:t>
            </a:r>
            <a:r>
              <a:rPr lang="en-US" sz="2000" b="0" dirty="0">
                <a:latin typeface="Helvetica" charset="0"/>
                <a:cs typeface="Helvetica" charset="0"/>
              </a:rPr>
              <a:t>)</a:t>
            </a:r>
          </a:p>
        </p:txBody>
      </p:sp>
      <p:sp>
        <p:nvSpPr>
          <p:cNvPr id="37892" name="Rectangle 1"/>
          <p:cNvSpPr>
            <a:spLocks noChangeArrowheads="1"/>
          </p:cNvSpPr>
          <p:nvPr/>
        </p:nvSpPr>
        <p:spPr bwMode="auto">
          <a:xfrm>
            <a:off x="457200" y="3086100"/>
            <a:ext cx="2514600" cy="228600"/>
          </a:xfrm>
          <a:prstGeom prst="rect">
            <a:avLst/>
          </a:prstGeom>
          <a:noFill/>
          <a:ln w="5715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37893" name="TextBox 30"/>
          <p:cNvSpPr txBox="1">
            <a:spLocks noChangeArrowheads="1"/>
          </p:cNvSpPr>
          <p:nvPr/>
        </p:nvSpPr>
        <p:spPr bwMode="auto">
          <a:xfrm>
            <a:off x="3227388" y="552450"/>
            <a:ext cx="10398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Monitor</a:t>
            </a:r>
          </a:p>
        </p:txBody>
      </p:sp>
      <p:sp>
        <p:nvSpPr>
          <p:cNvPr id="37894" name="Rounded Rectangle 31"/>
          <p:cNvSpPr>
            <a:spLocks noChangeArrowheads="1"/>
          </p:cNvSpPr>
          <p:nvPr/>
        </p:nvSpPr>
        <p:spPr bwMode="auto">
          <a:xfrm>
            <a:off x="2286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37895" name="TextBox 32"/>
          <p:cNvSpPr txBox="1">
            <a:spLocks noChangeArrowheads="1"/>
          </p:cNvSpPr>
          <p:nvPr/>
        </p:nvSpPr>
        <p:spPr bwMode="auto">
          <a:xfrm>
            <a:off x="228600" y="552450"/>
            <a:ext cx="22807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App. Shared State</a:t>
            </a:r>
          </a:p>
        </p:txBody>
      </p:sp>
      <p:sp>
        <p:nvSpPr>
          <p:cNvPr id="37896" name="Rounded Rectangle 33"/>
          <p:cNvSpPr>
            <a:spLocks noChangeArrowheads="1"/>
          </p:cNvSpPr>
          <p:nvPr/>
        </p:nvSpPr>
        <p:spPr bwMode="auto">
          <a:xfrm>
            <a:off x="61722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37897" name="TextBox 34"/>
          <p:cNvSpPr txBox="1">
            <a:spLocks noChangeArrowheads="1"/>
          </p:cNvSpPr>
          <p:nvPr/>
        </p:nvSpPr>
        <p:spPr bwMode="auto">
          <a:xfrm>
            <a:off x="6172200" y="558800"/>
            <a:ext cx="13963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CPU State</a:t>
            </a:r>
          </a:p>
        </p:txBody>
      </p:sp>
      <p:sp>
        <p:nvSpPr>
          <p:cNvPr id="37898" name="TextBox 35"/>
          <p:cNvSpPr txBox="1">
            <a:spLocks noChangeArrowheads="1"/>
          </p:cNvSpPr>
          <p:nvPr/>
        </p:nvSpPr>
        <p:spPr bwMode="auto">
          <a:xfrm>
            <a:off x="6172201" y="967582"/>
            <a:ext cx="194734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Running: </a:t>
            </a:r>
            <a:r>
              <a:rPr lang="en-US" sz="2000" b="0">
                <a:solidFill>
                  <a:srgbClr val="FF0000"/>
                </a:solidFill>
                <a:latin typeface="Helvetica" charset="0"/>
                <a:cs typeface="Helvetica" charset="0"/>
              </a:rPr>
              <a:t>T1</a:t>
            </a:r>
          </a:p>
          <a:p>
            <a:pPr eaLnBrk="1" hangingPunct="1"/>
            <a:r>
              <a:rPr lang="en-US" sz="2000" b="0">
                <a:latin typeface="Helvetica" charset="0"/>
                <a:cs typeface="Helvetica" charset="0"/>
              </a:rPr>
              <a:t>Ready </a:t>
            </a:r>
          </a:p>
          <a:p>
            <a:pPr eaLnBrk="1" hangingPunct="1"/>
            <a:r>
              <a:rPr lang="en-US" sz="2000" b="0">
                <a:latin typeface="Helvetica" charset="0"/>
                <a:cs typeface="Helvetica" charset="0"/>
              </a:rPr>
              <a:t>queue </a:t>
            </a:r>
            <a:r>
              <a:rPr lang="en-US" sz="2000" b="0">
                <a:latin typeface="Helvetica" charset="0"/>
                <a:cs typeface="Helvetica" charset="0"/>
                <a:sym typeface="Wingdings" charset="0"/>
              </a:rPr>
              <a:t> NULL</a:t>
            </a:r>
            <a:endParaRPr lang="en-US" sz="2000" b="0">
              <a:solidFill>
                <a:srgbClr val="000000"/>
              </a:solidFill>
              <a:latin typeface="Helvetica" charset="0"/>
              <a:cs typeface="Helvetica" charset="0"/>
              <a:sym typeface="Wingdings" charset="0"/>
            </a:endParaRPr>
          </a:p>
          <a:p>
            <a:pPr eaLnBrk="1" hangingPunct="1"/>
            <a:r>
              <a:rPr lang="en-US" sz="2000" b="0">
                <a:latin typeface="Helvetica" charset="0"/>
                <a:cs typeface="Helvetica" charset="0"/>
                <a:sym typeface="Wingdings" charset="0"/>
              </a:rPr>
              <a:t>…</a:t>
            </a:r>
            <a:endParaRPr lang="en-US" sz="2000" b="0">
              <a:latin typeface="Helvetica" charset="0"/>
              <a:cs typeface="Helvetica" charset="0"/>
            </a:endParaRPr>
          </a:p>
        </p:txBody>
      </p:sp>
      <p:sp>
        <p:nvSpPr>
          <p:cNvPr id="37899" name="Freeform 23"/>
          <p:cNvSpPr>
            <a:spLocks/>
          </p:cNvSpPr>
          <p:nvPr/>
        </p:nvSpPr>
        <p:spPr bwMode="auto">
          <a:xfrm>
            <a:off x="685801" y="1321198"/>
            <a:ext cx="1681163" cy="345281"/>
          </a:xfrm>
          <a:custGeom>
            <a:avLst/>
            <a:gdLst>
              <a:gd name="T0" fmla="*/ 1683285 w 1680633"/>
              <a:gd name="T1" fmla="*/ 0 h 461434"/>
              <a:gd name="T2" fmla="*/ 0 w 1680633"/>
              <a:gd name="T3" fmla="*/ 4184 h 461434"/>
              <a:gd name="T4" fmla="*/ 0 w 1680633"/>
              <a:gd name="T5" fmla="*/ 456163 h 461434"/>
              <a:gd name="T6" fmla="*/ 1666325 w 1680633"/>
              <a:gd name="T7" fmla="*/ 456163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37900" name="TextBox 24"/>
          <p:cNvSpPr txBox="1">
            <a:spLocks noChangeArrowheads="1"/>
          </p:cNvSpPr>
          <p:nvPr/>
        </p:nvSpPr>
        <p:spPr bwMode="auto">
          <a:xfrm>
            <a:off x="533401" y="950912"/>
            <a:ext cx="8978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queue</a:t>
            </a:r>
          </a:p>
        </p:txBody>
      </p:sp>
      <p:sp>
        <p:nvSpPr>
          <p:cNvPr id="37901" name="Rounded Rectangle 27"/>
          <p:cNvSpPr>
            <a:spLocks noChangeArrowheads="1"/>
          </p:cNvSpPr>
          <p:nvPr/>
        </p:nvSpPr>
        <p:spPr bwMode="auto">
          <a:xfrm>
            <a:off x="32004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solidFill>
                <a:srgbClr val="000000"/>
              </a:solidFill>
              <a:latin typeface="Helvetica" charset="0"/>
              <a:cs typeface="Helvetica" charset="0"/>
            </a:endParaRPr>
          </a:p>
        </p:txBody>
      </p:sp>
      <p:sp>
        <p:nvSpPr>
          <p:cNvPr id="37902" name="TextBox 36"/>
          <p:cNvSpPr txBox="1">
            <a:spLocks noChangeArrowheads="1"/>
          </p:cNvSpPr>
          <p:nvPr/>
        </p:nvSpPr>
        <p:spPr bwMode="auto">
          <a:xfrm>
            <a:off x="3243263" y="1028304"/>
            <a:ext cx="18352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lock: </a:t>
            </a:r>
            <a:r>
              <a:rPr lang="en-US" sz="1800" b="0">
                <a:solidFill>
                  <a:srgbClr val="FF0000"/>
                </a:solidFill>
                <a:latin typeface="Helvetica" charset="0"/>
                <a:cs typeface="Helvetica" charset="0"/>
              </a:rPr>
              <a:t>BUSY (T1)</a:t>
            </a:r>
          </a:p>
        </p:txBody>
      </p:sp>
      <p:sp>
        <p:nvSpPr>
          <p:cNvPr id="37903" name="TextBox 37"/>
          <p:cNvSpPr txBox="1">
            <a:spLocks noChangeArrowheads="1"/>
          </p:cNvSpPr>
          <p:nvPr/>
        </p:nvSpPr>
        <p:spPr bwMode="auto">
          <a:xfrm>
            <a:off x="3200401" y="1356916"/>
            <a:ext cx="12113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dataready</a:t>
            </a:r>
          </a:p>
          <a:p>
            <a:pPr eaLnBrk="1" hangingPunct="1"/>
            <a:r>
              <a:rPr lang="en-US" sz="1800" b="0">
                <a:solidFill>
                  <a:srgbClr val="000000"/>
                </a:solidFill>
                <a:latin typeface="Helvetica" charset="0"/>
                <a:cs typeface="Helvetica" charset="0"/>
              </a:rPr>
              <a:t>queue</a:t>
            </a:r>
          </a:p>
        </p:txBody>
      </p:sp>
      <p:cxnSp>
        <p:nvCxnSpPr>
          <p:cNvPr id="37904" name="Straight Arrow Connector 38"/>
          <p:cNvCxnSpPr>
            <a:cxnSpLocks noChangeShapeType="1"/>
          </p:cNvCxnSpPr>
          <p:nvPr/>
        </p:nvCxnSpPr>
        <p:spPr bwMode="auto">
          <a:xfrm flipV="1">
            <a:off x="4475164" y="1609328"/>
            <a:ext cx="312737" cy="3572"/>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37905" name="TextBox 39"/>
          <p:cNvSpPr txBox="1">
            <a:spLocks noChangeArrowheads="1"/>
          </p:cNvSpPr>
          <p:nvPr/>
        </p:nvSpPr>
        <p:spPr bwMode="auto">
          <a:xfrm>
            <a:off x="4787900" y="1441450"/>
            <a:ext cx="7748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NULL</a:t>
            </a:r>
          </a:p>
        </p:txBody>
      </p:sp>
    </p:spTree>
    <p:extLst>
      <p:ext uri="{BB962C8B-B14F-4D97-AF65-F5344CB8AC3E}">
        <p14:creationId xmlns:p14="http://schemas.microsoft.com/office/powerpoint/2010/main" val="2028875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169863" y="-136525"/>
            <a:ext cx="8850312" cy="857250"/>
          </a:xfrm>
        </p:spPr>
        <p:txBody>
          <a:bodyPr/>
          <a:lstStyle/>
          <a:p>
            <a:r>
              <a:rPr lang="en-US" altLang="ko-KR" dirty="0">
                <a:latin typeface="Helvetica" charset="0"/>
                <a:ea typeface="굴림" charset="0"/>
                <a:cs typeface="굴림" charset="0"/>
              </a:rPr>
              <a:t>Mesa Monitor: Why “while()”?</a:t>
            </a:r>
          </a:p>
        </p:txBody>
      </p:sp>
      <p:sp>
        <p:nvSpPr>
          <p:cNvPr id="39938" name="Rectangle 3"/>
          <p:cNvSpPr>
            <a:spLocks noChangeArrowheads="1"/>
          </p:cNvSpPr>
          <p:nvPr/>
        </p:nvSpPr>
        <p:spPr bwMode="auto">
          <a:xfrm>
            <a:off x="457200" y="2403873"/>
            <a:ext cx="2514600" cy="2585323"/>
          </a:xfrm>
          <a:prstGeom prst="rect">
            <a:avLst/>
          </a:prstGeom>
          <a:solidFill>
            <a:srgbClr val="91EEB9"/>
          </a:solidFill>
          <a:ln>
            <a:noFill/>
          </a:ln>
        </p:spPr>
        <p:txBody>
          <a:bodyPr>
            <a:spAutoFit/>
          </a:bodyPr>
          <a:lstStyle/>
          <a:p>
            <a:r>
              <a:rPr lang="en-US" altLang="ko-KR" sz="1800">
                <a:latin typeface="Arial Narrow" charset="0"/>
                <a:cs typeface="Arial Narrow" charset="0"/>
              </a:rPr>
              <a:t>RemoveFromQueue() {</a:t>
            </a:r>
            <a:br>
              <a:rPr lang="en-US" altLang="ko-KR" sz="1800">
                <a:latin typeface="Arial Narrow" charset="0"/>
                <a:cs typeface="Arial Narrow" charset="0"/>
              </a:rPr>
            </a:br>
            <a:r>
              <a:rPr lang="en-US" altLang="ko-KR" sz="1800">
                <a:latin typeface="Arial Narrow" charset="0"/>
                <a:cs typeface="Arial Narrow" charset="0"/>
              </a:rPr>
              <a:t>  lock.Acquire(); </a:t>
            </a:r>
            <a:br>
              <a:rPr lang="en-US" altLang="ko-KR" sz="1800">
                <a:latin typeface="Arial Narrow" charset="0"/>
                <a:cs typeface="Arial Narrow" charset="0"/>
              </a:rPr>
            </a:br>
            <a:r>
              <a:rPr lang="en-US" altLang="ko-KR" sz="1800">
                <a:latin typeface="Arial Narrow" charset="0"/>
                <a:cs typeface="Arial Narrow" charset="0"/>
              </a:rPr>
              <a:t>  if (queue.isEmpty()) {</a:t>
            </a:r>
          </a:p>
          <a:p>
            <a:r>
              <a:rPr lang="en-US" altLang="ko-KR" sz="1800">
                <a:latin typeface="Arial Narrow" charset="0"/>
                <a:cs typeface="Arial Narrow" charset="0"/>
              </a:rPr>
              <a:t>    dataready.wait(&amp;lock); </a:t>
            </a:r>
          </a:p>
          <a:p>
            <a:r>
              <a:rPr lang="en-US" altLang="ko-KR" sz="1800">
                <a:latin typeface="Arial Narrow" charset="0"/>
                <a:cs typeface="Arial Narrow" charset="0"/>
              </a:rPr>
              <a:t>  }</a:t>
            </a:r>
            <a:br>
              <a:rPr lang="en-US" altLang="ko-KR" sz="1800">
                <a:latin typeface="Arial Narrow" charset="0"/>
                <a:cs typeface="Arial Narrow" charset="0"/>
              </a:rPr>
            </a:br>
            <a:r>
              <a:rPr lang="en-US" altLang="ko-KR" sz="1800">
                <a:latin typeface="Arial Narrow" charset="0"/>
                <a:cs typeface="Arial Narrow" charset="0"/>
              </a:rPr>
              <a:t>  item = queue.dequeue(); </a:t>
            </a:r>
            <a:br>
              <a:rPr lang="en-US" altLang="ko-KR" sz="1800">
                <a:latin typeface="Arial Narrow" charset="0"/>
                <a:cs typeface="Arial Narrow" charset="0"/>
              </a:rPr>
            </a:br>
            <a:r>
              <a:rPr lang="en-US" altLang="ko-KR" sz="1800">
                <a:latin typeface="Arial Narrow" charset="0"/>
                <a:cs typeface="Arial Narrow" charset="0"/>
              </a:rPr>
              <a:t>  lock.Release();</a:t>
            </a:r>
          </a:p>
          <a:p>
            <a:r>
              <a:rPr lang="en-US" altLang="ko-KR" sz="1800">
                <a:latin typeface="Arial Narrow" charset="0"/>
                <a:cs typeface="Arial Narrow" charset="0"/>
              </a:rPr>
              <a:t>  return(item);</a:t>
            </a:r>
          </a:p>
          <a:p>
            <a:r>
              <a:rPr lang="en-US" altLang="ko-KR" sz="1800">
                <a:latin typeface="Arial Narrow" charset="0"/>
                <a:cs typeface="Arial Narrow" charset="0"/>
              </a:rPr>
              <a:t>}</a:t>
            </a:r>
          </a:p>
        </p:txBody>
      </p:sp>
      <p:sp>
        <p:nvSpPr>
          <p:cNvPr id="39939" name="TextBox 14"/>
          <p:cNvSpPr txBox="1">
            <a:spLocks noChangeArrowheads="1"/>
          </p:cNvSpPr>
          <p:nvPr/>
        </p:nvSpPr>
        <p:spPr bwMode="auto">
          <a:xfrm>
            <a:off x="914401" y="2053035"/>
            <a:ext cx="16814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T1 (</a:t>
            </a:r>
            <a:r>
              <a:rPr lang="en-US" sz="2000" b="0" dirty="0">
                <a:solidFill>
                  <a:srgbClr val="008000"/>
                </a:solidFill>
                <a:latin typeface="Helvetica" charset="0"/>
                <a:cs typeface="Helvetica" charset="0"/>
              </a:rPr>
              <a:t>Running</a:t>
            </a:r>
            <a:r>
              <a:rPr lang="en-US" sz="2000" b="0" dirty="0">
                <a:latin typeface="Helvetica" charset="0"/>
                <a:cs typeface="Helvetica" charset="0"/>
              </a:rPr>
              <a:t>)</a:t>
            </a:r>
          </a:p>
        </p:txBody>
      </p:sp>
      <p:sp>
        <p:nvSpPr>
          <p:cNvPr id="39940" name="Rectangle 1"/>
          <p:cNvSpPr>
            <a:spLocks noChangeArrowheads="1"/>
          </p:cNvSpPr>
          <p:nvPr/>
        </p:nvSpPr>
        <p:spPr bwMode="auto">
          <a:xfrm>
            <a:off x="457200" y="3867150"/>
            <a:ext cx="2514600" cy="228600"/>
          </a:xfrm>
          <a:prstGeom prst="rect">
            <a:avLst/>
          </a:prstGeom>
          <a:noFill/>
          <a:ln w="5715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39941" name="TextBox 30"/>
          <p:cNvSpPr txBox="1">
            <a:spLocks noChangeArrowheads="1"/>
          </p:cNvSpPr>
          <p:nvPr/>
        </p:nvSpPr>
        <p:spPr bwMode="auto">
          <a:xfrm>
            <a:off x="3227388" y="552450"/>
            <a:ext cx="10398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Monitor</a:t>
            </a:r>
          </a:p>
        </p:txBody>
      </p:sp>
      <p:sp>
        <p:nvSpPr>
          <p:cNvPr id="39942" name="Rounded Rectangle 31"/>
          <p:cNvSpPr>
            <a:spLocks noChangeArrowheads="1"/>
          </p:cNvSpPr>
          <p:nvPr/>
        </p:nvSpPr>
        <p:spPr bwMode="auto">
          <a:xfrm>
            <a:off x="2286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39943" name="TextBox 32"/>
          <p:cNvSpPr txBox="1">
            <a:spLocks noChangeArrowheads="1"/>
          </p:cNvSpPr>
          <p:nvPr/>
        </p:nvSpPr>
        <p:spPr bwMode="auto">
          <a:xfrm>
            <a:off x="228600" y="552450"/>
            <a:ext cx="22807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App. Shared State</a:t>
            </a:r>
          </a:p>
        </p:txBody>
      </p:sp>
      <p:sp>
        <p:nvSpPr>
          <p:cNvPr id="39944" name="Rounded Rectangle 33"/>
          <p:cNvSpPr>
            <a:spLocks noChangeArrowheads="1"/>
          </p:cNvSpPr>
          <p:nvPr/>
        </p:nvSpPr>
        <p:spPr bwMode="auto">
          <a:xfrm>
            <a:off x="61722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39945" name="TextBox 34"/>
          <p:cNvSpPr txBox="1">
            <a:spLocks noChangeArrowheads="1"/>
          </p:cNvSpPr>
          <p:nvPr/>
        </p:nvSpPr>
        <p:spPr bwMode="auto">
          <a:xfrm>
            <a:off x="6172200" y="558800"/>
            <a:ext cx="13963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CPU State</a:t>
            </a:r>
          </a:p>
        </p:txBody>
      </p:sp>
      <p:sp>
        <p:nvSpPr>
          <p:cNvPr id="39946" name="TextBox 35"/>
          <p:cNvSpPr txBox="1">
            <a:spLocks noChangeArrowheads="1"/>
          </p:cNvSpPr>
          <p:nvPr/>
        </p:nvSpPr>
        <p:spPr bwMode="auto">
          <a:xfrm>
            <a:off x="6172201" y="967582"/>
            <a:ext cx="194734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Running</a:t>
            </a:r>
            <a:r>
              <a:rPr lang="en-US" sz="2000" b="0">
                <a:solidFill>
                  <a:srgbClr val="000000"/>
                </a:solidFill>
                <a:latin typeface="Helvetica" charset="0"/>
                <a:cs typeface="Helvetica" charset="0"/>
              </a:rPr>
              <a:t>: T1</a:t>
            </a:r>
          </a:p>
          <a:p>
            <a:pPr eaLnBrk="1" hangingPunct="1"/>
            <a:r>
              <a:rPr lang="en-US" sz="2000" b="0">
                <a:latin typeface="Helvetica" charset="0"/>
                <a:cs typeface="Helvetica" charset="0"/>
              </a:rPr>
              <a:t>Ready </a:t>
            </a:r>
          </a:p>
          <a:p>
            <a:pPr eaLnBrk="1" hangingPunct="1"/>
            <a:r>
              <a:rPr lang="en-US" sz="2000" b="0">
                <a:latin typeface="Helvetica" charset="0"/>
                <a:cs typeface="Helvetica" charset="0"/>
              </a:rPr>
              <a:t>queue </a:t>
            </a:r>
            <a:r>
              <a:rPr lang="en-US" sz="2000" b="0">
                <a:latin typeface="Helvetica" charset="0"/>
                <a:cs typeface="Helvetica" charset="0"/>
                <a:sym typeface="Wingdings" charset="0"/>
              </a:rPr>
              <a:t> NULL</a:t>
            </a:r>
            <a:endParaRPr lang="en-US" sz="2000" b="0">
              <a:solidFill>
                <a:srgbClr val="000000"/>
              </a:solidFill>
              <a:latin typeface="Helvetica" charset="0"/>
              <a:cs typeface="Helvetica" charset="0"/>
              <a:sym typeface="Wingdings" charset="0"/>
            </a:endParaRPr>
          </a:p>
          <a:p>
            <a:pPr eaLnBrk="1" hangingPunct="1"/>
            <a:r>
              <a:rPr lang="en-US" sz="2000" b="0">
                <a:latin typeface="Helvetica" charset="0"/>
                <a:cs typeface="Helvetica" charset="0"/>
                <a:sym typeface="Wingdings" charset="0"/>
              </a:rPr>
              <a:t>…</a:t>
            </a:r>
            <a:endParaRPr lang="en-US" sz="2000" b="0">
              <a:latin typeface="Helvetica" charset="0"/>
              <a:cs typeface="Helvetica" charset="0"/>
            </a:endParaRPr>
          </a:p>
        </p:txBody>
      </p:sp>
      <p:sp>
        <p:nvSpPr>
          <p:cNvPr id="39947" name="Freeform 23"/>
          <p:cNvSpPr>
            <a:spLocks/>
          </p:cNvSpPr>
          <p:nvPr/>
        </p:nvSpPr>
        <p:spPr bwMode="auto">
          <a:xfrm>
            <a:off x="685801" y="1321198"/>
            <a:ext cx="1681163" cy="345281"/>
          </a:xfrm>
          <a:custGeom>
            <a:avLst/>
            <a:gdLst>
              <a:gd name="T0" fmla="*/ 1683285 w 1680633"/>
              <a:gd name="T1" fmla="*/ 0 h 461434"/>
              <a:gd name="T2" fmla="*/ 0 w 1680633"/>
              <a:gd name="T3" fmla="*/ 4184 h 461434"/>
              <a:gd name="T4" fmla="*/ 0 w 1680633"/>
              <a:gd name="T5" fmla="*/ 456163 h 461434"/>
              <a:gd name="T6" fmla="*/ 1666325 w 1680633"/>
              <a:gd name="T7" fmla="*/ 456163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39948" name="TextBox 24"/>
          <p:cNvSpPr txBox="1">
            <a:spLocks noChangeArrowheads="1"/>
          </p:cNvSpPr>
          <p:nvPr/>
        </p:nvSpPr>
        <p:spPr bwMode="auto">
          <a:xfrm>
            <a:off x="533401" y="950912"/>
            <a:ext cx="8978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queue</a:t>
            </a:r>
          </a:p>
        </p:txBody>
      </p:sp>
      <p:sp>
        <p:nvSpPr>
          <p:cNvPr id="39949" name="Rounded Rectangle 27"/>
          <p:cNvSpPr>
            <a:spLocks noChangeArrowheads="1"/>
          </p:cNvSpPr>
          <p:nvPr/>
        </p:nvSpPr>
        <p:spPr bwMode="auto">
          <a:xfrm>
            <a:off x="32004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solidFill>
                <a:srgbClr val="000000"/>
              </a:solidFill>
              <a:latin typeface="Helvetica" charset="0"/>
              <a:cs typeface="Helvetica" charset="0"/>
            </a:endParaRPr>
          </a:p>
        </p:txBody>
      </p:sp>
      <p:sp>
        <p:nvSpPr>
          <p:cNvPr id="39950" name="TextBox 36"/>
          <p:cNvSpPr txBox="1">
            <a:spLocks noChangeArrowheads="1"/>
          </p:cNvSpPr>
          <p:nvPr/>
        </p:nvSpPr>
        <p:spPr bwMode="auto">
          <a:xfrm>
            <a:off x="3243263" y="1028304"/>
            <a:ext cx="18352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lock: </a:t>
            </a:r>
            <a:r>
              <a:rPr lang="en-US" sz="1800" b="0">
                <a:latin typeface="Helvetica" charset="0"/>
                <a:cs typeface="Helvetica" charset="0"/>
              </a:rPr>
              <a:t>BUSY (T1)</a:t>
            </a:r>
          </a:p>
        </p:txBody>
      </p:sp>
      <p:sp>
        <p:nvSpPr>
          <p:cNvPr id="39951" name="TextBox 37"/>
          <p:cNvSpPr txBox="1">
            <a:spLocks noChangeArrowheads="1"/>
          </p:cNvSpPr>
          <p:nvPr/>
        </p:nvSpPr>
        <p:spPr bwMode="auto">
          <a:xfrm>
            <a:off x="3200401" y="1356916"/>
            <a:ext cx="12113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dataready</a:t>
            </a:r>
          </a:p>
          <a:p>
            <a:pPr eaLnBrk="1" hangingPunct="1"/>
            <a:r>
              <a:rPr lang="en-US" sz="1800" b="0">
                <a:solidFill>
                  <a:srgbClr val="000000"/>
                </a:solidFill>
                <a:latin typeface="Helvetica" charset="0"/>
                <a:cs typeface="Helvetica" charset="0"/>
              </a:rPr>
              <a:t>queue</a:t>
            </a:r>
          </a:p>
        </p:txBody>
      </p:sp>
      <p:cxnSp>
        <p:nvCxnSpPr>
          <p:cNvPr id="39952" name="Straight Arrow Connector 38"/>
          <p:cNvCxnSpPr>
            <a:cxnSpLocks noChangeShapeType="1"/>
          </p:cNvCxnSpPr>
          <p:nvPr/>
        </p:nvCxnSpPr>
        <p:spPr bwMode="auto">
          <a:xfrm flipV="1">
            <a:off x="4475164" y="1609328"/>
            <a:ext cx="312737" cy="3572"/>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39953" name="TextBox 39"/>
          <p:cNvSpPr txBox="1">
            <a:spLocks noChangeArrowheads="1"/>
          </p:cNvSpPr>
          <p:nvPr/>
        </p:nvSpPr>
        <p:spPr bwMode="auto">
          <a:xfrm>
            <a:off x="4787900" y="1441450"/>
            <a:ext cx="7748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NULL</a:t>
            </a:r>
          </a:p>
        </p:txBody>
      </p:sp>
      <p:sp>
        <p:nvSpPr>
          <p:cNvPr id="3" name="Rounded Rectangular Callout 2"/>
          <p:cNvSpPr>
            <a:spLocks noChangeArrowheads="1"/>
          </p:cNvSpPr>
          <p:nvPr/>
        </p:nvSpPr>
        <p:spPr bwMode="auto">
          <a:xfrm>
            <a:off x="3657600" y="3543300"/>
            <a:ext cx="1752600" cy="857250"/>
          </a:xfrm>
          <a:prstGeom prst="wedgeRoundRectCallout">
            <a:avLst>
              <a:gd name="adj1" fmla="val -86048"/>
              <a:gd name="adj2" fmla="val -3394"/>
              <a:gd name="adj3" fmla="val 16667"/>
            </a:avLst>
          </a:prstGeom>
          <a:solidFill>
            <a:srgbClr val="FFFFFF"/>
          </a:solidFill>
          <a:ln w="25400">
            <a:solidFill>
              <a:schemeClr val="tx1"/>
            </a:solidFill>
            <a:round/>
            <a:headEnd type="triangle" w="med" len="med"/>
            <a:tailEnd/>
          </a:ln>
        </p:spPr>
        <p:txBody>
          <a:bodyPr anchor="ctr"/>
          <a:lstStyle/>
          <a:p>
            <a:r>
              <a:rPr lang="en-US" b="0">
                <a:latin typeface="Helvetica" charset="0"/>
                <a:cs typeface="Helvetica" charset="0"/>
              </a:rPr>
              <a:t>ERROR: Nothing in the queue! </a:t>
            </a:r>
          </a:p>
        </p:txBody>
      </p:sp>
    </p:spTree>
    <p:extLst>
      <p:ext uri="{BB962C8B-B14F-4D97-AF65-F5344CB8AC3E}">
        <p14:creationId xmlns:p14="http://schemas.microsoft.com/office/powerpoint/2010/main" val="1108607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169863" y="-136525"/>
            <a:ext cx="8850312" cy="857250"/>
          </a:xfrm>
        </p:spPr>
        <p:txBody>
          <a:bodyPr/>
          <a:lstStyle/>
          <a:p>
            <a:r>
              <a:rPr lang="en-US" altLang="ko-KR" dirty="0">
                <a:latin typeface="Helvetica" charset="0"/>
                <a:ea typeface="굴림" charset="0"/>
                <a:cs typeface="굴림" charset="0"/>
              </a:rPr>
              <a:t>Mesa Monitor: Why “while()”?</a:t>
            </a:r>
          </a:p>
        </p:txBody>
      </p:sp>
      <p:sp>
        <p:nvSpPr>
          <p:cNvPr id="41986" name="Rectangle 3"/>
          <p:cNvSpPr>
            <a:spLocks noChangeArrowheads="1"/>
          </p:cNvSpPr>
          <p:nvPr/>
        </p:nvSpPr>
        <p:spPr bwMode="auto">
          <a:xfrm>
            <a:off x="457200" y="2403873"/>
            <a:ext cx="2514600" cy="2585323"/>
          </a:xfrm>
          <a:prstGeom prst="rect">
            <a:avLst/>
          </a:prstGeom>
          <a:solidFill>
            <a:srgbClr val="91EEB9"/>
          </a:solidFill>
          <a:ln>
            <a:noFill/>
          </a:ln>
        </p:spPr>
        <p:txBody>
          <a:bodyPr>
            <a:spAutoFit/>
          </a:bodyPr>
          <a:lstStyle/>
          <a:p>
            <a:r>
              <a:rPr lang="en-US" altLang="ko-KR" sz="1800">
                <a:latin typeface="Arial Narrow" charset="0"/>
                <a:cs typeface="Arial Narrow" charset="0"/>
              </a:rPr>
              <a:t>RemoveFromQueue() {</a:t>
            </a:r>
            <a:br>
              <a:rPr lang="en-US" altLang="ko-KR" sz="1800">
                <a:latin typeface="Arial Narrow" charset="0"/>
                <a:cs typeface="Arial Narrow" charset="0"/>
              </a:rPr>
            </a:br>
            <a:r>
              <a:rPr lang="en-US" altLang="ko-KR" sz="1800">
                <a:latin typeface="Arial Narrow" charset="0"/>
                <a:cs typeface="Arial Narrow" charset="0"/>
              </a:rPr>
              <a:t>  lock.Acquire(); </a:t>
            </a:r>
            <a:br>
              <a:rPr lang="en-US" altLang="ko-KR" sz="1800">
                <a:latin typeface="Arial Narrow" charset="0"/>
                <a:cs typeface="Arial Narrow" charset="0"/>
              </a:rPr>
            </a:br>
            <a:r>
              <a:rPr lang="en-US" altLang="ko-KR" sz="1800">
                <a:latin typeface="Arial Narrow" charset="0"/>
                <a:cs typeface="Arial Narrow" charset="0"/>
              </a:rPr>
              <a:t>  </a:t>
            </a:r>
            <a:r>
              <a:rPr lang="en-US" altLang="ko-KR" sz="1800" u="sng">
                <a:latin typeface="Arial Narrow" charset="0"/>
                <a:cs typeface="Arial Narrow" charset="0"/>
              </a:rPr>
              <a:t>while</a:t>
            </a:r>
            <a:r>
              <a:rPr lang="en-US" altLang="ko-KR" sz="1800">
                <a:latin typeface="Arial Narrow" charset="0"/>
                <a:cs typeface="Arial Narrow" charset="0"/>
              </a:rPr>
              <a:t> (queue.isEmpty()) {</a:t>
            </a:r>
          </a:p>
          <a:p>
            <a:r>
              <a:rPr lang="en-US" altLang="ko-KR" sz="1800">
                <a:latin typeface="Arial Narrow" charset="0"/>
                <a:cs typeface="Arial Narrow" charset="0"/>
              </a:rPr>
              <a:t>    dataready.wait(&amp;lock); </a:t>
            </a:r>
          </a:p>
          <a:p>
            <a:r>
              <a:rPr lang="en-US" altLang="ko-KR" sz="1800">
                <a:latin typeface="Arial Narrow" charset="0"/>
                <a:cs typeface="Arial Narrow" charset="0"/>
              </a:rPr>
              <a:t>  }</a:t>
            </a:r>
            <a:br>
              <a:rPr lang="en-US" altLang="ko-KR" sz="1800">
                <a:latin typeface="Arial Narrow" charset="0"/>
                <a:cs typeface="Arial Narrow" charset="0"/>
              </a:rPr>
            </a:br>
            <a:r>
              <a:rPr lang="en-US" altLang="ko-KR" sz="1800">
                <a:latin typeface="Arial Narrow" charset="0"/>
                <a:cs typeface="Arial Narrow" charset="0"/>
              </a:rPr>
              <a:t>  item = queue.dequeue(); </a:t>
            </a:r>
            <a:br>
              <a:rPr lang="en-US" altLang="ko-KR" sz="1800">
                <a:latin typeface="Arial Narrow" charset="0"/>
                <a:cs typeface="Arial Narrow" charset="0"/>
              </a:rPr>
            </a:br>
            <a:r>
              <a:rPr lang="en-US" altLang="ko-KR" sz="1800">
                <a:latin typeface="Arial Narrow" charset="0"/>
                <a:cs typeface="Arial Narrow" charset="0"/>
              </a:rPr>
              <a:t>  lock.Release();</a:t>
            </a:r>
          </a:p>
          <a:p>
            <a:r>
              <a:rPr lang="en-US" altLang="ko-KR" sz="1800">
                <a:latin typeface="Arial Narrow" charset="0"/>
                <a:cs typeface="Arial Narrow" charset="0"/>
              </a:rPr>
              <a:t>  return(item);</a:t>
            </a:r>
          </a:p>
          <a:p>
            <a:r>
              <a:rPr lang="en-US" altLang="ko-KR" sz="1800">
                <a:latin typeface="Arial Narrow" charset="0"/>
                <a:cs typeface="Arial Narrow" charset="0"/>
              </a:rPr>
              <a:t>}</a:t>
            </a:r>
          </a:p>
        </p:txBody>
      </p:sp>
      <p:sp>
        <p:nvSpPr>
          <p:cNvPr id="41987" name="TextBox 14"/>
          <p:cNvSpPr txBox="1">
            <a:spLocks noChangeArrowheads="1"/>
          </p:cNvSpPr>
          <p:nvPr/>
        </p:nvSpPr>
        <p:spPr bwMode="auto">
          <a:xfrm>
            <a:off x="914401" y="2053035"/>
            <a:ext cx="16814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T1 (</a:t>
            </a:r>
            <a:r>
              <a:rPr lang="en-US" sz="2000" b="0" dirty="0">
                <a:solidFill>
                  <a:srgbClr val="008000"/>
                </a:solidFill>
                <a:latin typeface="Helvetica" charset="0"/>
                <a:cs typeface="Helvetica" charset="0"/>
              </a:rPr>
              <a:t>Running</a:t>
            </a:r>
            <a:r>
              <a:rPr lang="en-US" sz="2000" b="0" dirty="0">
                <a:latin typeface="Helvetica" charset="0"/>
                <a:cs typeface="Helvetica" charset="0"/>
              </a:rPr>
              <a:t>)</a:t>
            </a:r>
          </a:p>
        </p:txBody>
      </p:sp>
      <p:sp>
        <p:nvSpPr>
          <p:cNvPr id="41988" name="Rectangle 1"/>
          <p:cNvSpPr>
            <a:spLocks noChangeArrowheads="1"/>
          </p:cNvSpPr>
          <p:nvPr/>
        </p:nvSpPr>
        <p:spPr bwMode="auto">
          <a:xfrm>
            <a:off x="457200" y="3060700"/>
            <a:ext cx="2514600" cy="228600"/>
          </a:xfrm>
          <a:prstGeom prst="rect">
            <a:avLst/>
          </a:prstGeom>
          <a:noFill/>
          <a:ln w="5715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41989" name="TextBox 30"/>
          <p:cNvSpPr txBox="1">
            <a:spLocks noChangeArrowheads="1"/>
          </p:cNvSpPr>
          <p:nvPr/>
        </p:nvSpPr>
        <p:spPr bwMode="auto">
          <a:xfrm>
            <a:off x="3227388" y="552450"/>
            <a:ext cx="10398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Monitor</a:t>
            </a:r>
          </a:p>
        </p:txBody>
      </p:sp>
      <p:sp>
        <p:nvSpPr>
          <p:cNvPr id="41990" name="Rounded Rectangle 31"/>
          <p:cNvSpPr>
            <a:spLocks noChangeArrowheads="1"/>
          </p:cNvSpPr>
          <p:nvPr/>
        </p:nvSpPr>
        <p:spPr bwMode="auto">
          <a:xfrm>
            <a:off x="2286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41991" name="TextBox 32"/>
          <p:cNvSpPr txBox="1">
            <a:spLocks noChangeArrowheads="1"/>
          </p:cNvSpPr>
          <p:nvPr/>
        </p:nvSpPr>
        <p:spPr bwMode="auto">
          <a:xfrm>
            <a:off x="228600" y="552450"/>
            <a:ext cx="22807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App. Shared State</a:t>
            </a:r>
          </a:p>
        </p:txBody>
      </p:sp>
      <p:sp>
        <p:nvSpPr>
          <p:cNvPr id="41992" name="Rounded Rectangle 33"/>
          <p:cNvSpPr>
            <a:spLocks noChangeArrowheads="1"/>
          </p:cNvSpPr>
          <p:nvPr/>
        </p:nvSpPr>
        <p:spPr bwMode="auto">
          <a:xfrm>
            <a:off x="61722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41993" name="TextBox 34"/>
          <p:cNvSpPr txBox="1">
            <a:spLocks noChangeArrowheads="1"/>
          </p:cNvSpPr>
          <p:nvPr/>
        </p:nvSpPr>
        <p:spPr bwMode="auto">
          <a:xfrm>
            <a:off x="6172200" y="546100"/>
            <a:ext cx="13963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CPU State</a:t>
            </a:r>
          </a:p>
        </p:txBody>
      </p:sp>
      <p:sp>
        <p:nvSpPr>
          <p:cNvPr id="41994" name="TextBox 35"/>
          <p:cNvSpPr txBox="1">
            <a:spLocks noChangeArrowheads="1"/>
          </p:cNvSpPr>
          <p:nvPr/>
        </p:nvSpPr>
        <p:spPr bwMode="auto">
          <a:xfrm>
            <a:off x="6172201" y="967582"/>
            <a:ext cx="194734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Running: </a:t>
            </a:r>
            <a:r>
              <a:rPr lang="en-US" sz="2000" b="0">
                <a:solidFill>
                  <a:srgbClr val="000000"/>
                </a:solidFill>
                <a:latin typeface="Helvetica" charset="0"/>
                <a:cs typeface="Helvetica" charset="0"/>
              </a:rPr>
              <a:t>T1</a:t>
            </a:r>
          </a:p>
          <a:p>
            <a:pPr eaLnBrk="1" hangingPunct="1"/>
            <a:r>
              <a:rPr lang="en-US" sz="2000" b="0">
                <a:latin typeface="Helvetica" charset="0"/>
                <a:cs typeface="Helvetica" charset="0"/>
              </a:rPr>
              <a:t>Ready </a:t>
            </a:r>
          </a:p>
          <a:p>
            <a:pPr eaLnBrk="1" hangingPunct="1"/>
            <a:r>
              <a:rPr lang="en-US" sz="2000" b="0">
                <a:latin typeface="Helvetica" charset="0"/>
                <a:cs typeface="Helvetica" charset="0"/>
              </a:rPr>
              <a:t>queue </a:t>
            </a:r>
            <a:r>
              <a:rPr lang="en-US" sz="2000" b="0">
                <a:latin typeface="Helvetica" charset="0"/>
                <a:cs typeface="Helvetica" charset="0"/>
                <a:sym typeface="Wingdings" charset="0"/>
              </a:rPr>
              <a:t> NULL</a:t>
            </a:r>
            <a:endParaRPr lang="en-US" sz="2000" b="0">
              <a:solidFill>
                <a:srgbClr val="000000"/>
              </a:solidFill>
              <a:latin typeface="Helvetica" charset="0"/>
              <a:cs typeface="Helvetica" charset="0"/>
              <a:sym typeface="Wingdings" charset="0"/>
            </a:endParaRPr>
          </a:p>
          <a:p>
            <a:pPr eaLnBrk="1" hangingPunct="1"/>
            <a:r>
              <a:rPr lang="en-US" sz="2000" b="0">
                <a:latin typeface="Helvetica" charset="0"/>
                <a:cs typeface="Helvetica" charset="0"/>
                <a:sym typeface="Wingdings" charset="0"/>
              </a:rPr>
              <a:t>…</a:t>
            </a:r>
            <a:endParaRPr lang="en-US" sz="2000" b="0">
              <a:latin typeface="Helvetica" charset="0"/>
              <a:cs typeface="Helvetica" charset="0"/>
            </a:endParaRPr>
          </a:p>
        </p:txBody>
      </p:sp>
      <p:sp>
        <p:nvSpPr>
          <p:cNvPr id="41995" name="Freeform 23"/>
          <p:cNvSpPr>
            <a:spLocks/>
          </p:cNvSpPr>
          <p:nvPr/>
        </p:nvSpPr>
        <p:spPr bwMode="auto">
          <a:xfrm>
            <a:off x="685801" y="1321198"/>
            <a:ext cx="1681163" cy="345281"/>
          </a:xfrm>
          <a:custGeom>
            <a:avLst/>
            <a:gdLst>
              <a:gd name="T0" fmla="*/ 1683285 w 1680633"/>
              <a:gd name="T1" fmla="*/ 0 h 461434"/>
              <a:gd name="T2" fmla="*/ 0 w 1680633"/>
              <a:gd name="T3" fmla="*/ 4184 h 461434"/>
              <a:gd name="T4" fmla="*/ 0 w 1680633"/>
              <a:gd name="T5" fmla="*/ 456163 h 461434"/>
              <a:gd name="T6" fmla="*/ 1666325 w 1680633"/>
              <a:gd name="T7" fmla="*/ 456163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41996" name="TextBox 24"/>
          <p:cNvSpPr txBox="1">
            <a:spLocks noChangeArrowheads="1"/>
          </p:cNvSpPr>
          <p:nvPr/>
        </p:nvSpPr>
        <p:spPr bwMode="auto">
          <a:xfrm>
            <a:off x="533401" y="950912"/>
            <a:ext cx="8978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queue</a:t>
            </a:r>
          </a:p>
        </p:txBody>
      </p:sp>
      <p:sp>
        <p:nvSpPr>
          <p:cNvPr id="41997" name="Rounded Rectangle 27"/>
          <p:cNvSpPr>
            <a:spLocks noChangeArrowheads="1"/>
          </p:cNvSpPr>
          <p:nvPr/>
        </p:nvSpPr>
        <p:spPr bwMode="auto">
          <a:xfrm>
            <a:off x="32004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solidFill>
                <a:srgbClr val="000000"/>
              </a:solidFill>
              <a:latin typeface="Helvetica" charset="0"/>
              <a:cs typeface="Helvetica" charset="0"/>
            </a:endParaRPr>
          </a:p>
        </p:txBody>
      </p:sp>
      <p:sp>
        <p:nvSpPr>
          <p:cNvPr id="41998" name="TextBox 36"/>
          <p:cNvSpPr txBox="1">
            <a:spLocks noChangeArrowheads="1"/>
          </p:cNvSpPr>
          <p:nvPr/>
        </p:nvSpPr>
        <p:spPr bwMode="auto">
          <a:xfrm>
            <a:off x="3243263" y="1028304"/>
            <a:ext cx="18352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lock: BUSY (T1)</a:t>
            </a:r>
          </a:p>
        </p:txBody>
      </p:sp>
      <p:sp>
        <p:nvSpPr>
          <p:cNvPr id="41999" name="TextBox 37"/>
          <p:cNvSpPr txBox="1">
            <a:spLocks noChangeArrowheads="1"/>
          </p:cNvSpPr>
          <p:nvPr/>
        </p:nvSpPr>
        <p:spPr bwMode="auto">
          <a:xfrm>
            <a:off x="3200401" y="1356916"/>
            <a:ext cx="12113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dataready</a:t>
            </a:r>
          </a:p>
          <a:p>
            <a:pPr eaLnBrk="1" hangingPunct="1"/>
            <a:r>
              <a:rPr lang="en-US" sz="1800" b="0">
                <a:solidFill>
                  <a:srgbClr val="000000"/>
                </a:solidFill>
                <a:latin typeface="Helvetica" charset="0"/>
                <a:cs typeface="Helvetica" charset="0"/>
              </a:rPr>
              <a:t>queue</a:t>
            </a:r>
          </a:p>
        </p:txBody>
      </p:sp>
      <p:cxnSp>
        <p:nvCxnSpPr>
          <p:cNvPr id="42000" name="Straight Arrow Connector 38"/>
          <p:cNvCxnSpPr>
            <a:cxnSpLocks noChangeShapeType="1"/>
          </p:cNvCxnSpPr>
          <p:nvPr/>
        </p:nvCxnSpPr>
        <p:spPr bwMode="auto">
          <a:xfrm flipV="1">
            <a:off x="4475164" y="1609328"/>
            <a:ext cx="312737" cy="3572"/>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42001" name="TextBox 39"/>
          <p:cNvSpPr txBox="1">
            <a:spLocks noChangeArrowheads="1"/>
          </p:cNvSpPr>
          <p:nvPr/>
        </p:nvSpPr>
        <p:spPr bwMode="auto">
          <a:xfrm>
            <a:off x="4787900" y="1441450"/>
            <a:ext cx="7748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NULL</a:t>
            </a:r>
          </a:p>
        </p:txBody>
      </p:sp>
      <p:sp>
        <p:nvSpPr>
          <p:cNvPr id="19" name="Rounded Rectangular Callout 18"/>
          <p:cNvSpPr>
            <a:spLocks noChangeArrowheads="1"/>
          </p:cNvSpPr>
          <p:nvPr/>
        </p:nvSpPr>
        <p:spPr bwMode="auto">
          <a:xfrm>
            <a:off x="1600200" y="3486150"/>
            <a:ext cx="1447800" cy="857250"/>
          </a:xfrm>
          <a:prstGeom prst="wedgeRoundRectCallout">
            <a:avLst>
              <a:gd name="adj1" fmla="val -91159"/>
              <a:gd name="adj2" fmla="val -69689"/>
              <a:gd name="adj3" fmla="val 16667"/>
            </a:avLst>
          </a:prstGeom>
          <a:solidFill>
            <a:srgbClr val="FFFFFF"/>
          </a:solidFill>
          <a:ln w="25400">
            <a:solidFill>
              <a:schemeClr val="tx1"/>
            </a:solidFill>
            <a:round/>
            <a:headEnd type="triangle" w="med" len="med"/>
            <a:tailEnd/>
          </a:ln>
        </p:spPr>
        <p:txBody>
          <a:bodyPr anchor="ctr"/>
          <a:lstStyle/>
          <a:p>
            <a:r>
              <a:rPr lang="en-US" b="0">
                <a:latin typeface="Helvetica" charset="0"/>
                <a:cs typeface="Helvetica" charset="0"/>
              </a:rPr>
              <a:t>Replace “if” with “while”</a:t>
            </a:r>
          </a:p>
        </p:txBody>
      </p:sp>
    </p:spTree>
    <p:extLst>
      <p:ext uri="{BB962C8B-B14F-4D97-AF65-F5344CB8AC3E}">
        <p14:creationId xmlns:p14="http://schemas.microsoft.com/office/powerpoint/2010/main" val="2520371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a:xfrm>
            <a:off x="169863" y="-136525"/>
            <a:ext cx="8850312" cy="857250"/>
          </a:xfrm>
        </p:spPr>
        <p:txBody>
          <a:bodyPr/>
          <a:lstStyle/>
          <a:p>
            <a:r>
              <a:rPr lang="en-US" altLang="ko-KR" dirty="0">
                <a:latin typeface="Helvetica" charset="0"/>
                <a:ea typeface="굴림" charset="0"/>
                <a:cs typeface="굴림" charset="0"/>
              </a:rPr>
              <a:t>Mesa Monitor: Why “while()”?</a:t>
            </a:r>
          </a:p>
        </p:txBody>
      </p:sp>
      <p:sp>
        <p:nvSpPr>
          <p:cNvPr id="44034" name="Rectangle 3"/>
          <p:cNvSpPr>
            <a:spLocks noChangeArrowheads="1"/>
          </p:cNvSpPr>
          <p:nvPr/>
        </p:nvSpPr>
        <p:spPr bwMode="auto">
          <a:xfrm>
            <a:off x="457200" y="2403873"/>
            <a:ext cx="2514600" cy="2585323"/>
          </a:xfrm>
          <a:prstGeom prst="rect">
            <a:avLst/>
          </a:prstGeom>
          <a:solidFill>
            <a:schemeClr val="accent1">
              <a:lumMod val="40000"/>
              <a:lumOff val="60000"/>
            </a:schemeClr>
          </a:solidFill>
          <a:ln>
            <a:noFill/>
          </a:ln>
        </p:spPr>
        <p:txBody>
          <a:bodyPr>
            <a:spAutoFit/>
          </a:bodyPr>
          <a:lstStyle/>
          <a:p>
            <a:r>
              <a:rPr lang="en-US" altLang="ko-KR" sz="1800">
                <a:latin typeface="Arial Narrow" charset="0"/>
                <a:cs typeface="Arial Narrow" charset="0"/>
              </a:rPr>
              <a:t>RemoveFromQueue() {</a:t>
            </a:r>
            <a:br>
              <a:rPr lang="en-US" altLang="ko-KR" sz="1800">
                <a:latin typeface="Arial Narrow" charset="0"/>
                <a:cs typeface="Arial Narrow" charset="0"/>
              </a:rPr>
            </a:br>
            <a:r>
              <a:rPr lang="en-US" altLang="ko-KR" sz="1800">
                <a:latin typeface="Arial Narrow" charset="0"/>
                <a:cs typeface="Arial Narrow" charset="0"/>
              </a:rPr>
              <a:t>  lock.Acquire(); </a:t>
            </a:r>
            <a:br>
              <a:rPr lang="en-US" altLang="ko-KR" sz="1800">
                <a:latin typeface="Arial Narrow" charset="0"/>
                <a:cs typeface="Arial Narrow" charset="0"/>
              </a:rPr>
            </a:br>
            <a:r>
              <a:rPr lang="en-US" altLang="ko-KR" sz="1800">
                <a:latin typeface="Arial Narrow" charset="0"/>
                <a:cs typeface="Arial Narrow" charset="0"/>
              </a:rPr>
              <a:t>  while (queue.isEmpty()) {</a:t>
            </a:r>
          </a:p>
          <a:p>
            <a:r>
              <a:rPr lang="en-US" altLang="ko-KR" sz="1800">
                <a:latin typeface="Arial Narrow" charset="0"/>
                <a:cs typeface="Arial Narrow" charset="0"/>
              </a:rPr>
              <a:t>    dataready.wait(&amp;lock); </a:t>
            </a:r>
          </a:p>
          <a:p>
            <a:r>
              <a:rPr lang="en-US" altLang="ko-KR" sz="1800">
                <a:latin typeface="Arial Narrow" charset="0"/>
                <a:cs typeface="Arial Narrow" charset="0"/>
              </a:rPr>
              <a:t>  }</a:t>
            </a:r>
            <a:br>
              <a:rPr lang="en-US" altLang="ko-KR" sz="1800">
                <a:latin typeface="Arial Narrow" charset="0"/>
                <a:cs typeface="Arial Narrow" charset="0"/>
              </a:rPr>
            </a:br>
            <a:r>
              <a:rPr lang="en-US" altLang="ko-KR" sz="1800">
                <a:latin typeface="Arial Narrow" charset="0"/>
                <a:cs typeface="Arial Narrow" charset="0"/>
              </a:rPr>
              <a:t>  item = queue.dequeue(); </a:t>
            </a:r>
            <a:br>
              <a:rPr lang="en-US" altLang="ko-KR" sz="1800">
                <a:latin typeface="Arial Narrow" charset="0"/>
                <a:cs typeface="Arial Narrow" charset="0"/>
              </a:rPr>
            </a:br>
            <a:r>
              <a:rPr lang="en-US" altLang="ko-KR" sz="1800">
                <a:latin typeface="Arial Narrow" charset="0"/>
                <a:cs typeface="Arial Narrow" charset="0"/>
              </a:rPr>
              <a:t>  lock.Release();</a:t>
            </a:r>
          </a:p>
          <a:p>
            <a:r>
              <a:rPr lang="en-US" altLang="ko-KR" sz="1800">
                <a:latin typeface="Arial Narrow" charset="0"/>
                <a:cs typeface="Arial Narrow" charset="0"/>
              </a:rPr>
              <a:t>  return(item);</a:t>
            </a:r>
          </a:p>
          <a:p>
            <a:r>
              <a:rPr lang="en-US" altLang="ko-KR" sz="1800">
                <a:latin typeface="Arial Narrow" charset="0"/>
                <a:cs typeface="Arial Narrow" charset="0"/>
              </a:rPr>
              <a:t>}</a:t>
            </a:r>
          </a:p>
        </p:txBody>
      </p:sp>
      <p:sp>
        <p:nvSpPr>
          <p:cNvPr id="44035" name="TextBox 14"/>
          <p:cNvSpPr txBox="1">
            <a:spLocks noChangeArrowheads="1"/>
          </p:cNvSpPr>
          <p:nvPr/>
        </p:nvSpPr>
        <p:spPr bwMode="auto">
          <a:xfrm>
            <a:off x="914400" y="2053035"/>
            <a:ext cx="14674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T1 (Ready)</a:t>
            </a:r>
          </a:p>
        </p:txBody>
      </p:sp>
      <p:sp>
        <p:nvSpPr>
          <p:cNvPr id="44036" name="Rectangle 1"/>
          <p:cNvSpPr>
            <a:spLocks noChangeArrowheads="1"/>
          </p:cNvSpPr>
          <p:nvPr/>
        </p:nvSpPr>
        <p:spPr bwMode="auto">
          <a:xfrm>
            <a:off x="457200" y="3035300"/>
            <a:ext cx="2514600" cy="228600"/>
          </a:xfrm>
          <a:prstGeom prst="rect">
            <a:avLst/>
          </a:prstGeom>
          <a:noFill/>
          <a:ln w="5715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44037" name="TextBox 30"/>
          <p:cNvSpPr txBox="1">
            <a:spLocks noChangeArrowheads="1"/>
          </p:cNvSpPr>
          <p:nvPr/>
        </p:nvSpPr>
        <p:spPr bwMode="auto">
          <a:xfrm>
            <a:off x="3227388" y="552450"/>
            <a:ext cx="10398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Monitor</a:t>
            </a:r>
          </a:p>
        </p:txBody>
      </p:sp>
      <p:sp>
        <p:nvSpPr>
          <p:cNvPr id="44038" name="Rounded Rectangle 31"/>
          <p:cNvSpPr>
            <a:spLocks noChangeArrowheads="1"/>
          </p:cNvSpPr>
          <p:nvPr/>
        </p:nvSpPr>
        <p:spPr bwMode="auto">
          <a:xfrm>
            <a:off x="2286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44039" name="TextBox 32"/>
          <p:cNvSpPr txBox="1">
            <a:spLocks noChangeArrowheads="1"/>
          </p:cNvSpPr>
          <p:nvPr/>
        </p:nvSpPr>
        <p:spPr bwMode="auto">
          <a:xfrm>
            <a:off x="228600" y="552450"/>
            <a:ext cx="22807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App. Shared State</a:t>
            </a:r>
          </a:p>
        </p:txBody>
      </p:sp>
      <p:sp>
        <p:nvSpPr>
          <p:cNvPr id="44040" name="Rounded Rectangle 33"/>
          <p:cNvSpPr>
            <a:spLocks noChangeArrowheads="1"/>
          </p:cNvSpPr>
          <p:nvPr/>
        </p:nvSpPr>
        <p:spPr bwMode="auto">
          <a:xfrm>
            <a:off x="61722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44041" name="TextBox 34"/>
          <p:cNvSpPr txBox="1">
            <a:spLocks noChangeArrowheads="1"/>
          </p:cNvSpPr>
          <p:nvPr/>
        </p:nvSpPr>
        <p:spPr bwMode="auto">
          <a:xfrm>
            <a:off x="6172200" y="546100"/>
            <a:ext cx="13963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CPU State</a:t>
            </a:r>
          </a:p>
        </p:txBody>
      </p:sp>
      <p:sp>
        <p:nvSpPr>
          <p:cNvPr id="44042" name="TextBox 35"/>
          <p:cNvSpPr txBox="1">
            <a:spLocks noChangeArrowheads="1"/>
          </p:cNvSpPr>
          <p:nvPr/>
        </p:nvSpPr>
        <p:spPr bwMode="auto">
          <a:xfrm>
            <a:off x="6172201" y="967582"/>
            <a:ext cx="194734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Running: </a:t>
            </a:r>
            <a:r>
              <a:rPr lang="en-US" sz="2000" b="0">
                <a:solidFill>
                  <a:srgbClr val="000000"/>
                </a:solidFill>
                <a:latin typeface="Helvetica" charset="0"/>
                <a:cs typeface="Helvetica" charset="0"/>
              </a:rPr>
              <a:t>T1</a:t>
            </a:r>
          </a:p>
          <a:p>
            <a:pPr eaLnBrk="1" hangingPunct="1"/>
            <a:r>
              <a:rPr lang="en-US" sz="2000" b="0">
                <a:latin typeface="Helvetica" charset="0"/>
                <a:cs typeface="Helvetica" charset="0"/>
              </a:rPr>
              <a:t>Ready </a:t>
            </a:r>
          </a:p>
          <a:p>
            <a:pPr eaLnBrk="1" hangingPunct="1"/>
            <a:r>
              <a:rPr lang="en-US" sz="2000" b="0">
                <a:latin typeface="Helvetica" charset="0"/>
                <a:cs typeface="Helvetica" charset="0"/>
              </a:rPr>
              <a:t>queue </a:t>
            </a:r>
            <a:r>
              <a:rPr lang="en-US" sz="2000" b="0">
                <a:latin typeface="Helvetica" charset="0"/>
                <a:cs typeface="Helvetica" charset="0"/>
                <a:sym typeface="Wingdings" charset="0"/>
              </a:rPr>
              <a:t> NULL</a:t>
            </a:r>
            <a:endParaRPr lang="en-US" sz="2000" b="0">
              <a:solidFill>
                <a:srgbClr val="000000"/>
              </a:solidFill>
              <a:latin typeface="Helvetica" charset="0"/>
              <a:cs typeface="Helvetica" charset="0"/>
              <a:sym typeface="Wingdings" charset="0"/>
            </a:endParaRPr>
          </a:p>
          <a:p>
            <a:pPr eaLnBrk="1" hangingPunct="1"/>
            <a:r>
              <a:rPr lang="en-US" sz="2000" b="0">
                <a:latin typeface="Helvetica" charset="0"/>
                <a:cs typeface="Helvetica" charset="0"/>
                <a:sym typeface="Wingdings" charset="0"/>
              </a:rPr>
              <a:t>…</a:t>
            </a:r>
            <a:endParaRPr lang="en-US" sz="2000" b="0">
              <a:latin typeface="Helvetica" charset="0"/>
              <a:cs typeface="Helvetica" charset="0"/>
            </a:endParaRPr>
          </a:p>
        </p:txBody>
      </p:sp>
      <p:sp>
        <p:nvSpPr>
          <p:cNvPr id="44043" name="Freeform 23"/>
          <p:cNvSpPr>
            <a:spLocks/>
          </p:cNvSpPr>
          <p:nvPr/>
        </p:nvSpPr>
        <p:spPr bwMode="auto">
          <a:xfrm>
            <a:off x="685801" y="1321198"/>
            <a:ext cx="1681163" cy="345281"/>
          </a:xfrm>
          <a:custGeom>
            <a:avLst/>
            <a:gdLst>
              <a:gd name="T0" fmla="*/ 1683285 w 1680633"/>
              <a:gd name="T1" fmla="*/ 0 h 461434"/>
              <a:gd name="T2" fmla="*/ 0 w 1680633"/>
              <a:gd name="T3" fmla="*/ 4184 h 461434"/>
              <a:gd name="T4" fmla="*/ 0 w 1680633"/>
              <a:gd name="T5" fmla="*/ 456163 h 461434"/>
              <a:gd name="T6" fmla="*/ 1666325 w 1680633"/>
              <a:gd name="T7" fmla="*/ 456163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44044" name="TextBox 24"/>
          <p:cNvSpPr txBox="1">
            <a:spLocks noChangeArrowheads="1"/>
          </p:cNvSpPr>
          <p:nvPr/>
        </p:nvSpPr>
        <p:spPr bwMode="auto">
          <a:xfrm>
            <a:off x="533401" y="950912"/>
            <a:ext cx="8978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queue</a:t>
            </a:r>
          </a:p>
        </p:txBody>
      </p:sp>
      <p:sp>
        <p:nvSpPr>
          <p:cNvPr id="44045" name="Rounded Rectangle 27"/>
          <p:cNvSpPr>
            <a:spLocks noChangeArrowheads="1"/>
          </p:cNvSpPr>
          <p:nvPr/>
        </p:nvSpPr>
        <p:spPr bwMode="auto">
          <a:xfrm>
            <a:off x="32004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solidFill>
                <a:srgbClr val="000000"/>
              </a:solidFill>
              <a:latin typeface="Helvetica" charset="0"/>
              <a:cs typeface="Helvetica" charset="0"/>
            </a:endParaRPr>
          </a:p>
        </p:txBody>
      </p:sp>
      <p:sp>
        <p:nvSpPr>
          <p:cNvPr id="44046" name="TextBox 36"/>
          <p:cNvSpPr txBox="1">
            <a:spLocks noChangeArrowheads="1"/>
          </p:cNvSpPr>
          <p:nvPr/>
        </p:nvSpPr>
        <p:spPr bwMode="auto">
          <a:xfrm>
            <a:off x="3243263" y="1028304"/>
            <a:ext cx="18352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lock: </a:t>
            </a:r>
            <a:r>
              <a:rPr lang="en-US" sz="1800" b="0">
                <a:latin typeface="Helvetica" charset="0"/>
                <a:cs typeface="Helvetica" charset="0"/>
              </a:rPr>
              <a:t>BUSY (T1)</a:t>
            </a:r>
          </a:p>
        </p:txBody>
      </p:sp>
      <p:sp>
        <p:nvSpPr>
          <p:cNvPr id="44047" name="TextBox 37"/>
          <p:cNvSpPr txBox="1">
            <a:spLocks noChangeArrowheads="1"/>
          </p:cNvSpPr>
          <p:nvPr/>
        </p:nvSpPr>
        <p:spPr bwMode="auto">
          <a:xfrm>
            <a:off x="3200401" y="1356916"/>
            <a:ext cx="12113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dataready</a:t>
            </a:r>
          </a:p>
          <a:p>
            <a:pPr eaLnBrk="1" hangingPunct="1"/>
            <a:r>
              <a:rPr lang="en-US" sz="1800" b="0">
                <a:solidFill>
                  <a:srgbClr val="000000"/>
                </a:solidFill>
                <a:latin typeface="Helvetica" charset="0"/>
                <a:cs typeface="Helvetica" charset="0"/>
              </a:rPr>
              <a:t>queue</a:t>
            </a:r>
          </a:p>
        </p:txBody>
      </p:sp>
      <p:cxnSp>
        <p:nvCxnSpPr>
          <p:cNvPr id="44048" name="Straight Arrow Connector 38"/>
          <p:cNvCxnSpPr>
            <a:cxnSpLocks noChangeShapeType="1"/>
          </p:cNvCxnSpPr>
          <p:nvPr/>
        </p:nvCxnSpPr>
        <p:spPr bwMode="auto">
          <a:xfrm flipV="1">
            <a:off x="4475164" y="1609328"/>
            <a:ext cx="312737" cy="3572"/>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44049" name="TextBox 39"/>
          <p:cNvSpPr txBox="1">
            <a:spLocks noChangeArrowheads="1"/>
          </p:cNvSpPr>
          <p:nvPr/>
        </p:nvSpPr>
        <p:spPr bwMode="auto">
          <a:xfrm>
            <a:off x="4787900" y="1441450"/>
            <a:ext cx="7748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NULL</a:t>
            </a:r>
          </a:p>
        </p:txBody>
      </p:sp>
      <p:sp>
        <p:nvSpPr>
          <p:cNvPr id="19" name="Rounded Rectangular Callout 18"/>
          <p:cNvSpPr>
            <a:spLocks noChangeArrowheads="1"/>
          </p:cNvSpPr>
          <p:nvPr/>
        </p:nvSpPr>
        <p:spPr bwMode="auto">
          <a:xfrm>
            <a:off x="3429000" y="3143250"/>
            <a:ext cx="1447800" cy="857250"/>
          </a:xfrm>
          <a:prstGeom prst="wedgeRoundRectCallout">
            <a:avLst>
              <a:gd name="adj1" fmla="val -80636"/>
              <a:gd name="adj2" fmla="val -47467"/>
              <a:gd name="adj3" fmla="val 16667"/>
            </a:avLst>
          </a:prstGeom>
          <a:solidFill>
            <a:srgbClr val="FFFFFF"/>
          </a:solidFill>
          <a:ln w="25400">
            <a:solidFill>
              <a:schemeClr val="tx1"/>
            </a:solidFill>
            <a:round/>
            <a:headEnd type="triangle" w="med" len="med"/>
            <a:tailEnd/>
          </a:ln>
        </p:spPr>
        <p:txBody>
          <a:bodyPr anchor="ctr"/>
          <a:lstStyle/>
          <a:p>
            <a:r>
              <a:rPr lang="en-US" b="0">
                <a:latin typeface="Helvetica" charset="0"/>
                <a:cs typeface="Helvetica" charset="0"/>
              </a:rPr>
              <a:t>Check again if empty!</a:t>
            </a:r>
          </a:p>
        </p:txBody>
      </p:sp>
    </p:spTree>
    <p:extLst>
      <p:ext uri="{BB962C8B-B14F-4D97-AF65-F5344CB8AC3E}">
        <p14:creationId xmlns:p14="http://schemas.microsoft.com/office/powerpoint/2010/main" val="3145271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a:xfrm>
            <a:off x="169863" y="-149225"/>
            <a:ext cx="8850312" cy="857250"/>
          </a:xfrm>
        </p:spPr>
        <p:txBody>
          <a:bodyPr/>
          <a:lstStyle/>
          <a:p>
            <a:r>
              <a:rPr lang="en-US" altLang="ko-KR" dirty="0">
                <a:latin typeface="Helvetica" charset="0"/>
                <a:ea typeface="굴림" charset="0"/>
                <a:cs typeface="굴림" charset="0"/>
              </a:rPr>
              <a:t>Mesa Monitor: Why “while()”?</a:t>
            </a:r>
          </a:p>
        </p:txBody>
      </p:sp>
      <p:sp>
        <p:nvSpPr>
          <p:cNvPr id="58371" name="Rectangle 3"/>
          <p:cNvSpPr>
            <a:spLocks noChangeArrowheads="1"/>
          </p:cNvSpPr>
          <p:nvPr/>
        </p:nvSpPr>
        <p:spPr bwMode="auto">
          <a:xfrm>
            <a:off x="457200" y="2403873"/>
            <a:ext cx="2514600" cy="2585323"/>
          </a:xfrm>
          <a:prstGeom prst="rect">
            <a:avLst/>
          </a:prstGeom>
          <a:solidFill>
            <a:schemeClr val="accent2">
              <a:lumMod val="40000"/>
              <a:lumOff val="60000"/>
            </a:schemeClr>
          </a:solidFill>
          <a:ln>
            <a:noFill/>
          </a:ln>
        </p:spPr>
        <p:txBody>
          <a:bodyPr>
            <a:spAutoFit/>
          </a:bodyPr>
          <a:lstStyle/>
          <a:p>
            <a:pPr>
              <a:defRPr/>
            </a:pPr>
            <a:r>
              <a:rPr lang="en-US" altLang="ko-KR" sz="1800" dirty="0" err="1">
                <a:latin typeface="Arial Narrow"/>
                <a:ea typeface="굴림" charset="0"/>
                <a:cs typeface="Arial Narrow"/>
              </a:rPr>
              <a:t>RemoveFromQueue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a:t>
            </a:r>
            <a:r>
              <a:rPr lang="en-US" altLang="ko-KR" sz="1800" dirty="0" err="1">
                <a:latin typeface="Arial Narrow"/>
                <a:ea typeface="굴림" charset="0"/>
                <a:cs typeface="Arial Narrow"/>
              </a:rPr>
              <a:t>lock.Acquire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while (</a:t>
            </a:r>
            <a:r>
              <a:rPr lang="en-US" altLang="ko-KR" sz="1800" dirty="0" err="1">
                <a:latin typeface="Arial Narrow"/>
                <a:ea typeface="굴림" charset="0"/>
                <a:cs typeface="Arial Narrow"/>
              </a:rPr>
              <a:t>queue.isEmpty</a:t>
            </a:r>
            <a:r>
              <a:rPr lang="en-US" altLang="ko-KR" sz="1800" dirty="0">
                <a:latin typeface="Arial Narrow"/>
                <a:ea typeface="굴림" charset="0"/>
                <a:cs typeface="Arial Narrow"/>
              </a:rPr>
              <a:t>()) {</a:t>
            </a:r>
          </a:p>
          <a:p>
            <a:pPr>
              <a:defRPr/>
            </a:pPr>
            <a:r>
              <a:rPr lang="en-US" altLang="ko-KR" sz="1800" dirty="0">
                <a:latin typeface="Arial Narrow"/>
                <a:ea typeface="굴림" charset="0"/>
                <a:cs typeface="Arial Narrow"/>
              </a:rPr>
              <a:t>    </a:t>
            </a:r>
            <a:r>
              <a:rPr lang="en-US" altLang="ko-KR" sz="1800" dirty="0" err="1">
                <a:latin typeface="Arial Narrow"/>
                <a:ea typeface="굴림" charset="0"/>
                <a:cs typeface="Arial Narrow"/>
              </a:rPr>
              <a:t>dataready.wait</a:t>
            </a:r>
            <a:r>
              <a:rPr lang="en-US" altLang="ko-KR" sz="1800" dirty="0">
                <a:latin typeface="Arial Narrow"/>
                <a:ea typeface="굴림" charset="0"/>
                <a:cs typeface="Arial Narrow"/>
              </a:rPr>
              <a:t>(&amp;lock); </a:t>
            </a:r>
          </a:p>
          <a:p>
            <a:pPr>
              <a:defRPr/>
            </a:pP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item = </a:t>
            </a:r>
            <a:r>
              <a:rPr lang="en-US" altLang="ko-KR" sz="1800" dirty="0" err="1">
                <a:latin typeface="Arial Narrow"/>
                <a:ea typeface="굴림" charset="0"/>
                <a:cs typeface="Arial Narrow"/>
              </a:rPr>
              <a:t>queue.dequeue</a:t>
            </a:r>
            <a:r>
              <a:rPr lang="en-US" altLang="ko-KR" sz="1800" dirty="0">
                <a:latin typeface="Arial Narrow"/>
                <a:ea typeface="굴림" charset="0"/>
                <a:cs typeface="Arial Narrow"/>
              </a:rPr>
              <a:t>(); </a:t>
            </a:r>
            <a:br>
              <a:rPr lang="en-US" altLang="ko-KR" sz="1800" dirty="0">
                <a:latin typeface="Arial Narrow"/>
                <a:ea typeface="굴림" charset="0"/>
                <a:cs typeface="Arial Narrow"/>
              </a:rPr>
            </a:br>
            <a:r>
              <a:rPr lang="en-US" altLang="ko-KR" sz="1800" dirty="0">
                <a:latin typeface="Arial Narrow"/>
                <a:ea typeface="굴림" charset="0"/>
                <a:cs typeface="Arial Narrow"/>
              </a:rPr>
              <a:t>  </a:t>
            </a:r>
            <a:r>
              <a:rPr lang="en-US" altLang="ko-KR" sz="1800" dirty="0" err="1">
                <a:latin typeface="Arial Narrow"/>
                <a:ea typeface="굴림" charset="0"/>
                <a:cs typeface="Arial Narrow"/>
              </a:rPr>
              <a:t>lock.Release</a:t>
            </a:r>
            <a:r>
              <a:rPr lang="en-US" altLang="ko-KR" sz="1800" dirty="0">
                <a:latin typeface="Arial Narrow"/>
                <a:ea typeface="굴림" charset="0"/>
                <a:cs typeface="Arial Narrow"/>
              </a:rPr>
              <a:t>();</a:t>
            </a:r>
          </a:p>
          <a:p>
            <a:pPr>
              <a:defRPr/>
            </a:pPr>
            <a:r>
              <a:rPr lang="en-US" altLang="ko-KR" sz="1800" dirty="0">
                <a:latin typeface="Arial Narrow"/>
                <a:ea typeface="굴림" charset="0"/>
                <a:cs typeface="Arial Narrow"/>
              </a:rPr>
              <a:t>  return(item);</a:t>
            </a:r>
          </a:p>
          <a:p>
            <a:pPr>
              <a:defRPr/>
            </a:pPr>
            <a:r>
              <a:rPr lang="en-US" altLang="ko-KR" sz="1800" dirty="0">
                <a:latin typeface="Arial Narrow"/>
                <a:ea typeface="굴림" charset="0"/>
                <a:cs typeface="Arial Narrow"/>
              </a:rPr>
              <a:t>}</a:t>
            </a:r>
          </a:p>
        </p:txBody>
      </p:sp>
      <p:sp>
        <p:nvSpPr>
          <p:cNvPr id="46083" name="TextBox 14"/>
          <p:cNvSpPr txBox="1">
            <a:spLocks noChangeArrowheads="1"/>
          </p:cNvSpPr>
          <p:nvPr/>
        </p:nvSpPr>
        <p:spPr bwMode="auto">
          <a:xfrm>
            <a:off x="914401" y="2053035"/>
            <a:ext cx="15718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T1 (</a:t>
            </a:r>
            <a:r>
              <a:rPr lang="en-US" sz="2000" b="0" dirty="0">
                <a:solidFill>
                  <a:srgbClr val="FF0000"/>
                </a:solidFill>
                <a:latin typeface="Helvetica" charset="0"/>
                <a:cs typeface="Helvetica" charset="0"/>
              </a:rPr>
              <a:t>Waiting</a:t>
            </a:r>
            <a:r>
              <a:rPr lang="en-US" sz="2000" b="0" dirty="0">
                <a:latin typeface="Helvetica" charset="0"/>
                <a:cs typeface="Helvetica" charset="0"/>
              </a:rPr>
              <a:t>)</a:t>
            </a:r>
          </a:p>
        </p:txBody>
      </p:sp>
      <p:sp>
        <p:nvSpPr>
          <p:cNvPr id="46084" name="Rectangle 1"/>
          <p:cNvSpPr>
            <a:spLocks noChangeArrowheads="1"/>
          </p:cNvSpPr>
          <p:nvPr/>
        </p:nvSpPr>
        <p:spPr bwMode="auto">
          <a:xfrm>
            <a:off x="457200" y="3314700"/>
            <a:ext cx="2514600" cy="228600"/>
          </a:xfrm>
          <a:prstGeom prst="rect">
            <a:avLst/>
          </a:prstGeom>
          <a:noFill/>
          <a:ln w="57150">
            <a:solidFill>
              <a:srgbClr val="2A40E2"/>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46085" name="TextBox 30"/>
          <p:cNvSpPr txBox="1">
            <a:spLocks noChangeArrowheads="1"/>
          </p:cNvSpPr>
          <p:nvPr/>
        </p:nvSpPr>
        <p:spPr bwMode="auto">
          <a:xfrm>
            <a:off x="3227388" y="539750"/>
            <a:ext cx="10398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Monitor</a:t>
            </a:r>
          </a:p>
        </p:txBody>
      </p:sp>
      <p:sp>
        <p:nvSpPr>
          <p:cNvPr id="46086" name="Rounded Rectangle 31"/>
          <p:cNvSpPr>
            <a:spLocks noChangeArrowheads="1"/>
          </p:cNvSpPr>
          <p:nvPr/>
        </p:nvSpPr>
        <p:spPr bwMode="auto">
          <a:xfrm>
            <a:off x="2286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46087" name="TextBox 32"/>
          <p:cNvSpPr txBox="1">
            <a:spLocks noChangeArrowheads="1"/>
          </p:cNvSpPr>
          <p:nvPr/>
        </p:nvSpPr>
        <p:spPr bwMode="auto">
          <a:xfrm>
            <a:off x="228600" y="539750"/>
            <a:ext cx="22807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App. Shared State</a:t>
            </a:r>
          </a:p>
        </p:txBody>
      </p:sp>
      <p:sp>
        <p:nvSpPr>
          <p:cNvPr id="46088" name="Rounded Rectangle 33"/>
          <p:cNvSpPr>
            <a:spLocks noChangeArrowheads="1"/>
          </p:cNvSpPr>
          <p:nvPr/>
        </p:nvSpPr>
        <p:spPr bwMode="auto">
          <a:xfrm>
            <a:off x="61722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46089" name="TextBox 34"/>
          <p:cNvSpPr txBox="1">
            <a:spLocks noChangeArrowheads="1"/>
          </p:cNvSpPr>
          <p:nvPr/>
        </p:nvSpPr>
        <p:spPr bwMode="auto">
          <a:xfrm>
            <a:off x="6172200" y="546100"/>
            <a:ext cx="13963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CPU State</a:t>
            </a:r>
          </a:p>
        </p:txBody>
      </p:sp>
      <p:sp>
        <p:nvSpPr>
          <p:cNvPr id="46090" name="TextBox 35"/>
          <p:cNvSpPr txBox="1">
            <a:spLocks noChangeArrowheads="1"/>
          </p:cNvSpPr>
          <p:nvPr/>
        </p:nvSpPr>
        <p:spPr bwMode="auto">
          <a:xfrm>
            <a:off x="6172201" y="967582"/>
            <a:ext cx="194734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Running: T1</a:t>
            </a:r>
          </a:p>
          <a:p>
            <a:pPr eaLnBrk="1" hangingPunct="1"/>
            <a:r>
              <a:rPr lang="en-US" sz="2000" b="0">
                <a:latin typeface="Helvetica" charset="0"/>
                <a:cs typeface="Helvetica" charset="0"/>
              </a:rPr>
              <a:t>Ready </a:t>
            </a:r>
          </a:p>
          <a:p>
            <a:pPr eaLnBrk="1" hangingPunct="1"/>
            <a:r>
              <a:rPr lang="en-US" sz="2000" b="0">
                <a:latin typeface="Helvetica" charset="0"/>
                <a:cs typeface="Helvetica" charset="0"/>
              </a:rPr>
              <a:t>queue </a:t>
            </a:r>
            <a:r>
              <a:rPr lang="en-US" sz="2000" b="0">
                <a:latin typeface="Helvetica" charset="0"/>
                <a:cs typeface="Helvetica" charset="0"/>
                <a:sym typeface="Wingdings" charset="0"/>
              </a:rPr>
              <a:t> NULL</a:t>
            </a:r>
            <a:endParaRPr lang="en-US" sz="2000" b="0">
              <a:solidFill>
                <a:srgbClr val="000000"/>
              </a:solidFill>
              <a:latin typeface="Helvetica" charset="0"/>
              <a:cs typeface="Helvetica" charset="0"/>
              <a:sym typeface="Wingdings" charset="0"/>
            </a:endParaRPr>
          </a:p>
          <a:p>
            <a:pPr eaLnBrk="1" hangingPunct="1"/>
            <a:r>
              <a:rPr lang="en-US" sz="2000" b="0">
                <a:latin typeface="Helvetica" charset="0"/>
                <a:cs typeface="Helvetica" charset="0"/>
                <a:sym typeface="Wingdings" charset="0"/>
              </a:rPr>
              <a:t>…</a:t>
            </a:r>
            <a:endParaRPr lang="en-US" sz="2000" b="0">
              <a:latin typeface="Helvetica" charset="0"/>
              <a:cs typeface="Helvetica" charset="0"/>
            </a:endParaRPr>
          </a:p>
        </p:txBody>
      </p:sp>
      <p:sp>
        <p:nvSpPr>
          <p:cNvPr id="46091" name="Freeform 23"/>
          <p:cNvSpPr>
            <a:spLocks/>
          </p:cNvSpPr>
          <p:nvPr/>
        </p:nvSpPr>
        <p:spPr bwMode="auto">
          <a:xfrm>
            <a:off x="685801" y="1321198"/>
            <a:ext cx="1681163" cy="345281"/>
          </a:xfrm>
          <a:custGeom>
            <a:avLst/>
            <a:gdLst>
              <a:gd name="T0" fmla="*/ 1683285 w 1680633"/>
              <a:gd name="T1" fmla="*/ 0 h 461434"/>
              <a:gd name="T2" fmla="*/ 0 w 1680633"/>
              <a:gd name="T3" fmla="*/ 4184 h 461434"/>
              <a:gd name="T4" fmla="*/ 0 w 1680633"/>
              <a:gd name="T5" fmla="*/ 456163 h 461434"/>
              <a:gd name="T6" fmla="*/ 1666325 w 1680633"/>
              <a:gd name="T7" fmla="*/ 456163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46092" name="TextBox 24"/>
          <p:cNvSpPr txBox="1">
            <a:spLocks noChangeArrowheads="1"/>
          </p:cNvSpPr>
          <p:nvPr/>
        </p:nvSpPr>
        <p:spPr bwMode="auto">
          <a:xfrm>
            <a:off x="533401" y="950912"/>
            <a:ext cx="8978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Helvetica" charset="0"/>
                <a:cs typeface="Helvetica" charset="0"/>
              </a:rPr>
              <a:t>queue</a:t>
            </a:r>
          </a:p>
        </p:txBody>
      </p:sp>
      <p:sp>
        <p:nvSpPr>
          <p:cNvPr id="46093" name="Rounded Rectangle 27"/>
          <p:cNvSpPr>
            <a:spLocks noChangeArrowheads="1"/>
          </p:cNvSpPr>
          <p:nvPr/>
        </p:nvSpPr>
        <p:spPr bwMode="auto">
          <a:xfrm>
            <a:off x="3200400" y="927100"/>
            <a:ext cx="2819400" cy="1085850"/>
          </a:xfrm>
          <a:prstGeom prst="roundRect">
            <a:avLst>
              <a:gd name="adj" fmla="val 16667"/>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a:endParaRPr lang="en-US" b="0">
              <a:solidFill>
                <a:srgbClr val="000000"/>
              </a:solidFill>
              <a:latin typeface="Helvetica" charset="0"/>
              <a:cs typeface="Helvetica" charset="0"/>
            </a:endParaRPr>
          </a:p>
        </p:txBody>
      </p:sp>
      <p:sp>
        <p:nvSpPr>
          <p:cNvPr id="46094" name="TextBox 36"/>
          <p:cNvSpPr txBox="1">
            <a:spLocks noChangeArrowheads="1"/>
          </p:cNvSpPr>
          <p:nvPr/>
        </p:nvSpPr>
        <p:spPr bwMode="auto">
          <a:xfrm>
            <a:off x="3243263" y="1028304"/>
            <a:ext cx="1339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lock: </a:t>
            </a:r>
            <a:r>
              <a:rPr lang="en-US" sz="1800" b="0">
                <a:solidFill>
                  <a:srgbClr val="FF0000"/>
                </a:solidFill>
                <a:latin typeface="Helvetica" charset="0"/>
                <a:cs typeface="Helvetica" charset="0"/>
              </a:rPr>
              <a:t>FREE</a:t>
            </a:r>
          </a:p>
        </p:txBody>
      </p:sp>
      <p:sp>
        <p:nvSpPr>
          <p:cNvPr id="46095" name="TextBox 37"/>
          <p:cNvSpPr txBox="1">
            <a:spLocks noChangeArrowheads="1"/>
          </p:cNvSpPr>
          <p:nvPr/>
        </p:nvSpPr>
        <p:spPr bwMode="auto">
          <a:xfrm>
            <a:off x="3200401" y="1356916"/>
            <a:ext cx="12113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000000"/>
                </a:solidFill>
                <a:latin typeface="Helvetica" charset="0"/>
                <a:cs typeface="Helvetica" charset="0"/>
              </a:rPr>
              <a:t>dataready</a:t>
            </a:r>
          </a:p>
          <a:p>
            <a:pPr eaLnBrk="1" hangingPunct="1"/>
            <a:r>
              <a:rPr lang="en-US" sz="1800" b="0">
                <a:solidFill>
                  <a:srgbClr val="000000"/>
                </a:solidFill>
                <a:latin typeface="Helvetica" charset="0"/>
                <a:cs typeface="Helvetica" charset="0"/>
              </a:rPr>
              <a:t>queue</a:t>
            </a:r>
          </a:p>
        </p:txBody>
      </p:sp>
      <p:cxnSp>
        <p:nvCxnSpPr>
          <p:cNvPr id="46096" name="Straight Arrow Connector 38"/>
          <p:cNvCxnSpPr>
            <a:cxnSpLocks noChangeShapeType="1"/>
          </p:cNvCxnSpPr>
          <p:nvPr/>
        </p:nvCxnSpPr>
        <p:spPr bwMode="auto">
          <a:xfrm flipV="1">
            <a:off x="4475164" y="1609328"/>
            <a:ext cx="312737" cy="3572"/>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46097" name="TextBox 39"/>
          <p:cNvSpPr txBox="1">
            <a:spLocks noChangeArrowheads="1"/>
          </p:cNvSpPr>
          <p:nvPr/>
        </p:nvSpPr>
        <p:spPr bwMode="auto">
          <a:xfrm>
            <a:off x="4787901" y="1441450"/>
            <a:ext cx="4540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FF0000"/>
                </a:solidFill>
                <a:latin typeface="Helvetica" charset="0"/>
                <a:cs typeface="Helvetica" charset="0"/>
              </a:rPr>
              <a:t>T1</a:t>
            </a:r>
          </a:p>
        </p:txBody>
      </p:sp>
    </p:spTree>
    <p:extLst>
      <p:ext uri="{BB962C8B-B14F-4D97-AF65-F5344CB8AC3E}">
        <p14:creationId xmlns:p14="http://schemas.microsoft.com/office/powerpoint/2010/main" val="2447598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r>
              <a:rPr lang="en-US" altLang="ko-KR">
                <a:latin typeface="Helvetica" charset="0"/>
                <a:ea typeface="굴림" charset="0"/>
                <a:cs typeface="굴림" charset="0"/>
              </a:rPr>
              <a:t>Readers/Writers Problem</a:t>
            </a:r>
          </a:p>
        </p:txBody>
      </p:sp>
      <p:sp>
        <p:nvSpPr>
          <p:cNvPr id="481283" name="Rectangle 3"/>
          <p:cNvSpPr>
            <a:spLocks noGrp="1" noChangeArrowheads="1"/>
          </p:cNvSpPr>
          <p:nvPr>
            <p:ph type="body" idx="1"/>
          </p:nvPr>
        </p:nvSpPr>
        <p:spPr>
          <a:xfrm>
            <a:off x="177800" y="1265634"/>
            <a:ext cx="5854700" cy="3636565"/>
          </a:xfrm>
        </p:spPr>
        <p:txBody>
          <a:bodyPr/>
          <a:lstStyle/>
          <a:p>
            <a:r>
              <a:rPr lang="en-US" altLang="ko-KR" dirty="0">
                <a:latin typeface="Helvetica" charset="0"/>
                <a:ea typeface="굴림" charset="0"/>
                <a:cs typeface="굴림" charset="0"/>
              </a:rPr>
              <a:t>Motivation: Consider a shared database</a:t>
            </a:r>
          </a:p>
          <a:p>
            <a:pPr lvl="1"/>
            <a:r>
              <a:rPr lang="en-US" altLang="ko-KR" dirty="0">
                <a:latin typeface="Helvetica" charset="0"/>
                <a:ea typeface="굴림" charset="0"/>
                <a:cs typeface="굴림" charset="0"/>
              </a:rPr>
              <a:t>Two classes of users:</a:t>
            </a:r>
          </a:p>
          <a:p>
            <a:pPr lvl="2"/>
            <a:r>
              <a:rPr lang="en-US" altLang="ko-KR" dirty="0">
                <a:latin typeface="Helvetica" charset="0"/>
                <a:ea typeface="굴림" charset="0"/>
                <a:cs typeface="굴림" charset="0"/>
              </a:rPr>
              <a:t>Readers – never modify database</a:t>
            </a:r>
          </a:p>
          <a:p>
            <a:pPr lvl="2"/>
            <a:r>
              <a:rPr lang="en-US" altLang="ko-KR" dirty="0">
                <a:latin typeface="Helvetica" charset="0"/>
                <a:ea typeface="굴림" charset="0"/>
                <a:cs typeface="굴림" charset="0"/>
              </a:rPr>
              <a:t>Writers – read and modify database</a:t>
            </a:r>
          </a:p>
          <a:p>
            <a:pPr lvl="1"/>
            <a:r>
              <a:rPr lang="en-US" altLang="ko-KR" dirty="0">
                <a:latin typeface="Helvetica" charset="0"/>
                <a:ea typeface="굴림" charset="0"/>
                <a:cs typeface="굴림" charset="0"/>
              </a:rPr>
              <a:t>Is using a single lock on the whole database sufficient?</a:t>
            </a:r>
          </a:p>
          <a:p>
            <a:pPr lvl="2"/>
            <a:r>
              <a:rPr lang="en-US" altLang="ko-KR" dirty="0">
                <a:latin typeface="Helvetica" charset="0"/>
                <a:ea typeface="굴림" charset="0"/>
                <a:cs typeface="굴림" charset="0"/>
              </a:rPr>
              <a:t>Like to have many readers at the same time</a:t>
            </a:r>
          </a:p>
          <a:p>
            <a:pPr lvl="2"/>
            <a:r>
              <a:rPr lang="en-US" altLang="ko-KR" dirty="0">
                <a:latin typeface="Helvetica" charset="0"/>
                <a:ea typeface="굴림" charset="0"/>
                <a:cs typeface="굴림" charset="0"/>
              </a:rPr>
              <a:t>Only one writer at a time</a:t>
            </a:r>
          </a:p>
        </p:txBody>
      </p:sp>
      <p:grpSp>
        <p:nvGrpSpPr>
          <p:cNvPr id="48131" name="Group 26"/>
          <p:cNvGrpSpPr>
            <a:grpSpLocks/>
          </p:cNvGrpSpPr>
          <p:nvPr/>
        </p:nvGrpSpPr>
        <p:grpSpPr bwMode="auto">
          <a:xfrm>
            <a:off x="5829300" y="1033787"/>
            <a:ext cx="3149600" cy="2077713"/>
            <a:chOff x="672" y="254"/>
            <a:chExt cx="4300" cy="2169"/>
          </a:xfrm>
        </p:grpSpPr>
        <p:pic>
          <p:nvPicPr>
            <p:cNvPr id="48132" name="Picture 4" descr="BD18201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6" y="472"/>
              <a:ext cx="966" cy="1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7" descr="j02920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 y="480"/>
              <a:ext cx="864" cy="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4" name="Picture 8" descr="j01953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5" y="392"/>
              <a:ext cx="987"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5" name="Picture 10" descr="MCj039673400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6" y="1392"/>
              <a:ext cx="911" cy="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6" name="Picture 12" descr="MCj0396732000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8" y="1560"/>
              <a:ext cx="863" cy="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7" name="Freeform 14"/>
            <p:cNvSpPr>
              <a:spLocks/>
            </p:cNvSpPr>
            <p:nvPr/>
          </p:nvSpPr>
          <p:spPr bwMode="auto">
            <a:xfrm>
              <a:off x="1536" y="704"/>
              <a:ext cx="864" cy="208"/>
            </a:xfrm>
            <a:custGeom>
              <a:avLst/>
              <a:gdLst>
                <a:gd name="T0" fmla="*/ 0 w 864"/>
                <a:gd name="T1" fmla="*/ 112 h 208"/>
                <a:gd name="T2" fmla="*/ 384 w 864"/>
                <a:gd name="T3" fmla="*/ 16 h 208"/>
                <a:gd name="T4" fmla="*/ 864 w 864"/>
                <a:gd name="T5" fmla="*/ 208 h 208"/>
                <a:gd name="T6" fmla="*/ 0 60000 65536"/>
                <a:gd name="T7" fmla="*/ 0 60000 65536"/>
                <a:gd name="T8" fmla="*/ 0 60000 65536"/>
                <a:gd name="T9" fmla="*/ 0 w 864"/>
                <a:gd name="T10" fmla="*/ 0 h 208"/>
                <a:gd name="T11" fmla="*/ 864 w 864"/>
                <a:gd name="T12" fmla="*/ 208 h 208"/>
              </a:gdLst>
              <a:ahLst/>
              <a:cxnLst>
                <a:cxn ang="T6">
                  <a:pos x="T0" y="T1"/>
                </a:cxn>
                <a:cxn ang="T7">
                  <a:pos x="T2" y="T3"/>
                </a:cxn>
                <a:cxn ang="T8">
                  <a:pos x="T4" y="T5"/>
                </a:cxn>
              </a:cxnLst>
              <a:rect l="T9" t="T10" r="T11" b="T12"/>
              <a:pathLst>
                <a:path w="864" h="208">
                  <a:moveTo>
                    <a:pt x="0" y="112"/>
                  </a:moveTo>
                  <a:cubicBezTo>
                    <a:pt x="120" y="56"/>
                    <a:pt x="240" y="0"/>
                    <a:pt x="384" y="16"/>
                  </a:cubicBezTo>
                  <a:cubicBezTo>
                    <a:pt x="528" y="32"/>
                    <a:pt x="696" y="120"/>
                    <a:pt x="864" y="208"/>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vert="eaVert" wrap="none" anchor="ctr"/>
            <a:lstStyle/>
            <a:p>
              <a:endParaRPr lang="en-US" sz="2000">
                <a:latin typeface="Helvetica Neue Light"/>
                <a:cs typeface="Helvetica Neue Light"/>
              </a:endParaRPr>
            </a:p>
          </p:txBody>
        </p:sp>
        <p:sp>
          <p:nvSpPr>
            <p:cNvPr id="48138" name="Freeform 15"/>
            <p:cNvSpPr>
              <a:spLocks/>
            </p:cNvSpPr>
            <p:nvPr/>
          </p:nvSpPr>
          <p:spPr bwMode="auto">
            <a:xfrm rot="10800000">
              <a:off x="1488" y="960"/>
              <a:ext cx="864" cy="208"/>
            </a:xfrm>
            <a:custGeom>
              <a:avLst/>
              <a:gdLst>
                <a:gd name="T0" fmla="*/ 0 w 864"/>
                <a:gd name="T1" fmla="*/ 112 h 208"/>
                <a:gd name="T2" fmla="*/ 384 w 864"/>
                <a:gd name="T3" fmla="*/ 16 h 208"/>
                <a:gd name="T4" fmla="*/ 864 w 864"/>
                <a:gd name="T5" fmla="*/ 208 h 208"/>
                <a:gd name="T6" fmla="*/ 0 60000 65536"/>
                <a:gd name="T7" fmla="*/ 0 60000 65536"/>
                <a:gd name="T8" fmla="*/ 0 60000 65536"/>
                <a:gd name="T9" fmla="*/ 0 w 864"/>
                <a:gd name="T10" fmla="*/ 0 h 208"/>
                <a:gd name="T11" fmla="*/ 864 w 864"/>
                <a:gd name="T12" fmla="*/ 208 h 208"/>
              </a:gdLst>
              <a:ahLst/>
              <a:cxnLst>
                <a:cxn ang="T6">
                  <a:pos x="T0" y="T1"/>
                </a:cxn>
                <a:cxn ang="T7">
                  <a:pos x="T2" y="T3"/>
                </a:cxn>
                <a:cxn ang="T8">
                  <a:pos x="T4" y="T5"/>
                </a:cxn>
              </a:cxnLst>
              <a:rect l="T9" t="T10" r="T11" b="T12"/>
              <a:pathLst>
                <a:path w="864" h="208">
                  <a:moveTo>
                    <a:pt x="0" y="112"/>
                  </a:moveTo>
                  <a:cubicBezTo>
                    <a:pt x="120" y="56"/>
                    <a:pt x="240" y="0"/>
                    <a:pt x="384" y="16"/>
                  </a:cubicBezTo>
                  <a:cubicBezTo>
                    <a:pt x="528" y="32"/>
                    <a:pt x="696" y="120"/>
                    <a:pt x="864" y="208"/>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vert="eaVert" wrap="none" anchor="ctr"/>
            <a:lstStyle/>
            <a:p>
              <a:endParaRPr lang="en-US" sz="2000">
                <a:latin typeface="Helvetica Neue Light"/>
                <a:cs typeface="Helvetica Neue Light"/>
              </a:endParaRPr>
            </a:p>
          </p:txBody>
        </p:sp>
        <p:sp>
          <p:nvSpPr>
            <p:cNvPr id="48139" name="Freeform 16"/>
            <p:cNvSpPr>
              <a:spLocks/>
            </p:cNvSpPr>
            <p:nvPr/>
          </p:nvSpPr>
          <p:spPr bwMode="auto">
            <a:xfrm>
              <a:off x="3216" y="624"/>
              <a:ext cx="864" cy="208"/>
            </a:xfrm>
            <a:custGeom>
              <a:avLst/>
              <a:gdLst>
                <a:gd name="T0" fmla="*/ 0 w 864"/>
                <a:gd name="T1" fmla="*/ 112 h 208"/>
                <a:gd name="T2" fmla="*/ 384 w 864"/>
                <a:gd name="T3" fmla="*/ 16 h 208"/>
                <a:gd name="T4" fmla="*/ 864 w 864"/>
                <a:gd name="T5" fmla="*/ 208 h 208"/>
                <a:gd name="T6" fmla="*/ 0 60000 65536"/>
                <a:gd name="T7" fmla="*/ 0 60000 65536"/>
                <a:gd name="T8" fmla="*/ 0 60000 65536"/>
                <a:gd name="T9" fmla="*/ 0 w 864"/>
                <a:gd name="T10" fmla="*/ 0 h 208"/>
                <a:gd name="T11" fmla="*/ 864 w 864"/>
                <a:gd name="T12" fmla="*/ 208 h 208"/>
              </a:gdLst>
              <a:ahLst/>
              <a:cxnLst>
                <a:cxn ang="T6">
                  <a:pos x="T0" y="T1"/>
                </a:cxn>
                <a:cxn ang="T7">
                  <a:pos x="T2" y="T3"/>
                </a:cxn>
                <a:cxn ang="T8">
                  <a:pos x="T4" y="T5"/>
                </a:cxn>
              </a:cxnLst>
              <a:rect l="T9" t="T10" r="T11" b="T12"/>
              <a:pathLst>
                <a:path w="864" h="208">
                  <a:moveTo>
                    <a:pt x="0" y="112"/>
                  </a:moveTo>
                  <a:cubicBezTo>
                    <a:pt x="120" y="56"/>
                    <a:pt x="240" y="0"/>
                    <a:pt x="384" y="16"/>
                  </a:cubicBezTo>
                  <a:cubicBezTo>
                    <a:pt x="528" y="32"/>
                    <a:pt x="696" y="120"/>
                    <a:pt x="864" y="208"/>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vert="eaVert" wrap="none" anchor="ctr"/>
            <a:lstStyle/>
            <a:p>
              <a:endParaRPr lang="en-US" sz="2000">
                <a:latin typeface="Helvetica Neue Light"/>
                <a:cs typeface="Helvetica Neue Light"/>
              </a:endParaRPr>
            </a:p>
          </p:txBody>
        </p:sp>
        <p:sp>
          <p:nvSpPr>
            <p:cNvPr id="48140" name="Freeform 17"/>
            <p:cNvSpPr>
              <a:spLocks/>
            </p:cNvSpPr>
            <p:nvPr/>
          </p:nvSpPr>
          <p:spPr bwMode="auto">
            <a:xfrm rot="10800000">
              <a:off x="3168" y="880"/>
              <a:ext cx="864" cy="208"/>
            </a:xfrm>
            <a:custGeom>
              <a:avLst/>
              <a:gdLst>
                <a:gd name="T0" fmla="*/ 0 w 864"/>
                <a:gd name="T1" fmla="*/ 112 h 208"/>
                <a:gd name="T2" fmla="*/ 384 w 864"/>
                <a:gd name="T3" fmla="*/ 16 h 208"/>
                <a:gd name="T4" fmla="*/ 864 w 864"/>
                <a:gd name="T5" fmla="*/ 208 h 208"/>
                <a:gd name="T6" fmla="*/ 0 60000 65536"/>
                <a:gd name="T7" fmla="*/ 0 60000 65536"/>
                <a:gd name="T8" fmla="*/ 0 60000 65536"/>
                <a:gd name="T9" fmla="*/ 0 w 864"/>
                <a:gd name="T10" fmla="*/ 0 h 208"/>
                <a:gd name="T11" fmla="*/ 864 w 864"/>
                <a:gd name="T12" fmla="*/ 208 h 208"/>
              </a:gdLst>
              <a:ahLst/>
              <a:cxnLst>
                <a:cxn ang="T6">
                  <a:pos x="T0" y="T1"/>
                </a:cxn>
                <a:cxn ang="T7">
                  <a:pos x="T2" y="T3"/>
                </a:cxn>
                <a:cxn ang="T8">
                  <a:pos x="T4" y="T5"/>
                </a:cxn>
              </a:cxnLst>
              <a:rect l="T9" t="T10" r="T11" b="T12"/>
              <a:pathLst>
                <a:path w="864" h="208">
                  <a:moveTo>
                    <a:pt x="0" y="112"/>
                  </a:moveTo>
                  <a:cubicBezTo>
                    <a:pt x="120" y="56"/>
                    <a:pt x="240" y="0"/>
                    <a:pt x="384" y="16"/>
                  </a:cubicBezTo>
                  <a:cubicBezTo>
                    <a:pt x="528" y="32"/>
                    <a:pt x="696" y="120"/>
                    <a:pt x="864" y="208"/>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vert="eaVert" wrap="none" anchor="ctr"/>
            <a:lstStyle/>
            <a:p>
              <a:endParaRPr lang="en-US" sz="2000">
                <a:latin typeface="Helvetica Neue Light"/>
                <a:cs typeface="Helvetica Neue Light"/>
              </a:endParaRPr>
            </a:p>
          </p:txBody>
        </p:sp>
        <p:sp>
          <p:nvSpPr>
            <p:cNvPr id="48141" name="Freeform 18"/>
            <p:cNvSpPr>
              <a:spLocks/>
            </p:cNvSpPr>
            <p:nvPr/>
          </p:nvSpPr>
          <p:spPr bwMode="auto">
            <a:xfrm rot="1801102">
              <a:off x="3216" y="1440"/>
              <a:ext cx="864" cy="208"/>
            </a:xfrm>
            <a:custGeom>
              <a:avLst/>
              <a:gdLst>
                <a:gd name="T0" fmla="*/ 0 w 864"/>
                <a:gd name="T1" fmla="*/ 112 h 208"/>
                <a:gd name="T2" fmla="*/ 384 w 864"/>
                <a:gd name="T3" fmla="*/ 16 h 208"/>
                <a:gd name="T4" fmla="*/ 864 w 864"/>
                <a:gd name="T5" fmla="*/ 208 h 208"/>
                <a:gd name="T6" fmla="*/ 0 60000 65536"/>
                <a:gd name="T7" fmla="*/ 0 60000 65536"/>
                <a:gd name="T8" fmla="*/ 0 60000 65536"/>
                <a:gd name="T9" fmla="*/ 0 w 864"/>
                <a:gd name="T10" fmla="*/ 0 h 208"/>
                <a:gd name="T11" fmla="*/ 864 w 864"/>
                <a:gd name="T12" fmla="*/ 208 h 208"/>
              </a:gdLst>
              <a:ahLst/>
              <a:cxnLst>
                <a:cxn ang="T6">
                  <a:pos x="T0" y="T1"/>
                </a:cxn>
                <a:cxn ang="T7">
                  <a:pos x="T2" y="T3"/>
                </a:cxn>
                <a:cxn ang="T8">
                  <a:pos x="T4" y="T5"/>
                </a:cxn>
              </a:cxnLst>
              <a:rect l="T9" t="T10" r="T11" b="T12"/>
              <a:pathLst>
                <a:path w="864" h="208">
                  <a:moveTo>
                    <a:pt x="0" y="112"/>
                  </a:moveTo>
                  <a:cubicBezTo>
                    <a:pt x="120" y="56"/>
                    <a:pt x="240" y="0"/>
                    <a:pt x="384" y="16"/>
                  </a:cubicBezTo>
                  <a:cubicBezTo>
                    <a:pt x="528" y="32"/>
                    <a:pt x="696" y="120"/>
                    <a:pt x="864" y="208"/>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vert="eaVert" wrap="none" anchor="ctr"/>
            <a:lstStyle/>
            <a:p>
              <a:endParaRPr lang="en-US" sz="2000">
                <a:latin typeface="Helvetica Neue Light"/>
                <a:cs typeface="Helvetica Neue Light"/>
              </a:endParaRPr>
            </a:p>
          </p:txBody>
        </p:sp>
        <p:sp>
          <p:nvSpPr>
            <p:cNvPr id="48142" name="Freeform 19"/>
            <p:cNvSpPr>
              <a:spLocks/>
            </p:cNvSpPr>
            <p:nvPr/>
          </p:nvSpPr>
          <p:spPr bwMode="auto">
            <a:xfrm rot="-8998898">
              <a:off x="3168" y="1696"/>
              <a:ext cx="864" cy="208"/>
            </a:xfrm>
            <a:custGeom>
              <a:avLst/>
              <a:gdLst>
                <a:gd name="T0" fmla="*/ 0 w 864"/>
                <a:gd name="T1" fmla="*/ 112 h 208"/>
                <a:gd name="T2" fmla="*/ 384 w 864"/>
                <a:gd name="T3" fmla="*/ 16 h 208"/>
                <a:gd name="T4" fmla="*/ 864 w 864"/>
                <a:gd name="T5" fmla="*/ 208 h 208"/>
                <a:gd name="T6" fmla="*/ 0 60000 65536"/>
                <a:gd name="T7" fmla="*/ 0 60000 65536"/>
                <a:gd name="T8" fmla="*/ 0 60000 65536"/>
                <a:gd name="T9" fmla="*/ 0 w 864"/>
                <a:gd name="T10" fmla="*/ 0 h 208"/>
                <a:gd name="T11" fmla="*/ 864 w 864"/>
                <a:gd name="T12" fmla="*/ 208 h 208"/>
              </a:gdLst>
              <a:ahLst/>
              <a:cxnLst>
                <a:cxn ang="T6">
                  <a:pos x="T0" y="T1"/>
                </a:cxn>
                <a:cxn ang="T7">
                  <a:pos x="T2" y="T3"/>
                </a:cxn>
                <a:cxn ang="T8">
                  <a:pos x="T4" y="T5"/>
                </a:cxn>
              </a:cxnLst>
              <a:rect l="T9" t="T10" r="T11" b="T12"/>
              <a:pathLst>
                <a:path w="864" h="208">
                  <a:moveTo>
                    <a:pt x="0" y="112"/>
                  </a:moveTo>
                  <a:cubicBezTo>
                    <a:pt x="120" y="56"/>
                    <a:pt x="240" y="0"/>
                    <a:pt x="384" y="16"/>
                  </a:cubicBezTo>
                  <a:cubicBezTo>
                    <a:pt x="528" y="32"/>
                    <a:pt x="696" y="120"/>
                    <a:pt x="864" y="208"/>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vert="eaVert" wrap="none" anchor="ctr"/>
            <a:lstStyle/>
            <a:p>
              <a:endParaRPr lang="en-US" sz="2000">
                <a:latin typeface="Helvetica Neue Light"/>
                <a:cs typeface="Helvetica Neue Light"/>
              </a:endParaRPr>
            </a:p>
          </p:txBody>
        </p:sp>
        <p:sp>
          <p:nvSpPr>
            <p:cNvPr id="48143" name="Freeform 20"/>
            <p:cNvSpPr>
              <a:spLocks/>
            </p:cNvSpPr>
            <p:nvPr/>
          </p:nvSpPr>
          <p:spPr bwMode="auto">
            <a:xfrm rot="8899147">
              <a:off x="1776" y="1632"/>
              <a:ext cx="864" cy="208"/>
            </a:xfrm>
            <a:custGeom>
              <a:avLst/>
              <a:gdLst>
                <a:gd name="T0" fmla="*/ 0 w 864"/>
                <a:gd name="T1" fmla="*/ 112 h 208"/>
                <a:gd name="T2" fmla="*/ 384 w 864"/>
                <a:gd name="T3" fmla="*/ 16 h 208"/>
                <a:gd name="T4" fmla="*/ 864 w 864"/>
                <a:gd name="T5" fmla="*/ 208 h 208"/>
                <a:gd name="T6" fmla="*/ 0 60000 65536"/>
                <a:gd name="T7" fmla="*/ 0 60000 65536"/>
                <a:gd name="T8" fmla="*/ 0 60000 65536"/>
                <a:gd name="T9" fmla="*/ 0 w 864"/>
                <a:gd name="T10" fmla="*/ 0 h 208"/>
                <a:gd name="T11" fmla="*/ 864 w 864"/>
                <a:gd name="T12" fmla="*/ 208 h 208"/>
              </a:gdLst>
              <a:ahLst/>
              <a:cxnLst>
                <a:cxn ang="T6">
                  <a:pos x="T0" y="T1"/>
                </a:cxn>
                <a:cxn ang="T7">
                  <a:pos x="T2" y="T3"/>
                </a:cxn>
                <a:cxn ang="T8">
                  <a:pos x="T4" y="T5"/>
                </a:cxn>
              </a:cxnLst>
              <a:rect l="T9" t="T10" r="T11" b="T12"/>
              <a:pathLst>
                <a:path w="864" h="208">
                  <a:moveTo>
                    <a:pt x="0" y="112"/>
                  </a:moveTo>
                  <a:cubicBezTo>
                    <a:pt x="120" y="56"/>
                    <a:pt x="240" y="0"/>
                    <a:pt x="384" y="16"/>
                  </a:cubicBezTo>
                  <a:cubicBezTo>
                    <a:pt x="528" y="32"/>
                    <a:pt x="696" y="120"/>
                    <a:pt x="864" y="208"/>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vert="eaVert" wrap="none" anchor="ctr"/>
            <a:lstStyle/>
            <a:p>
              <a:endParaRPr lang="en-US" sz="2000">
                <a:latin typeface="Helvetica Neue Light"/>
                <a:cs typeface="Helvetica Neue Light"/>
              </a:endParaRPr>
            </a:p>
          </p:txBody>
        </p:sp>
        <p:sp>
          <p:nvSpPr>
            <p:cNvPr id="48144" name="Freeform 21"/>
            <p:cNvSpPr>
              <a:spLocks/>
            </p:cNvSpPr>
            <p:nvPr/>
          </p:nvSpPr>
          <p:spPr bwMode="auto">
            <a:xfrm rot="-1900853">
              <a:off x="1680" y="1488"/>
              <a:ext cx="864" cy="208"/>
            </a:xfrm>
            <a:custGeom>
              <a:avLst/>
              <a:gdLst>
                <a:gd name="T0" fmla="*/ 0 w 864"/>
                <a:gd name="T1" fmla="*/ 112 h 208"/>
                <a:gd name="T2" fmla="*/ 384 w 864"/>
                <a:gd name="T3" fmla="*/ 16 h 208"/>
                <a:gd name="T4" fmla="*/ 864 w 864"/>
                <a:gd name="T5" fmla="*/ 208 h 208"/>
                <a:gd name="T6" fmla="*/ 0 60000 65536"/>
                <a:gd name="T7" fmla="*/ 0 60000 65536"/>
                <a:gd name="T8" fmla="*/ 0 60000 65536"/>
                <a:gd name="T9" fmla="*/ 0 w 864"/>
                <a:gd name="T10" fmla="*/ 0 h 208"/>
                <a:gd name="T11" fmla="*/ 864 w 864"/>
                <a:gd name="T12" fmla="*/ 208 h 208"/>
              </a:gdLst>
              <a:ahLst/>
              <a:cxnLst>
                <a:cxn ang="T6">
                  <a:pos x="T0" y="T1"/>
                </a:cxn>
                <a:cxn ang="T7">
                  <a:pos x="T2" y="T3"/>
                </a:cxn>
                <a:cxn ang="T8">
                  <a:pos x="T4" y="T5"/>
                </a:cxn>
              </a:cxnLst>
              <a:rect l="T9" t="T10" r="T11" b="T12"/>
              <a:pathLst>
                <a:path w="864" h="208">
                  <a:moveTo>
                    <a:pt x="0" y="112"/>
                  </a:moveTo>
                  <a:cubicBezTo>
                    <a:pt x="120" y="56"/>
                    <a:pt x="240" y="0"/>
                    <a:pt x="384" y="16"/>
                  </a:cubicBezTo>
                  <a:cubicBezTo>
                    <a:pt x="528" y="32"/>
                    <a:pt x="696" y="120"/>
                    <a:pt x="864" y="208"/>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vert="eaVert" wrap="none" anchor="ctr"/>
            <a:lstStyle/>
            <a:p>
              <a:endParaRPr lang="en-US" sz="2000">
                <a:latin typeface="Helvetica Neue Light"/>
                <a:cs typeface="Helvetica Neue Light"/>
              </a:endParaRPr>
            </a:p>
          </p:txBody>
        </p:sp>
        <p:sp>
          <p:nvSpPr>
            <p:cNvPr id="48145" name="Text Box 22"/>
            <p:cNvSpPr txBox="1">
              <a:spLocks noChangeArrowheads="1"/>
            </p:cNvSpPr>
            <p:nvPr/>
          </p:nvSpPr>
          <p:spPr bwMode="auto">
            <a:xfrm>
              <a:off x="1871" y="1144"/>
              <a:ext cx="275"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spcBef>
                  <a:spcPct val="50000"/>
                </a:spcBef>
              </a:pPr>
              <a:r>
                <a:rPr lang="en-US" altLang="ko-KR" sz="2000">
                  <a:latin typeface="Helvetica Neue Light"/>
                  <a:ea typeface="굴림" charset="0"/>
                  <a:cs typeface="Helvetica Neue Light"/>
                </a:rPr>
                <a:t>R</a:t>
              </a:r>
            </a:p>
          </p:txBody>
        </p:sp>
        <p:sp>
          <p:nvSpPr>
            <p:cNvPr id="48146" name="Text Box 23"/>
            <p:cNvSpPr txBox="1">
              <a:spLocks noChangeArrowheads="1"/>
            </p:cNvSpPr>
            <p:nvPr/>
          </p:nvSpPr>
          <p:spPr bwMode="auto">
            <a:xfrm>
              <a:off x="3390" y="254"/>
              <a:ext cx="274"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spcBef>
                  <a:spcPct val="50000"/>
                </a:spcBef>
              </a:pPr>
              <a:r>
                <a:rPr lang="en-US" altLang="ko-KR" sz="2000" dirty="0">
                  <a:latin typeface="Helvetica Neue Light"/>
                  <a:ea typeface="굴림" charset="0"/>
                  <a:cs typeface="Helvetica Neue Light"/>
                </a:rPr>
                <a:t>R</a:t>
              </a:r>
            </a:p>
          </p:txBody>
        </p:sp>
        <p:sp>
          <p:nvSpPr>
            <p:cNvPr id="48147" name="Text Box 24"/>
            <p:cNvSpPr txBox="1">
              <a:spLocks noChangeArrowheads="1"/>
            </p:cNvSpPr>
            <p:nvPr/>
          </p:nvSpPr>
          <p:spPr bwMode="auto">
            <a:xfrm>
              <a:off x="3419" y="1037"/>
              <a:ext cx="274"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spcBef>
                  <a:spcPct val="50000"/>
                </a:spcBef>
              </a:pPr>
              <a:r>
                <a:rPr lang="en-US" altLang="ko-KR" sz="2000" dirty="0">
                  <a:latin typeface="Helvetica Neue Light"/>
                  <a:ea typeface="굴림" charset="0"/>
                  <a:cs typeface="Helvetica Neue Light"/>
                </a:rPr>
                <a:t>R</a:t>
              </a:r>
            </a:p>
          </p:txBody>
        </p:sp>
        <p:sp>
          <p:nvSpPr>
            <p:cNvPr id="48148" name="Text Box 25"/>
            <p:cNvSpPr txBox="1">
              <a:spLocks noChangeArrowheads="1"/>
            </p:cNvSpPr>
            <p:nvPr/>
          </p:nvSpPr>
          <p:spPr bwMode="auto">
            <a:xfrm>
              <a:off x="1591" y="304"/>
              <a:ext cx="336"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spcBef>
                  <a:spcPct val="50000"/>
                </a:spcBef>
              </a:pPr>
              <a:r>
                <a:rPr lang="en-US" altLang="ko-KR" sz="2000" dirty="0">
                  <a:latin typeface="Helvetica Neue Light"/>
                  <a:ea typeface="굴림" charset="0"/>
                  <a:cs typeface="Helvetica Neue Light"/>
                </a:rPr>
                <a:t>W</a:t>
              </a:r>
            </a:p>
          </p:txBody>
        </p:sp>
      </p:grpSp>
    </p:spTree>
    <p:extLst>
      <p:ext uri="{BB962C8B-B14F-4D97-AF65-F5344CB8AC3E}">
        <p14:creationId xmlns:p14="http://schemas.microsoft.com/office/powerpoint/2010/main" val="817502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81283">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81283">
                                            <p:txEl>
                                              <p:pRg st="1" end="1"/>
                                            </p:txEl>
                                          </p:spTgt>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481283">
                                            <p:txEl>
                                              <p:pRg st="2" end="2"/>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81283">
                                            <p:txEl>
                                              <p:pRg st="3" end="3"/>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81283">
                                            <p:txEl>
                                              <p:pRg st="4" end="4"/>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81283">
                                            <p:txEl>
                                              <p:pRg st="5" end="5"/>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812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3" grpId="0" build="p" bldLvl="2"/>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0177" name="Picture 5" descr="BD18201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0" y="57150"/>
            <a:ext cx="107315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8" name="Rectangle 2"/>
          <p:cNvSpPr>
            <a:spLocks noGrp="1" noChangeArrowheads="1"/>
          </p:cNvSpPr>
          <p:nvPr>
            <p:ph type="title"/>
          </p:nvPr>
        </p:nvSpPr>
        <p:spPr>
          <a:xfrm>
            <a:off x="169863" y="-212725"/>
            <a:ext cx="8850312" cy="857250"/>
          </a:xfrm>
        </p:spPr>
        <p:txBody>
          <a:bodyPr/>
          <a:lstStyle/>
          <a:p>
            <a:r>
              <a:rPr lang="en-US" altLang="ko-KR" dirty="0">
                <a:latin typeface="Helvetica" charset="0"/>
                <a:ea typeface="굴림" charset="0"/>
                <a:cs typeface="굴림" charset="0"/>
              </a:rPr>
              <a:t>Basic Readers/Writers Solution</a:t>
            </a:r>
          </a:p>
        </p:txBody>
      </p:sp>
      <p:sp>
        <p:nvSpPr>
          <p:cNvPr id="482307" name="Rectangle 3"/>
          <p:cNvSpPr>
            <a:spLocks noGrp="1" noChangeArrowheads="1"/>
          </p:cNvSpPr>
          <p:nvPr>
            <p:ph type="body" idx="1"/>
          </p:nvPr>
        </p:nvSpPr>
        <p:spPr>
          <a:xfrm>
            <a:off x="152401" y="514350"/>
            <a:ext cx="8683625" cy="4572000"/>
          </a:xfrm>
        </p:spPr>
        <p:txBody>
          <a:bodyPr>
            <a:normAutofit fontScale="70000" lnSpcReduction="20000"/>
          </a:bodyPr>
          <a:lstStyle/>
          <a:p>
            <a:pPr>
              <a:lnSpc>
                <a:spcPct val="110000"/>
              </a:lnSpc>
              <a:spcBef>
                <a:spcPct val="20000"/>
              </a:spcBef>
            </a:pPr>
            <a:r>
              <a:rPr lang="en-US" altLang="ko-KR" dirty="0">
                <a:latin typeface="Helvetica" charset="0"/>
                <a:ea typeface="굴림" charset="0"/>
                <a:cs typeface="굴림" charset="0"/>
              </a:rPr>
              <a:t>Correctness Constraints:</a:t>
            </a:r>
          </a:p>
          <a:p>
            <a:pPr lvl="1">
              <a:lnSpc>
                <a:spcPct val="110000"/>
              </a:lnSpc>
              <a:spcBef>
                <a:spcPct val="20000"/>
              </a:spcBef>
            </a:pPr>
            <a:r>
              <a:rPr lang="en-US" altLang="ko-KR" dirty="0">
                <a:latin typeface="Helvetica" charset="0"/>
                <a:ea typeface="굴림" charset="0"/>
                <a:cs typeface="굴림" charset="0"/>
              </a:rPr>
              <a:t>Readers can access database when no writers</a:t>
            </a:r>
          </a:p>
          <a:p>
            <a:pPr lvl="1">
              <a:lnSpc>
                <a:spcPct val="110000"/>
              </a:lnSpc>
              <a:spcBef>
                <a:spcPct val="20000"/>
              </a:spcBef>
            </a:pPr>
            <a:r>
              <a:rPr lang="en-US" altLang="ko-KR" dirty="0">
                <a:latin typeface="Helvetica" charset="0"/>
                <a:ea typeface="굴림" charset="0"/>
                <a:cs typeface="굴림" charset="0"/>
              </a:rPr>
              <a:t>Writers can access database when no readers or writers</a:t>
            </a:r>
          </a:p>
          <a:p>
            <a:pPr lvl="1">
              <a:lnSpc>
                <a:spcPct val="110000"/>
              </a:lnSpc>
              <a:spcBef>
                <a:spcPct val="20000"/>
              </a:spcBef>
            </a:pPr>
            <a:r>
              <a:rPr lang="en-US" altLang="ko-KR" dirty="0">
                <a:latin typeface="Helvetica" charset="0"/>
                <a:ea typeface="굴림" charset="0"/>
                <a:cs typeface="굴림" charset="0"/>
              </a:rPr>
              <a:t>Only one thread manipulates state variables at a time</a:t>
            </a:r>
          </a:p>
          <a:p>
            <a:pPr>
              <a:lnSpc>
                <a:spcPct val="110000"/>
              </a:lnSpc>
              <a:spcBef>
                <a:spcPct val="20000"/>
              </a:spcBef>
            </a:pPr>
            <a:r>
              <a:rPr lang="en-US" altLang="ko-KR" dirty="0">
                <a:latin typeface="Helvetica" charset="0"/>
                <a:ea typeface="굴림" charset="0"/>
                <a:cs typeface="굴림" charset="0"/>
              </a:rPr>
              <a:t>Basic structure of a solution:</a:t>
            </a:r>
          </a:p>
          <a:p>
            <a:pPr lvl="1">
              <a:lnSpc>
                <a:spcPct val="110000"/>
              </a:lnSpc>
              <a:spcBef>
                <a:spcPct val="20000"/>
              </a:spcBef>
            </a:pPr>
            <a:r>
              <a:rPr lang="en-US" altLang="ko-KR" b="1" dirty="0">
                <a:latin typeface="Courier New" charset="0"/>
                <a:ea typeface="굴림" charset="0"/>
                <a:cs typeface="굴림" charset="0"/>
              </a:rPr>
              <a:t>Reader()</a:t>
            </a:r>
            <a:br>
              <a:rPr lang="en-US" altLang="ko-KR" b="1" dirty="0">
                <a:latin typeface="Courier New" charset="0"/>
                <a:ea typeface="굴림" charset="0"/>
                <a:cs typeface="굴림" charset="0"/>
              </a:rPr>
            </a:br>
            <a:r>
              <a:rPr lang="en-US" altLang="ko-KR" sz="2000" b="1" dirty="0">
                <a:latin typeface="Courier New" charset="0"/>
                <a:ea typeface="굴림" charset="0"/>
                <a:cs typeface="굴림" charset="0"/>
              </a:rPr>
              <a:t>   Wait until no writers</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Access data base</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Check out – wake up a waiting writer</a:t>
            </a:r>
          </a:p>
          <a:p>
            <a:pPr lvl="1">
              <a:lnSpc>
                <a:spcPct val="110000"/>
              </a:lnSpc>
              <a:spcBef>
                <a:spcPct val="20000"/>
              </a:spcBef>
            </a:pPr>
            <a:r>
              <a:rPr lang="en-US" altLang="ko-KR" b="1" dirty="0">
                <a:latin typeface="Courier New" charset="0"/>
                <a:ea typeface="굴림" charset="0"/>
                <a:cs typeface="굴림" charset="0"/>
              </a:rPr>
              <a:t>Writer()</a:t>
            </a:r>
            <a:br>
              <a:rPr lang="en-US" altLang="ko-KR" b="1" dirty="0">
                <a:latin typeface="Courier New" charset="0"/>
                <a:ea typeface="굴림" charset="0"/>
                <a:cs typeface="굴림" charset="0"/>
              </a:rPr>
            </a:br>
            <a:r>
              <a:rPr lang="en-US" altLang="ko-KR" sz="2000" b="1" dirty="0">
                <a:latin typeface="Courier New" charset="0"/>
                <a:ea typeface="굴림" charset="0"/>
                <a:cs typeface="굴림" charset="0"/>
              </a:rPr>
              <a:t>   Wait until no active readers or writers</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Access database</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Check out – wake up waiting readers or writer</a:t>
            </a:r>
          </a:p>
          <a:p>
            <a:pPr lvl="1">
              <a:lnSpc>
                <a:spcPct val="110000"/>
              </a:lnSpc>
              <a:spcBef>
                <a:spcPct val="20000"/>
              </a:spcBef>
            </a:pPr>
            <a:r>
              <a:rPr lang="en-US" altLang="ko-KR" dirty="0">
                <a:latin typeface="Helvetica" charset="0"/>
                <a:ea typeface="굴림" charset="0"/>
                <a:cs typeface="굴림" charset="0"/>
              </a:rPr>
              <a:t>State variables (Protected by a lock called “lock”):</a:t>
            </a:r>
          </a:p>
          <a:p>
            <a:pPr lvl="2">
              <a:lnSpc>
                <a:spcPct val="110000"/>
              </a:lnSpc>
              <a:spcBef>
                <a:spcPct val="20000"/>
              </a:spcBef>
            </a:pPr>
            <a:r>
              <a:rPr lang="en-US" altLang="ko-KR" dirty="0" err="1">
                <a:latin typeface="Helvetica" charset="0"/>
                <a:ea typeface="굴림" charset="0"/>
                <a:cs typeface="굴림" charset="0"/>
              </a:rPr>
              <a:t>int</a:t>
            </a:r>
            <a:r>
              <a:rPr lang="en-US" altLang="ko-KR" dirty="0">
                <a:latin typeface="Helvetica" charset="0"/>
                <a:ea typeface="굴림" charset="0"/>
                <a:cs typeface="굴림" charset="0"/>
              </a:rPr>
              <a:t> AR: Number of active readers; initially = 0</a:t>
            </a:r>
          </a:p>
          <a:p>
            <a:pPr lvl="2">
              <a:lnSpc>
                <a:spcPct val="110000"/>
              </a:lnSpc>
              <a:spcBef>
                <a:spcPct val="20000"/>
              </a:spcBef>
            </a:pPr>
            <a:r>
              <a:rPr lang="en-US" altLang="ko-KR" dirty="0" err="1">
                <a:latin typeface="Helvetica" charset="0"/>
                <a:ea typeface="굴림" charset="0"/>
                <a:cs typeface="굴림" charset="0"/>
              </a:rPr>
              <a:t>int</a:t>
            </a:r>
            <a:r>
              <a:rPr lang="en-US" altLang="ko-KR" dirty="0">
                <a:latin typeface="Helvetica" charset="0"/>
                <a:ea typeface="굴림" charset="0"/>
                <a:cs typeface="굴림" charset="0"/>
              </a:rPr>
              <a:t> WR: Number of waiting readers; initially = 0</a:t>
            </a:r>
          </a:p>
          <a:p>
            <a:pPr lvl="2">
              <a:lnSpc>
                <a:spcPct val="110000"/>
              </a:lnSpc>
              <a:spcBef>
                <a:spcPct val="20000"/>
              </a:spcBef>
            </a:pPr>
            <a:r>
              <a:rPr lang="en-US" altLang="ko-KR" dirty="0" err="1">
                <a:latin typeface="Helvetica" charset="0"/>
                <a:ea typeface="굴림" charset="0"/>
                <a:cs typeface="굴림" charset="0"/>
              </a:rPr>
              <a:t>int</a:t>
            </a:r>
            <a:r>
              <a:rPr lang="en-US" altLang="ko-KR" dirty="0">
                <a:latin typeface="Helvetica" charset="0"/>
                <a:ea typeface="굴림" charset="0"/>
                <a:cs typeface="굴림" charset="0"/>
              </a:rPr>
              <a:t> AW: Number of active writers; initially = 0</a:t>
            </a:r>
          </a:p>
          <a:p>
            <a:pPr lvl="2">
              <a:lnSpc>
                <a:spcPct val="110000"/>
              </a:lnSpc>
              <a:spcBef>
                <a:spcPct val="20000"/>
              </a:spcBef>
            </a:pPr>
            <a:r>
              <a:rPr lang="en-US" altLang="ko-KR" dirty="0" err="1">
                <a:latin typeface="Helvetica" charset="0"/>
                <a:ea typeface="굴림" charset="0"/>
                <a:cs typeface="굴림" charset="0"/>
              </a:rPr>
              <a:t>int</a:t>
            </a:r>
            <a:r>
              <a:rPr lang="en-US" altLang="ko-KR" dirty="0">
                <a:latin typeface="Helvetica" charset="0"/>
                <a:ea typeface="굴림" charset="0"/>
                <a:cs typeface="굴림" charset="0"/>
              </a:rPr>
              <a:t> WW: Number of waiting writers; initially = 0</a:t>
            </a:r>
          </a:p>
          <a:p>
            <a:pPr lvl="2">
              <a:lnSpc>
                <a:spcPct val="110000"/>
              </a:lnSpc>
              <a:spcBef>
                <a:spcPct val="20000"/>
              </a:spcBef>
            </a:pPr>
            <a:r>
              <a:rPr lang="en-US" altLang="ko-KR" dirty="0">
                <a:latin typeface="Helvetica" charset="0"/>
                <a:ea typeface="굴림" charset="0"/>
                <a:cs typeface="굴림" charset="0"/>
              </a:rPr>
              <a:t>Condition </a:t>
            </a:r>
            <a:r>
              <a:rPr lang="en-US" altLang="ko-KR" dirty="0" err="1">
                <a:latin typeface="Helvetica" charset="0"/>
                <a:ea typeface="굴림" charset="0"/>
                <a:cs typeface="굴림" charset="0"/>
              </a:rPr>
              <a:t>okToRead</a:t>
            </a:r>
            <a:r>
              <a:rPr lang="en-US" altLang="ko-KR" dirty="0">
                <a:latin typeface="Helvetica" charset="0"/>
                <a:ea typeface="굴림" charset="0"/>
                <a:cs typeface="굴림" charset="0"/>
              </a:rPr>
              <a:t> = NIL</a:t>
            </a:r>
          </a:p>
          <a:p>
            <a:pPr lvl="2">
              <a:lnSpc>
                <a:spcPct val="110000"/>
              </a:lnSpc>
              <a:spcBef>
                <a:spcPct val="20000"/>
              </a:spcBef>
            </a:pPr>
            <a:r>
              <a:rPr lang="en-US" altLang="ko-KR" dirty="0">
                <a:latin typeface="Helvetica" charset="0"/>
                <a:ea typeface="굴림" charset="0"/>
                <a:cs typeface="굴림" charset="0"/>
              </a:rPr>
              <a:t>Condition </a:t>
            </a:r>
            <a:r>
              <a:rPr lang="en-US" altLang="ko-KR" dirty="0" err="1">
                <a:latin typeface="Helvetica" charset="0"/>
                <a:ea typeface="굴림" charset="0"/>
                <a:cs typeface="굴림" charset="0"/>
              </a:rPr>
              <a:t>okToWrite</a:t>
            </a:r>
            <a:r>
              <a:rPr lang="en-US" altLang="ko-KR" dirty="0">
                <a:latin typeface="Helvetica" charset="0"/>
                <a:ea typeface="굴림" charset="0"/>
                <a:cs typeface="굴림" charset="0"/>
              </a:rPr>
              <a:t> = NIL</a:t>
            </a:r>
          </a:p>
        </p:txBody>
      </p:sp>
    </p:spTree>
    <p:extLst>
      <p:ext uri="{BB962C8B-B14F-4D97-AF65-F5344CB8AC3E}">
        <p14:creationId xmlns:p14="http://schemas.microsoft.com/office/powerpoint/2010/main" val="3133813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23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23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230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230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8230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82307">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2307">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82307">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230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2307">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2307">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2307">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2307">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230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7"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169863" y="-111125"/>
            <a:ext cx="8850312" cy="857250"/>
          </a:xfrm>
        </p:spPr>
        <p:txBody>
          <a:bodyPr/>
          <a:lstStyle/>
          <a:p>
            <a:r>
              <a:rPr lang="en-US" altLang="ko-KR" dirty="0">
                <a:latin typeface="Helvetica" charset="0"/>
                <a:ea typeface="굴림" charset="0"/>
                <a:cs typeface="굴림" charset="0"/>
              </a:rPr>
              <a:t>Code for a Reader</a:t>
            </a:r>
          </a:p>
        </p:txBody>
      </p:sp>
      <p:sp>
        <p:nvSpPr>
          <p:cNvPr id="483331" name="Rectangle 3"/>
          <p:cNvSpPr>
            <a:spLocks noGrp="1" noChangeArrowheads="1"/>
          </p:cNvSpPr>
          <p:nvPr>
            <p:ph type="body" idx="1"/>
          </p:nvPr>
        </p:nvSpPr>
        <p:spPr>
          <a:xfrm>
            <a:off x="457200" y="571500"/>
            <a:ext cx="8382000" cy="4343400"/>
          </a:xfrm>
        </p:spPr>
        <p:txBody>
          <a:bodyPr>
            <a:normAutofit fontScale="70000" lnSpcReduction="20000"/>
          </a:bodyPr>
          <a:lstStyle/>
          <a:p>
            <a:pPr>
              <a:lnSpc>
                <a:spcPct val="120000"/>
              </a:lnSpc>
              <a:buFontTx/>
              <a:buNone/>
              <a:tabLst>
                <a:tab pos="576263" algn="l"/>
                <a:tab pos="914400" algn="l"/>
                <a:tab pos="1252538" algn="l"/>
                <a:tab pos="1603375" algn="l"/>
                <a:tab pos="4233863" algn="l"/>
              </a:tabLst>
            </a:pPr>
            <a:r>
              <a:rPr lang="en-US" altLang="ko-KR" sz="2000" dirty="0">
                <a:latin typeface="Courier New" charset="0"/>
                <a:ea typeface="굴림" charset="0"/>
                <a:cs typeface="굴림" charset="0"/>
              </a:rPr>
              <a:t>  </a:t>
            </a:r>
            <a:r>
              <a:rPr lang="en-US" altLang="ko-KR" sz="2000" b="1" dirty="0">
                <a:latin typeface="Courier New" charset="0"/>
                <a:ea typeface="굴림" charset="0"/>
                <a:cs typeface="굴림" charset="0"/>
              </a:rPr>
              <a:t>Reader()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 First check self into system</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r>
              <a:rPr lang="en-US" altLang="ko-KR" sz="2000" b="1" dirty="0" err="1">
                <a:latin typeface="Courier New" charset="0"/>
                <a:ea typeface="굴림" charset="0"/>
                <a:cs typeface="굴림" charset="0"/>
              </a:rPr>
              <a:t>lock.Acquire</a:t>
            </a:r>
            <a:r>
              <a:rPr lang="en-US" altLang="ko-KR" sz="2000" b="1" dirty="0">
                <a:latin typeface="Courier New" charset="0"/>
                <a:ea typeface="굴림" charset="0"/>
                <a:cs typeface="굴림" charset="0"/>
              </a:rPr>
              <a:t>();</a:t>
            </a:r>
          </a:p>
          <a:p>
            <a:pPr>
              <a:lnSpc>
                <a:spcPct val="120000"/>
              </a:lnSpc>
              <a:buFontTx/>
              <a:buNone/>
              <a:tabLst>
                <a:tab pos="576263" algn="l"/>
                <a:tab pos="914400" algn="l"/>
                <a:tab pos="1252538" algn="l"/>
                <a:tab pos="1603375" algn="l"/>
                <a:tab pos="4233863" algn="l"/>
              </a:tabLst>
            </a:pPr>
            <a:r>
              <a:rPr lang="en-US" altLang="ko-KR" sz="2000" b="1" dirty="0">
                <a:latin typeface="Courier New" charset="0"/>
                <a:ea typeface="굴림" charset="0"/>
                <a:cs typeface="굴림" charset="0"/>
              </a:rPr>
              <a:t>	</a:t>
            </a:r>
            <a:r>
              <a:rPr lang="en-US" altLang="ko-KR" sz="2000" b="1" dirty="0" smtClean="0">
                <a:latin typeface="Courier New" charset="0"/>
                <a:ea typeface="굴림" charset="0"/>
                <a:cs typeface="굴림" charset="0"/>
              </a:rPr>
              <a:t>while </a:t>
            </a:r>
            <a:r>
              <a:rPr lang="en-US" altLang="ko-KR" sz="2000" b="1" dirty="0">
                <a:latin typeface="Courier New" charset="0"/>
                <a:ea typeface="굴림" charset="0"/>
                <a:cs typeface="굴림" charset="0"/>
              </a:rPr>
              <a:t>((AW + WW) &gt; 0) </a:t>
            </a:r>
            <a:r>
              <a:rPr lang="en-US" altLang="ko-KR" sz="2000" b="1" dirty="0" smtClean="0">
                <a:latin typeface="Courier New" charset="0"/>
                <a:ea typeface="굴림" charset="0"/>
                <a:cs typeface="굴림" charset="0"/>
              </a:rPr>
              <a:t>{ </a:t>
            </a:r>
            <a:r>
              <a:rPr lang="en-US" altLang="ko-KR" sz="2000" b="1" dirty="0" smtClean="0">
                <a:solidFill>
                  <a:schemeClr val="accent2"/>
                </a:solidFill>
                <a:latin typeface="Courier New" charset="0"/>
                <a:ea typeface="굴림" charset="0"/>
                <a:cs typeface="굴림" charset="0"/>
              </a:rPr>
              <a:t>/</a:t>
            </a:r>
            <a:r>
              <a:rPr lang="en-US" altLang="ko-KR" sz="2000" b="1" dirty="0">
                <a:solidFill>
                  <a:schemeClr val="accent2"/>
                </a:solidFill>
                <a:latin typeface="Courier New" charset="0"/>
                <a:ea typeface="굴림" charset="0"/>
                <a:cs typeface="굴림" charset="0"/>
              </a:rPr>
              <a:t>/ Is it safe to read?</a:t>
            </a:r>
            <a:r>
              <a:rPr lang="en-US" altLang="ko-KR" sz="2000" b="1" dirty="0">
                <a:latin typeface="Courier New" charset="0"/>
                <a:ea typeface="굴림" charset="0"/>
                <a:cs typeface="굴림" charset="0"/>
              </a:rPr>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WR++;	</a:t>
            </a:r>
            <a:r>
              <a:rPr lang="en-US" altLang="ko-KR" sz="2000" b="1" dirty="0">
                <a:solidFill>
                  <a:schemeClr val="accent2"/>
                </a:solidFill>
                <a:latin typeface="Courier New" charset="0"/>
                <a:ea typeface="굴림" charset="0"/>
                <a:cs typeface="굴림" charset="0"/>
              </a:rPr>
              <a:t>// No. Writers exist</a:t>
            </a:r>
            <a:r>
              <a:rPr lang="en-US" altLang="ko-KR" sz="2000" b="1" dirty="0">
                <a:latin typeface="Courier New" charset="0"/>
                <a:ea typeface="굴림" charset="0"/>
                <a:cs typeface="굴림" charset="0"/>
              </a:rPr>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r>
              <a:rPr lang="en-US" altLang="ko-KR" sz="2000" b="1" dirty="0" err="1">
                <a:latin typeface="Courier New" charset="0"/>
                <a:ea typeface="굴림" charset="0"/>
                <a:cs typeface="굴림" charset="0"/>
              </a:rPr>
              <a:t>okToRead.wait</a:t>
            </a:r>
            <a:r>
              <a:rPr lang="en-US" altLang="ko-KR" sz="2000" b="1" dirty="0">
                <a:latin typeface="Courier New" charset="0"/>
                <a:ea typeface="굴림" charset="0"/>
                <a:cs typeface="굴림" charset="0"/>
              </a:rPr>
              <a:t>(&amp;lock)</a:t>
            </a:r>
            <a:r>
              <a:rPr lang="en-US" altLang="ko-KR" sz="2000" b="1" dirty="0" smtClean="0">
                <a:latin typeface="Courier New" charset="0"/>
                <a:ea typeface="굴림" charset="0"/>
                <a:cs typeface="굴림" charset="0"/>
              </a:rPr>
              <a:t>; </a:t>
            </a:r>
            <a:r>
              <a:rPr lang="en-US" altLang="ko-KR" sz="2000" b="1" dirty="0" smtClean="0">
                <a:solidFill>
                  <a:schemeClr val="accent2"/>
                </a:solidFill>
                <a:latin typeface="Courier New" charset="0"/>
                <a:ea typeface="굴림" charset="0"/>
                <a:cs typeface="굴림" charset="0"/>
              </a:rPr>
              <a:t>/</a:t>
            </a:r>
            <a:r>
              <a:rPr lang="en-US" altLang="ko-KR" sz="2000" b="1" dirty="0">
                <a:solidFill>
                  <a:schemeClr val="accent2"/>
                </a:solidFill>
                <a:latin typeface="Courier New" charset="0"/>
                <a:ea typeface="굴림" charset="0"/>
                <a:cs typeface="굴림" charset="0"/>
              </a:rPr>
              <a:t>/ Sleep on </a:t>
            </a:r>
            <a:r>
              <a:rPr lang="en-US" altLang="ko-KR" sz="2000" b="1" dirty="0" err="1">
                <a:solidFill>
                  <a:schemeClr val="accent2"/>
                </a:solidFill>
                <a:latin typeface="Courier New" charset="0"/>
                <a:ea typeface="굴림" charset="0"/>
                <a:cs typeface="굴림" charset="0"/>
              </a:rPr>
              <a:t>cond</a:t>
            </a:r>
            <a:r>
              <a:rPr lang="en-US" altLang="ko-KR" sz="2000" b="1" dirty="0">
                <a:solidFill>
                  <a:schemeClr val="accent2"/>
                </a:solidFill>
                <a:latin typeface="Courier New" charset="0"/>
                <a:ea typeface="굴림" charset="0"/>
                <a:cs typeface="굴림" charset="0"/>
              </a:rPr>
              <a:t> </a:t>
            </a:r>
            <a:r>
              <a:rPr lang="en-US" altLang="ko-KR" sz="2000" b="1" dirty="0" err="1">
                <a:solidFill>
                  <a:schemeClr val="accent2"/>
                </a:solidFill>
                <a:latin typeface="Courier New" charset="0"/>
                <a:ea typeface="굴림" charset="0"/>
                <a:cs typeface="굴림" charset="0"/>
              </a:rPr>
              <a:t>var</a:t>
            </a:r>
            <a:r>
              <a:rPr lang="en-US" altLang="ko-KR" sz="2000" b="1" dirty="0">
                <a:latin typeface="Courier New" charset="0"/>
                <a:ea typeface="굴림" charset="0"/>
                <a:cs typeface="굴림" charset="0"/>
              </a:rPr>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WR--;	</a:t>
            </a:r>
            <a:r>
              <a:rPr lang="en-US" altLang="ko-KR" sz="2000" b="1" dirty="0">
                <a:solidFill>
                  <a:schemeClr val="accent2"/>
                </a:solidFill>
                <a:latin typeface="Courier New" charset="0"/>
                <a:ea typeface="굴림" charset="0"/>
                <a:cs typeface="굴림" charset="0"/>
              </a:rPr>
              <a:t>// No longer waiting</a:t>
            </a:r>
            <a:r>
              <a:rPr lang="en-US" altLang="ko-KR" sz="2000" b="1" dirty="0">
                <a:latin typeface="Courier New" charset="0"/>
                <a:ea typeface="굴림" charset="0"/>
                <a:cs typeface="굴림" charset="0"/>
              </a:rPr>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p>
          <a:p>
            <a:pPr>
              <a:lnSpc>
                <a:spcPct val="120000"/>
              </a:lnSpc>
              <a:buFontTx/>
              <a:buNone/>
              <a:tabLst>
                <a:tab pos="576263" algn="l"/>
                <a:tab pos="914400" algn="l"/>
                <a:tab pos="1252538" algn="l"/>
                <a:tab pos="1603375" algn="l"/>
                <a:tab pos="4233863" algn="l"/>
              </a:tabLst>
            </a:pPr>
            <a:r>
              <a:rPr lang="en-US" altLang="ko-KR" sz="2000" b="1" dirty="0">
                <a:latin typeface="Courier New" charset="0"/>
                <a:ea typeface="굴림" charset="0"/>
                <a:cs typeface="굴림" charset="0"/>
              </a:rPr>
              <a:t>	</a:t>
            </a:r>
            <a:r>
              <a:rPr lang="en-US" altLang="ko-KR" sz="2000" b="1" dirty="0" smtClean="0">
                <a:latin typeface="Courier New" charset="0"/>
                <a:ea typeface="굴림" charset="0"/>
                <a:cs typeface="굴림" charset="0"/>
              </a:rPr>
              <a:t>AR</a:t>
            </a:r>
            <a:r>
              <a:rPr lang="en-US" altLang="ko-KR" sz="2000" b="1" dirty="0">
                <a:latin typeface="Courier New" charset="0"/>
                <a:ea typeface="굴림" charset="0"/>
                <a:cs typeface="굴림" charset="0"/>
              </a:rPr>
              <a:t>++;		</a:t>
            </a:r>
            <a:r>
              <a:rPr lang="en-US" altLang="ko-KR" sz="2000" b="1" dirty="0">
                <a:solidFill>
                  <a:schemeClr val="accent2"/>
                </a:solidFill>
                <a:latin typeface="Courier New" charset="0"/>
                <a:ea typeface="굴림" charset="0"/>
                <a:cs typeface="굴림" charset="0"/>
              </a:rPr>
              <a:t>// Now we are active!</a:t>
            </a:r>
            <a:r>
              <a:rPr lang="en-US" altLang="ko-KR" sz="2000" b="1" dirty="0">
                <a:latin typeface="Courier New" charset="0"/>
                <a:ea typeface="굴림" charset="0"/>
                <a:cs typeface="굴림" charset="0"/>
              </a:rPr>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r>
              <a:rPr lang="en-US" altLang="ko-KR" sz="2000" b="1" dirty="0" err="1">
                <a:latin typeface="Courier New" charset="0"/>
                <a:ea typeface="굴림" charset="0"/>
                <a:cs typeface="굴림" charset="0"/>
              </a:rPr>
              <a:t>lock.release</a:t>
            </a:r>
            <a:r>
              <a:rPr lang="en-US" altLang="ko-KR" sz="2000" b="1" dirty="0">
                <a:latin typeface="Courier New" charset="0"/>
                <a:ea typeface="굴림" charset="0"/>
                <a:cs typeface="굴림" charset="0"/>
              </a:rPr>
              <a:t>();</a:t>
            </a:r>
          </a:p>
          <a:p>
            <a:pPr>
              <a:lnSpc>
                <a:spcPct val="120000"/>
              </a:lnSpc>
              <a:buFontTx/>
              <a:buNone/>
              <a:tabLst>
                <a:tab pos="576263" algn="l"/>
                <a:tab pos="914400" algn="l"/>
                <a:tab pos="1252538" algn="l"/>
                <a:tab pos="1603375" algn="l"/>
                <a:tab pos="4233863" algn="l"/>
              </a:tabLst>
            </a:pPr>
            <a:r>
              <a:rPr lang="en-US" altLang="ko-KR" sz="2000" b="1" dirty="0">
                <a:latin typeface="Courier New" charset="0"/>
                <a:ea typeface="굴림" charset="0"/>
                <a:cs typeface="굴림" charset="0"/>
              </a:rPr>
              <a:t>	</a:t>
            </a:r>
            <a:r>
              <a:rPr lang="en-US" altLang="ko-KR" sz="2000" b="1" dirty="0" smtClean="0">
                <a:solidFill>
                  <a:schemeClr val="hlink"/>
                </a:solidFill>
                <a:latin typeface="Courier New" charset="0"/>
                <a:ea typeface="굴림" charset="0"/>
                <a:cs typeface="굴림" charset="0"/>
              </a:rPr>
              <a:t>/</a:t>
            </a:r>
            <a:r>
              <a:rPr lang="en-US" altLang="ko-KR" sz="2000" b="1" dirty="0">
                <a:solidFill>
                  <a:schemeClr val="hlink"/>
                </a:solidFill>
                <a:latin typeface="Courier New" charset="0"/>
                <a:ea typeface="굴림" charset="0"/>
                <a:cs typeface="굴림" charset="0"/>
              </a:rPr>
              <a:t>/ Perform actual read-only access</a:t>
            </a:r>
            <a:br>
              <a:rPr lang="en-US" altLang="ko-KR" sz="2000" b="1" dirty="0">
                <a:solidFill>
                  <a:schemeClr val="hlink"/>
                </a:solidFill>
                <a:latin typeface="Courier New" charset="0"/>
                <a:ea typeface="굴림" charset="0"/>
                <a:cs typeface="굴림" charset="0"/>
              </a:rPr>
            </a:br>
            <a:r>
              <a:rPr lang="en-US" altLang="ko-KR" sz="2000" b="1" dirty="0">
                <a:solidFill>
                  <a:schemeClr val="hlink"/>
                </a:solidFill>
                <a:latin typeface="Courier New" charset="0"/>
                <a:ea typeface="굴림" charset="0"/>
                <a:cs typeface="굴림" charset="0"/>
              </a:rPr>
              <a:t>	</a:t>
            </a:r>
            <a:r>
              <a:rPr lang="en-US" altLang="ko-KR" sz="2000" b="1" dirty="0" err="1">
                <a:solidFill>
                  <a:schemeClr val="hlink"/>
                </a:solidFill>
                <a:latin typeface="Courier New" charset="0"/>
                <a:ea typeface="굴림" charset="0"/>
                <a:cs typeface="굴림" charset="0"/>
              </a:rPr>
              <a:t>AccessDatabase</a:t>
            </a:r>
            <a:r>
              <a:rPr lang="en-US" altLang="ko-KR" sz="2000" b="1" dirty="0">
                <a:solidFill>
                  <a:schemeClr val="hlink"/>
                </a:solidFill>
                <a:latin typeface="Courier New" charset="0"/>
                <a:ea typeface="굴림" charset="0"/>
                <a:cs typeface="굴림" charset="0"/>
              </a:rPr>
              <a:t>(</a:t>
            </a:r>
            <a:r>
              <a:rPr lang="en-US" altLang="ko-KR" sz="2000" b="1" dirty="0" err="1">
                <a:solidFill>
                  <a:schemeClr val="hlink"/>
                </a:solidFill>
                <a:latin typeface="Courier New" charset="0"/>
                <a:ea typeface="굴림" charset="0"/>
                <a:cs typeface="굴림" charset="0"/>
              </a:rPr>
              <a:t>ReadOnly</a:t>
            </a:r>
            <a:r>
              <a:rPr lang="en-US" altLang="ko-KR" sz="2000" b="1" dirty="0">
                <a:solidFill>
                  <a:schemeClr val="hlink"/>
                </a:solidFill>
                <a:latin typeface="Courier New" charset="0"/>
                <a:ea typeface="굴림" charset="0"/>
                <a:cs typeface="굴림" charset="0"/>
              </a:rPr>
              <a:t>);</a:t>
            </a:r>
          </a:p>
          <a:p>
            <a:pPr>
              <a:lnSpc>
                <a:spcPct val="120000"/>
              </a:lnSpc>
              <a:buFontTx/>
              <a:buNone/>
              <a:tabLst>
                <a:tab pos="576263" algn="l"/>
                <a:tab pos="914400" algn="l"/>
                <a:tab pos="1252538" algn="l"/>
                <a:tab pos="1603375" algn="l"/>
                <a:tab pos="4233863" algn="l"/>
              </a:tabLst>
            </a:pPr>
            <a:r>
              <a:rPr lang="en-US" altLang="ko-KR" sz="2000" b="1" dirty="0">
                <a:latin typeface="Courier New" charset="0"/>
                <a:ea typeface="굴림" charset="0"/>
                <a:cs typeface="굴림" charset="0"/>
              </a:rPr>
              <a:t>	</a:t>
            </a:r>
            <a:r>
              <a:rPr lang="en-US" altLang="ko-KR" sz="2000" b="1" dirty="0" smtClean="0">
                <a:latin typeface="Courier New" charset="0"/>
                <a:ea typeface="굴림" charset="0"/>
                <a:cs typeface="굴림" charset="0"/>
              </a:rPr>
              <a:t>/</a:t>
            </a:r>
            <a:r>
              <a:rPr lang="en-US" altLang="ko-KR" sz="2000" b="1" dirty="0">
                <a:latin typeface="Courier New" charset="0"/>
                <a:ea typeface="굴림" charset="0"/>
                <a:cs typeface="굴림" charset="0"/>
              </a:rPr>
              <a:t>/ Now, check out of system</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r>
              <a:rPr lang="en-US" altLang="ko-KR" sz="2000" b="1" dirty="0" err="1">
                <a:latin typeface="Courier New" charset="0"/>
                <a:ea typeface="굴림" charset="0"/>
                <a:cs typeface="굴림" charset="0"/>
              </a:rPr>
              <a:t>lock.Acquire</a:t>
            </a:r>
            <a:r>
              <a:rPr lang="en-US" altLang="ko-KR" sz="2000" b="1" dirty="0">
                <a:latin typeface="Courier New" charset="0"/>
                <a:ea typeface="굴림" charset="0"/>
                <a:cs typeface="굴림" charset="0"/>
              </a:rPr>
              <a:t>();</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AR--;		</a:t>
            </a:r>
            <a:r>
              <a:rPr lang="en-US" altLang="ko-KR" sz="2000" b="1" dirty="0">
                <a:solidFill>
                  <a:schemeClr val="accent2"/>
                </a:solidFill>
                <a:latin typeface="Courier New" charset="0"/>
                <a:ea typeface="굴림" charset="0"/>
                <a:cs typeface="굴림" charset="0"/>
              </a:rPr>
              <a:t>// No longer active</a:t>
            </a:r>
            <a:r>
              <a:rPr lang="en-US" altLang="ko-KR" sz="2000" b="1" dirty="0">
                <a:latin typeface="Courier New" charset="0"/>
                <a:ea typeface="굴림" charset="0"/>
                <a:cs typeface="굴림" charset="0"/>
              </a:rPr>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if (AR == 0 &amp;&amp; WW &gt; 0)	</a:t>
            </a:r>
            <a:r>
              <a:rPr lang="en-US" altLang="ko-KR" sz="2000" b="1" dirty="0">
                <a:solidFill>
                  <a:schemeClr val="accent2"/>
                </a:solidFill>
                <a:latin typeface="Courier New" charset="0"/>
                <a:ea typeface="굴림" charset="0"/>
                <a:cs typeface="굴림" charset="0"/>
              </a:rPr>
              <a:t>// No other active readers</a:t>
            </a:r>
            <a:r>
              <a:rPr lang="en-US" altLang="ko-KR" sz="2000" b="1" dirty="0">
                <a:latin typeface="Courier New" charset="0"/>
                <a:ea typeface="굴림" charset="0"/>
                <a:cs typeface="굴림" charset="0"/>
              </a:rPr>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r>
              <a:rPr lang="en-US" altLang="ko-KR" sz="2000" b="1" dirty="0" err="1">
                <a:latin typeface="Courier New" charset="0"/>
                <a:ea typeface="굴림" charset="0"/>
                <a:cs typeface="굴림" charset="0"/>
              </a:rPr>
              <a:t>okToWrite.signal</a:t>
            </a:r>
            <a:r>
              <a:rPr lang="en-US" altLang="ko-KR" sz="2000" b="1" dirty="0">
                <a:latin typeface="Courier New" charset="0"/>
                <a:ea typeface="굴림" charset="0"/>
                <a:cs typeface="굴림" charset="0"/>
              </a:rPr>
              <a:t>();	</a:t>
            </a:r>
            <a:r>
              <a:rPr lang="en-US" altLang="ko-KR" sz="2000" b="1" dirty="0">
                <a:solidFill>
                  <a:schemeClr val="accent2"/>
                </a:solidFill>
                <a:latin typeface="Courier New" charset="0"/>
                <a:ea typeface="굴림" charset="0"/>
                <a:cs typeface="굴림" charset="0"/>
              </a:rPr>
              <a:t>// Wake up one writer</a:t>
            </a:r>
            <a:r>
              <a:rPr lang="en-US" altLang="ko-KR" sz="2000" b="1" dirty="0">
                <a:latin typeface="Courier New" charset="0"/>
                <a:ea typeface="굴림" charset="0"/>
                <a:cs typeface="굴림" charset="0"/>
              </a:rPr>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r>
              <a:rPr lang="en-US" altLang="ko-KR" sz="2000" b="1" dirty="0" err="1">
                <a:latin typeface="Courier New" charset="0"/>
                <a:ea typeface="굴림" charset="0"/>
                <a:cs typeface="굴림" charset="0"/>
              </a:rPr>
              <a:t>lock.Release</a:t>
            </a:r>
            <a:r>
              <a:rPr lang="en-US" altLang="ko-KR" sz="2000" b="1" dirty="0">
                <a:latin typeface="Courier New" charset="0"/>
                <a:ea typeface="굴림" charset="0"/>
                <a:cs typeface="굴림" charset="0"/>
              </a:rPr>
              <a:t>();</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a:t>
            </a:r>
            <a:endParaRPr lang="en-US" altLang="ko-KR" b="1" dirty="0">
              <a:latin typeface="Helvetica" charset="0"/>
              <a:ea typeface="굴림" charset="0"/>
              <a:cs typeface="굴림" charset="0"/>
            </a:endParaRPr>
          </a:p>
        </p:txBody>
      </p:sp>
      <p:sp>
        <p:nvSpPr>
          <p:cNvPr id="5" name="Rectangular Callout 9"/>
          <p:cNvSpPr>
            <a:spLocks noChangeArrowheads="1"/>
          </p:cNvSpPr>
          <p:nvPr/>
        </p:nvSpPr>
        <p:spPr bwMode="auto">
          <a:xfrm>
            <a:off x="2628900" y="1651000"/>
            <a:ext cx="1778000" cy="762000"/>
          </a:xfrm>
          <a:prstGeom prst="wedgeRectCallout">
            <a:avLst>
              <a:gd name="adj1" fmla="val -50018"/>
              <a:gd name="adj2" fmla="val 80736"/>
            </a:avLst>
          </a:prstGeom>
          <a:solidFill>
            <a:srgbClr val="FFFFAA"/>
          </a:solidFill>
          <a:ln w="25400">
            <a:solidFill>
              <a:schemeClr val="tx1"/>
            </a:solidFill>
            <a:round/>
            <a:headEnd type="triangle" w="med" len="med"/>
            <a:tailEnd/>
          </a:ln>
        </p:spPr>
        <p:txBody>
          <a:bodyPr anchor="ctr"/>
          <a:lstStyle/>
          <a:p>
            <a:r>
              <a:rPr lang="en-US" sz="2000" b="0" dirty="0" smtClean="0">
                <a:latin typeface="Helvetica Neue Light"/>
                <a:cs typeface="Helvetica Neue Light"/>
              </a:rPr>
              <a:t>Why release lock here?</a:t>
            </a:r>
            <a:endParaRPr lang="en-US" sz="2000" b="0" dirty="0">
              <a:latin typeface="Helvetica Neue Light"/>
              <a:cs typeface="Helvetica Neue Light"/>
            </a:endParaRPr>
          </a:p>
        </p:txBody>
      </p:sp>
    </p:spTree>
    <p:extLst>
      <p:ext uri="{BB962C8B-B14F-4D97-AF65-F5344CB8AC3E}">
        <p14:creationId xmlns:p14="http://schemas.microsoft.com/office/powerpoint/2010/main" val="3841133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83331">
                                            <p:txEl>
                                              <p:pRg st="0" end="0"/>
                                            </p:txEl>
                                          </p:spTgt>
                                        </p:tgtEl>
                                        <p:attrNameLst>
                                          <p:attrName>style.visibility</p:attrName>
                                        </p:attrNameLst>
                                      </p:cBhvr>
                                      <p:to>
                                        <p:strVal val="visible"/>
                                      </p:to>
                                    </p:set>
                                    <p:anim calcmode="lin" valueType="num">
                                      <p:cBhvr additive="base">
                                        <p:cTn id="7" dur="500" fill="hold"/>
                                        <p:tgtEl>
                                          <p:spTgt spid="4833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833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83331">
                                            <p:txEl>
                                              <p:pRg st="1" end="1"/>
                                            </p:txEl>
                                          </p:spTgt>
                                        </p:tgtEl>
                                        <p:attrNameLst>
                                          <p:attrName>style.visibility</p:attrName>
                                        </p:attrNameLst>
                                      </p:cBhvr>
                                      <p:to>
                                        <p:strVal val="visible"/>
                                      </p:to>
                                    </p:set>
                                    <p:anim calcmode="lin" valueType="num">
                                      <p:cBhvr additive="base">
                                        <p:cTn id="13" dur="500" fill="hold"/>
                                        <p:tgtEl>
                                          <p:spTgt spid="48333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833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83331">
                                            <p:txEl>
                                              <p:pRg st="2" end="2"/>
                                            </p:txEl>
                                          </p:spTgt>
                                        </p:tgtEl>
                                        <p:attrNameLst>
                                          <p:attrName>style.visibility</p:attrName>
                                        </p:attrNameLst>
                                      </p:cBhvr>
                                      <p:to>
                                        <p:strVal val="visible"/>
                                      </p:to>
                                    </p:set>
                                    <p:anim calcmode="lin" valueType="num">
                                      <p:cBhvr additive="base">
                                        <p:cTn id="19" dur="500" fill="hold"/>
                                        <p:tgtEl>
                                          <p:spTgt spid="48333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833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83331">
                                            <p:txEl>
                                              <p:pRg st="3" end="3"/>
                                            </p:txEl>
                                          </p:spTgt>
                                        </p:tgtEl>
                                        <p:attrNameLst>
                                          <p:attrName>style.visibility</p:attrName>
                                        </p:attrNameLst>
                                      </p:cBhvr>
                                      <p:to>
                                        <p:strVal val="visible"/>
                                      </p:to>
                                    </p:set>
                                    <p:anim calcmode="lin" valueType="num">
                                      <p:cBhvr additive="base">
                                        <p:cTn id="25" dur="500" fill="hold"/>
                                        <p:tgtEl>
                                          <p:spTgt spid="48333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833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83331">
                                            <p:txEl>
                                              <p:pRg st="4" end="4"/>
                                            </p:txEl>
                                          </p:spTgt>
                                        </p:tgtEl>
                                        <p:attrNameLst>
                                          <p:attrName>style.visibility</p:attrName>
                                        </p:attrNameLst>
                                      </p:cBhvr>
                                      <p:to>
                                        <p:strVal val="visible"/>
                                      </p:to>
                                    </p:set>
                                    <p:anim calcmode="lin" valueType="num">
                                      <p:cBhvr additive="base">
                                        <p:cTn id="31" dur="500" fill="hold"/>
                                        <p:tgtEl>
                                          <p:spTgt spid="48333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833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1" grpId="0" build="p"/>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4355" name="Rectangle 3"/>
          <p:cNvSpPr>
            <a:spLocks noGrp="1" noChangeArrowheads="1"/>
          </p:cNvSpPr>
          <p:nvPr>
            <p:ph type="body" idx="1"/>
          </p:nvPr>
        </p:nvSpPr>
        <p:spPr>
          <a:xfrm>
            <a:off x="76200" y="615950"/>
            <a:ext cx="8915400" cy="4629150"/>
          </a:xfrm>
        </p:spPr>
        <p:txBody>
          <a:bodyPr>
            <a:normAutofit fontScale="70000" lnSpcReduction="20000"/>
          </a:bodyPr>
          <a:lstStyle/>
          <a:p>
            <a:pPr>
              <a:lnSpc>
                <a:spcPct val="110000"/>
              </a:lnSpc>
              <a:buFontTx/>
              <a:buNone/>
              <a:tabLst>
                <a:tab pos="576263" algn="l"/>
                <a:tab pos="914400" algn="l"/>
                <a:tab pos="1252538" algn="l"/>
                <a:tab pos="1603375" algn="l"/>
                <a:tab pos="4171950" algn="l"/>
              </a:tabLst>
            </a:pPr>
            <a:r>
              <a:rPr lang="en-US" altLang="ko-KR" sz="2000" dirty="0">
                <a:latin typeface="Courier New" charset="0"/>
                <a:ea typeface="굴림" charset="0"/>
                <a:cs typeface="굴림" charset="0"/>
              </a:rPr>
              <a:t>  </a:t>
            </a:r>
            <a:r>
              <a:rPr lang="en-US" altLang="ko-KR" sz="2000" b="1" dirty="0">
                <a:latin typeface="Courier New" charset="0"/>
                <a:ea typeface="굴림" charset="0"/>
                <a:cs typeface="굴림" charset="0"/>
              </a:rPr>
              <a:t>Writer()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 First check self into system</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r>
              <a:rPr lang="en-US" altLang="ko-KR" sz="2000" b="1" dirty="0" err="1">
                <a:latin typeface="Courier New" charset="0"/>
                <a:ea typeface="굴림" charset="0"/>
                <a:cs typeface="굴림" charset="0"/>
              </a:rPr>
              <a:t>lock.Acquire</a:t>
            </a:r>
            <a:r>
              <a:rPr lang="en-US" altLang="ko-KR" sz="2000" b="1" dirty="0">
                <a:latin typeface="Courier New" charset="0"/>
                <a:ea typeface="굴림" charset="0"/>
                <a:cs typeface="굴림" charset="0"/>
              </a:rPr>
              <a:t>();</a:t>
            </a:r>
          </a:p>
          <a:p>
            <a:pPr>
              <a:lnSpc>
                <a:spcPct val="110000"/>
              </a:lnSpc>
              <a:buFontTx/>
              <a:buNone/>
              <a:tabLst>
                <a:tab pos="576263" algn="l"/>
                <a:tab pos="914400" algn="l"/>
                <a:tab pos="1252538" algn="l"/>
                <a:tab pos="1603375" algn="l"/>
                <a:tab pos="4171950" algn="l"/>
              </a:tabLst>
            </a:pPr>
            <a:r>
              <a:rPr lang="en-US" altLang="ko-KR" sz="2000" b="1" dirty="0">
                <a:latin typeface="Courier New" charset="0"/>
                <a:ea typeface="굴림" charset="0"/>
                <a:cs typeface="굴림" charset="0"/>
              </a:rPr>
              <a:t>		while ((AW + AR) &gt; 0) {	</a:t>
            </a:r>
            <a:r>
              <a:rPr lang="en-US" altLang="ko-KR" sz="2000" b="1" dirty="0">
                <a:solidFill>
                  <a:schemeClr val="accent2"/>
                </a:solidFill>
                <a:latin typeface="Courier New" charset="0"/>
                <a:ea typeface="굴림" charset="0"/>
                <a:cs typeface="굴림" charset="0"/>
              </a:rPr>
              <a:t>// Is it safe to write?</a:t>
            </a:r>
            <a:r>
              <a:rPr lang="en-US" altLang="ko-KR" sz="2000" b="1" dirty="0">
                <a:latin typeface="Courier New" charset="0"/>
                <a:ea typeface="굴림" charset="0"/>
                <a:cs typeface="굴림" charset="0"/>
              </a:rPr>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WW++;	</a:t>
            </a:r>
            <a:r>
              <a:rPr lang="en-US" altLang="ko-KR" sz="2000" b="1" dirty="0" smtClean="0">
                <a:latin typeface="Courier New" charset="0"/>
                <a:ea typeface="굴림" charset="0"/>
                <a:cs typeface="굴림" charset="0"/>
              </a:rPr>
              <a:t>                        </a:t>
            </a:r>
            <a:r>
              <a:rPr lang="en-US" altLang="ko-KR" sz="2000" b="1" dirty="0" smtClean="0">
                <a:solidFill>
                  <a:schemeClr val="accent2"/>
                </a:solidFill>
                <a:latin typeface="Courier New" charset="0"/>
                <a:ea typeface="굴림" charset="0"/>
                <a:cs typeface="굴림" charset="0"/>
              </a:rPr>
              <a:t>/</a:t>
            </a:r>
            <a:r>
              <a:rPr lang="en-US" altLang="ko-KR" sz="2000" b="1" dirty="0">
                <a:solidFill>
                  <a:schemeClr val="accent2"/>
                </a:solidFill>
                <a:latin typeface="Courier New" charset="0"/>
                <a:ea typeface="굴림" charset="0"/>
                <a:cs typeface="굴림" charset="0"/>
              </a:rPr>
              <a:t>/ No. Active users exist</a:t>
            </a:r>
            <a:r>
              <a:rPr lang="en-US" altLang="ko-KR" sz="2000" b="1" dirty="0">
                <a:latin typeface="Courier New" charset="0"/>
                <a:ea typeface="굴림" charset="0"/>
                <a:cs typeface="굴림" charset="0"/>
              </a:rPr>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r>
              <a:rPr lang="en-US" altLang="ko-KR" sz="2000" b="1" dirty="0" err="1">
                <a:latin typeface="Courier New" charset="0"/>
                <a:ea typeface="굴림" charset="0"/>
                <a:cs typeface="굴림" charset="0"/>
              </a:rPr>
              <a:t>okToWrite.wait</a:t>
            </a:r>
            <a:r>
              <a:rPr lang="en-US" altLang="ko-KR" sz="2000" b="1" dirty="0">
                <a:latin typeface="Courier New" charset="0"/>
                <a:ea typeface="굴림" charset="0"/>
                <a:cs typeface="굴림" charset="0"/>
              </a:rPr>
              <a:t>(&amp;lock);	</a:t>
            </a:r>
            <a:r>
              <a:rPr lang="en-US" altLang="ko-KR" sz="2000" b="1" dirty="0">
                <a:solidFill>
                  <a:schemeClr val="accent2"/>
                </a:solidFill>
                <a:latin typeface="Courier New" charset="0"/>
                <a:ea typeface="굴림" charset="0"/>
                <a:cs typeface="굴림" charset="0"/>
              </a:rPr>
              <a:t>// Sleep on </a:t>
            </a:r>
            <a:r>
              <a:rPr lang="en-US" altLang="ko-KR" sz="2000" b="1" dirty="0" err="1">
                <a:solidFill>
                  <a:schemeClr val="accent2"/>
                </a:solidFill>
                <a:latin typeface="Courier New" charset="0"/>
                <a:ea typeface="굴림" charset="0"/>
                <a:cs typeface="굴림" charset="0"/>
              </a:rPr>
              <a:t>cond</a:t>
            </a:r>
            <a:r>
              <a:rPr lang="en-US" altLang="ko-KR" sz="2000" b="1" dirty="0">
                <a:solidFill>
                  <a:schemeClr val="accent2"/>
                </a:solidFill>
                <a:latin typeface="Courier New" charset="0"/>
                <a:ea typeface="굴림" charset="0"/>
                <a:cs typeface="굴림" charset="0"/>
              </a:rPr>
              <a:t> </a:t>
            </a:r>
            <a:r>
              <a:rPr lang="en-US" altLang="ko-KR" sz="2000" b="1" dirty="0" err="1">
                <a:solidFill>
                  <a:schemeClr val="accent2"/>
                </a:solidFill>
                <a:latin typeface="Courier New" charset="0"/>
                <a:ea typeface="굴림" charset="0"/>
                <a:cs typeface="굴림" charset="0"/>
              </a:rPr>
              <a:t>var</a:t>
            </a:r>
            <a:r>
              <a:rPr lang="en-US" altLang="ko-KR" sz="2000" b="1" dirty="0">
                <a:latin typeface="Courier New" charset="0"/>
                <a:ea typeface="굴림" charset="0"/>
                <a:cs typeface="굴림" charset="0"/>
              </a:rPr>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WW--;	</a:t>
            </a:r>
            <a:r>
              <a:rPr lang="en-US" altLang="ko-KR" sz="2000" b="1" dirty="0" smtClean="0">
                <a:latin typeface="Courier New" charset="0"/>
                <a:ea typeface="굴림" charset="0"/>
                <a:cs typeface="굴림" charset="0"/>
              </a:rPr>
              <a:t>                        </a:t>
            </a:r>
            <a:r>
              <a:rPr lang="en-US" altLang="ko-KR" sz="2000" b="1" dirty="0" smtClean="0">
                <a:solidFill>
                  <a:schemeClr val="accent2"/>
                </a:solidFill>
                <a:latin typeface="Courier New" charset="0"/>
                <a:ea typeface="굴림" charset="0"/>
                <a:cs typeface="굴림" charset="0"/>
              </a:rPr>
              <a:t>/</a:t>
            </a:r>
            <a:r>
              <a:rPr lang="en-US" altLang="ko-KR" sz="2000" b="1" dirty="0">
                <a:solidFill>
                  <a:schemeClr val="accent2"/>
                </a:solidFill>
                <a:latin typeface="Courier New" charset="0"/>
                <a:ea typeface="굴림" charset="0"/>
                <a:cs typeface="굴림" charset="0"/>
              </a:rPr>
              <a:t>/ No longer waiting</a:t>
            </a:r>
            <a:r>
              <a:rPr lang="en-US" altLang="ko-KR" sz="2000" b="1" dirty="0">
                <a:latin typeface="Courier New" charset="0"/>
                <a:ea typeface="굴림" charset="0"/>
                <a:cs typeface="굴림" charset="0"/>
              </a:rPr>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p>
          <a:p>
            <a:pPr>
              <a:lnSpc>
                <a:spcPct val="110000"/>
              </a:lnSpc>
              <a:buFontTx/>
              <a:buNone/>
              <a:tabLst>
                <a:tab pos="576263" algn="l"/>
                <a:tab pos="914400" algn="l"/>
                <a:tab pos="1252538" algn="l"/>
                <a:tab pos="1603375" algn="l"/>
                <a:tab pos="4171950" algn="l"/>
              </a:tabLst>
            </a:pPr>
            <a:r>
              <a:rPr lang="en-US" altLang="ko-KR" sz="2000" b="1" dirty="0">
                <a:latin typeface="Courier New" charset="0"/>
                <a:ea typeface="굴림" charset="0"/>
                <a:cs typeface="굴림" charset="0"/>
              </a:rPr>
              <a:t>	</a:t>
            </a:r>
            <a:r>
              <a:rPr lang="en-US" altLang="ko-KR" sz="2000" b="1" dirty="0" smtClean="0">
                <a:latin typeface="Courier New" charset="0"/>
                <a:ea typeface="굴림" charset="0"/>
                <a:cs typeface="굴림" charset="0"/>
              </a:rPr>
              <a:t>AW</a:t>
            </a:r>
            <a:r>
              <a:rPr lang="en-US" altLang="ko-KR" sz="2000" b="1" dirty="0">
                <a:latin typeface="Courier New" charset="0"/>
                <a:ea typeface="굴림" charset="0"/>
                <a:cs typeface="굴림" charset="0"/>
              </a:rPr>
              <a:t>++;		</a:t>
            </a:r>
            <a:r>
              <a:rPr lang="en-US" altLang="ko-KR" sz="2000" b="1" dirty="0">
                <a:solidFill>
                  <a:schemeClr val="accent2"/>
                </a:solidFill>
                <a:latin typeface="Courier New" charset="0"/>
                <a:ea typeface="굴림" charset="0"/>
                <a:cs typeface="굴림" charset="0"/>
              </a:rPr>
              <a:t>// Now we are active!</a:t>
            </a:r>
            <a:r>
              <a:rPr lang="en-US" altLang="ko-KR" sz="2000" b="1" dirty="0">
                <a:latin typeface="Courier New" charset="0"/>
                <a:ea typeface="굴림" charset="0"/>
                <a:cs typeface="굴림" charset="0"/>
              </a:rPr>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r>
              <a:rPr lang="en-US" altLang="ko-KR" sz="2000" b="1" dirty="0" err="1">
                <a:latin typeface="Courier New" charset="0"/>
                <a:ea typeface="굴림" charset="0"/>
                <a:cs typeface="굴림" charset="0"/>
              </a:rPr>
              <a:t>lock.release</a:t>
            </a:r>
            <a:r>
              <a:rPr lang="en-US" altLang="ko-KR" sz="2000" b="1" dirty="0">
                <a:latin typeface="Courier New" charset="0"/>
                <a:ea typeface="굴림" charset="0"/>
                <a:cs typeface="굴림" charset="0"/>
              </a:rPr>
              <a:t>();</a:t>
            </a:r>
          </a:p>
          <a:p>
            <a:pPr>
              <a:lnSpc>
                <a:spcPct val="110000"/>
              </a:lnSpc>
              <a:buFontTx/>
              <a:buNone/>
              <a:tabLst>
                <a:tab pos="576263" algn="l"/>
                <a:tab pos="914400" algn="l"/>
                <a:tab pos="1252538" algn="l"/>
                <a:tab pos="1603375" algn="l"/>
                <a:tab pos="4171950" algn="l"/>
              </a:tabLst>
            </a:pPr>
            <a:r>
              <a:rPr lang="en-US" altLang="ko-KR" sz="2000" b="1" dirty="0">
                <a:latin typeface="Courier New" charset="0"/>
                <a:ea typeface="굴림" charset="0"/>
                <a:cs typeface="굴림" charset="0"/>
              </a:rPr>
              <a:t>	</a:t>
            </a:r>
            <a:r>
              <a:rPr lang="en-US" altLang="ko-KR" sz="2000" b="1" dirty="0" smtClean="0">
                <a:solidFill>
                  <a:schemeClr val="hlink"/>
                </a:solidFill>
                <a:latin typeface="Courier New" charset="0"/>
                <a:ea typeface="굴림" charset="0"/>
                <a:cs typeface="굴림" charset="0"/>
              </a:rPr>
              <a:t>/</a:t>
            </a:r>
            <a:r>
              <a:rPr lang="en-US" altLang="ko-KR" sz="2000" b="1" dirty="0">
                <a:solidFill>
                  <a:schemeClr val="hlink"/>
                </a:solidFill>
                <a:latin typeface="Courier New" charset="0"/>
                <a:ea typeface="굴림" charset="0"/>
                <a:cs typeface="굴림" charset="0"/>
              </a:rPr>
              <a:t>/ Perform actual read/write access</a:t>
            </a:r>
            <a:br>
              <a:rPr lang="en-US" altLang="ko-KR" sz="2000" b="1" dirty="0">
                <a:solidFill>
                  <a:schemeClr val="hlink"/>
                </a:solidFill>
                <a:latin typeface="Courier New" charset="0"/>
                <a:ea typeface="굴림" charset="0"/>
                <a:cs typeface="굴림" charset="0"/>
              </a:rPr>
            </a:br>
            <a:r>
              <a:rPr lang="en-US" altLang="ko-KR" sz="2000" b="1" dirty="0">
                <a:solidFill>
                  <a:schemeClr val="hlink"/>
                </a:solidFill>
                <a:latin typeface="Courier New" charset="0"/>
                <a:ea typeface="굴림" charset="0"/>
                <a:cs typeface="굴림" charset="0"/>
              </a:rPr>
              <a:t>	</a:t>
            </a:r>
            <a:r>
              <a:rPr lang="en-US" altLang="ko-KR" sz="2000" b="1" dirty="0" err="1">
                <a:solidFill>
                  <a:schemeClr val="hlink"/>
                </a:solidFill>
                <a:latin typeface="Courier New" charset="0"/>
                <a:ea typeface="굴림" charset="0"/>
                <a:cs typeface="굴림" charset="0"/>
              </a:rPr>
              <a:t>AccessDatabase</a:t>
            </a:r>
            <a:r>
              <a:rPr lang="en-US" altLang="ko-KR" sz="2000" b="1" dirty="0">
                <a:solidFill>
                  <a:schemeClr val="hlink"/>
                </a:solidFill>
                <a:latin typeface="Courier New" charset="0"/>
                <a:ea typeface="굴림" charset="0"/>
                <a:cs typeface="굴림" charset="0"/>
              </a:rPr>
              <a:t>(</a:t>
            </a:r>
            <a:r>
              <a:rPr lang="en-US" altLang="ko-KR" sz="2000" b="1" dirty="0" err="1">
                <a:solidFill>
                  <a:schemeClr val="hlink"/>
                </a:solidFill>
                <a:latin typeface="Courier New" charset="0"/>
                <a:ea typeface="굴림" charset="0"/>
                <a:cs typeface="굴림" charset="0"/>
              </a:rPr>
              <a:t>ReadWrite</a:t>
            </a:r>
            <a:r>
              <a:rPr lang="en-US" altLang="ko-KR" sz="2000" b="1" dirty="0">
                <a:solidFill>
                  <a:schemeClr val="hlink"/>
                </a:solidFill>
                <a:latin typeface="Courier New" charset="0"/>
                <a:ea typeface="굴림" charset="0"/>
                <a:cs typeface="굴림" charset="0"/>
              </a:rPr>
              <a:t>);</a:t>
            </a:r>
          </a:p>
          <a:p>
            <a:pPr>
              <a:lnSpc>
                <a:spcPct val="110000"/>
              </a:lnSpc>
              <a:buFontTx/>
              <a:buNone/>
              <a:tabLst>
                <a:tab pos="576263" algn="l"/>
                <a:tab pos="914400" algn="l"/>
                <a:tab pos="1252538" algn="l"/>
                <a:tab pos="1603375" algn="l"/>
                <a:tab pos="4171950" algn="l"/>
              </a:tabLst>
            </a:pPr>
            <a:r>
              <a:rPr lang="en-US" altLang="ko-KR" sz="2000" b="1" dirty="0">
                <a:latin typeface="Courier New" charset="0"/>
                <a:ea typeface="굴림" charset="0"/>
                <a:cs typeface="굴림" charset="0"/>
              </a:rPr>
              <a:t>	</a:t>
            </a:r>
            <a:r>
              <a:rPr lang="en-US" altLang="ko-KR" sz="2000" b="1" dirty="0" smtClean="0">
                <a:latin typeface="Courier New" charset="0"/>
                <a:ea typeface="굴림" charset="0"/>
                <a:cs typeface="굴림" charset="0"/>
              </a:rPr>
              <a:t>/</a:t>
            </a:r>
            <a:r>
              <a:rPr lang="en-US" altLang="ko-KR" sz="2000" b="1" dirty="0">
                <a:latin typeface="Courier New" charset="0"/>
                <a:ea typeface="굴림" charset="0"/>
                <a:cs typeface="굴림" charset="0"/>
              </a:rPr>
              <a:t>/ Now, check out of system</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r>
              <a:rPr lang="en-US" altLang="ko-KR" sz="2000" b="1" dirty="0" err="1">
                <a:latin typeface="Courier New" charset="0"/>
                <a:ea typeface="굴림" charset="0"/>
                <a:cs typeface="굴림" charset="0"/>
              </a:rPr>
              <a:t>lock.Acquire</a:t>
            </a:r>
            <a:r>
              <a:rPr lang="en-US" altLang="ko-KR" sz="2000" b="1" dirty="0">
                <a:latin typeface="Courier New" charset="0"/>
                <a:ea typeface="굴림" charset="0"/>
                <a:cs typeface="굴림" charset="0"/>
              </a:rPr>
              <a:t>();</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AW--;		</a:t>
            </a:r>
            <a:r>
              <a:rPr lang="en-US" altLang="ko-KR" sz="2000" b="1" dirty="0">
                <a:solidFill>
                  <a:schemeClr val="accent2"/>
                </a:solidFill>
                <a:latin typeface="Courier New" charset="0"/>
                <a:ea typeface="굴림" charset="0"/>
                <a:cs typeface="굴림" charset="0"/>
              </a:rPr>
              <a:t>// No longer active</a:t>
            </a:r>
            <a:r>
              <a:rPr lang="en-US" altLang="ko-KR" sz="2000" b="1" dirty="0">
                <a:latin typeface="Courier New" charset="0"/>
                <a:ea typeface="굴림" charset="0"/>
                <a:cs typeface="굴림" charset="0"/>
              </a:rPr>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if (WW &gt; 0){	</a:t>
            </a:r>
            <a:r>
              <a:rPr lang="en-US" altLang="ko-KR" sz="2000" b="1" dirty="0">
                <a:solidFill>
                  <a:schemeClr val="accent2"/>
                </a:solidFill>
                <a:latin typeface="Courier New" charset="0"/>
                <a:ea typeface="굴림" charset="0"/>
                <a:cs typeface="굴림" charset="0"/>
              </a:rPr>
              <a:t>// Give priority to writers</a:t>
            </a:r>
            <a:r>
              <a:rPr lang="en-US" altLang="ko-KR" sz="2000" b="1" dirty="0">
                <a:latin typeface="Courier New" charset="0"/>
                <a:ea typeface="굴림" charset="0"/>
                <a:cs typeface="굴림" charset="0"/>
              </a:rPr>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r>
              <a:rPr lang="en-US" altLang="ko-KR" sz="2000" b="1" dirty="0" err="1">
                <a:latin typeface="Courier New" charset="0"/>
                <a:ea typeface="굴림" charset="0"/>
                <a:cs typeface="굴림" charset="0"/>
              </a:rPr>
              <a:t>okToWrite.signal</a:t>
            </a:r>
            <a:r>
              <a:rPr lang="en-US" altLang="ko-KR" sz="2000" b="1" dirty="0">
                <a:latin typeface="Courier New" charset="0"/>
                <a:ea typeface="굴림" charset="0"/>
                <a:cs typeface="굴림" charset="0"/>
              </a:rPr>
              <a:t>();	</a:t>
            </a:r>
            <a:r>
              <a:rPr lang="en-US" altLang="ko-KR" sz="2000" b="1" dirty="0">
                <a:solidFill>
                  <a:schemeClr val="accent2"/>
                </a:solidFill>
                <a:latin typeface="Courier New" charset="0"/>
                <a:ea typeface="굴림" charset="0"/>
                <a:cs typeface="굴림" charset="0"/>
              </a:rPr>
              <a:t>// Wake up one writer</a:t>
            </a:r>
            <a:r>
              <a:rPr lang="en-US" altLang="ko-KR" sz="2000" b="1" dirty="0">
                <a:latin typeface="Courier New" charset="0"/>
                <a:ea typeface="굴림" charset="0"/>
                <a:cs typeface="굴림" charset="0"/>
              </a:rPr>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 else if (WR &gt; 0) {	</a:t>
            </a:r>
            <a:r>
              <a:rPr lang="en-US" altLang="ko-KR" sz="2000" b="1" dirty="0">
                <a:solidFill>
                  <a:schemeClr val="accent2"/>
                </a:solidFill>
                <a:latin typeface="Courier New" charset="0"/>
                <a:ea typeface="굴림" charset="0"/>
                <a:cs typeface="굴림" charset="0"/>
              </a:rPr>
              <a:t>// Otherwise, wake reader</a:t>
            </a:r>
            <a:r>
              <a:rPr lang="en-US" altLang="ko-KR" sz="2000" b="1" dirty="0">
                <a:latin typeface="Courier New" charset="0"/>
                <a:ea typeface="굴림" charset="0"/>
                <a:cs typeface="굴림" charset="0"/>
              </a:rPr>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r>
              <a:rPr lang="en-US" altLang="ko-KR" sz="2000" b="1" dirty="0" err="1">
                <a:latin typeface="Courier New" charset="0"/>
                <a:ea typeface="굴림" charset="0"/>
                <a:cs typeface="굴림" charset="0"/>
              </a:rPr>
              <a:t>okToRead.broadcast</a:t>
            </a:r>
            <a:r>
              <a:rPr lang="en-US" altLang="ko-KR" sz="2000" b="1" dirty="0">
                <a:latin typeface="Courier New" charset="0"/>
                <a:ea typeface="굴림" charset="0"/>
                <a:cs typeface="굴림" charset="0"/>
              </a:rPr>
              <a:t>();	</a:t>
            </a:r>
            <a:r>
              <a:rPr lang="en-US" altLang="ko-KR" sz="2000" b="1" dirty="0">
                <a:solidFill>
                  <a:schemeClr val="accent2"/>
                </a:solidFill>
                <a:latin typeface="Courier New" charset="0"/>
                <a:ea typeface="굴림" charset="0"/>
                <a:cs typeface="굴림" charset="0"/>
              </a:rPr>
              <a:t>// Wake all readers</a:t>
            </a:r>
            <a:r>
              <a:rPr lang="en-US" altLang="ko-KR" sz="2000" b="1" dirty="0">
                <a:latin typeface="Courier New" charset="0"/>
                <a:ea typeface="굴림" charset="0"/>
                <a:cs typeface="굴림" charset="0"/>
              </a:rPr>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r>
              <a:rPr lang="en-US" altLang="ko-KR" sz="2000" b="1" dirty="0" err="1">
                <a:latin typeface="Courier New" charset="0"/>
                <a:ea typeface="굴림" charset="0"/>
                <a:cs typeface="굴림" charset="0"/>
              </a:rPr>
              <a:t>lock.Release</a:t>
            </a:r>
            <a:r>
              <a:rPr lang="en-US" altLang="ko-KR" sz="2000" b="1" dirty="0">
                <a:latin typeface="Courier New" charset="0"/>
                <a:ea typeface="굴림" charset="0"/>
                <a:cs typeface="굴림" charset="0"/>
              </a:rPr>
              <a:t>();</a:t>
            </a:r>
            <a:br>
              <a:rPr lang="en-US" altLang="ko-KR" sz="2000" b="1"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dirty="0">
              <a:latin typeface="Helvetica" charset="0"/>
              <a:ea typeface="굴림" charset="0"/>
              <a:cs typeface="굴림" charset="0"/>
            </a:endParaRPr>
          </a:p>
          <a:p>
            <a:pPr>
              <a:lnSpc>
                <a:spcPct val="110000"/>
              </a:lnSpc>
              <a:tabLst>
                <a:tab pos="576263" algn="l"/>
                <a:tab pos="914400" algn="l"/>
                <a:tab pos="1252538" algn="l"/>
                <a:tab pos="1603375" algn="l"/>
                <a:tab pos="4171950" algn="l"/>
              </a:tabLst>
            </a:pPr>
            <a:endParaRPr lang="en-US" altLang="ko-KR" dirty="0">
              <a:latin typeface="Helvetica" charset="0"/>
              <a:ea typeface="굴림" charset="0"/>
              <a:cs typeface="굴림" charset="0"/>
            </a:endParaRPr>
          </a:p>
        </p:txBody>
      </p:sp>
      <p:sp>
        <p:nvSpPr>
          <p:cNvPr id="54275" name="Rectangle 2"/>
          <p:cNvSpPr>
            <a:spLocks noGrp="1" noChangeArrowheads="1"/>
          </p:cNvSpPr>
          <p:nvPr>
            <p:ph type="title"/>
          </p:nvPr>
        </p:nvSpPr>
        <p:spPr>
          <a:xfrm>
            <a:off x="169863" y="-136525"/>
            <a:ext cx="8850312" cy="857250"/>
          </a:xfrm>
        </p:spPr>
        <p:txBody>
          <a:bodyPr/>
          <a:lstStyle/>
          <a:p>
            <a:r>
              <a:rPr lang="en-US" altLang="ko-KR" dirty="0">
                <a:latin typeface="Helvetica" charset="0"/>
                <a:ea typeface="굴림" charset="0"/>
                <a:cs typeface="굴림" charset="0"/>
              </a:rPr>
              <a:t>Code for a Writer</a:t>
            </a:r>
          </a:p>
        </p:txBody>
      </p:sp>
      <p:sp>
        <p:nvSpPr>
          <p:cNvPr id="6" name="Rectangular Callout 9"/>
          <p:cNvSpPr>
            <a:spLocks noChangeArrowheads="1"/>
          </p:cNvSpPr>
          <p:nvPr/>
        </p:nvSpPr>
        <p:spPr bwMode="auto">
          <a:xfrm>
            <a:off x="3467100" y="4229100"/>
            <a:ext cx="2362200" cy="762000"/>
          </a:xfrm>
          <a:prstGeom prst="wedgeRectCallout">
            <a:avLst>
              <a:gd name="adj1" fmla="val -54857"/>
              <a:gd name="adj2" fmla="val -29264"/>
            </a:avLst>
          </a:prstGeom>
          <a:solidFill>
            <a:srgbClr val="FFFFAA"/>
          </a:solidFill>
          <a:ln w="25400">
            <a:solidFill>
              <a:schemeClr val="tx1"/>
            </a:solidFill>
            <a:round/>
            <a:headEnd type="triangle" w="med" len="med"/>
            <a:tailEnd/>
          </a:ln>
        </p:spPr>
        <p:txBody>
          <a:bodyPr anchor="ctr"/>
          <a:lstStyle/>
          <a:p>
            <a:r>
              <a:rPr lang="en-US" sz="2000" b="0" dirty="0" smtClean="0">
                <a:latin typeface="Helvetica Neue Light"/>
                <a:cs typeface="Helvetica Neue Light"/>
              </a:rPr>
              <a:t>Why broadcast() instead of signal()</a:t>
            </a:r>
            <a:endParaRPr lang="en-US" sz="2000" b="0" dirty="0">
              <a:latin typeface="Helvetica Neue Light"/>
              <a:cs typeface="Helvetica Neue Light"/>
            </a:endParaRPr>
          </a:p>
        </p:txBody>
      </p:sp>
      <p:sp>
        <p:nvSpPr>
          <p:cNvPr id="7" name="Rectangular Callout 9"/>
          <p:cNvSpPr>
            <a:spLocks noChangeArrowheads="1"/>
          </p:cNvSpPr>
          <p:nvPr/>
        </p:nvSpPr>
        <p:spPr bwMode="auto">
          <a:xfrm>
            <a:off x="3429000" y="3251200"/>
            <a:ext cx="2362200" cy="762000"/>
          </a:xfrm>
          <a:prstGeom prst="wedgeRectCallout">
            <a:avLst>
              <a:gd name="adj1" fmla="val -62921"/>
              <a:gd name="adj2" fmla="val 45736"/>
            </a:avLst>
          </a:prstGeom>
          <a:solidFill>
            <a:srgbClr val="FFFFAA"/>
          </a:solidFill>
          <a:ln w="25400">
            <a:solidFill>
              <a:schemeClr val="tx1"/>
            </a:solidFill>
            <a:round/>
            <a:headEnd type="triangle" w="med" len="med"/>
            <a:tailEnd/>
          </a:ln>
        </p:spPr>
        <p:txBody>
          <a:bodyPr anchor="ctr"/>
          <a:lstStyle/>
          <a:p>
            <a:r>
              <a:rPr lang="en-US" sz="2000" b="0" dirty="0" smtClean="0">
                <a:latin typeface="Helvetica Neue Light"/>
                <a:cs typeface="Helvetica Neue Light"/>
              </a:rPr>
              <a:t>Why give priority to writers</a:t>
            </a:r>
            <a:endParaRPr lang="en-US" sz="2000" b="0" dirty="0">
              <a:latin typeface="Helvetica Neue Light"/>
              <a:cs typeface="Helvetica Neue Light"/>
            </a:endParaRPr>
          </a:p>
        </p:txBody>
      </p:sp>
    </p:spTree>
    <p:extLst>
      <p:ext uri="{BB962C8B-B14F-4D97-AF65-F5344CB8AC3E}">
        <p14:creationId xmlns:p14="http://schemas.microsoft.com/office/powerpoint/2010/main" val="4053228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84355">
                                            <p:txEl>
                                              <p:pRg st="0" end="0"/>
                                            </p:txEl>
                                          </p:spTgt>
                                        </p:tgtEl>
                                        <p:attrNameLst>
                                          <p:attrName>style.visibility</p:attrName>
                                        </p:attrNameLst>
                                      </p:cBhvr>
                                      <p:to>
                                        <p:strVal val="visible"/>
                                      </p:to>
                                    </p:set>
                                    <p:anim calcmode="lin" valueType="num">
                                      <p:cBhvr additive="base">
                                        <p:cTn id="7" dur="500" fill="hold"/>
                                        <p:tgtEl>
                                          <p:spTgt spid="48435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843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84355">
                                            <p:txEl>
                                              <p:pRg st="1" end="1"/>
                                            </p:txEl>
                                          </p:spTgt>
                                        </p:tgtEl>
                                        <p:attrNameLst>
                                          <p:attrName>style.visibility</p:attrName>
                                        </p:attrNameLst>
                                      </p:cBhvr>
                                      <p:to>
                                        <p:strVal val="visible"/>
                                      </p:to>
                                    </p:set>
                                    <p:anim calcmode="lin" valueType="num">
                                      <p:cBhvr additive="base">
                                        <p:cTn id="13" dur="500" fill="hold"/>
                                        <p:tgtEl>
                                          <p:spTgt spid="48435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843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84355">
                                            <p:txEl>
                                              <p:pRg st="2" end="2"/>
                                            </p:txEl>
                                          </p:spTgt>
                                        </p:tgtEl>
                                        <p:attrNameLst>
                                          <p:attrName>style.visibility</p:attrName>
                                        </p:attrNameLst>
                                      </p:cBhvr>
                                      <p:to>
                                        <p:strVal val="visible"/>
                                      </p:to>
                                    </p:set>
                                    <p:anim calcmode="lin" valueType="num">
                                      <p:cBhvr additive="base">
                                        <p:cTn id="19" dur="500" fill="hold"/>
                                        <p:tgtEl>
                                          <p:spTgt spid="48435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843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84355">
                                            <p:txEl>
                                              <p:pRg st="3" end="3"/>
                                            </p:txEl>
                                          </p:spTgt>
                                        </p:tgtEl>
                                        <p:attrNameLst>
                                          <p:attrName>style.visibility</p:attrName>
                                        </p:attrNameLst>
                                      </p:cBhvr>
                                      <p:to>
                                        <p:strVal val="visible"/>
                                      </p:to>
                                    </p:set>
                                    <p:anim calcmode="lin" valueType="num">
                                      <p:cBhvr additive="base">
                                        <p:cTn id="25" dur="500" fill="hold"/>
                                        <p:tgtEl>
                                          <p:spTgt spid="48435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843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84355">
                                            <p:txEl>
                                              <p:pRg st="4" end="4"/>
                                            </p:txEl>
                                          </p:spTgt>
                                        </p:tgtEl>
                                        <p:attrNameLst>
                                          <p:attrName>style.visibility</p:attrName>
                                        </p:attrNameLst>
                                      </p:cBhvr>
                                      <p:to>
                                        <p:strVal val="visible"/>
                                      </p:to>
                                    </p:set>
                                    <p:anim calcmode="lin" valueType="num">
                                      <p:cBhvr additive="base">
                                        <p:cTn id="31" dur="500" fill="hold"/>
                                        <p:tgtEl>
                                          <p:spTgt spid="48435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843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5" grpId="0" build="p"/>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smtClean="0"/>
              <a:t>Mesa Motivation</a:t>
            </a:r>
            <a:endParaRPr lang="en-US" dirty="0"/>
          </a:p>
        </p:txBody>
      </p:sp>
      <p:sp>
        <p:nvSpPr>
          <p:cNvPr id="3" name="Content Placeholder 2"/>
          <p:cNvSpPr>
            <a:spLocks noGrp="1"/>
          </p:cNvSpPr>
          <p:nvPr>
            <p:ph idx="1"/>
          </p:nvPr>
        </p:nvSpPr>
        <p:spPr/>
        <p:txBody>
          <a:bodyPr/>
          <a:lstStyle/>
          <a:p>
            <a:pPr lvl="0"/>
            <a:r>
              <a:rPr lang="en-US" sz="2800" b="0" dirty="0" smtClean="0">
                <a:effectLst/>
              </a:rPr>
              <a:t>Putting theory to practice – building Pilot OS</a:t>
            </a:r>
          </a:p>
          <a:p>
            <a:pPr lvl="0"/>
            <a:endParaRPr lang="en-US" sz="2800" b="0" dirty="0"/>
          </a:p>
          <a:p>
            <a:pPr lvl="0"/>
            <a:r>
              <a:rPr lang="en-US" sz="2800" b="0" dirty="0" smtClean="0">
                <a:effectLst/>
              </a:rPr>
              <a:t>Focus of this paper: </a:t>
            </a:r>
          </a:p>
          <a:p>
            <a:pPr lvl="1"/>
            <a:r>
              <a:rPr lang="en-US" dirty="0"/>
              <a:t>L</a:t>
            </a:r>
            <a:r>
              <a:rPr lang="en-US" b="0" dirty="0" smtClean="0">
                <a:effectLst/>
              </a:rPr>
              <a:t>ightweight processes (threads in today’s terminology), and </a:t>
            </a:r>
          </a:p>
          <a:p>
            <a:pPr lvl="1"/>
            <a:r>
              <a:rPr lang="en-US" b="0" dirty="0" smtClean="0">
                <a:effectLst/>
              </a:rPr>
              <a:t>how they synchronize with each other</a:t>
            </a:r>
          </a:p>
        </p:txBody>
      </p:sp>
    </p:spTree>
    <p:extLst>
      <p:ext uri="{BB962C8B-B14F-4D97-AF65-F5344CB8AC3E}">
        <p14:creationId xmlns:p14="http://schemas.microsoft.com/office/powerpoint/2010/main" val="1576060722"/>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6322" name="Content Placeholder 2"/>
          <p:cNvSpPr>
            <a:spLocks noGrp="1"/>
          </p:cNvSpPr>
          <p:nvPr>
            <p:ph idx="1"/>
          </p:nvPr>
        </p:nvSpPr>
        <p:spPr>
          <a:xfrm>
            <a:off x="609600" y="800100"/>
            <a:ext cx="7924800" cy="2914650"/>
          </a:xfrm>
        </p:spPr>
        <p:txBody>
          <a:bodyPr/>
          <a:lstStyle/>
          <a:p>
            <a:pPr>
              <a:tabLst>
                <a:tab pos="688975" algn="l"/>
                <a:tab pos="1027113" algn="l"/>
                <a:tab pos="4346575" algn="l"/>
              </a:tabLst>
            </a:pPr>
            <a:r>
              <a:rPr lang="en-US" altLang="ko-KR">
                <a:latin typeface="Helvetica" charset="0"/>
                <a:ea typeface="굴림" charset="0"/>
                <a:cs typeface="굴림" charset="0"/>
              </a:rPr>
              <a:t>Use an example to simulate the solution</a:t>
            </a:r>
          </a:p>
          <a:p>
            <a:pPr>
              <a:tabLst>
                <a:tab pos="688975" algn="l"/>
                <a:tab pos="1027113" algn="l"/>
                <a:tab pos="4346575" algn="l"/>
              </a:tabLst>
            </a:pPr>
            <a:endParaRPr lang="en-US" altLang="ko-KR">
              <a:latin typeface="Helvetica" charset="0"/>
              <a:ea typeface="굴림" charset="0"/>
              <a:cs typeface="굴림" charset="0"/>
            </a:endParaRPr>
          </a:p>
          <a:p>
            <a:pPr>
              <a:tabLst>
                <a:tab pos="688975" algn="l"/>
                <a:tab pos="1027113" algn="l"/>
                <a:tab pos="4346575" algn="l"/>
              </a:tabLst>
            </a:pPr>
            <a:r>
              <a:rPr lang="en-US" altLang="ko-KR">
                <a:latin typeface="Helvetica" charset="0"/>
                <a:ea typeface="굴림" charset="0"/>
                <a:cs typeface="굴림" charset="0"/>
              </a:rPr>
              <a:t>Consider the following sequence of operators:</a:t>
            </a:r>
          </a:p>
          <a:p>
            <a:pPr lvl="1">
              <a:tabLst>
                <a:tab pos="688975" algn="l"/>
                <a:tab pos="1027113" algn="l"/>
                <a:tab pos="4346575" algn="l"/>
              </a:tabLst>
            </a:pPr>
            <a:r>
              <a:rPr lang="en-US" altLang="ko-KR">
                <a:latin typeface="Helvetica" charset="0"/>
                <a:ea typeface="굴림" charset="0"/>
                <a:cs typeface="굴림" charset="0"/>
              </a:rPr>
              <a:t>R1, R2, W1, R3</a:t>
            </a:r>
          </a:p>
          <a:p>
            <a:pPr>
              <a:tabLst>
                <a:tab pos="688975" algn="l"/>
                <a:tab pos="1027113" algn="l"/>
                <a:tab pos="4346575" algn="l"/>
              </a:tabLst>
            </a:pPr>
            <a:endParaRPr lang="en-US">
              <a:latin typeface="Helvetica" charset="0"/>
              <a:ea typeface="ＭＳ Ｐゴシック" charset="0"/>
              <a:cs typeface="ＭＳ Ｐゴシック" charset="0"/>
            </a:endParaRPr>
          </a:p>
          <a:p>
            <a:pPr>
              <a:tabLst>
                <a:tab pos="688975" algn="l"/>
                <a:tab pos="1027113" algn="l"/>
                <a:tab pos="4346575" algn="l"/>
              </a:tabLst>
            </a:pPr>
            <a:r>
              <a:rPr lang="en-US" altLang="ko-KR">
                <a:latin typeface="Helvetica" charset="0"/>
                <a:ea typeface="굴림" charset="0"/>
                <a:cs typeface="굴림" charset="0"/>
              </a:rPr>
              <a:t>Initially: AR = 0, WR = 0, AW = 0, WW = 0</a:t>
            </a:r>
          </a:p>
          <a:p>
            <a:pPr>
              <a:tabLst>
                <a:tab pos="688975" algn="l"/>
                <a:tab pos="1027113" algn="l"/>
                <a:tab pos="4346575" algn="l"/>
              </a:tabLst>
            </a:pPr>
            <a:endParaRPr lang="en-US">
              <a:latin typeface="Helvetica" charset="0"/>
              <a:ea typeface="ＭＳ Ｐゴシック" charset="0"/>
              <a:cs typeface="ＭＳ Ｐゴシック" charset="0"/>
            </a:endParaRPr>
          </a:p>
        </p:txBody>
      </p:sp>
    </p:spTree>
    <p:extLst>
      <p:ext uri="{BB962C8B-B14F-4D97-AF65-F5344CB8AC3E}">
        <p14:creationId xmlns:p14="http://schemas.microsoft.com/office/powerpoint/2010/main" val="2363214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914400" y="1695450"/>
            <a:ext cx="2667000"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a:latin typeface="Helvetica" charset="0"/>
                <a:ea typeface="ＭＳ Ｐゴシック" charset="0"/>
                <a:cs typeface="ＭＳ Ｐゴシック" charset="0"/>
              </a:rPr>
              <a:t>R1 comes along</a:t>
            </a:r>
          </a:p>
          <a:p>
            <a:r>
              <a:rPr lang="en-US" altLang="ko-KR">
                <a:latin typeface="Helvetica" charset="0"/>
                <a:ea typeface="굴림" charset="0"/>
                <a:cs typeface="굴림" charset="0"/>
              </a:rPr>
              <a:t>AR = 0, WR = 0, AW = 0, WW = 0</a:t>
            </a:r>
          </a:p>
          <a:p>
            <a:endParaRPr lang="en-US">
              <a:latin typeface="Helvetica" charset="0"/>
              <a:ea typeface="ＭＳ Ｐゴシック" charset="0"/>
              <a:cs typeface="ＭＳ Ｐゴシック" charset="0"/>
            </a:endParaRPr>
          </a:p>
        </p:txBody>
      </p:sp>
      <p:sp>
        <p:nvSpPr>
          <p:cNvPr id="57347" name="Content Placeholder 4"/>
          <p:cNvSpPr txBox="1">
            <a:spLocks/>
          </p:cNvSpPr>
          <p:nvPr/>
        </p:nvSpPr>
        <p:spPr bwMode="auto">
          <a:xfrm>
            <a:off x="304800" y="1473200"/>
            <a:ext cx="84328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160255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914400" y="1911350"/>
            <a:ext cx="2667000"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a:latin typeface="Helvetica" charset="0"/>
                <a:ea typeface="ＭＳ Ｐゴシック" charset="0"/>
                <a:cs typeface="ＭＳ Ｐゴシック" charset="0"/>
              </a:rPr>
              <a:t>R1 comes along</a:t>
            </a:r>
          </a:p>
          <a:p>
            <a:r>
              <a:rPr lang="en-US" altLang="ko-KR">
                <a:latin typeface="Helvetica" charset="0"/>
                <a:ea typeface="굴림" charset="0"/>
                <a:cs typeface="굴림" charset="0"/>
              </a:rPr>
              <a:t>AR = 0, WR = 0, AW = 0, WW = 0</a:t>
            </a:r>
          </a:p>
          <a:p>
            <a:endParaRPr lang="en-US">
              <a:latin typeface="Helvetica" charset="0"/>
              <a:ea typeface="ＭＳ Ｐゴシック" charset="0"/>
              <a:cs typeface="ＭＳ Ｐゴシック" charset="0"/>
            </a:endParaRPr>
          </a:p>
        </p:txBody>
      </p:sp>
      <p:sp>
        <p:nvSpPr>
          <p:cNvPr id="57347" name="Content Placeholder 4"/>
          <p:cNvSpPr txBox="1">
            <a:spLocks/>
          </p:cNvSpPr>
          <p:nvPr/>
        </p:nvSpPr>
        <p:spPr bwMode="auto">
          <a:xfrm>
            <a:off x="304800" y="1473200"/>
            <a:ext cx="90678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1659318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914400" y="2838450"/>
            <a:ext cx="2667000"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a:latin typeface="Helvetica" charset="0"/>
                <a:ea typeface="ＭＳ Ｐゴシック" charset="0"/>
                <a:cs typeface="ＭＳ Ｐゴシック" charset="0"/>
              </a:rPr>
              <a:t>R1 comes along</a:t>
            </a:r>
          </a:p>
          <a:p>
            <a:r>
              <a:rPr lang="en-US" altLang="ko-KR" dirty="0">
                <a:latin typeface="Helvetica" charset="0"/>
                <a:ea typeface="굴림" charset="0"/>
                <a:cs typeface="굴림" charset="0"/>
              </a:rPr>
              <a:t>AR = </a:t>
            </a:r>
            <a:r>
              <a:rPr lang="en-US" altLang="ko-KR" dirty="0" smtClean="0">
                <a:solidFill>
                  <a:srgbClr val="FF0000"/>
                </a:solidFill>
                <a:latin typeface="Helvetica" charset="0"/>
                <a:ea typeface="굴림" charset="0"/>
                <a:cs typeface="굴림" charset="0"/>
              </a:rPr>
              <a:t>1</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WR = 0, AW = 0, WW = 0</a:t>
            </a:r>
          </a:p>
          <a:p>
            <a:endParaRPr lang="en-US" dirty="0">
              <a:latin typeface="Helvetica" charset="0"/>
              <a:ea typeface="ＭＳ Ｐゴシック" charset="0"/>
              <a:cs typeface="ＭＳ Ｐゴシック" charset="0"/>
            </a:endParaRPr>
          </a:p>
        </p:txBody>
      </p:sp>
      <p:sp>
        <p:nvSpPr>
          <p:cNvPr id="57347" name="Content Placeholder 4"/>
          <p:cNvSpPr txBox="1">
            <a:spLocks/>
          </p:cNvSpPr>
          <p:nvPr/>
        </p:nvSpPr>
        <p:spPr bwMode="auto">
          <a:xfrm>
            <a:off x="304800" y="1473200"/>
            <a:ext cx="90678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3707522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914400" y="3016250"/>
            <a:ext cx="2667000"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a:latin typeface="Helvetica" charset="0"/>
                <a:ea typeface="ＭＳ Ｐゴシック" charset="0"/>
                <a:cs typeface="ＭＳ Ｐゴシック" charset="0"/>
              </a:rPr>
              <a:t>R1 comes along</a:t>
            </a:r>
          </a:p>
          <a:p>
            <a:r>
              <a:rPr lang="en-US" altLang="ko-KR" dirty="0">
                <a:latin typeface="Helvetica" charset="0"/>
                <a:ea typeface="굴림" charset="0"/>
                <a:cs typeface="굴림" charset="0"/>
              </a:rPr>
              <a:t>AR = </a:t>
            </a:r>
            <a:r>
              <a:rPr lang="en-US" altLang="ko-KR" dirty="0" smtClean="0">
                <a:solidFill>
                  <a:schemeClr val="tx1"/>
                </a:solidFill>
                <a:latin typeface="Helvetica" charset="0"/>
                <a:ea typeface="굴림" charset="0"/>
                <a:cs typeface="굴림" charset="0"/>
              </a:rPr>
              <a:t>1</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WR = 0, AW = 0, WW = 0</a:t>
            </a:r>
          </a:p>
          <a:p>
            <a:endParaRPr lang="en-US" dirty="0">
              <a:latin typeface="Helvetica" charset="0"/>
              <a:ea typeface="ＭＳ Ｐゴシック" charset="0"/>
              <a:cs typeface="ＭＳ Ｐゴシック" charset="0"/>
            </a:endParaRPr>
          </a:p>
        </p:txBody>
      </p:sp>
      <p:sp>
        <p:nvSpPr>
          <p:cNvPr id="57347" name="Content Placeholder 4"/>
          <p:cNvSpPr txBox="1">
            <a:spLocks/>
          </p:cNvSpPr>
          <p:nvPr/>
        </p:nvSpPr>
        <p:spPr bwMode="auto">
          <a:xfrm>
            <a:off x="304800" y="1473200"/>
            <a:ext cx="90678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1341712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914400" y="3422650"/>
            <a:ext cx="2667000"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a:latin typeface="Helvetica" charset="0"/>
                <a:ea typeface="ＭＳ Ｐゴシック" charset="0"/>
                <a:cs typeface="ＭＳ Ｐゴシック" charset="0"/>
              </a:rPr>
              <a:t>R1 comes along</a:t>
            </a:r>
          </a:p>
          <a:p>
            <a:r>
              <a:rPr lang="en-US" altLang="ko-KR" dirty="0">
                <a:latin typeface="Helvetica" charset="0"/>
                <a:ea typeface="굴림" charset="0"/>
                <a:cs typeface="굴림" charset="0"/>
              </a:rPr>
              <a:t>AR = </a:t>
            </a:r>
            <a:r>
              <a:rPr lang="en-US" altLang="ko-KR" dirty="0" smtClean="0">
                <a:solidFill>
                  <a:schemeClr val="tx1"/>
                </a:solidFill>
                <a:latin typeface="Helvetica" charset="0"/>
                <a:ea typeface="굴림" charset="0"/>
                <a:cs typeface="굴림" charset="0"/>
              </a:rPr>
              <a:t>1</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WR = 0, AW = 0, WW = 0</a:t>
            </a:r>
          </a:p>
          <a:p>
            <a:endParaRPr lang="en-US" dirty="0">
              <a:latin typeface="Helvetica" charset="0"/>
              <a:ea typeface="ＭＳ Ｐゴシック" charset="0"/>
              <a:cs typeface="ＭＳ Ｐゴシック" charset="0"/>
            </a:endParaRPr>
          </a:p>
        </p:txBody>
      </p:sp>
      <p:sp>
        <p:nvSpPr>
          <p:cNvPr id="57347" name="Content Placeholder 4"/>
          <p:cNvSpPr txBox="1">
            <a:spLocks/>
          </p:cNvSpPr>
          <p:nvPr/>
        </p:nvSpPr>
        <p:spPr bwMode="auto">
          <a:xfrm>
            <a:off x="304800" y="1473200"/>
            <a:ext cx="90678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3219536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914400" y="1708150"/>
            <a:ext cx="2667000"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smtClean="0">
                <a:latin typeface="Helvetica" charset="0"/>
                <a:ea typeface="ＭＳ Ｐゴシック" charset="0"/>
                <a:cs typeface="ＭＳ Ｐゴシック" charset="0"/>
              </a:rPr>
              <a:t>R2 </a:t>
            </a:r>
            <a:r>
              <a:rPr lang="en-US" dirty="0">
                <a:latin typeface="Helvetica" charset="0"/>
                <a:ea typeface="ＭＳ Ｐゴシック" charset="0"/>
                <a:cs typeface="ＭＳ Ｐゴシック" charset="0"/>
              </a:rPr>
              <a:t>comes along</a:t>
            </a:r>
          </a:p>
          <a:p>
            <a:r>
              <a:rPr lang="en-US" altLang="ko-KR" dirty="0">
                <a:latin typeface="Helvetica" charset="0"/>
                <a:ea typeface="굴림" charset="0"/>
                <a:cs typeface="굴림" charset="0"/>
              </a:rPr>
              <a:t>AR = </a:t>
            </a:r>
            <a:r>
              <a:rPr lang="en-US" altLang="ko-KR" dirty="0" smtClean="0">
                <a:solidFill>
                  <a:schemeClr val="tx1"/>
                </a:solidFill>
                <a:latin typeface="Helvetica" charset="0"/>
                <a:ea typeface="굴림" charset="0"/>
                <a:cs typeface="굴림" charset="0"/>
              </a:rPr>
              <a:t>1</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WR = 0, AW = 0, WW = 0</a:t>
            </a:r>
          </a:p>
          <a:p>
            <a:endParaRPr lang="en-US" dirty="0">
              <a:latin typeface="Helvetica" charset="0"/>
              <a:ea typeface="ＭＳ Ｐゴシック" charset="0"/>
              <a:cs typeface="ＭＳ Ｐゴシック" charset="0"/>
            </a:endParaRPr>
          </a:p>
        </p:txBody>
      </p:sp>
      <p:sp>
        <p:nvSpPr>
          <p:cNvPr id="57347" name="Content Placeholder 4"/>
          <p:cNvSpPr txBox="1">
            <a:spLocks/>
          </p:cNvSpPr>
          <p:nvPr/>
        </p:nvSpPr>
        <p:spPr bwMode="auto">
          <a:xfrm>
            <a:off x="304800" y="1473200"/>
            <a:ext cx="90678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2810841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914400" y="1911350"/>
            <a:ext cx="2667000"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smtClean="0">
                <a:latin typeface="Helvetica" charset="0"/>
                <a:ea typeface="ＭＳ Ｐゴシック" charset="0"/>
                <a:cs typeface="ＭＳ Ｐゴシック" charset="0"/>
              </a:rPr>
              <a:t>R2 </a:t>
            </a:r>
            <a:r>
              <a:rPr lang="en-US" dirty="0">
                <a:latin typeface="Helvetica" charset="0"/>
                <a:ea typeface="ＭＳ Ｐゴシック" charset="0"/>
                <a:cs typeface="ＭＳ Ｐゴシック" charset="0"/>
              </a:rPr>
              <a:t>comes along</a:t>
            </a:r>
          </a:p>
          <a:p>
            <a:r>
              <a:rPr lang="en-US" altLang="ko-KR" dirty="0">
                <a:latin typeface="Helvetica" charset="0"/>
                <a:ea typeface="굴림" charset="0"/>
                <a:cs typeface="굴림" charset="0"/>
              </a:rPr>
              <a:t>AR = </a:t>
            </a:r>
            <a:r>
              <a:rPr lang="en-US" altLang="ko-KR" dirty="0" smtClean="0">
                <a:solidFill>
                  <a:schemeClr val="tx1"/>
                </a:solidFill>
                <a:latin typeface="Helvetica" charset="0"/>
                <a:ea typeface="굴림" charset="0"/>
                <a:cs typeface="굴림" charset="0"/>
              </a:rPr>
              <a:t>1</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WR = 0, AW = 0, WW = 0</a:t>
            </a:r>
          </a:p>
          <a:p>
            <a:endParaRPr lang="en-US" dirty="0">
              <a:latin typeface="Helvetica" charset="0"/>
              <a:ea typeface="ＭＳ Ｐゴシック" charset="0"/>
              <a:cs typeface="ＭＳ Ｐゴシック" charset="0"/>
            </a:endParaRPr>
          </a:p>
        </p:txBody>
      </p:sp>
      <p:sp>
        <p:nvSpPr>
          <p:cNvPr id="57347" name="Content Placeholder 4"/>
          <p:cNvSpPr txBox="1">
            <a:spLocks/>
          </p:cNvSpPr>
          <p:nvPr/>
        </p:nvSpPr>
        <p:spPr bwMode="auto">
          <a:xfrm>
            <a:off x="304800" y="1473200"/>
            <a:ext cx="90678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3370013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914400" y="2851150"/>
            <a:ext cx="2667000"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smtClean="0">
                <a:latin typeface="Helvetica" charset="0"/>
                <a:ea typeface="ＭＳ Ｐゴシック" charset="0"/>
                <a:cs typeface="ＭＳ Ｐゴシック" charset="0"/>
              </a:rPr>
              <a:t>R2 </a:t>
            </a:r>
            <a:r>
              <a:rPr lang="en-US" dirty="0">
                <a:latin typeface="Helvetica" charset="0"/>
                <a:ea typeface="ＭＳ Ｐゴシック" charset="0"/>
                <a:cs typeface="ＭＳ Ｐゴシック" charset="0"/>
              </a:rPr>
              <a:t>comes along</a:t>
            </a:r>
          </a:p>
          <a:p>
            <a:r>
              <a:rPr lang="en-US" altLang="ko-KR" dirty="0">
                <a:latin typeface="Helvetica" charset="0"/>
                <a:ea typeface="굴림" charset="0"/>
                <a:cs typeface="굴림" charset="0"/>
              </a:rPr>
              <a:t>AR = </a:t>
            </a:r>
            <a:r>
              <a:rPr lang="en-US" altLang="ko-KR" dirty="0">
                <a:solidFill>
                  <a:srgbClr val="FF0000"/>
                </a:solidFill>
                <a:latin typeface="Helvetica" charset="0"/>
                <a:ea typeface="굴림" charset="0"/>
                <a:cs typeface="굴림" charset="0"/>
              </a:rPr>
              <a:t>2</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WR = 0, AW = 0, WW = 0</a:t>
            </a:r>
          </a:p>
          <a:p>
            <a:endParaRPr lang="en-US" dirty="0">
              <a:latin typeface="Helvetica" charset="0"/>
              <a:ea typeface="ＭＳ Ｐゴシック" charset="0"/>
              <a:cs typeface="ＭＳ Ｐゴシック" charset="0"/>
            </a:endParaRPr>
          </a:p>
        </p:txBody>
      </p:sp>
      <p:sp>
        <p:nvSpPr>
          <p:cNvPr id="57347" name="Content Placeholder 4"/>
          <p:cNvSpPr txBox="1">
            <a:spLocks/>
          </p:cNvSpPr>
          <p:nvPr/>
        </p:nvSpPr>
        <p:spPr bwMode="auto">
          <a:xfrm>
            <a:off x="304800" y="1473200"/>
            <a:ext cx="90678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1988855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914400" y="3016250"/>
            <a:ext cx="2667000"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smtClean="0">
                <a:latin typeface="Helvetica" charset="0"/>
                <a:ea typeface="ＭＳ Ｐゴシック" charset="0"/>
                <a:cs typeface="ＭＳ Ｐゴシック" charset="0"/>
              </a:rPr>
              <a:t>R2 </a:t>
            </a:r>
            <a:r>
              <a:rPr lang="en-US" dirty="0">
                <a:latin typeface="Helvetica" charset="0"/>
                <a:ea typeface="ＭＳ Ｐゴシック" charset="0"/>
                <a:cs typeface="ＭＳ Ｐゴシック" charset="0"/>
              </a:rPr>
              <a:t>comes along</a:t>
            </a:r>
          </a:p>
          <a:p>
            <a:r>
              <a:rPr lang="en-US" altLang="ko-KR" dirty="0">
                <a:latin typeface="Helvetica" charset="0"/>
                <a:ea typeface="굴림" charset="0"/>
                <a:cs typeface="굴림" charset="0"/>
              </a:rPr>
              <a:t>AR = </a:t>
            </a:r>
            <a:r>
              <a:rPr lang="en-US" altLang="ko-KR" dirty="0">
                <a:solidFill>
                  <a:schemeClr val="tx1"/>
                </a:solidFill>
                <a:latin typeface="Helvetica" charset="0"/>
                <a:ea typeface="굴림" charset="0"/>
                <a:cs typeface="굴림" charset="0"/>
              </a:rPr>
              <a:t>2</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WR = 0, AW = 0, WW = 0</a:t>
            </a:r>
          </a:p>
          <a:p>
            <a:endParaRPr lang="en-US" dirty="0">
              <a:latin typeface="Helvetica" charset="0"/>
              <a:ea typeface="ＭＳ Ｐゴシック" charset="0"/>
              <a:cs typeface="ＭＳ Ｐゴシック" charset="0"/>
            </a:endParaRPr>
          </a:p>
        </p:txBody>
      </p:sp>
      <p:sp>
        <p:nvSpPr>
          <p:cNvPr id="57347" name="Content Placeholder 4"/>
          <p:cNvSpPr txBox="1">
            <a:spLocks/>
          </p:cNvSpPr>
          <p:nvPr/>
        </p:nvSpPr>
        <p:spPr bwMode="auto">
          <a:xfrm>
            <a:off x="304800" y="1473200"/>
            <a:ext cx="90678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3277228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Mesa History</a:t>
            </a:r>
            <a:endParaRPr lang="en-US" dirty="0"/>
          </a:p>
        </p:txBody>
      </p:sp>
      <p:sp>
        <p:nvSpPr>
          <p:cNvPr id="3" name="Content Placeholder 2"/>
          <p:cNvSpPr>
            <a:spLocks noGrp="1"/>
          </p:cNvSpPr>
          <p:nvPr>
            <p:ph idx="1"/>
          </p:nvPr>
        </p:nvSpPr>
        <p:spPr>
          <a:xfrm>
            <a:off x="213581" y="999258"/>
            <a:ext cx="7368319" cy="4004542"/>
          </a:xfrm>
        </p:spPr>
        <p:txBody>
          <a:bodyPr>
            <a:normAutofit lnSpcReduction="10000"/>
          </a:bodyPr>
          <a:lstStyle/>
          <a:p>
            <a:pPr lvl="0">
              <a:lnSpc>
                <a:spcPct val="110000"/>
              </a:lnSpc>
            </a:pPr>
            <a:r>
              <a:rPr lang="en-US" b="0" dirty="0" smtClean="0"/>
              <a:t>2nd system Xerox Star – followed Alto</a:t>
            </a:r>
          </a:p>
          <a:p>
            <a:pPr lvl="1">
              <a:lnSpc>
                <a:spcPct val="110000"/>
              </a:lnSpc>
            </a:pPr>
            <a:r>
              <a:rPr lang="en-US" dirty="0" smtClean="0"/>
              <a:t>Introduced in 1981</a:t>
            </a:r>
          </a:p>
          <a:p>
            <a:pPr lvl="1">
              <a:lnSpc>
                <a:spcPct val="110000"/>
              </a:lnSpc>
            </a:pPr>
            <a:r>
              <a:rPr lang="en-US" b="0" dirty="0" smtClean="0"/>
              <a:t>384 KB RAM, 10-40MB 8” HDD</a:t>
            </a:r>
          </a:p>
          <a:p>
            <a:pPr lvl="1">
              <a:lnSpc>
                <a:spcPct val="110000"/>
              </a:lnSpc>
            </a:pPr>
            <a:r>
              <a:rPr lang="en-US" dirty="0" smtClean="0"/>
              <a:t>Ethernet connectivity</a:t>
            </a:r>
            <a:endParaRPr lang="en-US" b="0" dirty="0" smtClean="0"/>
          </a:p>
          <a:p>
            <a:pPr lvl="1">
              <a:lnSpc>
                <a:spcPct val="110000"/>
              </a:lnSpc>
            </a:pPr>
            <a:r>
              <a:rPr lang="en-US" dirty="0" smtClean="0"/>
              <a:t>Bundled as a network (3-4 Star computers, </a:t>
            </a:r>
            <a:br>
              <a:rPr lang="en-US" dirty="0" smtClean="0"/>
            </a:br>
            <a:r>
              <a:rPr lang="en-US" b="0" dirty="0" smtClean="0"/>
              <a:t>along file server, printer) $100K+ </a:t>
            </a:r>
          </a:p>
          <a:p>
            <a:pPr lvl="1">
              <a:lnSpc>
                <a:spcPct val="110000"/>
              </a:lnSpc>
            </a:pPr>
            <a:r>
              <a:rPr lang="en-US" b="0" dirty="0" smtClean="0"/>
              <a:t>Only ~ 25K sold</a:t>
            </a:r>
          </a:p>
          <a:p>
            <a:pPr lvl="0">
              <a:lnSpc>
                <a:spcPct val="110000"/>
              </a:lnSpc>
            </a:pPr>
            <a:r>
              <a:rPr lang="en-US" b="0" dirty="0" smtClean="0"/>
              <a:t>Advent of things like server machines</a:t>
            </a:r>
            <a:br>
              <a:rPr lang="en-US" b="0" dirty="0" smtClean="0"/>
            </a:br>
            <a:r>
              <a:rPr lang="en-US" b="0" dirty="0" smtClean="0"/>
              <a:t>and networking introduced applications </a:t>
            </a:r>
            <a:br>
              <a:rPr lang="en-US" b="0" dirty="0" smtClean="0"/>
            </a:br>
            <a:r>
              <a:rPr lang="en-US" b="0" dirty="0" smtClean="0"/>
              <a:t>that are heavy users of concurrency</a:t>
            </a:r>
          </a:p>
        </p:txBody>
      </p:sp>
      <p:pic>
        <p:nvPicPr>
          <p:cNvPr id="5" name="Picture 4"/>
          <p:cNvPicPr>
            <a:picLocks noChangeAspect="1"/>
          </p:cNvPicPr>
          <p:nvPr/>
        </p:nvPicPr>
        <p:blipFill>
          <a:blip r:embed="rId2"/>
          <a:stretch>
            <a:fillRect/>
          </a:stretch>
        </p:blipFill>
        <p:spPr>
          <a:xfrm>
            <a:off x="5524500" y="850900"/>
            <a:ext cx="3352800" cy="3240930"/>
          </a:xfrm>
          <a:prstGeom prst="rect">
            <a:avLst/>
          </a:prstGeom>
        </p:spPr>
      </p:pic>
    </p:spTree>
    <p:extLst>
      <p:ext uri="{BB962C8B-B14F-4D97-AF65-F5344CB8AC3E}">
        <p14:creationId xmlns:p14="http://schemas.microsoft.com/office/powerpoint/2010/main" val="3262481911"/>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914400" y="3422650"/>
            <a:ext cx="2667000"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smtClean="0">
                <a:latin typeface="Helvetica" charset="0"/>
                <a:ea typeface="ＭＳ Ｐゴシック" charset="0"/>
                <a:cs typeface="ＭＳ Ｐゴシック" charset="0"/>
              </a:rPr>
              <a:t>R2 </a:t>
            </a:r>
            <a:r>
              <a:rPr lang="en-US" dirty="0">
                <a:latin typeface="Helvetica" charset="0"/>
                <a:ea typeface="ＭＳ Ｐゴシック" charset="0"/>
                <a:cs typeface="ＭＳ Ｐゴシック" charset="0"/>
              </a:rPr>
              <a:t>comes along</a:t>
            </a:r>
          </a:p>
          <a:p>
            <a:r>
              <a:rPr lang="en-US" altLang="ko-KR" dirty="0">
                <a:latin typeface="Helvetica" charset="0"/>
                <a:ea typeface="굴림" charset="0"/>
                <a:cs typeface="굴림" charset="0"/>
              </a:rPr>
              <a:t>AR = </a:t>
            </a:r>
            <a:r>
              <a:rPr lang="en-US" altLang="ko-KR" dirty="0">
                <a:solidFill>
                  <a:schemeClr val="tx1"/>
                </a:solidFill>
                <a:latin typeface="Helvetica" charset="0"/>
                <a:ea typeface="굴림" charset="0"/>
                <a:cs typeface="굴림" charset="0"/>
              </a:rPr>
              <a:t>2</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WR = 0, AW = 0, WW = 0</a:t>
            </a:r>
          </a:p>
          <a:p>
            <a:endParaRPr lang="en-US" dirty="0">
              <a:latin typeface="Helvetica" charset="0"/>
              <a:ea typeface="ＭＳ Ｐゴシック" charset="0"/>
              <a:cs typeface="ＭＳ Ｐゴシック" charset="0"/>
            </a:endParaRPr>
          </a:p>
        </p:txBody>
      </p:sp>
      <p:sp>
        <p:nvSpPr>
          <p:cNvPr id="57347" name="Content Placeholder 4"/>
          <p:cNvSpPr txBox="1">
            <a:spLocks/>
          </p:cNvSpPr>
          <p:nvPr/>
        </p:nvSpPr>
        <p:spPr bwMode="auto">
          <a:xfrm>
            <a:off x="304800" y="1473200"/>
            <a:ext cx="90678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
        <p:nvSpPr>
          <p:cNvPr id="6" name="TextBox 5"/>
          <p:cNvSpPr txBox="1"/>
          <p:nvPr/>
        </p:nvSpPr>
        <p:spPr>
          <a:xfrm>
            <a:off x="1257300" y="4186238"/>
            <a:ext cx="6873875" cy="830262"/>
          </a:xfrm>
          <a:prstGeom prst="rect">
            <a:avLst/>
          </a:prstGeom>
          <a:solidFill>
            <a:srgbClr val="FFFFAA"/>
          </a:solidFill>
          <a:effectLst/>
        </p:spPr>
        <p:txBody>
          <a:bodyPr wrap="none">
            <a:spAutoFit/>
          </a:bodyPr>
          <a:lstStyle>
            <a:lvl1pPr>
              <a:tabLst>
                <a:tab pos="688975" algn="l"/>
                <a:tab pos="1027113" algn="l"/>
                <a:tab pos="4346575" algn="l"/>
              </a:tabLst>
              <a:defRPr sz="2400" b="1">
                <a:solidFill>
                  <a:schemeClr val="tx1"/>
                </a:solidFill>
                <a:latin typeface="Comic Sans MS" charset="0"/>
                <a:ea typeface="ＭＳ Ｐゴシック" charset="0"/>
                <a:cs typeface="ＭＳ Ｐゴシック" charset="0"/>
              </a:defRPr>
            </a:lvl1pPr>
            <a:lvl2pPr>
              <a:tabLst>
                <a:tab pos="688975" algn="l"/>
                <a:tab pos="1027113" algn="l"/>
                <a:tab pos="4346575" algn="l"/>
              </a:tabLst>
              <a:defRPr sz="2400" b="1">
                <a:solidFill>
                  <a:schemeClr val="tx1"/>
                </a:solidFill>
                <a:latin typeface="Comic Sans MS" charset="0"/>
                <a:ea typeface="ＭＳ Ｐゴシック" charset="0"/>
              </a:defRPr>
            </a:lvl2pPr>
            <a:lvl3pPr>
              <a:tabLst>
                <a:tab pos="688975" algn="l"/>
                <a:tab pos="1027113" algn="l"/>
                <a:tab pos="4346575" algn="l"/>
              </a:tabLst>
              <a:defRPr sz="2400" b="1">
                <a:solidFill>
                  <a:schemeClr val="tx1"/>
                </a:solidFill>
                <a:latin typeface="Comic Sans MS" charset="0"/>
                <a:ea typeface="ＭＳ Ｐゴシック" charset="0"/>
              </a:defRPr>
            </a:lvl3pPr>
            <a:lvl4pPr>
              <a:tabLst>
                <a:tab pos="688975" algn="l"/>
                <a:tab pos="1027113" algn="l"/>
                <a:tab pos="4346575" algn="l"/>
              </a:tabLst>
              <a:defRPr sz="2400" b="1">
                <a:solidFill>
                  <a:schemeClr val="tx1"/>
                </a:solidFill>
                <a:latin typeface="Comic Sans MS" charset="0"/>
                <a:ea typeface="ＭＳ Ｐゴシック" charset="0"/>
              </a:defRPr>
            </a:lvl4pPr>
            <a:lvl5pPr>
              <a:tabLst>
                <a:tab pos="688975" algn="l"/>
                <a:tab pos="1027113" algn="l"/>
                <a:tab pos="4346575" algn="l"/>
              </a:tabLst>
              <a:defRPr sz="2400" b="1">
                <a:solidFill>
                  <a:schemeClr val="tx1"/>
                </a:solidFill>
                <a:latin typeface="Comic Sans MS" charset="0"/>
                <a:ea typeface="ＭＳ Ｐゴシック" charset="0"/>
              </a:defRPr>
            </a:lvl5pPr>
            <a:lvl6pPr marL="457200" eaLnBrk="0" fontAlgn="base" hangingPunct="0">
              <a:spcBef>
                <a:spcPct val="0"/>
              </a:spcBef>
              <a:spcAft>
                <a:spcPct val="0"/>
              </a:spcAft>
              <a:tabLst>
                <a:tab pos="688975" algn="l"/>
                <a:tab pos="1027113" algn="l"/>
                <a:tab pos="4346575" algn="l"/>
              </a:tabLst>
              <a:defRPr sz="2400" b="1">
                <a:solidFill>
                  <a:schemeClr val="tx1"/>
                </a:solidFill>
                <a:latin typeface="Comic Sans MS" charset="0"/>
                <a:ea typeface="ＭＳ Ｐゴシック" charset="0"/>
              </a:defRPr>
            </a:lvl6pPr>
            <a:lvl7pPr marL="914400" eaLnBrk="0" fontAlgn="base" hangingPunct="0">
              <a:spcBef>
                <a:spcPct val="0"/>
              </a:spcBef>
              <a:spcAft>
                <a:spcPct val="0"/>
              </a:spcAft>
              <a:tabLst>
                <a:tab pos="688975" algn="l"/>
                <a:tab pos="1027113" algn="l"/>
                <a:tab pos="4346575" algn="l"/>
              </a:tabLst>
              <a:defRPr sz="2400" b="1">
                <a:solidFill>
                  <a:schemeClr val="tx1"/>
                </a:solidFill>
                <a:latin typeface="Comic Sans MS" charset="0"/>
                <a:ea typeface="ＭＳ Ｐゴシック" charset="0"/>
              </a:defRPr>
            </a:lvl7pPr>
            <a:lvl8pPr marL="1371600" eaLnBrk="0" fontAlgn="base" hangingPunct="0">
              <a:spcBef>
                <a:spcPct val="0"/>
              </a:spcBef>
              <a:spcAft>
                <a:spcPct val="0"/>
              </a:spcAft>
              <a:tabLst>
                <a:tab pos="688975" algn="l"/>
                <a:tab pos="1027113" algn="l"/>
                <a:tab pos="4346575" algn="l"/>
              </a:tabLst>
              <a:defRPr sz="2400" b="1">
                <a:solidFill>
                  <a:schemeClr val="tx1"/>
                </a:solidFill>
                <a:latin typeface="Comic Sans MS" charset="0"/>
                <a:ea typeface="ＭＳ Ｐゴシック" charset="0"/>
              </a:defRPr>
            </a:lvl8pPr>
            <a:lvl9pPr marL="1828800" eaLnBrk="0" fontAlgn="base" hangingPunct="0">
              <a:spcBef>
                <a:spcPct val="0"/>
              </a:spcBef>
              <a:spcAft>
                <a:spcPct val="0"/>
              </a:spcAft>
              <a:tabLst>
                <a:tab pos="688975" algn="l"/>
                <a:tab pos="1027113" algn="l"/>
                <a:tab pos="4346575" algn="l"/>
              </a:tabLst>
              <a:defRPr sz="2400" b="1">
                <a:solidFill>
                  <a:schemeClr val="tx1"/>
                </a:solidFill>
                <a:latin typeface="Comic Sans MS" charset="0"/>
                <a:ea typeface="ＭＳ Ｐゴシック" charset="0"/>
              </a:defRPr>
            </a:lvl9pPr>
          </a:lstStyle>
          <a:p>
            <a:pPr>
              <a:defRPr/>
            </a:pPr>
            <a:r>
              <a:rPr lang="en-US" altLang="ko-KR" b="0" dirty="0" smtClean="0">
                <a:latin typeface="Helvetica Neue Light"/>
                <a:ea typeface="굴림" charset="0"/>
                <a:cs typeface="Helvetica Neue Light"/>
              </a:rPr>
              <a:t>Assume readers take a while to access database</a:t>
            </a:r>
          </a:p>
          <a:p>
            <a:pPr lvl="1">
              <a:defRPr/>
            </a:pPr>
            <a:r>
              <a:rPr lang="en-US" altLang="ko-KR" b="0" dirty="0" smtClean="0">
                <a:latin typeface="Helvetica Neue Light"/>
                <a:ea typeface="굴림" charset="0"/>
                <a:cs typeface="Helvetica Neue Light"/>
              </a:rPr>
              <a:t>Situation: Locks released, only AR is non-zero</a:t>
            </a:r>
            <a:endParaRPr lang="en-US" b="0" dirty="0" smtClean="0">
              <a:latin typeface="Helvetica Neue Light"/>
              <a:cs typeface="Helvetica Neue Light"/>
            </a:endParaRPr>
          </a:p>
        </p:txBody>
      </p:sp>
    </p:spTree>
    <p:extLst>
      <p:ext uri="{BB962C8B-B14F-4D97-AF65-F5344CB8AC3E}">
        <p14:creationId xmlns:p14="http://schemas.microsoft.com/office/powerpoint/2010/main" val="4243925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1282700" y="1682750"/>
            <a:ext cx="2667000"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a:latin typeface="Helvetica" charset="0"/>
                <a:ea typeface="ＭＳ Ｐゴシック" charset="0"/>
                <a:cs typeface="ＭＳ Ｐゴシック" charset="0"/>
              </a:rPr>
              <a:t>W1 comes along (R1 and R2 are still accessing dbase)</a:t>
            </a:r>
          </a:p>
          <a:p>
            <a:r>
              <a:rPr lang="en-US" altLang="ko-KR" dirty="0">
                <a:latin typeface="Helvetica" charset="0"/>
                <a:ea typeface="굴림" charset="0"/>
                <a:cs typeface="굴림" charset="0"/>
              </a:rPr>
              <a:t>AR = 2, WR = 0, AW = 0, WW = 0</a:t>
            </a:r>
          </a:p>
          <a:p>
            <a:endParaRPr lang="en-US" dirty="0">
              <a:latin typeface="Helvetica" charset="0"/>
              <a:ea typeface="ＭＳ Ｐゴシック" charset="0"/>
              <a:cs typeface="ＭＳ Ｐゴシック" charset="0"/>
            </a:endParaRPr>
          </a:p>
        </p:txBody>
      </p:sp>
      <p:sp>
        <p:nvSpPr>
          <p:cNvPr id="57347" name="Content Placeholder 4"/>
          <p:cNvSpPr txBox="1">
            <a:spLocks/>
          </p:cNvSpPr>
          <p:nvPr/>
        </p:nvSpPr>
        <p:spPr bwMode="auto">
          <a:xfrm>
            <a:off x="673100" y="1473200"/>
            <a:ext cx="74422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Writer()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AR)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Is it safe to write?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No. Active users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Sleep on </a:t>
            </a:r>
            <a:r>
              <a:rPr lang="en-US" altLang="ko-KR" sz="1400" dirty="0" err="1">
                <a:solidFill>
                  <a:srgbClr val="008000"/>
                </a:solidFill>
                <a:latin typeface="Courier New" charset="0"/>
                <a:ea typeface="굴림" charset="0"/>
                <a:cs typeface="굴림" charset="0"/>
              </a:rPr>
              <a:t>cond</a:t>
            </a:r>
            <a:r>
              <a:rPr lang="en-US" altLang="ko-KR" sz="1400" dirty="0">
                <a:solidFill>
                  <a:srgbClr val="008000"/>
                </a:solidFill>
                <a:latin typeface="Courier New" charset="0"/>
                <a:ea typeface="굴림" charset="0"/>
                <a:cs typeface="굴림" charset="0"/>
              </a:rPr>
              <a:t> </a:t>
            </a:r>
            <a:r>
              <a:rPr lang="en-US" altLang="ko-KR" sz="1400" dirty="0" err="1">
                <a:solidFill>
                  <a:srgbClr val="00800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No longer waiting</a:t>
            </a:r>
            <a:br>
              <a:rPr lang="en-US" altLang="ko-KR" sz="1400" dirty="0">
                <a:solidFill>
                  <a:srgbClr val="008000"/>
                </a:solidFill>
                <a:latin typeface="Courier New" charset="0"/>
                <a:ea typeface="굴림" charset="0"/>
                <a:cs typeface="굴림" charset="0"/>
              </a:rPr>
            </a:br>
            <a:r>
              <a:rPr lang="en-US" altLang="ko-KR" sz="1400" dirty="0">
                <a:solidFill>
                  <a:srgbClr val="008000"/>
                </a:solidFill>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ReadWrite</a:t>
            </a:r>
            <a:r>
              <a:rPr lang="en-US" altLang="ko-KR" sz="1400" dirty="0">
                <a:solidFill>
                  <a:schemeClr val="hlink"/>
                </a:solidFill>
                <a:latin typeface="Courier New" charset="0"/>
                <a:ea typeface="굴림" charset="0"/>
                <a:cs typeface="굴림" charset="0"/>
              </a:rPr>
              <a:t>)</a:t>
            </a:r>
            <a:r>
              <a:rPr lang="en-US" altLang="ko-KR" sz="1400" dirty="0" smtClean="0">
                <a:solidFill>
                  <a:schemeClr val="hlink"/>
                </a:solidFill>
                <a:latin typeface="Courier New" charset="0"/>
                <a:ea typeface="굴림" charset="0"/>
                <a:cs typeface="굴림" charset="0"/>
              </a:rPr>
              <a:t>;</a:t>
            </a:r>
            <a:endParaRPr lang="en-US" altLang="ko-KR" sz="1400" dirty="0">
              <a:solidFill>
                <a:schemeClr val="hlink"/>
              </a:solidFill>
              <a:latin typeface="Courier New" charset="0"/>
              <a:ea typeface="굴림" charset="0"/>
              <a:cs typeface="굴림" charset="0"/>
            </a:endParaRPr>
          </a:p>
          <a:p>
            <a:pPr eaLnBrk="1" hangingPunct="1">
              <a:lnSpc>
                <a:spcPct val="80000"/>
              </a:lnSpc>
              <a:spcBef>
                <a:spcPct val="30000"/>
              </a:spcBef>
              <a:buSzPct val="100000"/>
            </a:pP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else if (WR &gt; 0)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okToRead.broadcast</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a:t>
            </a:r>
            <a:endParaRPr lang="en-US" altLang="ko-KR" sz="1400" dirty="0">
              <a:latin typeface="Helvetica" charset="0"/>
              <a:ea typeface="굴림" charset="0"/>
              <a:cs typeface="굴림" charset="0"/>
            </a:endParaRPr>
          </a:p>
          <a:p>
            <a:pPr eaLnBrk="1" hangingPunct="1">
              <a:lnSpc>
                <a:spcPct val="80000"/>
              </a:lnSpc>
              <a:spcBef>
                <a:spcPct val="30000"/>
              </a:spcBef>
              <a:buSzPct val="100000"/>
            </a:pPr>
            <a:endParaRPr lang="en-US" sz="1200" dirty="0">
              <a:latin typeface="Helvetica" charset="0"/>
            </a:endParaRPr>
          </a:p>
          <a:p>
            <a:pPr eaLnBrk="1" hangingPunct="1">
              <a:lnSpc>
                <a:spcPct val="80000"/>
              </a:lnSpc>
              <a:spcBef>
                <a:spcPct val="30000"/>
              </a:spcBef>
              <a:buSzPct val="100000"/>
            </a:pP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577631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1282700" y="1924050"/>
            <a:ext cx="2667000"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a:latin typeface="Helvetica" charset="0"/>
                <a:ea typeface="ＭＳ Ｐゴシック" charset="0"/>
                <a:cs typeface="ＭＳ Ｐゴシック" charset="0"/>
              </a:rPr>
              <a:t>W1 comes along (R1 and R2 are still accessing dbase)</a:t>
            </a:r>
          </a:p>
          <a:p>
            <a:r>
              <a:rPr lang="en-US" altLang="ko-KR" dirty="0">
                <a:latin typeface="Helvetica" charset="0"/>
                <a:ea typeface="굴림" charset="0"/>
                <a:cs typeface="굴림" charset="0"/>
              </a:rPr>
              <a:t>AR = 2, WR = 0, AW = 0, WW = 0</a:t>
            </a:r>
          </a:p>
          <a:p>
            <a:endParaRPr lang="en-US" dirty="0">
              <a:latin typeface="Helvetica" charset="0"/>
              <a:ea typeface="ＭＳ Ｐゴシック" charset="0"/>
              <a:cs typeface="ＭＳ Ｐゴシック" charset="0"/>
            </a:endParaRPr>
          </a:p>
        </p:txBody>
      </p:sp>
      <p:sp>
        <p:nvSpPr>
          <p:cNvPr id="57347" name="Content Placeholder 4"/>
          <p:cNvSpPr txBox="1">
            <a:spLocks/>
          </p:cNvSpPr>
          <p:nvPr/>
        </p:nvSpPr>
        <p:spPr bwMode="auto">
          <a:xfrm>
            <a:off x="673100" y="1473200"/>
            <a:ext cx="74422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Writer()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AR)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Is it safe to write?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No. Active users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Sleep on </a:t>
            </a:r>
            <a:r>
              <a:rPr lang="en-US" altLang="ko-KR" sz="1400" dirty="0" err="1">
                <a:solidFill>
                  <a:srgbClr val="008000"/>
                </a:solidFill>
                <a:latin typeface="Courier New" charset="0"/>
                <a:ea typeface="굴림" charset="0"/>
                <a:cs typeface="굴림" charset="0"/>
              </a:rPr>
              <a:t>cond</a:t>
            </a:r>
            <a:r>
              <a:rPr lang="en-US" altLang="ko-KR" sz="1400" dirty="0">
                <a:solidFill>
                  <a:srgbClr val="008000"/>
                </a:solidFill>
                <a:latin typeface="Courier New" charset="0"/>
                <a:ea typeface="굴림" charset="0"/>
                <a:cs typeface="굴림" charset="0"/>
              </a:rPr>
              <a:t> </a:t>
            </a:r>
            <a:r>
              <a:rPr lang="en-US" altLang="ko-KR" sz="1400" dirty="0" err="1">
                <a:solidFill>
                  <a:srgbClr val="00800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No longer waiting</a:t>
            </a:r>
            <a:br>
              <a:rPr lang="en-US" altLang="ko-KR" sz="1400" dirty="0">
                <a:solidFill>
                  <a:srgbClr val="008000"/>
                </a:solidFill>
                <a:latin typeface="Courier New" charset="0"/>
                <a:ea typeface="굴림" charset="0"/>
                <a:cs typeface="굴림" charset="0"/>
              </a:rPr>
            </a:br>
            <a:r>
              <a:rPr lang="en-US" altLang="ko-KR" sz="1400" dirty="0">
                <a:solidFill>
                  <a:srgbClr val="008000"/>
                </a:solidFill>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ReadWrite</a:t>
            </a:r>
            <a:r>
              <a:rPr lang="en-US" altLang="ko-KR" sz="1400" dirty="0">
                <a:solidFill>
                  <a:schemeClr val="hlink"/>
                </a:solidFill>
                <a:latin typeface="Courier New" charset="0"/>
                <a:ea typeface="굴림" charset="0"/>
                <a:cs typeface="굴림" charset="0"/>
              </a:rPr>
              <a:t>)</a:t>
            </a:r>
            <a:r>
              <a:rPr lang="en-US" altLang="ko-KR" sz="1400" dirty="0" smtClean="0">
                <a:solidFill>
                  <a:schemeClr val="hlink"/>
                </a:solidFill>
                <a:latin typeface="Courier New" charset="0"/>
                <a:ea typeface="굴림" charset="0"/>
                <a:cs typeface="굴림" charset="0"/>
              </a:rPr>
              <a:t>;</a:t>
            </a:r>
            <a:endParaRPr lang="en-US" altLang="ko-KR" sz="1400" dirty="0">
              <a:solidFill>
                <a:schemeClr val="hlink"/>
              </a:solidFill>
              <a:latin typeface="Courier New" charset="0"/>
              <a:ea typeface="굴림" charset="0"/>
              <a:cs typeface="굴림" charset="0"/>
            </a:endParaRPr>
          </a:p>
          <a:p>
            <a:pPr eaLnBrk="1" hangingPunct="1">
              <a:lnSpc>
                <a:spcPct val="80000"/>
              </a:lnSpc>
              <a:spcBef>
                <a:spcPct val="30000"/>
              </a:spcBef>
              <a:buSzPct val="100000"/>
            </a:pP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else if (WR &gt; 0)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okToRead.broadcast</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a:t>
            </a:r>
            <a:endParaRPr lang="en-US" altLang="ko-KR" sz="1400" dirty="0">
              <a:latin typeface="Helvetica" charset="0"/>
              <a:ea typeface="굴림" charset="0"/>
              <a:cs typeface="굴림" charset="0"/>
            </a:endParaRPr>
          </a:p>
          <a:p>
            <a:pPr eaLnBrk="1" hangingPunct="1">
              <a:lnSpc>
                <a:spcPct val="80000"/>
              </a:lnSpc>
              <a:spcBef>
                <a:spcPct val="30000"/>
              </a:spcBef>
              <a:buSzPct val="100000"/>
            </a:pPr>
            <a:endParaRPr lang="en-US" sz="1200" dirty="0">
              <a:latin typeface="Helvetica" charset="0"/>
            </a:endParaRPr>
          </a:p>
          <a:p>
            <a:pPr eaLnBrk="1" hangingPunct="1">
              <a:lnSpc>
                <a:spcPct val="80000"/>
              </a:lnSpc>
              <a:spcBef>
                <a:spcPct val="30000"/>
              </a:spcBef>
              <a:buSzPct val="100000"/>
            </a:pP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1220465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1282700" y="2076450"/>
            <a:ext cx="2667000"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a:latin typeface="Helvetica" charset="0"/>
                <a:ea typeface="ＭＳ Ｐゴシック" charset="0"/>
                <a:cs typeface="ＭＳ Ｐゴシック" charset="0"/>
              </a:rPr>
              <a:t>W1 comes along (R1 and R2 are still accessing dbase)</a:t>
            </a:r>
          </a:p>
          <a:p>
            <a:r>
              <a:rPr lang="en-US" altLang="ko-KR" dirty="0">
                <a:latin typeface="Helvetica" charset="0"/>
                <a:ea typeface="굴림" charset="0"/>
                <a:cs typeface="굴림" charset="0"/>
              </a:rPr>
              <a:t>AR = 2, WR = 0, AW = 0, WW = </a:t>
            </a:r>
            <a:r>
              <a:rPr lang="en-US" altLang="ko-KR" dirty="0" smtClean="0">
                <a:solidFill>
                  <a:srgbClr val="FF0000"/>
                </a:solidFill>
                <a:latin typeface="Helvetica" charset="0"/>
                <a:ea typeface="굴림" charset="0"/>
                <a:cs typeface="굴림" charset="0"/>
              </a:rPr>
              <a:t>1</a:t>
            </a:r>
            <a:endParaRPr lang="en-US" altLang="ko-KR" dirty="0">
              <a:solidFill>
                <a:srgbClr val="FF0000"/>
              </a:solidFill>
              <a:latin typeface="Helvetica" charset="0"/>
              <a:ea typeface="굴림" charset="0"/>
              <a:cs typeface="굴림" charset="0"/>
            </a:endParaRPr>
          </a:p>
          <a:p>
            <a:endParaRPr lang="en-US" dirty="0">
              <a:latin typeface="Helvetica" charset="0"/>
              <a:ea typeface="ＭＳ Ｐゴシック" charset="0"/>
              <a:cs typeface="ＭＳ Ｐゴシック" charset="0"/>
            </a:endParaRPr>
          </a:p>
        </p:txBody>
      </p:sp>
      <p:sp>
        <p:nvSpPr>
          <p:cNvPr id="57347" name="Content Placeholder 4"/>
          <p:cNvSpPr txBox="1">
            <a:spLocks/>
          </p:cNvSpPr>
          <p:nvPr/>
        </p:nvSpPr>
        <p:spPr bwMode="auto">
          <a:xfrm>
            <a:off x="673100" y="1473200"/>
            <a:ext cx="74422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Writer()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AR)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Is it safe to write?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No. Active users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Sleep on </a:t>
            </a:r>
            <a:r>
              <a:rPr lang="en-US" altLang="ko-KR" sz="1400" dirty="0" err="1">
                <a:solidFill>
                  <a:srgbClr val="008000"/>
                </a:solidFill>
                <a:latin typeface="Courier New" charset="0"/>
                <a:ea typeface="굴림" charset="0"/>
                <a:cs typeface="굴림" charset="0"/>
              </a:rPr>
              <a:t>cond</a:t>
            </a:r>
            <a:r>
              <a:rPr lang="en-US" altLang="ko-KR" sz="1400" dirty="0">
                <a:solidFill>
                  <a:srgbClr val="008000"/>
                </a:solidFill>
                <a:latin typeface="Courier New" charset="0"/>
                <a:ea typeface="굴림" charset="0"/>
                <a:cs typeface="굴림" charset="0"/>
              </a:rPr>
              <a:t> </a:t>
            </a:r>
            <a:r>
              <a:rPr lang="en-US" altLang="ko-KR" sz="1400" dirty="0" err="1">
                <a:solidFill>
                  <a:srgbClr val="00800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No longer waiting</a:t>
            </a:r>
            <a:br>
              <a:rPr lang="en-US" altLang="ko-KR" sz="1400" dirty="0">
                <a:solidFill>
                  <a:srgbClr val="008000"/>
                </a:solidFill>
                <a:latin typeface="Courier New" charset="0"/>
                <a:ea typeface="굴림" charset="0"/>
                <a:cs typeface="굴림" charset="0"/>
              </a:rPr>
            </a:br>
            <a:r>
              <a:rPr lang="en-US" altLang="ko-KR" sz="1400" dirty="0">
                <a:solidFill>
                  <a:srgbClr val="008000"/>
                </a:solidFill>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ReadWrite</a:t>
            </a:r>
            <a:r>
              <a:rPr lang="en-US" altLang="ko-KR" sz="1400" dirty="0">
                <a:solidFill>
                  <a:schemeClr val="hlink"/>
                </a:solidFill>
                <a:latin typeface="Courier New" charset="0"/>
                <a:ea typeface="굴림" charset="0"/>
                <a:cs typeface="굴림" charset="0"/>
              </a:rPr>
              <a:t>)</a:t>
            </a:r>
            <a:r>
              <a:rPr lang="en-US" altLang="ko-KR" sz="1400" dirty="0" smtClean="0">
                <a:solidFill>
                  <a:schemeClr val="hlink"/>
                </a:solidFill>
                <a:latin typeface="Courier New" charset="0"/>
                <a:ea typeface="굴림" charset="0"/>
                <a:cs typeface="굴림" charset="0"/>
              </a:rPr>
              <a:t>;</a:t>
            </a:r>
            <a:endParaRPr lang="en-US" altLang="ko-KR" sz="1400" dirty="0">
              <a:solidFill>
                <a:schemeClr val="hlink"/>
              </a:solidFill>
              <a:latin typeface="Courier New" charset="0"/>
              <a:ea typeface="굴림" charset="0"/>
              <a:cs typeface="굴림" charset="0"/>
            </a:endParaRPr>
          </a:p>
          <a:p>
            <a:pPr eaLnBrk="1" hangingPunct="1">
              <a:lnSpc>
                <a:spcPct val="80000"/>
              </a:lnSpc>
              <a:spcBef>
                <a:spcPct val="30000"/>
              </a:spcBef>
              <a:buSzPct val="100000"/>
            </a:pP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else if (WR &gt; 0)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okToRead.broadcast</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a:t>
            </a:r>
            <a:endParaRPr lang="en-US" altLang="ko-KR" sz="1400" dirty="0">
              <a:latin typeface="Helvetica" charset="0"/>
              <a:ea typeface="굴림" charset="0"/>
              <a:cs typeface="굴림" charset="0"/>
            </a:endParaRPr>
          </a:p>
          <a:p>
            <a:pPr eaLnBrk="1" hangingPunct="1">
              <a:lnSpc>
                <a:spcPct val="80000"/>
              </a:lnSpc>
              <a:spcBef>
                <a:spcPct val="30000"/>
              </a:spcBef>
              <a:buSzPct val="100000"/>
            </a:pPr>
            <a:endParaRPr lang="en-US" sz="1200" dirty="0">
              <a:latin typeface="Helvetica" charset="0"/>
            </a:endParaRPr>
          </a:p>
          <a:p>
            <a:pPr eaLnBrk="1" hangingPunct="1">
              <a:lnSpc>
                <a:spcPct val="80000"/>
              </a:lnSpc>
              <a:spcBef>
                <a:spcPct val="30000"/>
              </a:spcBef>
              <a:buSzPct val="100000"/>
            </a:pP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2759350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1282700" y="2254250"/>
            <a:ext cx="2667000"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a:latin typeface="Helvetica" charset="0"/>
                <a:ea typeface="ＭＳ Ｐゴシック" charset="0"/>
                <a:cs typeface="ＭＳ Ｐゴシック" charset="0"/>
              </a:rPr>
              <a:t>W1 comes along (R1 and R2 are still accessing dbase)</a:t>
            </a:r>
          </a:p>
          <a:p>
            <a:r>
              <a:rPr lang="en-US" altLang="ko-KR" dirty="0">
                <a:latin typeface="Helvetica" charset="0"/>
                <a:ea typeface="굴림" charset="0"/>
                <a:cs typeface="굴림" charset="0"/>
              </a:rPr>
              <a:t>AR = 2, WR = 0, AW = 0, WW = </a:t>
            </a:r>
            <a:r>
              <a:rPr lang="en-US" altLang="ko-KR" dirty="0" smtClean="0">
                <a:solidFill>
                  <a:schemeClr val="tx1"/>
                </a:solidFill>
                <a:latin typeface="Helvetica" charset="0"/>
                <a:ea typeface="굴림" charset="0"/>
                <a:cs typeface="굴림" charset="0"/>
              </a:rPr>
              <a:t>1</a:t>
            </a:r>
            <a:endParaRPr lang="en-US" altLang="ko-KR" dirty="0">
              <a:solidFill>
                <a:schemeClr val="tx1"/>
              </a:solidFill>
              <a:latin typeface="Helvetica" charset="0"/>
              <a:ea typeface="굴림" charset="0"/>
              <a:cs typeface="굴림" charset="0"/>
            </a:endParaRPr>
          </a:p>
          <a:p>
            <a:endParaRPr lang="en-US" dirty="0">
              <a:latin typeface="Helvetica" charset="0"/>
              <a:ea typeface="ＭＳ Ｐゴシック" charset="0"/>
              <a:cs typeface="ＭＳ Ｐゴシック" charset="0"/>
            </a:endParaRPr>
          </a:p>
        </p:txBody>
      </p:sp>
      <p:sp>
        <p:nvSpPr>
          <p:cNvPr id="57347" name="Content Placeholder 4"/>
          <p:cNvSpPr txBox="1">
            <a:spLocks/>
          </p:cNvSpPr>
          <p:nvPr/>
        </p:nvSpPr>
        <p:spPr bwMode="auto">
          <a:xfrm>
            <a:off x="673100" y="1473200"/>
            <a:ext cx="74422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Writer()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AR)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Is it safe to write?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No. Active users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Sleep on </a:t>
            </a:r>
            <a:r>
              <a:rPr lang="en-US" altLang="ko-KR" sz="1400" dirty="0" err="1">
                <a:solidFill>
                  <a:srgbClr val="008000"/>
                </a:solidFill>
                <a:latin typeface="Courier New" charset="0"/>
                <a:ea typeface="굴림" charset="0"/>
                <a:cs typeface="굴림" charset="0"/>
              </a:rPr>
              <a:t>cond</a:t>
            </a:r>
            <a:r>
              <a:rPr lang="en-US" altLang="ko-KR" sz="1400" dirty="0">
                <a:solidFill>
                  <a:srgbClr val="008000"/>
                </a:solidFill>
                <a:latin typeface="Courier New" charset="0"/>
                <a:ea typeface="굴림" charset="0"/>
                <a:cs typeface="굴림" charset="0"/>
              </a:rPr>
              <a:t> </a:t>
            </a:r>
            <a:r>
              <a:rPr lang="en-US" altLang="ko-KR" sz="1400" dirty="0" err="1">
                <a:solidFill>
                  <a:srgbClr val="00800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No longer waiting</a:t>
            </a:r>
            <a:br>
              <a:rPr lang="en-US" altLang="ko-KR" sz="1400" dirty="0">
                <a:solidFill>
                  <a:srgbClr val="008000"/>
                </a:solidFill>
                <a:latin typeface="Courier New" charset="0"/>
                <a:ea typeface="굴림" charset="0"/>
                <a:cs typeface="굴림" charset="0"/>
              </a:rPr>
            </a:br>
            <a:r>
              <a:rPr lang="en-US" altLang="ko-KR" sz="1400" dirty="0">
                <a:solidFill>
                  <a:srgbClr val="008000"/>
                </a:solidFill>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ReadWrite</a:t>
            </a:r>
            <a:r>
              <a:rPr lang="en-US" altLang="ko-KR" sz="1400" dirty="0">
                <a:solidFill>
                  <a:schemeClr val="hlink"/>
                </a:solidFill>
                <a:latin typeface="Courier New" charset="0"/>
                <a:ea typeface="굴림" charset="0"/>
                <a:cs typeface="굴림" charset="0"/>
              </a:rPr>
              <a:t>)</a:t>
            </a:r>
            <a:r>
              <a:rPr lang="en-US" altLang="ko-KR" sz="1400" dirty="0" smtClean="0">
                <a:solidFill>
                  <a:schemeClr val="hlink"/>
                </a:solidFill>
                <a:latin typeface="Courier New" charset="0"/>
                <a:ea typeface="굴림" charset="0"/>
                <a:cs typeface="굴림" charset="0"/>
              </a:rPr>
              <a:t>;</a:t>
            </a:r>
            <a:endParaRPr lang="en-US" altLang="ko-KR" sz="1400" dirty="0">
              <a:solidFill>
                <a:schemeClr val="hlink"/>
              </a:solidFill>
              <a:latin typeface="Courier New" charset="0"/>
              <a:ea typeface="굴림" charset="0"/>
              <a:cs typeface="굴림" charset="0"/>
            </a:endParaRPr>
          </a:p>
          <a:p>
            <a:pPr eaLnBrk="1" hangingPunct="1">
              <a:lnSpc>
                <a:spcPct val="80000"/>
              </a:lnSpc>
              <a:spcBef>
                <a:spcPct val="30000"/>
              </a:spcBef>
              <a:buSzPct val="100000"/>
            </a:pP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else if (WR &gt; 0)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okToRead.broadcast</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a:t>
            </a:r>
            <a:endParaRPr lang="en-US" altLang="ko-KR" sz="1400" dirty="0">
              <a:latin typeface="Helvetica" charset="0"/>
              <a:ea typeface="굴림" charset="0"/>
              <a:cs typeface="굴림" charset="0"/>
            </a:endParaRPr>
          </a:p>
          <a:p>
            <a:pPr eaLnBrk="1" hangingPunct="1">
              <a:lnSpc>
                <a:spcPct val="80000"/>
              </a:lnSpc>
              <a:spcBef>
                <a:spcPct val="30000"/>
              </a:spcBef>
              <a:buSzPct val="100000"/>
            </a:pPr>
            <a:endParaRPr lang="en-US" sz="1200" dirty="0">
              <a:latin typeface="Helvetica" charset="0"/>
            </a:endParaRPr>
          </a:p>
          <a:p>
            <a:pPr eaLnBrk="1" hangingPunct="1">
              <a:lnSpc>
                <a:spcPct val="80000"/>
              </a:lnSpc>
              <a:spcBef>
                <a:spcPct val="30000"/>
              </a:spcBef>
              <a:buSzPct val="100000"/>
            </a:pPr>
            <a:endParaRPr lang="en-US" altLang="ko-KR" sz="1400" dirty="0">
              <a:latin typeface="Helvetica" charset="0"/>
              <a:ea typeface="굴림" charset="0"/>
              <a:cs typeface="굴림" charset="0"/>
            </a:endParaRPr>
          </a:p>
        </p:txBody>
      </p:sp>
      <p:sp>
        <p:nvSpPr>
          <p:cNvPr id="6" name="TextBox 5"/>
          <p:cNvSpPr txBox="1"/>
          <p:nvPr/>
        </p:nvSpPr>
        <p:spPr>
          <a:xfrm>
            <a:off x="1130300" y="4445000"/>
            <a:ext cx="5516830" cy="369332"/>
          </a:xfrm>
          <a:prstGeom prst="rect">
            <a:avLst/>
          </a:prstGeom>
          <a:solidFill>
            <a:srgbClr val="FFFFAA"/>
          </a:solidFill>
          <a:effectLst/>
        </p:spPr>
        <p:txBody>
          <a:bodyPr wrap="none">
            <a:spAutoFit/>
          </a:bodyPr>
          <a:lstStyle/>
          <a:p>
            <a:pPr>
              <a:tabLst>
                <a:tab pos="688975" algn="l"/>
                <a:tab pos="1027113" algn="l"/>
                <a:tab pos="4346575" algn="l"/>
              </a:tabLst>
              <a:defRPr/>
            </a:pPr>
            <a:r>
              <a:rPr lang="en-US" b="0" dirty="0">
                <a:latin typeface="Helvetica Neue Light"/>
                <a:ea typeface="+mn-ea"/>
                <a:cs typeface="Helvetica Neue Light"/>
              </a:rPr>
              <a:t>W1 cannot start because of readers, so goes to sleep</a:t>
            </a:r>
          </a:p>
        </p:txBody>
      </p:sp>
    </p:spTree>
    <p:extLst>
      <p:ext uri="{BB962C8B-B14F-4D97-AF65-F5344CB8AC3E}">
        <p14:creationId xmlns:p14="http://schemas.microsoft.com/office/powerpoint/2010/main" val="2151612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smtClean="0">
                <a:latin typeface="Helvetica" charset="0"/>
                <a:ea typeface="ＭＳ Ｐゴシック" charset="0"/>
                <a:cs typeface="ＭＳ Ｐゴシック" charset="0"/>
              </a:rPr>
              <a:t>R3 </a:t>
            </a:r>
            <a:r>
              <a:rPr lang="en-US" dirty="0">
                <a:latin typeface="Helvetica" charset="0"/>
                <a:ea typeface="ＭＳ Ｐゴシック" charset="0"/>
                <a:cs typeface="ＭＳ Ｐゴシック" charset="0"/>
              </a:rPr>
              <a:t>comes along </a:t>
            </a:r>
            <a:r>
              <a:rPr lang="en-US" dirty="0" smtClean="0">
                <a:latin typeface="Helvetica" charset="0"/>
                <a:ea typeface="ＭＳ Ｐゴシック" charset="0"/>
                <a:cs typeface="ＭＳ Ｐゴシック" charset="0"/>
              </a:rPr>
              <a:t>(</a:t>
            </a:r>
            <a:r>
              <a:rPr lang="en-US" dirty="0">
                <a:latin typeface="Helvetica" charset="0"/>
                <a:ea typeface="ＭＳ Ｐゴシック" charset="0"/>
                <a:cs typeface="ＭＳ Ｐゴシック" charset="0"/>
              </a:rPr>
              <a:t>R1, R2 accessing dbase, W1 waiting</a:t>
            </a:r>
            <a:r>
              <a:rPr lang="en-US" dirty="0" smtClean="0">
                <a:latin typeface="Helvetica" charset="0"/>
                <a:ea typeface="ＭＳ Ｐゴシック" charset="0"/>
                <a:cs typeface="ＭＳ Ｐゴシック" charset="0"/>
              </a:rPr>
              <a:t>)</a:t>
            </a:r>
            <a:endParaRPr lang="en-US" dirty="0">
              <a:latin typeface="Helvetica" charset="0"/>
              <a:ea typeface="ＭＳ Ｐゴシック" charset="0"/>
              <a:cs typeface="ＭＳ Ｐゴシック" charset="0"/>
            </a:endParaRPr>
          </a:p>
          <a:p>
            <a:r>
              <a:rPr lang="en-US" altLang="ko-KR" dirty="0">
                <a:latin typeface="Helvetica" charset="0"/>
                <a:ea typeface="굴림" charset="0"/>
                <a:cs typeface="굴림" charset="0"/>
              </a:rPr>
              <a:t>AR = 2, WR = 0, AW = 0, WW = </a:t>
            </a:r>
            <a:r>
              <a:rPr lang="en-US" altLang="ko-KR" dirty="0" smtClean="0">
                <a:solidFill>
                  <a:schemeClr val="tx1"/>
                </a:solidFill>
                <a:latin typeface="Helvetica" charset="0"/>
                <a:ea typeface="굴림" charset="0"/>
                <a:cs typeface="굴림" charset="0"/>
              </a:rPr>
              <a:t>1</a:t>
            </a:r>
            <a:endParaRPr lang="en-US" altLang="ko-KR" dirty="0">
              <a:solidFill>
                <a:schemeClr val="tx1"/>
              </a:solidFill>
              <a:latin typeface="Helvetica" charset="0"/>
              <a:ea typeface="굴림" charset="0"/>
              <a:cs typeface="굴림" charset="0"/>
            </a:endParaRPr>
          </a:p>
          <a:p>
            <a:endParaRPr lang="en-US" dirty="0">
              <a:latin typeface="Helvetica" charset="0"/>
              <a:ea typeface="ＭＳ Ｐゴシック" charset="0"/>
              <a:cs typeface="ＭＳ Ｐゴシック" charset="0"/>
            </a:endParaRPr>
          </a:p>
        </p:txBody>
      </p:sp>
      <p:sp>
        <p:nvSpPr>
          <p:cNvPr id="7" name="Rectangle 4"/>
          <p:cNvSpPr>
            <a:spLocks noChangeArrowheads="1"/>
          </p:cNvSpPr>
          <p:nvPr/>
        </p:nvSpPr>
        <p:spPr bwMode="auto">
          <a:xfrm>
            <a:off x="1295400" y="1670050"/>
            <a:ext cx="2461559"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8" name="Content Placeholder 4"/>
          <p:cNvSpPr txBox="1">
            <a:spLocks/>
          </p:cNvSpPr>
          <p:nvPr/>
        </p:nvSpPr>
        <p:spPr bwMode="auto">
          <a:xfrm>
            <a:off x="698500" y="1473200"/>
            <a:ext cx="67437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1116766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smtClean="0">
                <a:latin typeface="Helvetica" charset="0"/>
                <a:ea typeface="ＭＳ Ｐゴシック" charset="0"/>
                <a:cs typeface="ＭＳ Ｐゴシック" charset="0"/>
              </a:rPr>
              <a:t>R3 </a:t>
            </a:r>
            <a:r>
              <a:rPr lang="en-US" dirty="0">
                <a:latin typeface="Helvetica" charset="0"/>
                <a:ea typeface="ＭＳ Ｐゴシック" charset="0"/>
                <a:cs typeface="ＭＳ Ｐゴシック" charset="0"/>
              </a:rPr>
              <a:t>comes along </a:t>
            </a:r>
            <a:r>
              <a:rPr lang="en-US" dirty="0" smtClean="0">
                <a:latin typeface="Helvetica" charset="0"/>
                <a:ea typeface="ＭＳ Ｐゴシック" charset="0"/>
                <a:cs typeface="ＭＳ Ｐゴシック" charset="0"/>
              </a:rPr>
              <a:t>(</a:t>
            </a:r>
            <a:r>
              <a:rPr lang="en-US" dirty="0">
                <a:latin typeface="Helvetica" charset="0"/>
                <a:ea typeface="ＭＳ Ｐゴシック" charset="0"/>
                <a:cs typeface="ＭＳ Ｐゴシック" charset="0"/>
              </a:rPr>
              <a:t>R1, R2 accessing dbase, W1 waiting</a:t>
            </a:r>
            <a:r>
              <a:rPr lang="en-US" dirty="0" smtClean="0">
                <a:latin typeface="Helvetica" charset="0"/>
                <a:ea typeface="ＭＳ Ｐゴシック" charset="0"/>
                <a:cs typeface="ＭＳ Ｐゴシック" charset="0"/>
              </a:rPr>
              <a:t>)</a:t>
            </a:r>
            <a:endParaRPr lang="en-US" dirty="0">
              <a:latin typeface="Helvetica" charset="0"/>
              <a:ea typeface="ＭＳ Ｐゴシック" charset="0"/>
              <a:cs typeface="ＭＳ Ｐゴシック" charset="0"/>
            </a:endParaRPr>
          </a:p>
          <a:p>
            <a:r>
              <a:rPr lang="en-US" altLang="ko-KR" dirty="0">
                <a:latin typeface="Helvetica" charset="0"/>
                <a:ea typeface="굴림" charset="0"/>
                <a:cs typeface="굴림" charset="0"/>
              </a:rPr>
              <a:t>AR = 2, WR = 0, AW = 0, WW = </a:t>
            </a:r>
            <a:r>
              <a:rPr lang="en-US" altLang="ko-KR" dirty="0" smtClean="0">
                <a:solidFill>
                  <a:schemeClr val="tx1"/>
                </a:solidFill>
                <a:latin typeface="Helvetica" charset="0"/>
                <a:ea typeface="굴림" charset="0"/>
                <a:cs typeface="굴림" charset="0"/>
              </a:rPr>
              <a:t>1</a:t>
            </a:r>
            <a:endParaRPr lang="en-US" altLang="ko-KR" dirty="0">
              <a:solidFill>
                <a:schemeClr val="tx1"/>
              </a:solidFill>
              <a:latin typeface="Helvetica" charset="0"/>
              <a:ea typeface="굴림" charset="0"/>
              <a:cs typeface="굴림" charset="0"/>
            </a:endParaRPr>
          </a:p>
          <a:p>
            <a:endParaRPr lang="en-US" dirty="0">
              <a:latin typeface="Helvetica" charset="0"/>
              <a:ea typeface="ＭＳ Ｐゴシック" charset="0"/>
              <a:cs typeface="ＭＳ Ｐゴシック" charset="0"/>
            </a:endParaRPr>
          </a:p>
        </p:txBody>
      </p:sp>
      <p:sp>
        <p:nvSpPr>
          <p:cNvPr id="7" name="Rectangle 4"/>
          <p:cNvSpPr>
            <a:spLocks noChangeArrowheads="1"/>
          </p:cNvSpPr>
          <p:nvPr/>
        </p:nvSpPr>
        <p:spPr bwMode="auto">
          <a:xfrm>
            <a:off x="1295400" y="1911350"/>
            <a:ext cx="2461559"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8" name="Content Placeholder 4"/>
          <p:cNvSpPr txBox="1">
            <a:spLocks/>
          </p:cNvSpPr>
          <p:nvPr/>
        </p:nvSpPr>
        <p:spPr bwMode="auto">
          <a:xfrm>
            <a:off x="698500" y="1473200"/>
            <a:ext cx="67437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757347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smtClean="0">
                <a:latin typeface="Helvetica" charset="0"/>
                <a:ea typeface="ＭＳ Ｐゴシック" charset="0"/>
                <a:cs typeface="ＭＳ Ｐゴシック" charset="0"/>
              </a:rPr>
              <a:t>R3 </a:t>
            </a:r>
            <a:r>
              <a:rPr lang="en-US" dirty="0">
                <a:latin typeface="Helvetica" charset="0"/>
                <a:ea typeface="ＭＳ Ｐゴシック" charset="0"/>
                <a:cs typeface="ＭＳ Ｐゴシック" charset="0"/>
              </a:rPr>
              <a:t>comes along </a:t>
            </a:r>
            <a:r>
              <a:rPr lang="en-US" dirty="0" smtClean="0">
                <a:latin typeface="Helvetica" charset="0"/>
                <a:ea typeface="ＭＳ Ｐゴシック" charset="0"/>
                <a:cs typeface="ＭＳ Ｐゴシック" charset="0"/>
              </a:rPr>
              <a:t>(</a:t>
            </a:r>
            <a:r>
              <a:rPr lang="en-US" dirty="0">
                <a:latin typeface="Helvetica" charset="0"/>
                <a:ea typeface="ＭＳ Ｐゴシック" charset="0"/>
                <a:cs typeface="ＭＳ Ｐゴシック" charset="0"/>
              </a:rPr>
              <a:t>R1, R2 accessing dbase, W1 waiting</a:t>
            </a:r>
            <a:r>
              <a:rPr lang="en-US" dirty="0" smtClean="0">
                <a:latin typeface="Helvetica" charset="0"/>
                <a:ea typeface="ＭＳ Ｐゴシック" charset="0"/>
                <a:cs typeface="ＭＳ Ｐゴシック" charset="0"/>
              </a:rPr>
              <a:t>)</a:t>
            </a:r>
            <a:endParaRPr lang="en-US" dirty="0">
              <a:latin typeface="Helvetica" charset="0"/>
              <a:ea typeface="ＭＳ Ｐゴシック" charset="0"/>
              <a:cs typeface="ＭＳ Ｐゴシック" charset="0"/>
            </a:endParaRPr>
          </a:p>
          <a:p>
            <a:r>
              <a:rPr lang="en-US" altLang="ko-KR" dirty="0">
                <a:latin typeface="Helvetica" charset="0"/>
                <a:ea typeface="굴림" charset="0"/>
                <a:cs typeface="굴림" charset="0"/>
              </a:rPr>
              <a:t>AR = 2, WR = 0, AW = 0, WW = </a:t>
            </a:r>
            <a:r>
              <a:rPr lang="en-US" altLang="ko-KR" dirty="0" smtClean="0">
                <a:solidFill>
                  <a:schemeClr val="tx1"/>
                </a:solidFill>
                <a:latin typeface="Helvetica" charset="0"/>
                <a:ea typeface="굴림" charset="0"/>
                <a:cs typeface="굴림" charset="0"/>
              </a:rPr>
              <a:t>1</a:t>
            </a:r>
            <a:endParaRPr lang="en-US" altLang="ko-KR" dirty="0">
              <a:solidFill>
                <a:schemeClr val="tx1"/>
              </a:solidFill>
              <a:latin typeface="Helvetica" charset="0"/>
              <a:ea typeface="굴림" charset="0"/>
              <a:cs typeface="굴림" charset="0"/>
            </a:endParaRPr>
          </a:p>
          <a:p>
            <a:endParaRPr lang="en-US" dirty="0">
              <a:latin typeface="Helvetica" charset="0"/>
              <a:ea typeface="ＭＳ Ｐゴシック" charset="0"/>
              <a:cs typeface="ＭＳ Ｐゴシック" charset="0"/>
            </a:endParaRPr>
          </a:p>
        </p:txBody>
      </p:sp>
      <p:sp>
        <p:nvSpPr>
          <p:cNvPr id="7" name="Rectangle 4"/>
          <p:cNvSpPr>
            <a:spLocks noChangeArrowheads="1"/>
          </p:cNvSpPr>
          <p:nvPr/>
        </p:nvSpPr>
        <p:spPr bwMode="auto">
          <a:xfrm>
            <a:off x="1295400" y="1911350"/>
            <a:ext cx="2461559"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8" name="Content Placeholder 4"/>
          <p:cNvSpPr txBox="1">
            <a:spLocks/>
          </p:cNvSpPr>
          <p:nvPr/>
        </p:nvSpPr>
        <p:spPr bwMode="auto">
          <a:xfrm>
            <a:off x="698500" y="1473200"/>
            <a:ext cx="67437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951813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smtClean="0">
                <a:latin typeface="Helvetica" charset="0"/>
                <a:ea typeface="ＭＳ Ｐゴシック" charset="0"/>
                <a:cs typeface="ＭＳ Ｐゴシック" charset="0"/>
              </a:rPr>
              <a:t>R3 </a:t>
            </a:r>
            <a:r>
              <a:rPr lang="en-US" dirty="0">
                <a:latin typeface="Helvetica" charset="0"/>
                <a:ea typeface="ＭＳ Ｐゴシック" charset="0"/>
                <a:cs typeface="ＭＳ Ｐゴシック" charset="0"/>
              </a:rPr>
              <a:t>comes along </a:t>
            </a:r>
            <a:r>
              <a:rPr lang="en-US" dirty="0" smtClean="0">
                <a:latin typeface="Helvetica" charset="0"/>
                <a:ea typeface="ＭＳ Ｐゴシック" charset="0"/>
                <a:cs typeface="ＭＳ Ｐゴシック" charset="0"/>
              </a:rPr>
              <a:t>(</a:t>
            </a:r>
            <a:r>
              <a:rPr lang="en-US" dirty="0">
                <a:latin typeface="Helvetica" charset="0"/>
                <a:ea typeface="ＭＳ Ｐゴシック" charset="0"/>
                <a:cs typeface="ＭＳ Ｐゴシック" charset="0"/>
              </a:rPr>
              <a:t>R1, R2 accessing dbase, W1 waiting</a:t>
            </a:r>
            <a:r>
              <a:rPr lang="en-US" dirty="0" smtClean="0">
                <a:latin typeface="Helvetica" charset="0"/>
                <a:ea typeface="ＭＳ Ｐゴシック" charset="0"/>
                <a:cs typeface="ＭＳ Ｐゴシック" charset="0"/>
              </a:rPr>
              <a:t>)</a:t>
            </a:r>
            <a:endParaRPr lang="en-US" dirty="0">
              <a:latin typeface="Helvetica" charset="0"/>
              <a:ea typeface="ＭＳ Ｐゴシック" charset="0"/>
              <a:cs typeface="ＭＳ Ｐゴシック" charset="0"/>
            </a:endParaRPr>
          </a:p>
          <a:p>
            <a:r>
              <a:rPr lang="en-US" altLang="ko-KR" dirty="0">
                <a:latin typeface="Helvetica" charset="0"/>
                <a:ea typeface="굴림" charset="0"/>
                <a:cs typeface="굴림" charset="0"/>
              </a:rPr>
              <a:t>AR = 2, WR = </a:t>
            </a:r>
            <a:r>
              <a:rPr lang="en-US" altLang="ko-KR" dirty="0" smtClean="0">
                <a:solidFill>
                  <a:srgbClr val="FF0000"/>
                </a:solidFill>
                <a:latin typeface="Helvetica" charset="0"/>
                <a:ea typeface="굴림" charset="0"/>
                <a:cs typeface="굴림" charset="0"/>
              </a:rPr>
              <a:t>1</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AW = 0, WW = </a:t>
            </a:r>
            <a:r>
              <a:rPr lang="en-US" altLang="ko-KR" dirty="0" smtClean="0">
                <a:solidFill>
                  <a:schemeClr val="tx1"/>
                </a:solidFill>
                <a:latin typeface="Helvetica" charset="0"/>
                <a:ea typeface="굴림" charset="0"/>
                <a:cs typeface="굴림" charset="0"/>
              </a:rPr>
              <a:t>1</a:t>
            </a:r>
            <a:endParaRPr lang="en-US" altLang="ko-KR" dirty="0">
              <a:solidFill>
                <a:schemeClr val="tx1"/>
              </a:solidFill>
              <a:latin typeface="Helvetica" charset="0"/>
              <a:ea typeface="굴림" charset="0"/>
              <a:cs typeface="굴림" charset="0"/>
            </a:endParaRPr>
          </a:p>
          <a:p>
            <a:endParaRPr lang="en-US" dirty="0">
              <a:latin typeface="Helvetica" charset="0"/>
              <a:ea typeface="ＭＳ Ｐゴシック" charset="0"/>
              <a:cs typeface="ＭＳ Ｐゴシック" charset="0"/>
            </a:endParaRPr>
          </a:p>
        </p:txBody>
      </p:sp>
      <p:sp>
        <p:nvSpPr>
          <p:cNvPr id="7" name="Rectangle 4"/>
          <p:cNvSpPr>
            <a:spLocks noChangeArrowheads="1"/>
          </p:cNvSpPr>
          <p:nvPr/>
        </p:nvSpPr>
        <p:spPr bwMode="auto">
          <a:xfrm>
            <a:off x="1346200" y="2089150"/>
            <a:ext cx="2461559"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8" name="Content Placeholder 4"/>
          <p:cNvSpPr txBox="1">
            <a:spLocks/>
          </p:cNvSpPr>
          <p:nvPr/>
        </p:nvSpPr>
        <p:spPr bwMode="auto">
          <a:xfrm>
            <a:off x="698500" y="1473200"/>
            <a:ext cx="67437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470576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smtClean="0">
                <a:latin typeface="Helvetica" charset="0"/>
                <a:ea typeface="ＭＳ Ｐゴシック" charset="0"/>
                <a:cs typeface="ＭＳ Ｐゴシック" charset="0"/>
              </a:rPr>
              <a:t>R3 </a:t>
            </a:r>
            <a:r>
              <a:rPr lang="en-US" dirty="0">
                <a:latin typeface="Helvetica" charset="0"/>
                <a:ea typeface="ＭＳ Ｐゴシック" charset="0"/>
                <a:cs typeface="ＭＳ Ｐゴシック" charset="0"/>
              </a:rPr>
              <a:t>comes along </a:t>
            </a:r>
            <a:r>
              <a:rPr lang="en-US" dirty="0" smtClean="0">
                <a:latin typeface="Helvetica" charset="0"/>
                <a:ea typeface="ＭＳ Ｐゴシック" charset="0"/>
                <a:cs typeface="ＭＳ Ｐゴシック" charset="0"/>
              </a:rPr>
              <a:t>(</a:t>
            </a:r>
            <a:r>
              <a:rPr lang="en-US" dirty="0">
                <a:latin typeface="Helvetica" charset="0"/>
                <a:ea typeface="ＭＳ Ｐゴシック" charset="0"/>
                <a:cs typeface="ＭＳ Ｐゴシック" charset="0"/>
              </a:rPr>
              <a:t>R1, R2 accessing dbase, W1 waiting</a:t>
            </a:r>
            <a:r>
              <a:rPr lang="en-US" dirty="0" smtClean="0">
                <a:latin typeface="Helvetica" charset="0"/>
                <a:ea typeface="ＭＳ Ｐゴシック" charset="0"/>
                <a:cs typeface="ＭＳ Ｐゴシック" charset="0"/>
              </a:rPr>
              <a:t>)</a:t>
            </a:r>
            <a:endParaRPr lang="en-US" dirty="0">
              <a:latin typeface="Helvetica" charset="0"/>
              <a:ea typeface="ＭＳ Ｐゴシック" charset="0"/>
              <a:cs typeface="ＭＳ Ｐゴシック" charset="0"/>
            </a:endParaRPr>
          </a:p>
          <a:p>
            <a:r>
              <a:rPr lang="en-US" altLang="ko-KR" dirty="0">
                <a:latin typeface="Helvetica" charset="0"/>
                <a:ea typeface="굴림" charset="0"/>
                <a:cs typeface="굴림" charset="0"/>
              </a:rPr>
              <a:t>AR = 2, WR = </a:t>
            </a:r>
            <a:r>
              <a:rPr lang="en-US" altLang="ko-KR" dirty="0" smtClean="0">
                <a:solidFill>
                  <a:schemeClr val="tx1"/>
                </a:solidFill>
                <a:latin typeface="Helvetica" charset="0"/>
                <a:ea typeface="굴림" charset="0"/>
                <a:cs typeface="굴림" charset="0"/>
              </a:rPr>
              <a:t>1</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AW = 0, WW = </a:t>
            </a:r>
            <a:r>
              <a:rPr lang="en-US" altLang="ko-KR" dirty="0" smtClean="0">
                <a:solidFill>
                  <a:schemeClr val="tx1"/>
                </a:solidFill>
                <a:latin typeface="Helvetica" charset="0"/>
                <a:ea typeface="굴림" charset="0"/>
                <a:cs typeface="굴림" charset="0"/>
              </a:rPr>
              <a:t>1</a:t>
            </a:r>
            <a:endParaRPr lang="en-US" altLang="ko-KR" dirty="0">
              <a:solidFill>
                <a:schemeClr val="tx1"/>
              </a:solidFill>
              <a:latin typeface="Helvetica" charset="0"/>
              <a:ea typeface="굴림" charset="0"/>
              <a:cs typeface="굴림" charset="0"/>
            </a:endParaRPr>
          </a:p>
          <a:p>
            <a:endParaRPr lang="en-US" dirty="0">
              <a:latin typeface="Helvetica" charset="0"/>
              <a:ea typeface="ＭＳ Ｐゴシック" charset="0"/>
              <a:cs typeface="ＭＳ Ｐゴシック" charset="0"/>
            </a:endParaRPr>
          </a:p>
        </p:txBody>
      </p:sp>
      <p:sp>
        <p:nvSpPr>
          <p:cNvPr id="7" name="Rectangle 4"/>
          <p:cNvSpPr>
            <a:spLocks noChangeArrowheads="1"/>
          </p:cNvSpPr>
          <p:nvPr/>
        </p:nvSpPr>
        <p:spPr bwMode="auto">
          <a:xfrm>
            <a:off x="1346200" y="2266950"/>
            <a:ext cx="2461559"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8" name="Content Placeholder 4"/>
          <p:cNvSpPr txBox="1">
            <a:spLocks/>
          </p:cNvSpPr>
          <p:nvPr/>
        </p:nvSpPr>
        <p:spPr bwMode="auto">
          <a:xfrm>
            <a:off x="698500" y="1473200"/>
            <a:ext cx="67437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
        <p:nvSpPr>
          <p:cNvPr id="6" name="TextBox 5"/>
          <p:cNvSpPr txBox="1"/>
          <p:nvPr/>
        </p:nvSpPr>
        <p:spPr>
          <a:xfrm>
            <a:off x="188913" y="3784600"/>
            <a:ext cx="8866187" cy="1200150"/>
          </a:xfrm>
          <a:prstGeom prst="rect">
            <a:avLst/>
          </a:prstGeom>
          <a:solidFill>
            <a:srgbClr val="FFFFAA"/>
          </a:solidFill>
          <a:effectLst/>
        </p:spPr>
        <p:txBody>
          <a:bodyPr wrap="none">
            <a:spAutoFit/>
          </a:bodyPr>
          <a:lstStyle>
            <a:lvl1pPr>
              <a:tabLst>
                <a:tab pos="688975" algn="l"/>
                <a:tab pos="1027113" algn="l"/>
                <a:tab pos="4346575" algn="l"/>
              </a:tabLst>
              <a:defRPr sz="2400" b="1">
                <a:solidFill>
                  <a:schemeClr val="tx1"/>
                </a:solidFill>
                <a:latin typeface="Comic Sans MS" charset="0"/>
                <a:ea typeface="ＭＳ Ｐゴシック" charset="0"/>
                <a:cs typeface="ＭＳ Ｐゴシック" charset="0"/>
              </a:defRPr>
            </a:lvl1pPr>
            <a:lvl2pPr>
              <a:tabLst>
                <a:tab pos="688975" algn="l"/>
                <a:tab pos="1027113" algn="l"/>
                <a:tab pos="4346575" algn="l"/>
              </a:tabLst>
              <a:defRPr sz="2400" b="1">
                <a:solidFill>
                  <a:schemeClr val="tx1"/>
                </a:solidFill>
                <a:latin typeface="Comic Sans MS" charset="0"/>
                <a:ea typeface="ＭＳ Ｐゴシック" charset="0"/>
              </a:defRPr>
            </a:lvl2pPr>
            <a:lvl3pPr>
              <a:tabLst>
                <a:tab pos="688975" algn="l"/>
                <a:tab pos="1027113" algn="l"/>
                <a:tab pos="4346575" algn="l"/>
              </a:tabLst>
              <a:defRPr sz="2400" b="1">
                <a:solidFill>
                  <a:schemeClr val="tx1"/>
                </a:solidFill>
                <a:latin typeface="Comic Sans MS" charset="0"/>
                <a:ea typeface="ＭＳ Ｐゴシック" charset="0"/>
              </a:defRPr>
            </a:lvl3pPr>
            <a:lvl4pPr>
              <a:tabLst>
                <a:tab pos="688975" algn="l"/>
                <a:tab pos="1027113" algn="l"/>
                <a:tab pos="4346575" algn="l"/>
              </a:tabLst>
              <a:defRPr sz="2400" b="1">
                <a:solidFill>
                  <a:schemeClr val="tx1"/>
                </a:solidFill>
                <a:latin typeface="Comic Sans MS" charset="0"/>
                <a:ea typeface="ＭＳ Ｐゴシック" charset="0"/>
              </a:defRPr>
            </a:lvl4pPr>
            <a:lvl5pPr>
              <a:tabLst>
                <a:tab pos="688975" algn="l"/>
                <a:tab pos="1027113" algn="l"/>
                <a:tab pos="4346575" algn="l"/>
              </a:tabLst>
              <a:defRPr sz="2400" b="1">
                <a:solidFill>
                  <a:schemeClr val="tx1"/>
                </a:solidFill>
                <a:latin typeface="Comic Sans MS" charset="0"/>
                <a:ea typeface="ＭＳ Ｐゴシック" charset="0"/>
              </a:defRPr>
            </a:lvl5pPr>
            <a:lvl6pPr marL="457200" eaLnBrk="0" fontAlgn="base" hangingPunct="0">
              <a:spcBef>
                <a:spcPct val="0"/>
              </a:spcBef>
              <a:spcAft>
                <a:spcPct val="0"/>
              </a:spcAft>
              <a:tabLst>
                <a:tab pos="688975" algn="l"/>
                <a:tab pos="1027113" algn="l"/>
                <a:tab pos="4346575" algn="l"/>
              </a:tabLst>
              <a:defRPr sz="2400" b="1">
                <a:solidFill>
                  <a:schemeClr val="tx1"/>
                </a:solidFill>
                <a:latin typeface="Comic Sans MS" charset="0"/>
                <a:ea typeface="ＭＳ Ｐゴシック" charset="0"/>
              </a:defRPr>
            </a:lvl6pPr>
            <a:lvl7pPr marL="914400" eaLnBrk="0" fontAlgn="base" hangingPunct="0">
              <a:spcBef>
                <a:spcPct val="0"/>
              </a:spcBef>
              <a:spcAft>
                <a:spcPct val="0"/>
              </a:spcAft>
              <a:tabLst>
                <a:tab pos="688975" algn="l"/>
                <a:tab pos="1027113" algn="l"/>
                <a:tab pos="4346575" algn="l"/>
              </a:tabLst>
              <a:defRPr sz="2400" b="1">
                <a:solidFill>
                  <a:schemeClr val="tx1"/>
                </a:solidFill>
                <a:latin typeface="Comic Sans MS" charset="0"/>
                <a:ea typeface="ＭＳ Ｐゴシック" charset="0"/>
              </a:defRPr>
            </a:lvl7pPr>
            <a:lvl8pPr marL="1371600" eaLnBrk="0" fontAlgn="base" hangingPunct="0">
              <a:spcBef>
                <a:spcPct val="0"/>
              </a:spcBef>
              <a:spcAft>
                <a:spcPct val="0"/>
              </a:spcAft>
              <a:tabLst>
                <a:tab pos="688975" algn="l"/>
                <a:tab pos="1027113" algn="l"/>
                <a:tab pos="4346575" algn="l"/>
              </a:tabLst>
              <a:defRPr sz="2400" b="1">
                <a:solidFill>
                  <a:schemeClr val="tx1"/>
                </a:solidFill>
                <a:latin typeface="Comic Sans MS" charset="0"/>
                <a:ea typeface="ＭＳ Ｐゴシック" charset="0"/>
              </a:defRPr>
            </a:lvl8pPr>
            <a:lvl9pPr marL="1828800" eaLnBrk="0" fontAlgn="base" hangingPunct="0">
              <a:spcBef>
                <a:spcPct val="0"/>
              </a:spcBef>
              <a:spcAft>
                <a:spcPct val="0"/>
              </a:spcAft>
              <a:tabLst>
                <a:tab pos="688975" algn="l"/>
                <a:tab pos="1027113" algn="l"/>
                <a:tab pos="4346575" algn="l"/>
              </a:tabLst>
              <a:defRPr sz="2400" b="1">
                <a:solidFill>
                  <a:schemeClr val="tx1"/>
                </a:solidFill>
                <a:latin typeface="Comic Sans MS" charset="0"/>
                <a:ea typeface="ＭＳ Ｐゴシック" charset="0"/>
              </a:defRPr>
            </a:lvl9pPr>
          </a:lstStyle>
          <a:p>
            <a:pPr>
              <a:defRPr/>
            </a:pPr>
            <a:r>
              <a:rPr lang="en-US" altLang="ko-KR" b="0" dirty="0" smtClean="0">
                <a:latin typeface="Helvetica Neue Light"/>
                <a:ea typeface="굴림" charset="0"/>
                <a:cs typeface="Helvetica Neue Light"/>
              </a:rPr>
              <a:t>Status: </a:t>
            </a:r>
          </a:p>
          <a:p>
            <a:pPr marL="342900" indent="-342900">
              <a:buFont typeface="Arial"/>
              <a:buChar char="•"/>
              <a:defRPr/>
            </a:pPr>
            <a:r>
              <a:rPr lang="en-US" b="0" dirty="0" smtClean="0">
                <a:latin typeface="Helvetica Neue Light"/>
                <a:ea typeface="굴림" charset="0"/>
                <a:cs typeface="Helvetica Neue Light"/>
              </a:rPr>
              <a:t>R1 and R2 still reading</a:t>
            </a:r>
          </a:p>
          <a:p>
            <a:pPr marL="342900" indent="-342900">
              <a:buFont typeface="Arial"/>
              <a:buChar char="•"/>
              <a:defRPr/>
            </a:pPr>
            <a:r>
              <a:rPr lang="en-US" b="0" dirty="0" smtClean="0">
                <a:latin typeface="Helvetica Neue Light"/>
                <a:cs typeface="Helvetica Neue Light"/>
              </a:rPr>
              <a:t>W1 and R3 waiting on </a:t>
            </a:r>
            <a:r>
              <a:rPr lang="en-US" b="0" dirty="0" err="1" smtClean="0">
                <a:latin typeface="Helvetica Neue Light"/>
                <a:cs typeface="Helvetica Neue Light"/>
              </a:rPr>
              <a:t>okToWrite</a:t>
            </a:r>
            <a:r>
              <a:rPr lang="en-US" b="0" dirty="0" smtClean="0">
                <a:latin typeface="Helvetica Neue Light"/>
                <a:cs typeface="Helvetica Neue Light"/>
              </a:rPr>
              <a:t> and </a:t>
            </a:r>
            <a:r>
              <a:rPr lang="en-US" b="0" dirty="0" err="1" smtClean="0">
                <a:latin typeface="Helvetica Neue Light"/>
                <a:cs typeface="Helvetica Neue Light"/>
              </a:rPr>
              <a:t>okToRead</a:t>
            </a:r>
            <a:r>
              <a:rPr lang="en-US" b="0" dirty="0" smtClean="0">
                <a:latin typeface="Helvetica Neue Light"/>
                <a:cs typeface="Helvetica Neue Light"/>
              </a:rPr>
              <a:t>, respectively</a:t>
            </a:r>
          </a:p>
        </p:txBody>
      </p:sp>
    </p:spTree>
    <p:extLst>
      <p:ext uri="{BB962C8B-B14F-4D97-AF65-F5344CB8AC3E}">
        <p14:creationId xmlns:p14="http://schemas.microsoft.com/office/powerpoint/2010/main" val="1607268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Mesa History (cont’d)</a:t>
            </a:r>
            <a:endParaRPr lang="en-US" dirty="0"/>
          </a:p>
        </p:txBody>
      </p:sp>
      <p:sp>
        <p:nvSpPr>
          <p:cNvPr id="3" name="Content Placeholder 2"/>
          <p:cNvSpPr>
            <a:spLocks noGrp="1"/>
          </p:cNvSpPr>
          <p:nvPr>
            <p:ph idx="1"/>
          </p:nvPr>
        </p:nvSpPr>
        <p:spPr>
          <a:xfrm>
            <a:off x="169863" y="1147763"/>
            <a:ext cx="8850312" cy="3767137"/>
          </a:xfrm>
        </p:spPr>
        <p:txBody>
          <a:bodyPr/>
          <a:lstStyle/>
          <a:p>
            <a:pPr lvl="0"/>
            <a:r>
              <a:rPr lang="en-US" b="0" dirty="0" smtClean="0"/>
              <a:t>Chose to build a single address space system:</a:t>
            </a:r>
          </a:p>
          <a:p>
            <a:pPr lvl="1"/>
            <a:r>
              <a:rPr lang="en-US" b="0" dirty="0" smtClean="0"/>
              <a:t>Single user system, so protection not an issue</a:t>
            </a:r>
          </a:p>
          <a:p>
            <a:pPr lvl="1"/>
            <a:r>
              <a:rPr lang="en-US" b="0" dirty="0" smtClean="0"/>
              <a:t>Safety was to come from the language</a:t>
            </a:r>
          </a:p>
          <a:p>
            <a:pPr lvl="1"/>
            <a:r>
              <a:rPr lang="en-US" b="0" dirty="0" smtClean="0"/>
              <a:t>Wanted global resource sharing</a:t>
            </a:r>
          </a:p>
          <a:p>
            <a:pPr lvl="0"/>
            <a:r>
              <a:rPr lang="en-US" b="0" dirty="0" smtClean="0"/>
              <a:t>Large system, many programmers, many applications:</a:t>
            </a:r>
          </a:p>
          <a:p>
            <a:pPr lvl="1"/>
            <a:r>
              <a:rPr lang="en-US" b="0" dirty="0" smtClean="0"/>
              <a:t>Module-based programming with information hiding</a:t>
            </a:r>
          </a:p>
          <a:p>
            <a:pPr lvl="0"/>
            <a:r>
              <a:rPr lang="en-US" b="0" dirty="0" smtClean="0"/>
              <a:t>Clean sheet design:</a:t>
            </a:r>
          </a:p>
          <a:p>
            <a:pPr lvl="1"/>
            <a:r>
              <a:rPr lang="en-US" b="0" dirty="0" smtClean="0"/>
              <a:t>Can integrate hardware, runtime software, and language with each other</a:t>
            </a:r>
            <a:endParaRPr lang="en-US" b="0" dirty="0"/>
          </a:p>
          <a:p>
            <a:r>
              <a:rPr lang="en-US" b="0" dirty="0" smtClean="0"/>
              <a:t>Java language considers Mesa to be a predecessor</a:t>
            </a:r>
          </a:p>
        </p:txBody>
      </p:sp>
    </p:spTree>
    <p:extLst>
      <p:ext uri="{BB962C8B-B14F-4D97-AF65-F5344CB8AC3E}">
        <p14:creationId xmlns:p14="http://schemas.microsoft.com/office/powerpoint/2010/main" val="301286204"/>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a:latin typeface="Helvetica" charset="0"/>
                <a:ea typeface="ＭＳ Ｐゴシック" charset="0"/>
                <a:cs typeface="ＭＳ Ｐゴシック" charset="0"/>
              </a:rPr>
              <a:t>R2 finishes (R1 accessing dbase, W1, R3 waiting)</a:t>
            </a:r>
          </a:p>
          <a:p>
            <a:r>
              <a:rPr lang="en-US" altLang="ko-KR" dirty="0" smtClean="0">
                <a:latin typeface="Helvetica" charset="0"/>
                <a:ea typeface="굴림" charset="0"/>
                <a:cs typeface="굴림" charset="0"/>
              </a:rPr>
              <a:t>AR </a:t>
            </a:r>
            <a:r>
              <a:rPr lang="en-US" altLang="ko-KR" dirty="0">
                <a:latin typeface="Helvetica" charset="0"/>
                <a:ea typeface="굴림" charset="0"/>
                <a:cs typeface="굴림" charset="0"/>
              </a:rPr>
              <a:t>= 2, WR = </a:t>
            </a:r>
            <a:r>
              <a:rPr lang="en-US" altLang="ko-KR" dirty="0" smtClean="0">
                <a:solidFill>
                  <a:schemeClr val="tx1"/>
                </a:solidFill>
                <a:latin typeface="Helvetica" charset="0"/>
                <a:ea typeface="굴림" charset="0"/>
                <a:cs typeface="굴림" charset="0"/>
              </a:rPr>
              <a:t>1</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AW = 0, WW = </a:t>
            </a:r>
            <a:r>
              <a:rPr lang="en-US" altLang="ko-KR" dirty="0" smtClean="0">
                <a:solidFill>
                  <a:schemeClr val="tx1"/>
                </a:solidFill>
                <a:latin typeface="Helvetica" charset="0"/>
                <a:ea typeface="굴림" charset="0"/>
                <a:cs typeface="굴림" charset="0"/>
              </a:rPr>
              <a:t>1</a:t>
            </a:r>
            <a:endParaRPr lang="en-US" altLang="ko-KR" dirty="0">
              <a:solidFill>
                <a:schemeClr val="tx1"/>
              </a:solidFill>
              <a:latin typeface="Helvetica" charset="0"/>
              <a:ea typeface="굴림" charset="0"/>
              <a:cs typeface="굴림" charset="0"/>
            </a:endParaRPr>
          </a:p>
          <a:p>
            <a:endParaRPr lang="en-US" dirty="0">
              <a:latin typeface="Helvetica" charset="0"/>
              <a:ea typeface="ＭＳ Ｐゴシック" charset="0"/>
              <a:cs typeface="ＭＳ Ｐゴシック" charset="0"/>
            </a:endParaRPr>
          </a:p>
        </p:txBody>
      </p:sp>
      <p:sp>
        <p:nvSpPr>
          <p:cNvPr id="7" name="Rectangle 4"/>
          <p:cNvSpPr>
            <a:spLocks noChangeArrowheads="1"/>
          </p:cNvSpPr>
          <p:nvPr/>
        </p:nvSpPr>
        <p:spPr bwMode="auto">
          <a:xfrm>
            <a:off x="1346200" y="3816350"/>
            <a:ext cx="2461559"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8" name="Content Placeholder 4"/>
          <p:cNvSpPr txBox="1">
            <a:spLocks/>
          </p:cNvSpPr>
          <p:nvPr/>
        </p:nvSpPr>
        <p:spPr bwMode="auto">
          <a:xfrm>
            <a:off x="698500" y="1473200"/>
            <a:ext cx="67437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13348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a:latin typeface="Helvetica" charset="0"/>
                <a:ea typeface="ＭＳ Ｐゴシック" charset="0"/>
                <a:cs typeface="ＭＳ Ｐゴシック" charset="0"/>
              </a:rPr>
              <a:t>R2 finishes (R1 accessing dbase, W1, R3 waiting)</a:t>
            </a:r>
          </a:p>
          <a:p>
            <a:r>
              <a:rPr lang="en-US" altLang="ko-KR" dirty="0" smtClean="0">
                <a:latin typeface="Helvetica" charset="0"/>
                <a:ea typeface="굴림" charset="0"/>
                <a:cs typeface="굴림" charset="0"/>
              </a:rPr>
              <a:t>AR </a:t>
            </a:r>
            <a:r>
              <a:rPr lang="en-US" altLang="ko-KR" dirty="0">
                <a:latin typeface="Helvetica" charset="0"/>
                <a:ea typeface="굴림" charset="0"/>
                <a:cs typeface="굴림" charset="0"/>
              </a:rPr>
              <a:t>= </a:t>
            </a:r>
            <a:r>
              <a:rPr lang="en-US" altLang="ko-KR" dirty="0" smtClean="0">
                <a:solidFill>
                  <a:srgbClr val="FF0000"/>
                </a:solidFill>
                <a:latin typeface="Helvetica" charset="0"/>
                <a:ea typeface="굴림" charset="0"/>
                <a:cs typeface="굴림" charset="0"/>
              </a:rPr>
              <a:t>1</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WR = </a:t>
            </a:r>
            <a:r>
              <a:rPr lang="en-US" altLang="ko-KR" dirty="0" smtClean="0">
                <a:solidFill>
                  <a:schemeClr val="tx1"/>
                </a:solidFill>
                <a:latin typeface="Helvetica" charset="0"/>
                <a:ea typeface="굴림" charset="0"/>
                <a:cs typeface="굴림" charset="0"/>
              </a:rPr>
              <a:t>1</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AW = 0, WW = </a:t>
            </a:r>
            <a:r>
              <a:rPr lang="en-US" altLang="ko-KR" dirty="0" smtClean="0">
                <a:solidFill>
                  <a:schemeClr val="tx1"/>
                </a:solidFill>
                <a:latin typeface="Helvetica" charset="0"/>
                <a:ea typeface="굴림" charset="0"/>
                <a:cs typeface="굴림" charset="0"/>
              </a:rPr>
              <a:t>1</a:t>
            </a:r>
            <a:endParaRPr lang="en-US" altLang="ko-KR" dirty="0">
              <a:solidFill>
                <a:schemeClr val="tx1"/>
              </a:solidFill>
              <a:latin typeface="Helvetica" charset="0"/>
              <a:ea typeface="굴림" charset="0"/>
              <a:cs typeface="굴림" charset="0"/>
            </a:endParaRPr>
          </a:p>
          <a:p>
            <a:endParaRPr lang="en-US" dirty="0">
              <a:latin typeface="Helvetica" charset="0"/>
              <a:ea typeface="ＭＳ Ｐゴシック" charset="0"/>
              <a:cs typeface="ＭＳ Ｐゴシック" charset="0"/>
            </a:endParaRPr>
          </a:p>
        </p:txBody>
      </p:sp>
      <p:sp>
        <p:nvSpPr>
          <p:cNvPr id="7" name="Rectangle 4"/>
          <p:cNvSpPr>
            <a:spLocks noChangeArrowheads="1"/>
          </p:cNvSpPr>
          <p:nvPr/>
        </p:nvSpPr>
        <p:spPr bwMode="auto">
          <a:xfrm>
            <a:off x="1346200" y="3981450"/>
            <a:ext cx="2461559"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8" name="Content Placeholder 4"/>
          <p:cNvSpPr txBox="1">
            <a:spLocks/>
          </p:cNvSpPr>
          <p:nvPr/>
        </p:nvSpPr>
        <p:spPr bwMode="auto">
          <a:xfrm>
            <a:off x="698500" y="1473200"/>
            <a:ext cx="67437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2065111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a:latin typeface="Helvetica" charset="0"/>
                <a:ea typeface="ＭＳ Ｐゴシック" charset="0"/>
                <a:cs typeface="ＭＳ Ｐゴシック" charset="0"/>
              </a:rPr>
              <a:t>R2 finishes (R1 accessing dbase, W1, R3 waiting)</a:t>
            </a:r>
          </a:p>
          <a:p>
            <a:r>
              <a:rPr lang="en-US" altLang="ko-KR" dirty="0" smtClean="0">
                <a:latin typeface="Helvetica" charset="0"/>
                <a:ea typeface="굴림" charset="0"/>
                <a:cs typeface="굴림" charset="0"/>
              </a:rPr>
              <a:t>AR </a:t>
            </a:r>
            <a:r>
              <a:rPr lang="en-US" altLang="ko-KR" dirty="0">
                <a:latin typeface="Helvetica" charset="0"/>
                <a:ea typeface="굴림" charset="0"/>
                <a:cs typeface="굴림" charset="0"/>
              </a:rPr>
              <a:t>= </a:t>
            </a:r>
            <a:r>
              <a:rPr lang="en-US" altLang="ko-KR" dirty="0" smtClean="0">
                <a:solidFill>
                  <a:schemeClr val="tx1"/>
                </a:solidFill>
                <a:latin typeface="Helvetica" charset="0"/>
                <a:ea typeface="굴림" charset="0"/>
                <a:cs typeface="굴림" charset="0"/>
              </a:rPr>
              <a:t>1</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WR = </a:t>
            </a:r>
            <a:r>
              <a:rPr lang="en-US" altLang="ko-KR" dirty="0" smtClean="0">
                <a:solidFill>
                  <a:schemeClr val="tx1"/>
                </a:solidFill>
                <a:latin typeface="Helvetica" charset="0"/>
                <a:ea typeface="굴림" charset="0"/>
                <a:cs typeface="굴림" charset="0"/>
              </a:rPr>
              <a:t>1</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AW = 0, WW = </a:t>
            </a:r>
            <a:r>
              <a:rPr lang="en-US" altLang="ko-KR" dirty="0" smtClean="0">
                <a:solidFill>
                  <a:schemeClr val="tx1"/>
                </a:solidFill>
                <a:latin typeface="Helvetica" charset="0"/>
                <a:ea typeface="굴림" charset="0"/>
                <a:cs typeface="굴림" charset="0"/>
              </a:rPr>
              <a:t>1</a:t>
            </a:r>
            <a:endParaRPr lang="en-US" altLang="ko-KR" dirty="0">
              <a:solidFill>
                <a:schemeClr val="tx1"/>
              </a:solidFill>
              <a:latin typeface="Helvetica" charset="0"/>
              <a:ea typeface="굴림" charset="0"/>
              <a:cs typeface="굴림" charset="0"/>
            </a:endParaRPr>
          </a:p>
          <a:p>
            <a:endParaRPr lang="en-US" dirty="0">
              <a:latin typeface="Helvetica" charset="0"/>
              <a:ea typeface="ＭＳ Ｐゴシック" charset="0"/>
              <a:cs typeface="ＭＳ Ｐゴシック" charset="0"/>
            </a:endParaRPr>
          </a:p>
        </p:txBody>
      </p:sp>
      <p:sp>
        <p:nvSpPr>
          <p:cNvPr id="7" name="Rectangle 4"/>
          <p:cNvSpPr>
            <a:spLocks noChangeArrowheads="1"/>
          </p:cNvSpPr>
          <p:nvPr/>
        </p:nvSpPr>
        <p:spPr bwMode="auto">
          <a:xfrm>
            <a:off x="1346200" y="4171950"/>
            <a:ext cx="2461559"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8" name="Content Placeholder 4"/>
          <p:cNvSpPr txBox="1">
            <a:spLocks/>
          </p:cNvSpPr>
          <p:nvPr/>
        </p:nvSpPr>
        <p:spPr bwMode="auto">
          <a:xfrm>
            <a:off x="698500" y="1473200"/>
            <a:ext cx="67437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1011487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a:latin typeface="Helvetica" charset="0"/>
                <a:ea typeface="ＭＳ Ｐゴシック" charset="0"/>
                <a:cs typeface="ＭＳ Ｐゴシック" charset="0"/>
              </a:rPr>
              <a:t>R2 finishes (R1 accessing dbase, W1, R3 waiting)</a:t>
            </a:r>
          </a:p>
          <a:p>
            <a:r>
              <a:rPr lang="en-US" altLang="ko-KR" dirty="0" smtClean="0">
                <a:latin typeface="Helvetica" charset="0"/>
                <a:ea typeface="굴림" charset="0"/>
                <a:cs typeface="굴림" charset="0"/>
              </a:rPr>
              <a:t>AR </a:t>
            </a:r>
            <a:r>
              <a:rPr lang="en-US" altLang="ko-KR" dirty="0">
                <a:latin typeface="Helvetica" charset="0"/>
                <a:ea typeface="굴림" charset="0"/>
                <a:cs typeface="굴림" charset="0"/>
              </a:rPr>
              <a:t>= </a:t>
            </a:r>
            <a:r>
              <a:rPr lang="en-US" altLang="ko-KR" dirty="0" smtClean="0">
                <a:solidFill>
                  <a:srgbClr val="000000"/>
                </a:solidFill>
                <a:latin typeface="Helvetica" charset="0"/>
                <a:ea typeface="굴림" charset="0"/>
                <a:cs typeface="굴림" charset="0"/>
              </a:rPr>
              <a:t>1</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WR = </a:t>
            </a:r>
            <a:r>
              <a:rPr lang="en-US" altLang="ko-KR" dirty="0" smtClean="0">
                <a:solidFill>
                  <a:schemeClr val="tx1"/>
                </a:solidFill>
                <a:latin typeface="Helvetica" charset="0"/>
                <a:ea typeface="굴림" charset="0"/>
                <a:cs typeface="굴림" charset="0"/>
              </a:rPr>
              <a:t>1</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AW = 0, WW = </a:t>
            </a:r>
            <a:r>
              <a:rPr lang="en-US" altLang="ko-KR" dirty="0" smtClean="0">
                <a:solidFill>
                  <a:schemeClr val="tx1"/>
                </a:solidFill>
                <a:latin typeface="Helvetica" charset="0"/>
                <a:ea typeface="굴림" charset="0"/>
                <a:cs typeface="굴림" charset="0"/>
              </a:rPr>
              <a:t>1</a:t>
            </a:r>
            <a:endParaRPr lang="en-US" altLang="ko-KR" dirty="0">
              <a:solidFill>
                <a:schemeClr val="tx1"/>
              </a:solidFill>
              <a:latin typeface="Helvetica" charset="0"/>
              <a:ea typeface="굴림" charset="0"/>
              <a:cs typeface="굴림" charset="0"/>
            </a:endParaRPr>
          </a:p>
          <a:p>
            <a:endParaRPr lang="en-US" dirty="0">
              <a:latin typeface="Helvetica" charset="0"/>
              <a:ea typeface="ＭＳ Ｐゴシック" charset="0"/>
              <a:cs typeface="ＭＳ Ｐゴシック" charset="0"/>
            </a:endParaRPr>
          </a:p>
        </p:txBody>
      </p:sp>
      <p:sp>
        <p:nvSpPr>
          <p:cNvPr id="7" name="Rectangle 4"/>
          <p:cNvSpPr>
            <a:spLocks noChangeArrowheads="1"/>
          </p:cNvSpPr>
          <p:nvPr/>
        </p:nvSpPr>
        <p:spPr bwMode="auto">
          <a:xfrm>
            <a:off x="1346200" y="4502150"/>
            <a:ext cx="2461559"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8" name="Content Placeholder 4"/>
          <p:cNvSpPr txBox="1">
            <a:spLocks/>
          </p:cNvSpPr>
          <p:nvPr/>
        </p:nvSpPr>
        <p:spPr bwMode="auto">
          <a:xfrm>
            <a:off x="698500" y="1473200"/>
            <a:ext cx="67437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2893843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a:latin typeface="Helvetica" charset="0"/>
                <a:ea typeface="ＭＳ Ｐゴシック" charset="0"/>
                <a:cs typeface="ＭＳ Ｐゴシック" charset="0"/>
              </a:rPr>
              <a:t>R1 finishes (W1, R3 waiting)</a:t>
            </a:r>
          </a:p>
          <a:p>
            <a:r>
              <a:rPr lang="en-US" altLang="ko-KR" dirty="0" smtClean="0">
                <a:latin typeface="Helvetica" charset="0"/>
                <a:ea typeface="굴림" charset="0"/>
                <a:cs typeface="굴림" charset="0"/>
              </a:rPr>
              <a:t>AR </a:t>
            </a:r>
            <a:r>
              <a:rPr lang="en-US" altLang="ko-KR" dirty="0">
                <a:latin typeface="Helvetica" charset="0"/>
                <a:ea typeface="굴림" charset="0"/>
                <a:cs typeface="굴림" charset="0"/>
              </a:rPr>
              <a:t>= </a:t>
            </a:r>
            <a:r>
              <a:rPr lang="en-US" altLang="ko-KR" dirty="0" smtClean="0">
                <a:solidFill>
                  <a:srgbClr val="000000"/>
                </a:solidFill>
                <a:latin typeface="Helvetica" charset="0"/>
                <a:ea typeface="굴림" charset="0"/>
                <a:cs typeface="굴림" charset="0"/>
              </a:rPr>
              <a:t>1</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WR = </a:t>
            </a:r>
            <a:r>
              <a:rPr lang="en-US" altLang="ko-KR" dirty="0" smtClean="0">
                <a:solidFill>
                  <a:schemeClr val="tx1"/>
                </a:solidFill>
                <a:latin typeface="Helvetica" charset="0"/>
                <a:ea typeface="굴림" charset="0"/>
                <a:cs typeface="굴림" charset="0"/>
              </a:rPr>
              <a:t>1</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AW = 0, WW = </a:t>
            </a:r>
            <a:r>
              <a:rPr lang="en-US" altLang="ko-KR" dirty="0" smtClean="0">
                <a:solidFill>
                  <a:schemeClr val="tx1"/>
                </a:solidFill>
                <a:latin typeface="Helvetica" charset="0"/>
                <a:ea typeface="굴림" charset="0"/>
                <a:cs typeface="굴림" charset="0"/>
              </a:rPr>
              <a:t>1</a:t>
            </a:r>
            <a:endParaRPr lang="en-US" altLang="ko-KR" dirty="0">
              <a:solidFill>
                <a:schemeClr val="tx1"/>
              </a:solidFill>
              <a:latin typeface="Helvetica" charset="0"/>
              <a:ea typeface="굴림" charset="0"/>
              <a:cs typeface="굴림" charset="0"/>
            </a:endParaRPr>
          </a:p>
          <a:p>
            <a:endParaRPr lang="en-US" dirty="0">
              <a:latin typeface="Helvetica" charset="0"/>
              <a:ea typeface="ＭＳ Ｐゴシック" charset="0"/>
              <a:cs typeface="ＭＳ Ｐゴシック" charset="0"/>
            </a:endParaRPr>
          </a:p>
        </p:txBody>
      </p:sp>
      <p:sp>
        <p:nvSpPr>
          <p:cNvPr id="7" name="Rectangle 4"/>
          <p:cNvSpPr>
            <a:spLocks noChangeArrowheads="1"/>
          </p:cNvSpPr>
          <p:nvPr/>
        </p:nvSpPr>
        <p:spPr bwMode="auto">
          <a:xfrm>
            <a:off x="1346200" y="3816350"/>
            <a:ext cx="2461559"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8" name="Content Placeholder 4"/>
          <p:cNvSpPr txBox="1">
            <a:spLocks/>
          </p:cNvSpPr>
          <p:nvPr/>
        </p:nvSpPr>
        <p:spPr bwMode="auto">
          <a:xfrm>
            <a:off x="698500" y="1473200"/>
            <a:ext cx="67437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4091852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a:latin typeface="Helvetica" charset="0"/>
                <a:ea typeface="ＭＳ Ｐゴシック" charset="0"/>
                <a:cs typeface="ＭＳ Ｐゴシック" charset="0"/>
              </a:rPr>
              <a:t>R1 finishes (W1, R3 waiting)</a:t>
            </a:r>
          </a:p>
          <a:p>
            <a:r>
              <a:rPr lang="en-US" altLang="ko-KR" dirty="0" smtClean="0">
                <a:latin typeface="Helvetica" charset="0"/>
                <a:ea typeface="굴림" charset="0"/>
                <a:cs typeface="굴림" charset="0"/>
              </a:rPr>
              <a:t>AR </a:t>
            </a:r>
            <a:r>
              <a:rPr lang="en-US" altLang="ko-KR" dirty="0">
                <a:latin typeface="Helvetica" charset="0"/>
                <a:ea typeface="굴림" charset="0"/>
                <a:cs typeface="굴림" charset="0"/>
              </a:rPr>
              <a:t>= </a:t>
            </a:r>
            <a:r>
              <a:rPr lang="en-US" altLang="ko-KR" dirty="0">
                <a:solidFill>
                  <a:srgbClr val="FF0000"/>
                </a:solidFill>
                <a:latin typeface="Helvetica" charset="0"/>
                <a:ea typeface="굴림" charset="0"/>
                <a:cs typeface="굴림" charset="0"/>
              </a:rPr>
              <a:t>0</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WR = </a:t>
            </a:r>
            <a:r>
              <a:rPr lang="en-US" altLang="ko-KR" dirty="0" smtClean="0">
                <a:solidFill>
                  <a:schemeClr val="tx1"/>
                </a:solidFill>
                <a:latin typeface="Helvetica" charset="0"/>
                <a:ea typeface="굴림" charset="0"/>
                <a:cs typeface="굴림" charset="0"/>
              </a:rPr>
              <a:t>1</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AW = 0, WW = </a:t>
            </a:r>
            <a:r>
              <a:rPr lang="en-US" altLang="ko-KR" dirty="0" smtClean="0">
                <a:solidFill>
                  <a:schemeClr val="tx1"/>
                </a:solidFill>
                <a:latin typeface="Helvetica" charset="0"/>
                <a:ea typeface="굴림" charset="0"/>
                <a:cs typeface="굴림" charset="0"/>
              </a:rPr>
              <a:t>1</a:t>
            </a:r>
            <a:endParaRPr lang="en-US" altLang="ko-KR" dirty="0">
              <a:solidFill>
                <a:schemeClr val="tx1"/>
              </a:solidFill>
              <a:latin typeface="Helvetica" charset="0"/>
              <a:ea typeface="굴림" charset="0"/>
              <a:cs typeface="굴림" charset="0"/>
            </a:endParaRPr>
          </a:p>
          <a:p>
            <a:endParaRPr lang="en-US" dirty="0">
              <a:latin typeface="Helvetica" charset="0"/>
              <a:ea typeface="ＭＳ Ｐゴシック" charset="0"/>
              <a:cs typeface="ＭＳ Ｐゴシック" charset="0"/>
            </a:endParaRPr>
          </a:p>
        </p:txBody>
      </p:sp>
      <p:sp>
        <p:nvSpPr>
          <p:cNvPr id="7" name="Rectangle 4"/>
          <p:cNvSpPr>
            <a:spLocks noChangeArrowheads="1"/>
          </p:cNvSpPr>
          <p:nvPr/>
        </p:nvSpPr>
        <p:spPr bwMode="auto">
          <a:xfrm>
            <a:off x="1346200" y="3968750"/>
            <a:ext cx="2461559"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8" name="Content Placeholder 4"/>
          <p:cNvSpPr txBox="1">
            <a:spLocks/>
          </p:cNvSpPr>
          <p:nvPr/>
        </p:nvSpPr>
        <p:spPr bwMode="auto">
          <a:xfrm>
            <a:off x="698500" y="1473200"/>
            <a:ext cx="67437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25815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a:latin typeface="Helvetica" charset="0"/>
                <a:ea typeface="ＭＳ Ｐゴシック" charset="0"/>
                <a:cs typeface="ＭＳ Ｐゴシック" charset="0"/>
              </a:rPr>
              <a:t>R1 finishes (W1, R3 waiting)</a:t>
            </a:r>
          </a:p>
          <a:p>
            <a:r>
              <a:rPr lang="en-US" altLang="ko-KR" dirty="0" smtClean="0">
                <a:latin typeface="Helvetica" charset="0"/>
                <a:ea typeface="굴림" charset="0"/>
                <a:cs typeface="굴림" charset="0"/>
              </a:rPr>
              <a:t>AR </a:t>
            </a:r>
            <a:r>
              <a:rPr lang="en-US" altLang="ko-KR" dirty="0">
                <a:latin typeface="Helvetica" charset="0"/>
                <a:ea typeface="굴림" charset="0"/>
                <a:cs typeface="굴림" charset="0"/>
              </a:rPr>
              <a:t>= </a:t>
            </a:r>
            <a:r>
              <a:rPr lang="en-US" altLang="ko-KR" dirty="0">
                <a:solidFill>
                  <a:schemeClr val="tx1"/>
                </a:solidFill>
                <a:latin typeface="Helvetica" charset="0"/>
                <a:ea typeface="굴림" charset="0"/>
                <a:cs typeface="굴림" charset="0"/>
              </a:rPr>
              <a:t>0</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WR = </a:t>
            </a:r>
            <a:r>
              <a:rPr lang="en-US" altLang="ko-KR" dirty="0" smtClean="0">
                <a:solidFill>
                  <a:schemeClr val="tx1"/>
                </a:solidFill>
                <a:latin typeface="Helvetica" charset="0"/>
                <a:ea typeface="굴림" charset="0"/>
                <a:cs typeface="굴림" charset="0"/>
              </a:rPr>
              <a:t>1</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AW = 0, WW = </a:t>
            </a:r>
            <a:r>
              <a:rPr lang="en-US" altLang="ko-KR" dirty="0" smtClean="0">
                <a:solidFill>
                  <a:schemeClr val="tx1"/>
                </a:solidFill>
                <a:latin typeface="Helvetica" charset="0"/>
                <a:ea typeface="굴림" charset="0"/>
                <a:cs typeface="굴림" charset="0"/>
              </a:rPr>
              <a:t>1</a:t>
            </a:r>
            <a:endParaRPr lang="en-US" altLang="ko-KR" dirty="0">
              <a:solidFill>
                <a:schemeClr val="tx1"/>
              </a:solidFill>
              <a:latin typeface="Helvetica" charset="0"/>
              <a:ea typeface="굴림" charset="0"/>
              <a:cs typeface="굴림" charset="0"/>
            </a:endParaRPr>
          </a:p>
          <a:p>
            <a:endParaRPr lang="en-US" dirty="0">
              <a:latin typeface="Helvetica" charset="0"/>
              <a:ea typeface="ＭＳ Ｐゴシック" charset="0"/>
              <a:cs typeface="ＭＳ Ｐゴシック" charset="0"/>
            </a:endParaRPr>
          </a:p>
        </p:txBody>
      </p:sp>
      <p:sp>
        <p:nvSpPr>
          <p:cNvPr id="7" name="Rectangle 4"/>
          <p:cNvSpPr>
            <a:spLocks noChangeArrowheads="1"/>
          </p:cNvSpPr>
          <p:nvPr/>
        </p:nvSpPr>
        <p:spPr bwMode="auto">
          <a:xfrm>
            <a:off x="1346200" y="4171950"/>
            <a:ext cx="2461559"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8" name="Content Placeholder 4"/>
          <p:cNvSpPr txBox="1">
            <a:spLocks/>
          </p:cNvSpPr>
          <p:nvPr/>
        </p:nvSpPr>
        <p:spPr bwMode="auto">
          <a:xfrm>
            <a:off x="698500" y="1473200"/>
            <a:ext cx="67437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804866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a:latin typeface="Helvetica" charset="0"/>
                <a:ea typeface="ＭＳ Ｐゴシック" charset="0"/>
                <a:cs typeface="ＭＳ Ｐゴシック" charset="0"/>
              </a:rPr>
              <a:t>R1 finishes (W1, R3 waiting)</a:t>
            </a:r>
          </a:p>
          <a:p>
            <a:r>
              <a:rPr lang="en-US" altLang="ko-KR" dirty="0" smtClean="0">
                <a:latin typeface="Helvetica" charset="0"/>
                <a:ea typeface="굴림" charset="0"/>
                <a:cs typeface="굴림" charset="0"/>
              </a:rPr>
              <a:t>AR </a:t>
            </a:r>
            <a:r>
              <a:rPr lang="en-US" altLang="ko-KR" dirty="0">
                <a:latin typeface="Helvetica" charset="0"/>
                <a:ea typeface="굴림" charset="0"/>
                <a:cs typeface="굴림" charset="0"/>
              </a:rPr>
              <a:t>= </a:t>
            </a:r>
            <a:r>
              <a:rPr lang="en-US" altLang="ko-KR" dirty="0">
                <a:solidFill>
                  <a:schemeClr val="tx1"/>
                </a:solidFill>
                <a:latin typeface="Helvetica" charset="0"/>
                <a:ea typeface="굴림" charset="0"/>
                <a:cs typeface="굴림" charset="0"/>
              </a:rPr>
              <a:t>0</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WR = </a:t>
            </a:r>
            <a:r>
              <a:rPr lang="en-US" altLang="ko-KR" dirty="0" smtClean="0">
                <a:solidFill>
                  <a:schemeClr val="tx1"/>
                </a:solidFill>
                <a:latin typeface="Helvetica" charset="0"/>
                <a:ea typeface="굴림" charset="0"/>
                <a:cs typeface="굴림" charset="0"/>
              </a:rPr>
              <a:t>1</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AW = 0, WW = </a:t>
            </a:r>
            <a:r>
              <a:rPr lang="en-US" altLang="ko-KR" dirty="0" smtClean="0">
                <a:solidFill>
                  <a:schemeClr val="tx1"/>
                </a:solidFill>
                <a:latin typeface="Helvetica" charset="0"/>
                <a:ea typeface="굴림" charset="0"/>
                <a:cs typeface="굴림" charset="0"/>
              </a:rPr>
              <a:t>1</a:t>
            </a:r>
            <a:endParaRPr lang="en-US" altLang="ko-KR" dirty="0">
              <a:solidFill>
                <a:schemeClr val="tx1"/>
              </a:solidFill>
              <a:latin typeface="Helvetica" charset="0"/>
              <a:ea typeface="굴림" charset="0"/>
              <a:cs typeface="굴림" charset="0"/>
            </a:endParaRPr>
          </a:p>
          <a:p>
            <a:endParaRPr lang="en-US" dirty="0">
              <a:latin typeface="Helvetica" charset="0"/>
              <a:ea typeface="ＭＳ Ｐゴシック" charset="0"/>
              <a:cs typeface="ＭＳ Ｐゴシック" charset="0"/>
            </a:endParaRPr>
          </a:p>
        </p:txBody>
      </p:sp>
      <p:sp>
        <p:nvSpPr>
          <p:cNvPr id="7" name="Rectangle 4"/>
          <p:cNvSpPr>
            <a:spLocks noChangeArrowheads="1"/>
          </p:cNvSpPr>
          <p:nvPr/>
        </p:nvSpPr>
        <p:spPr bwMode="auto">
          <a:xfrm>
            <a:off x="1346200" y="4349750"/>
            <a:ext cx="2461559"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8" name="Content Placeholder 4"/>
          <p:cNvSpPr txBox="1">
            <a:spLocks/>
          </p:cNvSpPr>
          <p:nvPr/>
        </p:nvSpPr>
        <p:spPr bwMode="auto">
          <a:xfrm>
            <a:off x="698500" y="1473200"/>
            <a:ext cx="67437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
        <p:nvSpPr>
          <p:cNvPr id="6" name="TextBox 5"/>
          <p:cNvSpPr txBox="1"/>
          <p:nvPr/>
        </p:nvSpPr>
        <p:spPr>
          <a:xfrm>
            <a:off x="1054100" y="4572000"/>
            <a:ext cx="5469270" cy="369332"/>
          </a:xfrm>
          <a:prstGeom prst="rect">
            <a:avLst/>
          </a:prstGeom>
          <a:solidFill>
            <a:srgbClr val="FFFFAA"/>
          </a:solidFill>
          <a:effectLst/>
        </p:spPr>
        <p:txBody>
          <a:bodyPr wrap="none">
            <a:spAutoFit/>
          </a:bodyPr>
          <a:lstStyle/>
          <a:p>
            <a:pPr>
              <a:tabLst>
                <a:tab pos="688975" algn="l"/>
                <a:tab pos="1027113" algn="l"/>
                <a:tab pos="4346575" algn="l"/>
              </a:tabLst>
              <a:defRPr/>
            </a:pPr>
            <a:r>
              <a:rPr lang="en-US" b="0" dirty="0">
                <a:latin typeface="Helvetica Neue Light"/>
                <a:ea typeface="+mn-ea"/>
                <a:cs typeface="Helvetica Neue Light"/>
              </a:rPr>
              <a:t>All reader finished, signal writer – note, R3 still waiting</a:t>
            </a:r>
          </a:p>
        </p:txBody>
      </p:sp>
    </p:spTree>
    <p:extLst>
      <p:ext uri="{BB962C8B-B14F-4D97-AF65-F5344CB8AC3E}">
        <p14:creationId xmlns:p14="http://schemas.microsoft.com/office/powerpoint/2010/main" val="1353826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1282700" y="2254250"/>
            <a:ext cx="2667000"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a:latin typeface="Helvetica" charset="0"/>
                <a:ea typeface="ＭＳ Ｐゴシック" charset="0"/>
                <a:cs typeface="ＭＳ Ｐゴシック" charset="0"/>
              </a:rPr>
              <a:t>W1 gets signal (R3 still waiting)</a:t>
            </a:r>
          </a:p>
          <a:p>
            <a:r>
              <a:rPr lang="en-US" altLang="ko-KR" dirty="0">
                <a:latin typeface="Helvetica" charset="0"/>
                <a:ea typeface="굴림" charset="0"/>
                <a:cs typeface="굴림" charset="0"/>
              </a:rPr>
              <a:t>AR = 0, WR = 1, AW = 0, WW = 1</a:t>
            </a:r>
          </a:p>
          <a:p>
            <a:endParaRPr lang="en-US" dirty="0">
              <a:latin typeface="Helvetica" charset="0"/>
              <a:ea typeface="ＭＳ Ｐゴシック" charset="0"/>
              <a:cs typeface="ＭＳ Ｐゴシック" charset="0"/>
            </a:endParaRPr>
          </a:p>
        </p:txBody>
      </p:sp>
      <p:sp>
        <p:nvSpPr>
          <p:cNvPr id="57347" name="Content Placeholder 4"/>
          <p:cNvSpPr txBox="1">
            <a:spLocks/>
          </p:cNvSpPr>
          <p:nvPr/>
        </p:nvSpPr>
        <p:spPr bwMode="auto">
          <a:xfrm>
            <a:off x="673100" y="1473200"/>
            <a:ext cx="74422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Writer()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AR)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Is it safe to write?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No. Active users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Sleep on </a:t>
            </a:r>
            <a:r>
              <a:rPr lang="en-US" altLang="ko-KR" sz="1400" dirty="0" err="1">
                <a:solidFill>
                  <a:srgbClr val="008000"/>
                </a:solidFill>
                <a:latin typeface="Courier New" charset="0"/>
                <a:ea typeface="굴림" charset="0"/>
                <a:cs typeface="굴림" charset="0"/>
              </a:rPr>
              <a:t>cond</a:t>
            </a:r>
            <a:r>
              <a:rPr lang="en-US" altLang="ko-KR" sz="1400" dirty="0">
                <a:solidFill>
                  <a:srgbClr val="008000"/>
                </a:solidFill>
                <a:latin typeface="Courier New" charset="0"/>
                <a:ea typeface="굴림" charset="0"/>
                <a:cs typeface="굴림" charset="0"/>
              </a:rPr>
              <a:t> </a:t>
            </a:r>
            <a:r>
              <a:rPr lang="en-US" altLang="ko-KR" sz="1400" dirty="0" err="1">
                <a:solidFill>
                  <a:srgbClr val="00800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No longer waiting</a:t>
            </a:r>
            <a:br>
              <a:rPr lang="en-US" altLang="ko-KR" sz="1400" dirty="0">
                <a:solidFill>
                  <a:srgbClr val="008000"/>
                </a:solidFill>
                <a:latin typeface="Courier New" charset="0"/>
                <a:ea typeface="굴림" charset="0"/>
                <a:cs typeface="굴림" charset="0"/>
              </a:rPr>
            </a:br>
            <a:r>
              <a:rPr lang="en-US" altLang="ko-KR" sz="1400" dirty="0">
                <a:solidFill>
                  <a:srgbClr val="008000"/>
                </a:solidFill>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ReadWrite</a:t>
            </a:r>
            <a:r>
              <a:rPr lang="en-US" altLang="ko-KR" sz="1400" dirty="0">
                <a:solidFill>
                  <a:schemeClr val="hlink"/>
                </a:solidFill>
                <a:latin typeface="Courier New" charset="0"/>
                <a:ea typeface="굴림" charset="0"/>
                <a:cs typeface="굴림" charset="0"/>
              </a:rPr>
              <a:t>)</a:t>
            </a:r>
            <a:r>
              <a:rPr lang="en-US" altLang="ko-KR" sz="1400" dirty="0" smtClean="0">
                <a:solidFill>
                  <a:schemeClr val="hlink"/>
                </a:solidFill>
                <a:latin typeface="Courier New" charset="0"/>
                <a:ea typeface="굴림" charset="0"/>
                <a:cs typeface="굴림" charset="0"/>
              </a:rPr>
              <a:t>;</a:t>
            </a:r>
            <a:endParaRPr lang="en-US" altLang="ko-KR" sz="1400" dirty="0">
              <a:solidFill>
                <a:schemeClr val="hlink"/>
              </a:solidFill>
              <a:latin typeface="Courier New" charset="0"/>
              <a:ea typeface="굴림" charset="0"/>
              <a:cs typeface="굴림" charset="0"/>
            </a:endParaRPr>
          </a:p>
          <a:p>
            <a:pPr eaLnBrk="1" hangingPunct="1">
              <a:lnSpc>
                <a:spcPct val="80000"/>
              </a:lnSpc>
              <a:spcBef>
                <a:spcPct val="30000"/>
              </a:spcBef>
              <a:buSzPct val="100000"/>
            </a:pP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else if (WR &gt; 0)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okToRead.broadcast</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a:t>
            </a:r>
            <a:endParaRPr lang="en-US" altLang="ko-KR" sz="1400" dirty="0">
              <a:latin typeface="Helvetica" charset="0"/>
              <a:ea typeface="굴림" charset="0"/>
              <a:cs typeface="굴림" charset="0"/>
            </a:endParaRPr>
          </a:p>
          <a:p>
            <a:pPr eaLnBrk="1" hangingPunct="1">
              <a:lnSpc>
                <a:spcPct val="80000"/>
              </a:lnSpc>
              <a:spcBef>
                <a:spcPct val="30000"/>
              </a:spcBef>
              <a:buSzPct val="100000"/>
            </a:pPr>
            <a:endParaRPr lang="en-US" sz="1200" dirty="0">
              <a:latin typeface="Helvetica" charset="0"/>
            </a:endParaRPr>
          </a:p>
          <a:p>
            <a:pPr eaLnBrk="1" hangingPunct="1">
              <a:lnSpc>
                <a:spcPct val="80000"/>
              </a:lnSpc>
              <a:spcBef>
                <a:spcPct val="30000"/>
              </a:spcBef>
              <a:buSzPct val="100000"/>
            </a:pPr>
            <a:endParaRPr lang="en-US" altLang="ko-KR" sz="1400" dirty="0">
              <a:latin typeface="Helvetica" charset="0"/>
              <a:ea typeface="굴림" charset="0"/>
              <a:cs typeface="굴림" charset="0"/>
            </a:endParaRPr>
          </a:p>
        </p:txBody>
      </p:sp>
      <p:sp>
        <p:nvSpPr>
          <p:cNvPr id="7" name="Rectangular Callout 9"/>
          <p:cNvSpPr>
            <a:spLocks noChangeArrowheads="1"/>
          </p:cNvSpPr>
          <p:nvPr/>
        </p:nvSpPr>
        <p:spPr bwMode="auto">
          <a:xfrm>
            <a:off x="444500" y="2616200"/>
            <a:ext cx="1371600" cy="762000"/>
          </a:xfrm>
          <a:prstGeom prst="wedgeRectCallout">
            <a:avLst>
              <a:gd name="adj1" fmla="val 21278"/>
              <a:gd name="adj2" fmla="val -77597"/>
            </a:avLst>
          </a:prstGeom>
          <a:solidFill>
            <a:srgbClr val="FFFFAA"/>
          </a:solidFill>
          <a:ln w="25400">
            <a:solidFill>
              <a:schemeClr val="tx1"/>
            </a:solidFill>
            <a:round/>
            <a:headEnd type="triangle" w="med" len="med"/>
            <a:tailEnd/>
          </a:ln>
        </p:spPr>
        <p:txBody>
          <a:bodyPr anchor="ctr"/>
          <a:lstStyle/>
          <a:p>
            <a:r>
              <a:rPr lang="en-US" sz="2000" b="0">
                <a:latin typeface="Helvetica" charset="0"/>
                <a:cs typeface="Helvetica" charset="0"/>
              </a:rPr>
              <a:t>Got signal from R1</a:t>
            </a:r>
          </a:p>
        </p:txBody>
      </p:sp>
    </p:spTree>
    <p:extLst>
      <p:ext uri="{BB962C8B-B14F-4D97-AF65-F5344CB8AC3E}">
        <p14:creationId xmlns:p14="http://schemas.microsoft.com/office/powerpoint/2010/main" val="316322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1282700" y="2432050"/>
            <a:ext cx="2667000"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a:latin typeface="Helvetica" charset="0"/>
                <a:ea typeface="ＭＳ Ｐゴシック" charset="0"/>
                <a:cs typeface="ＭＳ Ｐゴシック" charset="0"/>
              </a:rPr>
              <a:t>W1 gets signal (R3 still waiting)</a:t>
            </a:r>
          </a:p>
          <a:p>
            <a:r>
              <a:rPr lang="en-US" altLang="ko-KR" dirty="0">
                <a:latin typeface="Helvetica" charset="0"/>
                <a:ea typeface="굴림" charset="0"/>
                <a:cs typeface="굴림" charset="0"/>
              </a:rPr>
              <a:t>AR = 0, WR = 1, AW = 0, WW = </a:t>
            </a:r>
            <a:r>
              <a:rPr lang="en-US" altLang="ko-KR" dirty="0" smtClean="0">
                <a:solidFill>
                  <a:srgbClr val="FF0000"/>
                </a:solidFill>
                <a:latin typeface="Helvetica" charset="0"/>
                <a:ea typeface="굴림" charset="0"/>
                <a:cs typeface="굴림" charset="0"/>
              </a:rPr>
              <a:t>0</a:t>
            </a:r>
            <a:endParaRPr lang="en-US" altLang="ko-KR" dirty="0">
              <a:solidFill>
                <a:srgbClr val="FF0000"/>
              </a:solidFill>
              <a:latin typeface="Helvetica" charset="0"/>
              <a:ea typeface="굴림" charset="0"/>
              <a:cs typeface="굴림" charset="0"/>
            </a:endParaRPr>
          </a:p>
          <a:p>
            <a:endParaRPr lang="en-US" dirty="0">
              <a:latin typeface="Helvetica" charset="0"/>
              <a:ea typeface="ＭＳ Ｐゴシック" charset="0"/>
              <a:cs typeface="ＭＳ Ｐゴシック" charset="0"/>
            </a:endParaRPr>
          </a:p>
        </p:txBody>
      </p:sp>
      <p:sp>
        <p:nvSpPr>
          <p:cNvPr id="57347" name="Content Placeholder 4"/>
          <p:cNvSpPr txBox="1">
            <a:spLocks/>
          </p:cNvSpPr>
          <p:nvPr/>
        </p:nvSpPr>
        <p:spPr bwMode="auto">
          <a:xfrm>
            <a:off x="673100" y="1473200"/>
            <a:ext cx="74422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Writer()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AR)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Is it safe to write?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No. Active users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Sleep on </a:t>
            </a:r>
            <a:r>
              <a:rPr lang="en-US" altLang="ko-KR" sz="1400" dirty="0" err="1">
                <a:solidFill>
                  <a:srgbClr val="008000"/>
                </a:solidFill>
                <a:latin typeface="Courier New" charset="0"/>
                <a:ea typeface="굴림" charset="0"/>
                <a:cs typeface="굴림" charset="0"/>
              </a:rPr>
              <a:t>cond</a:t>
            </a:r>
            <a:r>
              <a:rPr lang="en-US" altLang="ko-KR" sz="1400" dirty="0">
                <a:solidFill>
                  <a:srgbClr val="008000"/>
                </a:solidFill>
                <a:latin typeface="Courier New" charset="0"/>
                <a:ea typeface="굴림" charset="0"/>
                <a:cs typeface="굴림" charset="0"/>
              </a:rPr>
              <a:t> </a:t>
            </a:r>
            <a:r>
              <a:rPr lang="en-US" altLang="ko-KR" sz="1400" dirty="0" err="1">
                <a:solidFill>
                  <a:srgbClr val="00800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No longer waiting</a:t>
            </a:r>
            <a:br>
              <a:rPr lang="en-US" altLang="ko-KR" sz="1400" dirty="0">
                <a:solidFill>
                  <a:srgbClr val="008000"/>
                </a:solidFill>
                <a:latin typeface="Courier New" charset="0"/>
                <a:ea typeface="굴림" charset="0"/>
                <a:cs typeface="굴림" charset="0"/>
              </a:rPr>
            </a:br>
            <a:r>
              <a:rPr lang="en-US" altLang="ko-KR" sz="1400" dirty="0">
                <a:solidFill>
                  <a:srgbClr val="008000"/>
                </a:solidFill>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ReadWrite</a:t>
            </a:r>
            <a:r>
              <a:rPr lang="en-US" altLang="ko-KR" sz="1400" dirty="0">
                <a:solidFill>
                  <a:schemeClr val="hlink"/>
                </a:solidFill>
                <a:latin typeface="Courier New" charset="0"/>
                <a:ea typeface="굴림" charset="0"/>
                <a:cs typeface="굴림" charset="0"/>
              </a:rPr>
              <a:t>)</a:t>
            </a:r>
            <a:r>
              <a:rPr lang="en-US" altLang="ko-KR" sz="1400" dirty="0" smtClean="0">
                <a:solidFill>
                  <a:schemeClr val="hlink"/>
                </a:solidFill>
                <a:latin typeface="Courier New" charset="0"/>
                <a:ea typeface="굴림" charset="0"/>
                <a:cs typeface="굴림" charset="0"/>
              </a:rPr>
              <a:t>;</a:t>
            </a:r>
            <a:endParaRPr lang="en-US" altLang="ko-KR" sz="1400" dirty="0">
              <a:solidFill>
                <a:schemeClr val="hlink"/>
              </a:solidFill>
              <a:latin typeface="Courier New" charset="0"/>
              <a:ea typeface="굴림" charset="0"/>
              <a:cs typeface="굴림" charset="0"/>
            </a:endParaRPr>
          </a:p>
          <a:p>
            <a:pPr eaLnBrk="1" hangingPunct="1">
              <a:lnSpc>
                <a:spcPct val="80000"/>
              </a:lnSpc>
              <a:spcBef>
                <a:spcPct val="30000"/>
              </a:spcBef>
              <a:buSzPct val="100000"/>
            </a:pP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else if (WR &gt; 0)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okToRead.broadcast</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a:t>
            </a:r>
            <a:endParaRPr lang="en-US" altLang="ko-KR" sz="1400" dirty="0">
              <a:latin typeface="Helvetica" charset="0"/>
              <a:ea typeface="굴림" charset="0"/>
              <a:cs typeface="굴림" charset="0"/>
            </a:endParaRPr>
          </a:p>
          <a:p>
            <a:pPr eaLnBrk="1" hangingPunct="1">
              <a:lnSpc>
                <a:spcPct val="80000"/>
              </a:lnSpc>
              <a:spcBef>
                <a:spcPct val="30000"/>
              </a:spcBef>
              <a:buSzPct val="100000"/>
            </a:pPr>
            <a:endParaRPr lang="en-US" sz="1200" dirty="0">
              <a:latin typeface="Helvetica" charset="0"/>
            </a:endParaRPr>
          </a:p>
          <a:p>
            <a:pPr eaLnBrk="1" hangingPunct="1">
              <a:lnSpc>
                <a:spcPct val="80000"/>
              </a:lnSpc>
              <a:spcBef>
                <a:spcPct val="30000"/>
              </a:spcBef>
              <a:buSzPct val="100000"/>
            </a:pP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3787625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63" y="142875"/>
            <a:ext cx="8850312" cy="857250"/>
          </a:xfrm>
        </p:spPr>
        <p:txBody>
          <a:bodyPr/>
          <a:lstStyle/>
          <a:p>
            <a:pPr lvl="0"/>
            <a:r>
              <a:rPr lang="en-US" dirty="0" smtClean="0"/>
              <a:t>Programming Models for IPC</a:t>
            </a:r>
            <a:endParaRPr lang="en-US" dirty="0"/>
          </a:p>
        </p:txBody>
      </p:sp>
      <p:sp>
        <p:nvSpPr>
          <p:cNvPr id="3" name="Content Placeholder 2"/>
          <p:cNvSpPr>
            <a:spLocks noGrp="1"/>
          </p:cNvSpPr>
          <p:nvPr>
            <p:ph idx="1"/>
          </p:nvPr>
        </p:nvSpPr>
        <p:spPr>
          <a:xfrm>
            <a:off x="169862" y="1003301"/>
            <a:ext cx="8974137" cy="4140200"/>
          </a:xfrm>
        </p:spPr>
        <p:txBody>
          <a:bodyPr>
            <a:normAutofit fontScale="77500" lnSpcReduction="20000"/>
          </a:bodyPr>
          <a:lstStyle/>
          <a:p>
            <a:pPr lvl="0">
              <a:lnSpc>
                <a:spcPct val="120000"/>
              </a:lnSpc>
            </a:pPr>
            <a:r>
              <a:rPr lang="en-US" sz="2800" b="0" dirty="0" smtClean="0"/>
              <a:t>Two Inter-Process Communication models:</a:t>
            </a:r>
          </a:p>
          <a:p>
            <a:pPr lvl="1">
              <a:lnSpc>
                <a:spcPct val="120000"/>
              </a:lnSpc>
            </a:pPr>
            <a:r>
              <a:rPr lang="en-US" sz="2000" b="0" dirty="0" smtClean="0"/>
              <a:t>Shared memory (monitors) vs.</a:t>
            </a:r>
          </a:p>
          <a:p>
            <a:pPr lvl="1">
              <a:lnSpc>
                <a:spcPct val="120000"/>
              </a:lnSpc>
            </a:pPr>
            <a:r>
              <a:rPr lang="en-US" sz="2000" b="0" dirty="0" smtClean="0"/>
              <a:t>Message passing</a:t>
            </a:r>
          </a:p>
          <a:p>
            <a:pPr lvl="1">
              <a:lnSpc>
                <a:spcPct val="120000"/>
              </a:lnSpc>
            </a:pPr>
            <a:endParaRPr lang="en-US" sz="2000" b="0" dirty="0" smtClean="0"/>
          </a:p>
          <a:p>
            <a:pPr lvl="0">
              <a:lnSpc>
                <a:spcPct val="120000"/>
              </a:lnSpc>
            </a:pPr>
            <a:r>
              <a:rPr lang="en-US" sz="2800" b="0" dirty="0" smtClean="0">
                <a:effectLst/>
              </a:rPr>
              <a:t>Needham &amp; Lauer claimed the two models are duals of each other</a:t>
            </a:r>
          </a:p>
          <a:p>
            <a:pPr lvl="1">
              <a:lnSpc>
                <a:spcPct val="120000"/>
              </a:lnSpc>
            </a:pPr>
            <a:r>
              <a:rPr lang="en-US" dirty="0"/>
              <a:t>m</a:t>
            </a:r>
            <a:r>
              <a:rPr lang="en-US" dirty="0" smtClean="0"/>
              <a:t>essage &lt;-&gt; process</a:t>
            </a:r>
          </a:p>
          <a:p>
            <a:pPr lvl="1">
              <a:lnSpc>
                <a:spcPct val="120000"/>
              </a:lnSpc>
            </a:pPr>
            <a:r>
              <a:rPr lang="en-US" dirty="0"/>
              <a:t>p</a:t>
            </a:r>
            <a:r>
              <a:rPr lang="en-US" b="0" dirty="0" smtClean="0">
                <a:effectLst/>
              </a:rPr>
              <a:t>rocess &lt;-&gt; monitor</a:t>
            </a:r>
          </a:p>
          <a:p>
            <a:pPr lvl="1">
              <a:lnSpc>
                <a:spcPct val="120000"/>
              </a:lnSpc>
            </a:pPr>
            <a:r>
              <a:rPr lang="en-US" dirty="0"/>
              <a:t>s</a:t>
            </a:r>
            <a:r>
              <a:rPr lang="en-US" b="0" dirty="0" smtClean="0">
                <a:effectLst/>
              </a:rPr>
              <a:t>end/reply &lt;-&gt; call/return</a:t>
            </a:r>
          </a:p>
          <a:p>
            <a:pPr lvl="1">
              <a:lnSpc>
                <a:spcPct val="120000"/>
              </a:lnSpc>
            </a:pPr>
            <a:endParaRPr lang="en-US" b="0" dirty="0" smtClean="0">
              <a:effectLst/>
            </a:endParaRPr>
          </a:p>
          <a:p>
            <a:pPr lvl="0">
              <a:lnSpc>
                <a:spcPct val="120000"/>
              </a:lnSpc>
            </a:pPr>
            <a:r>
              <a:rPr lang="en-US" sz="2800" b="0" dirty="0" smtClean="0">
                <a:solidFill>
                  <a:schemeClr val="tx1"/>
                </a:solidFill>
                <a:effectLst/>
              </a:rPr>
              <a:t>Mesa developers </a:t>
            </a:r>
            <a:r>
              <a:rPr lang="en-US" sz="800" b="0" dirty="0" smtClean="0">
                <a:solidFill>
                  <a:schemeClr val="tx1"/>
                </a:solidFill>
                <a:effectLst/>
              </a:rPr>
              <a:t> </a:t>
            </a:r>
            <a:r>
              <a:rPr lang="en-US" sz="2800" b="0" dirty="0"/>
              <a:t>c</a:t>
            </a:r>
            <a:r>
              <a:rPr lang="en-US" sz="2800" b="0" dirty="0" smtClean="0">
                <a:effectLst/>
              </a:rPr>
              <a:t>hose shared memory model because they thought they could </a:t>
            </a:r>
            <a:r>
              <a:rPr lang="en-US" sz="2800" b="0" dirty="0"/>
              <a:t>more naturally</a:t>
            </a:r>
            <a:r>
              <a:rPr lang="en-US" sz="2800" b="0" dirty="0" smtClean="0">
                <a:effectLst/>
              </a:rPr>
              <a:t> fit it into Mesa as a language construct</a:t>
            </a:r>
          </a:p>
        </p:txBody>
      </p:sp>
    </p:spTree>
    <p:extLst>
      <p:ext uri="{BB962C8B-B14F-4D97-AF65-F5344CB8AC3E}">
        <p14:creationId xmlns:p14="http://schemas.microsoft.com/office/powerpoint/2010/main" val="2977344292"/>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1282700" y="2838450"/>
            <a:ext cx="2667000"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a:latin typeface="Helvetica" charset="0"/>
                <a:ea typeface="ＭＳ Ｐゴシック" charset="0"/>
                <a:cs typeface="ＭＳ Ｐゴシック" charset="0"/>
              </a:rPr>
              <a:t>W1 gets signal (R3 still waiting)</a:t>
            </a:r>
          </a:p>
          <a:p>
            <a:r>
              <a:rPr lang="en-US" altLang="ko-KR" dirty="0">
                <a:latin typeface="Helvetica" charset="0"/>
                <a:ea typeface="굴림" charset="0"/>
                <a:cs typeface="굴림" charset="0"/>
              </a:rPr>
              <a:t>AR = 0, WR = 1, AW = </a:t>
            </a:r>
            <a:r>
              <a:rPr lang="en-US" altLang="ko-KR" dirty="0" smtClean="0">
                <a:solidFill>
                  <a:srgbClr val="FF0000"/>
                </a:solidFill>
                <a:latin typeface="Helvetica" charset="0"/>
                <a:ea typeface="굴림" charset="0"/>
                <a:cs typeface="굴림" charset="0"/>
              </a:rPr>
              <a:t>1</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WW = </a:t>
            </a:r>
            <a:r>
              <a:rPr lang="en-US" altLang="ko-KR" dirty="0" smtClean="0">
                <a:latin typeface="Helvetica" charset="0"/>
                <a:ea typeface="굴림" charset="0"/>
                <a:cs typeface="굴림" charset="0"/>
              </a:rPr>
              <a:t>0</a:t>
            </a:r>
            <a:endParaRPr lang="en-US" altLang="ko-KR" dirty="0">
              <a:latin typeface="Helvetica" charset="0"/>
              <a:ea typeface="굴림" charset="0"/>
              <a:cs typeface="굴림" charset="0"/>
            </a:endParaRPr>
          </a:p>
          <a:p>
            <a:endParaRPr lang="en-US" dirty="0">
              <a:latin typeface="Helvetica" charset="0"/>
              <a:ea typeface="ＭＳ Ｐゴシック" charset="0"/>
              <a:cs typeface="ＭＳ Ｐゴシック" charset="0"/>
            </a:endParaRPr>
          </a:p>
        </p:txBody>
      </p:sp>
      <p:sp>
        <p:nvSpPr>
          <p:cNvPr id="57347" name="Content Placeholder 4"/>
          <p:cNvSpPr txBox="1">
            <a:spLocks/>
          </p:cNvSpPr>
          <p:nvPr/>
        </p:nvSpPr>
        <p:spPr bwMode="auto">
          <a:xfrm>
            <a:off x="673100" y="1473200"/>
            <a:ext cx="74422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Writer()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AR)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Is it safe to write?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No. Active users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Sleep on </a:t>
            </a:r>
            <a:r>
              <a:rPr lang="en-US" altLang="ko-KR" sz="1400" dirty="0" err="1">
                <a:solidFill>
                  <a:srgbClr val="008000"/>
                </a:solidFill>
                <a:latin typeface="Courier New" charset="0"/>
                <a:ea typeface="굴림" charset="0"/>
                <a:cs typeface="굴림" charset="0"/>
              </a:rPr>
              <a:t>cond</a:t>
            </a:r>
            <a:r>
              <a:rPr lang="en-US" altLang="ko-KR" sz="1400" dirty="0">
                <a:solidFill>
                  <a:srgbClr val="008000"/>
                </a:solidFill>
                <a:latin typeface="Courier New" charset="0"/>
                <a:ea typeface="굴림" charset="0"/>
                <a:cs typeface="굴림" charset="0"/>
              </a:rPr>
              <a:t> </a:t>
            </a:r>
            <a:r>
              <a:rPr lang="en-US" altLang="ko-KR" sz="1400" dirty="0" err="1">
                <a:solidFill>
                  <a:srgbClr val="00800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No longer waiting</a:t>
            </a:r>
            <a:br>
              <a:rPr lang="en-US" altLang="ko-KR" sz="1400" dirty="0">
                <a:solidFill>
                  <a:srgbClr val="008000"/>
                </a:solidFill>
                <a:latin typeface="Courier New" charset="0"/>
                <a:ea typeface="굴림" charset="0"/>
                <a:cs typeface="굴림" charset="0"/>
              </a:rPr>
            </a:br>
            <a:r>
              <a:rPr lang="en-US" altLang="ko-KR" sz="1400" dirty="0">
                <a:solidFill>
                  <a:srgbClr val="008000"/>
                </a:solidFill>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ReadWrite</a:t>
            </a:r>
            <a:r>
              <a:rPr lang="en-US" altLang="ko-KR" sz="1400" dirty="0">
                <a:solidFill>
                  <a:schemeClr val="hlink"/>
                </a:solidFill>
                <a:latin typeface="Courier New" charset="0"/>
                <a:ea typeface="굴림" charset="0"/>
                <a:cs typeface="굴림" charset="0"/>
              </a:rPr>
              <a:t>)</a:t>
            </a:r>
            <a:r>
              <a:rPr lang="en-US" altLang="ko-KR" sz="1400" dirty="0" smtClean="0">
                <a:solidFill>
                  <a:schemeClr val="hlink"/>
                </a:solidFill>
                <a:latin typeface="Courier New" charset="0"/>
                <a:ea typeface="굴림" charset="0"/>
                <a:cs typeface="굴림" charset="0"/>
              </a:rPr>
              <a:t>;</a:t>
            </a:r>
            <a:endParaRPr lang="en-US" altLang="ko-KR" sz="1400" dirty="0">
              <a:solidFill>
                <a:schemeClr val="hlink"/>
              </a:solidFill>
              <a:latin typeface="Courier New" charset="0"/>
              <a:ea typeface="굴림" charset="0"/>
              <a:cs typeface="굴림" charset="0"/>
            </a:endParaRPr>
          </a:p>
          <a:p>
            <a:pPr eaLnBrk="1" hangingPunct="1">
              <a:lnSpc>
                <a:spcPct val="80000"/>
              </a:lnSpc>
              <a:spcBef>
                <a:spcPct val="30000"/>
              </a:spcBef>
              <a:buSzPct val="100000"/>
            </a:pP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else if (WR &gt; 0)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okToRead.broadcast</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a:t>
            </a:r>
            <a:endParaRPr lang="en-US" altLang="ko-KR" sz="1400" dirty="0">
              <a:latin typeface="Helvetica" charset="0"/>
              <a:ea typeface="굴림" charset="0"/>
              <a:cs typeface="굴림" charset="0"/>
            </a:endParaRPr>
          </a:p>
          <a:p>
            <a:pPr eaLnBrk="1" hangingPunct="1">
              <a:lnSpc>
                <a:spcPct val="80000"/>
              </a:lnSpc>
              <a:spcBef>
                <a:spcPct val="30000"/>
              </a:spcBef>
              <a:buSzPct val="100000"/>
            </a:pPr>
            <a:endParaRPr lang="en-US" sz="1200" dirty="0">
              <a:latin typeface="Helvetica" charset="0"/>
            </a:endParaRPr>
          </a:p>
          <a:p>
            <a:pPr eaLnBrk="1" hangingPunct="1">
              <a:lnSpc>
                <a:spcPct val="80000"/>
              </a:lnSpc>
              <a:spcBef>
                <a:spcPct val="30000"/>
              </a:spcBef>
              <a:buSzPct val="100000"/>
            </a:pP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657090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1282700" y="3219450"/>
            <a:ext cx="2667000"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a:latin typeface="Helvetica" charset="0"/>
                <a:ea typeface="ＭＳ Ｐゴシック" charset="0"/>
                <a:cs typeface="ＭＳ Ｐゴシック" charset="0"/>
              </a:rPr>
              <a:t>W1 gets signal (R3 still waiting)</a:t>
            </a:r>
          </a:p>
          <a:p>
            <a:r>
              <a:rPr lang="en-US" altLang="ko-KR" dirty="0">
                <a:latin typeface="Helvetica" charset="0"/>
                <a:ea typeface="굴림" charset="0"/>
                <a:cs typeface="굴림" charset="0"/>
              </a:rPr>
              <a:t>AR = 0, WR = 1, AW = </a:t>
            </a:r>
            <a:r>
              <a:rPr lang="en-US" altLang="ko-KR" dirty="0" smtClean="0">
                <a:latin typeface="Helvetica" charset="0"/>
                <a:ea typeface="굴림" charset="0"/>
                <a:cs typeface="굴림" charset="0"/>
              </a:rPr>
              <a:t>1, </a:t>
            </a:r>
            <a:r>
              <a:rPr lang="en-US" altLang="ko-KR" dirty="0">
                <a:latin typeface="Helvetica" charset="0"/>
                <a:ea typeface="굴림" charset="0"/>
                <a:cs typeface="굴림" charset="0"/>
              </a:rPr>
              <a:t>WW = </a:t>
            </a:r>
            <a:r>
              <a:rPr lang="en-US" altLang="ko-KR" dirty="0" smtClean="0">
                <a:latin typeface="Helvetica" charset="0"/>
                <a:ea typeface="굴림" charset="0"/>
                <a:cs typeface="굴림" charset="0"/>
              </a:rPr>
              <a:t>0</a:t>
            </a:r>
            <a:endParaRPr lang="en-US" altLang="ko-KR" dirty="0">
              <a:latin typeface="Helvetica" charset="0"/>
              <a:ea typeface="굴림" charset="0"/>
              <a:cs typeface="굴림" charset="0"/>
            </a:endParaRPr>
          </a:p>
          <a:p>
            <a:endParaRPr lang="en-US" dirty="0">
              <a:latin typeface="Helvetica" charset="0"/>
              <a:ea typeface="ＭＳ Ｐゴシック" charset="0"/>
              <a:cs typeface="ＭＳ Ｐゴシック" charset="0"/>
            </a:endParaRPr>
          </a:p>
        </p:txBody>
      </p:sp>
      <p:sp>
        <p:nvSpPr>
          <p:cNvPr id="57347" name="Content Placeholder 4"/>
          <p:cNvSpPr txBox="1">
            <a:spLocks/>
          </p:cNvSpPr>
          <p:nvPr/>
        </p:nvSpPr>
        <p:spPr bwMode="auto">
          <a:xfrm>
            <a:off x="673100" y="1473200"/>
            <a:ext cx="74422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Writer()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AR)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Is it safe to write?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No. Active users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Sleep on </a:t>
            </a:r>
            <a:r>
              <a:rPr lang="en-US" altLang="ko-KR" sz="1400" dirty="0" err="1">
                <a:solidFill>
                  <a:srgbClr val="008000"/>
                </a:solidFill>
                <a:latin typeface="Courier New" charset="0"/>
                <a:ea typeface="굴림" charset="0"/>
                <a:cs typeface="굴림" charset="0"/>
              </a:rPr>
              <a:t>cond</a:t>
            </a:r>
            <a:r>
              <a:rPr lang="en-US" altLang="ko-KR" sz="1400" dirty="0">
                <a:solidFill>
                  <a:srgbClr val="008000"/>
                </a:solidFill>
                <a:latin typeface="Courier New" charset="0"/>
                <a:ea typeface="굴림" charset="0"/>
                <a:cs typeface="굴림" charset="0"/>
              </a:rPr>
              <a:t> </a:t>
            </a:r>
            <a:r>
              <a:rPr lang="en-US" altLang="ko-KR" sz="1400" dirty="0" err="1">
                <a:solidFill>
                  <a:srgbClr val="00800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No longer waiting</a:t>
            </a:r>
            <a:br>
              <a:rPr lang="en-US" altLang="ko-KR" sz="1400" dirty="0">
                <a:solidFill>
                  <a:srgbClr val="008000"/>
                </a:solidFill>
                <a:latin typeface="Courier New" charset="0"/>
                <a:ea typeface="굴림" charset="0"/>
                <a:cs typeface="굴림" charset="0"/>
              </a:rPr>
            </a:br>
            <a:r>
              <a:rPr lang="en-US" altLang="ko-KR" sz="1400" dirty="0">
                <a:solidFill>
                  <a:srgbClr val="008000"/>
                </a:solidFill>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ReadWrite</a:t>
            </a:r>
            <a:r>
              <a:rPr lang="en-US" altLang="ko-KR" sz="1400" dirty="0">
                <a:solidFill>
                  <a:schemeClr val="hlink"/>
                </a:solidFill>
                <a:latin typeface="Courier New" charset="0"/>
                <a:ea typeface="굴림" charset="0"/>
                <a:cs typeface="굴림" charset="0"/>
              </a:rPr>
              <a:t>)</a:t>
            </a:r>
            <a:r>
              <a:rPr lang="en-US" altLang="ko-KR" sz="1400" dirty="0" smtClean="0">
                <a:solidFill>
                  <a:schemeClr val="hlink"/>
                </a:solidFill>
                <a:latin typeface="Courier New" charset="0"/>
                <a:ea typeface="굴림" charset="0"/>
                <a:cs typeface="굴림" charset="0"/>
              </a:rPr>
              <a:t>;</a:t>
            </a:r>
            <a:endParaRPr lang="en-US" altLang="ko-KR" sz="1400" dirty="0">
              <a:solidFill>
                <a:schemeClr val="hlink"/>
              </a:solidFill>
              <a:latin typeface="Courier New" charset="0"/>
              <a:ea typeface="굴림" charset="0"/>
              <a:cs typeface="굴림" charset="0"/>
            </a:endParaRPr>
          </a:p>
          <a:p>
            <a:pPr eaLnBrk="1" hangingPunct="1">
              <a:lnSpc>
                <a:spcPct val="80000"/>
              </a:lnSpc>
              <a:spcBef>
                <a:spcPct val="30000"/>
              </a:spcBef>
              <a:buSzPct val="100000"/>
            </a:pP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else if (WR &gt; 0)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okToRead.broadcast</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a:t>
            </a:r>
            <a:endParaRPr lang="en-US" altLang="ko-KR" sz="1400" dirty="0">
              <a:latin typeface="Helvetica" charset="0"/>
              <a:ea typeface="굴림" charset="0"/>
              <a:cs typeface="굴림" charset="0"/>
            </a:endParaRPr>
          </a:p>
          <a:p>
            <a:pPr eaLnBrk="1" hangingPunct="1">
              <a:lnSpc>
                <a:spcPct val="80000"/>
              </a:lnSpc>
              <a:spcBef>
                <a:spcPct val="30000"/>
              </a:spcBef>
              <a:buSzPct val="100000"/>
            </a:pPr>
            <a:endParaRPr lang="en-US" sz="1200" dirty="0">
              <a:latin typeface="Helvetica" charset="0"/>
            </a:endParaRPr>
          </a:p>
          <a:p>
            <a:pPr eaLnBrk="1" hangingPunct="1">
              <a:lnSpc>
                <a:spcPct val="80000"/>
              </a:lnSpc>
              <a:spcBef>
                <a:spcPct val="30000"/>
              </a:spcBef>
              <a:buSzPct val="100000"/>
            </a:pP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2098885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1282700" y="3549650"/>
            <a:ext cx="2667000"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a:latin typeface="Helvetica" charset="0"/>
                <a:ea typeface="ＭＳ Ｐゴシック" charset="0"/>
                <a:cs typeface="ＭＳ Ｐゴシック" charset="0"/>
              </a:rPr>
              <a:t>W1 gets signal (R3 still waiting)</a:t>
            </a:r>
          </a:p>
          <a:p>
            <a:r>
              <a:rPr lang="en-US" altLang="ko-KR" dirty="0">
                <a:latin typeface="Helvetica" charset="0"/>
                <a:ea typeface="굴림" charset="0"/>
                <a:cs typeface="굴림" charset="0"/>
              </a:rPr>
              <a:t>AR = 0, WR = 1, AW = </a:t>
            </a:r>
            <a:r>
              <a:rPr lang="en-US" altLang="ko-KR" dirty="0">
                <a:solidFill>
                  <a:srgbClr val="FF0000"/>
                </a:solidFill>
                <a:latin typeface="Helvetica" charset="0"/>
                <a:ea typeface="굴림" charset="0"/>
                <a:cs typeface="굴림" charset="0"/>
              </a:rPr>
              <a:t>0</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WW = </a:t>
            </a:r>
            <a:r>
              <a:rPr lang="en-US" altLang="ko-KR" dirty="0" smtClean="0">
                <a:latin typeface="Helvetica" charset="0"/>
                <a:ea typeface="굴림" charset="0"/>
                <a:cs typeface="굴림" charset="0"/>
              </a:rPr>
              <a:t>0</a:t>
            </a:r>
            <a:endParaRPr lang="en-US" altLang="ko-KR" dirty="0">
              <a:latin typeface="Helvetica" charset="0"/>
              <a:ea typeface="굴림" charset="0"/>
              <a:cs typeface="굴림" charset="0"/>
            </a:endParaRPr>
          </a:p>
          <a:p>
            <a:endParaRPr lang="en-US" dirty="0">
              <a:latin typeface="Helvetica" charset="0"/>
              <a:ea typeface="ＭＳ Ｐゴシック" charset="0"/>
              <a:cs typeface="ＭＳ Ｐゴシック" charset="0"/>
            </a:endParaRPr>
          </a:p>
        </p:txBody>
      </p:sp>
      <p:sp>
        <p:nvSpPr>
          <p:cNvPr id="57347" name="Content Placeholder 4"/>
          <p:cNvSpPr txBox="1">
            <a:spLocks/>
          </p:cNvSpPr>
          <p:nvPr/>
        </p:nvSpPr>
        <p:spPr bwMode="auto">
          <a:xfrm>
            <a:off x="673100" y="1473200"/>
            <a:ext cx="74422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Writer()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AR)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Is it safe to write?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No. Active users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Sleep on </a:t>
            </a:r>
            <a:r>
              <a:rPr lang="en-US" altLang="ko-KR" sz="1400" dirty="0" err="1">
                <a:solidFill>
                  <a:srgbClr val="008000"/>
                </a:solidFill>
                <a:latin typeface="Courier New" charset="0"/>
                <a:ea typeface="굴림" charset="0"/>
                <a:cs typeface="굴림" charset="0"/>
              </a:rPr>
              <a:t>cond</a:t>
            </a:r>
            <a:r>
              <a:rPr lang="en-US" altLang="ko-KR" sz="1400" dirty="0">
                <a:solidFill>
                  <a:srgbClr val="008000"/>
                </a:solidFill>
                <a:latin typeface="Courier New" charset="0"/>
                <a:ea typeface="굴림" charset="0"/>
                <a:cs typeface="굴림" charset="0"/>
              </a:rPr>
              <a:t> </a:t>
            </a:r>
            <a:r>
              <a:rPr lang="en-US" altLang="ko-KR" sz="1400" dirty="0" err="1">
                <a:solidFill>
                  <a:srgbClr val="00800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No longer waiting</a:t>
            </a:r>
            <a:br>
              <a:rPr lang="en-US" altLang="ko-KR" sz="1400" dirty="0">
                <a:solidFill>
                  <a:srgbClr val="008000"/>
                </a:solidFill>
                <a:latin typeface="Courier New" charset="0"/>
                <a:ea typeface="굴림" charset="0"/>
                <a:cs typeface="굴림" charset="0"/>
              </a:rPr>
            </a:br>
            <a:r>
              <a:rPr lang="en-US" altLang="ko-KR" sz="1400" dirty="0">
                <a:solidFill>
                  <a:srgbClr val="008000"/>
                </a:solidFill>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ReadWrite</a:t>
            </a:r>
            <a:r>
              <a:rPr lang="en-US" altLang="ko-KR" sz="1400" dirty="0">
                <a:solidFill>
                  <a:schemeClr val="hlink"/>
                </a:solidFill>
                <a:latin typeface="Courier New" charset="0"/>
                <a:ea typeface="굴림" charset="0"/>
                <a:cs typeface="굴림" charset="0"/>
              </a:rPr>
              <a:t>)</a:t>
            </a:r>
            <a:r>
              <a:rPr lang="en-US" altLang="ko-KR" sz="1400" dirty="0" smtClean="0">
                <a:solidFill>
                  <a:schemeClr val="hlink"/>
                </a:solidFill>
                <a:latin typeface="Courier New" charset="0"/>
                <a:ea typeface="굴림" charset="0"/>
                <a:cs typeface="굴림" charset="0"/>
              </a:rPr>
              <a:t>;</a:t>
            </a:r>
            <a:endParaRPr lang="en-US" altLang="ko-KR" sz="1400" dirty="0">
              <a:solidFill>
                <a:schemeClr val="hlink"/>
              </a:solidFill>
              <a:latin typeface="Courier New" charset="0"/>
              <a:ea typeface="굴림" charset="0"/>
              <a:cs typeface="굴림" charset="0"/>
            </a:endParaRPr>
          </a:p>
          <a:p>
            <a:pPr eaLnBrk="1" hangingPunct="1">
              <a:lnSpc>
                <a:spcPct val="80000"/>
              </a:lnSpc>
              <a:spcBef>
                <a:spcPct val="30000"/>
              </a:spcBef>
              <a:buSzPct val="100000"/>
            </a:pP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else if (WR &gt; 0)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okToRead.broadcast</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a:t>
            </a:r>
            <a:endParaRPr lang="en-US" altLang="ko-KR" sz="1400" dirty="0">
              <a:latin typeface="Helvetica" charset="0"/>
              <a:ea typeface="굴림" charset="0"/>
              <a:cs typeface="굴림" charset="0"/>
            </a:endParaRPr>
          </a:p>
          <a:p>
            <a:pPr eaLnBrk="1" hangingPunct="1">
              <a:lnSpc>
                <a:spcPct val="80000"/>
              </a:lnSpc>
              <a:spcBef>
                <a:spcPct val="30000"/>
              </a:spcBef>
              <a:buSzPct val="100000"/>
            </a:pPr>
            <a:endParaRPr lang="en-US" sz="1200" dirty="0">
              <a:latin typeface="Helvetica" charset="0"/>
            </a:endParaRPr>
          </a:p>
          <a:p>
            <a:pPr eaLnBrk="1" hangingPunct="1">
              <a:lnSpc>
                <a:spcPct val="80000"/>
              </a:lnSpc>
              <a:spcBef>
                <a:spcPct val="30000"/>
              </a:spcBef>
              <a:buSzPct val="100000"/>
            </a:pP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42870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1282700" y="3549650"/>
            <a:ext cx="2667000"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a:latin typeface="Helvetica" charset="0"/>
                <a:ea typeface="ＭＳ Ｐゴシック" charset="0"/>
                <a:cs typeface="ＭＳ Ｐゴシック" charset="0"/>
              </a:rPr>
              <a:t>W1 gets signal (R3 still waiting)</a:t>
            </a:r>
          </a:p>
          <a:p>
            <a:r>
              <a:rPr lang="en-US" altLang="ko-KR" dirty="0">
                <a:latin typeface="Helvetica" charset="0"/>
                <a:ea typeface="굴림" charset="0"/>
                <a:cs typeface="굴림" charset="0"/>
              </a:rPr>
              <a:t>AR = 0, WR = 1, AW = </a:t>
            </a:r>
            <a:r>
              <a:rPr lang="en-US" altLang="ko-KR" dirty="0">
                <a:solidFill>
                  <a:schemeClr val="tx1"/>
                </a:solidFill>
                <a:latin typeface="Helvetica" charset="0"/>
                <a:ea typeface="굴림" charset="0"/>
                <a:cs typeface="굴림" charset="0"/>
              </a:rPr>
              <a:t>0</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WW = </a:t>
            </a:r>
            <a:r>
              <a:rPr lang="en-US" altLang="ko-KR" dirty="0" smtClean="0">
                <a:latin typeface="Helvetica" charset="0"/>
                <a:ea typeface="굴림" charset="0"/>
                <a:cs typeface="굴림" charset="0"/>
              </a:rPr>
              <a:t>0</a:t>
            </a:r>
            <a:endParaRPr lang="en-US" altLang="ko-KR" dirty="0">
              <a:latin typeface="Helvetica" charset="0"/>
              <a:ea typeface="굴림" charset="0"/>
              <a:cs typeface="굴림" charset="0"/>
            </a:endParaRPr>
          </a:p>
          <a:p>
            <a:endParaRPr lang="en-US" dirty="0">
              <a:latin typeface="Helvetica" charset="0"/>
              <a:ea typeface="ＭＳ Ｐゴシック" charset="0"/>
              <a:cs typeface="ＭＳ Ｐゴシック" charset="0"/>
            </a:endParaRPr>
          </a:p>
        </p:txBody>
      </p:sp>
      <p:sp>
        <p:nvSpPr>
          <p:cNvPr id="57347" name="Content Placeholder 4"/>
          <p:cNvSpPr txBox="1">
            <a:spLocks/>
          </p:cNvSpPr>
          <p:nvPr/>
        </p:nvSpPr>
        <p:spPr bwMode="auto">
          <a:xfrm>
            <a:off x="673100" y="1473200"/>
            <a:ext cx="74422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Writer()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AR)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Is it safe to write?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No. Active users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Sleep on </a:t>
            </a:r>
            <a:r>
              <a:rPr lang="en-US" altLang="ko-KR" sz="1400" dirty="0" err="1">
                <a:solidFill>
                  <a:srgbClr val="008000"/>
                </a:solidFill>
                <a:latin typeface="Courier New" charset="0"/>
                <a:ea typeface="굴림" charset="0"/>
                <a:cs typeface="굴림" charset="0"/>
              </a:rPr>
              <a:t>cond</a:t>
            </a:r>
            <a:r>
              <a:rPr lang="en-US" altLang="ko-KR" sz="1400" dirty="0">
                <a:solidFill>
                  <a:srgbClr val="008000"/>
                </a:solidFill>
                <a:latin typeface="Courier New" charset="0"/>
                <a:ea typeface="굴림" charset="0"/>
                <a:cs typeface="굴림" charset="0"/>
              </a:rPr>
              <a:t> </a:t>
            </a:r>
            <a:r>
              <a:rPr lang="en-US" altLang="ko-KR" sz="1400" dirty="0" err="1">
                <a:solidFill>
                  <a:srgbClr val="00800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No longer waiting</a:t>
            </a:r>
            <a:br>
              <a:rPr lang="en-US" altLang="ko-KR" sz="1400" dirty="0">
                <a:solidFill>
                  <a:srgbClr val="008000"/>
                </a:solidFill>
                <a:latin typeface="Courier New" charset="0"/>
                <a:ea typeface="굴림" charset="0"/>
                <a:cs typeface="굴림" charset="0"/>
              </a:rPr>
            </a:br>
            <a:r>
              <a:rPr lang="en-US" altLang="ko-KR" sz="1400" dirty="0">
                <a:solidFill>
                  <a:srgbClr val="008000"/>
                </a:solidFill>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ReadWrite</a:t>
            </a:r>
            <a:r>
              <a:rPr lang="en-US" altLang="ko-KR" sz="1400" dirty="0">
                <a:solidFill>
                  <a:schemeClr val="hlink"/>
                </a:solidFill>
                <a:latin typeface="Courier New" charset="0"/>
                <a:ea typeface="굴림" charset="0"/>
                <a:cs typeface="굴림" charset="0"/>
              </a:rPr>
              <a:t>)</a:t>
            </a:r>
            <a:r>
              <a:rPr lang="en-US" altLang="ko-KR" sz="1400" dirty="0" smtClean="0">
                <a:solidFill>
                  <a:schemeClr val="hlink"/>
                </a:solidFill>
                <a:latin typeface="Courier New" charset="0"/>
                <a:ea typeface="굴림" charset="0"/>
                <a:cs typeface="굴림" charset="0"/>
              </a:rPr>
              <a:t>;</a:t>
            </a:r>
            <a:endParaRPr lang="en-US" altLang="ko-KR" sz="1400" dirty="0">
              <a:solidFill>
                <a:schemeClr val="hlink"/>
              </a:solidFill>
              <a:latin typeface="Courier New" charset="0"/>
              <a:ea typeface="굴림" charset="0"/>
              <a:cs typeface="굴림" charset="0"/>
            </a:endParaRPr>
          </a:p>
          <a:p>
            <a:pPr eaLnBrk="1" hangingPunct="1">
              <a:lnSpc>
                <a:spcPct val="80000"/>
              </a:lnSpc>
              <a:spcBef>
                <a:spcPct val="30000"/>
              </a:spcBef>
              <a:buSzPct val="100000"/>
            </a:pP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else if (WR &gt; 0)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okToRead.broadcast</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a:t>
            </a:r>
            <a:endParaRPr lang="en-US" altLang="ko-KR" sz="1400" dirty="0">
              <a:latin typeface="Helvetica" charset="0"/>
              <a:ea typeface="굴림" charset="0"/>
              <a:cs typeface="굴림" charset="0"/>
            </a:endParaRPr>
          </a:p>
          <a:p>
            <a:pPr eaLnBrk="1" hangingPunct="1">
              <a:lnSpc>
                <a:spcPct val="80000"/>
              </a:lnSpc>
              <a:spcBef>
                <a:spcPct val="30000"/>
              </a:spcBef>
              <a:buSzPct val="100000"/>
            </a:pPr>
            <a:endParaRPr lang="en-US" sz="1200" dirty="0">
              <a:latin typeface="Helvetica" charset="0"/>
            </a:endParaRPr>
          </a:p>
          <a:p>
            <a:pPr eaLnBrk="1" hangingPunct="1">
              <a:lnSpc>
                <a:spcPct val="80000"/>
              </a:lnSpc>
              <a:spcBef>
                <a:spcPct val="30000"/>
              </a:spcBef>
              <a:buSzPct val="100000"/>
            </a:pP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2703643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1282700" y="3765550"/>
            <a:ext cx="2667000"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a:latin typeface="Helvetica" charset="0"/>
                <a:ea typeface="ＭＳ Ｐゴシック" charset="0"/>
                <a:cs typeface="ＭＳ Ｐゴシック" charset="0"/>
              </a:rPr>
              <a:t>W1 gets signal (R3 still waiting)</a:t>
            </a:r>
          </a:p>
          <a:p>
            <a:r>
              <a:rPr lang="en-US" altLang="ko-KR" dirty="0">
                <a:latin typeface="Helvetica" charset="0"/>
                <a:ea typeface="굴림" charset="0"/>
                <a:cs typeface="굴림" charset="0"/>
              </a:rPr>
              <a:t>AR = 0, WR = 1, AW = </a:t>
            </a:r>
            <a:r>
              <a:rPr lang="en-US" altLang="ko-KR" dirty="0">
                <a:solidFill>
                  <a:schemeClr val="tx1"/>
                </a:solidFill>
                <a:latin typeface="Helvetica" charset="0"/>
                <a:ea typeface="굴림" charset="0"/>
                <a:cs typeface="굴림" charset="0"/>
              </a:rPr>
              <a:t>0</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WW = </a:t>
            </a:r>
            <a:r>
              <a:rPr lang="en-US" altLang="ko-KR" dirty="0" smtClean="0">
                <a:latin typeface="Helvetica" charset="0"/>
                <a:ea typeface="굴림" charset="0"/>
                <a:cs typeface="굴림" charset="0"/>
              </a:rPr>
              <a:t>0</a:t>
            </a:r>
            <a:endParaRPr lang="en-US" altLang="ko-KR" dirty="0">
              <a:latin typeface="Helvetica" charset="0"/>
              <a:ea typeface="굴림" charset="0"/>
              <a:cs typeface="굴림" charset="0"/>
            </a:endParaRPr>
          </a:p>
          <a:p>
            <a:endParaRPr lang="en-US" dirty="0">
              <a:latin typeface="Helvetica" charset="0"/>
              <a:ea typeface="ＭＳ Ｐゴシック" charset="0"/>
              <a:cs typeface="ＭＳ Ｐゴシック" charset="0"/>
            </a:endParaRPr>
          </a:p>
        </p:txBody>
      </p:sp>
      <p:sp>
        <p:nvSpPr>
          <p:cNvPr id="57347" name="Content Placeholder 4"/>
          <p:cNvSpPr txBox="1">
            <a:spLocks/>
          </p:cNvSpPr>
          <p:nvPr/>
        </p:nvSpPr>
        <p:spPr bwMode="auto">
          <a:xfrm>
            <a:off x="673100" y="1473200"/>
            <a:ext cx="74422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Writer()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AR)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Is it safe to write?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No. Active users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Sleep on </a:t>
            </a:r>
            <a:r>
              <a:rPr lang="en-US" altLang="ko-KR" sz="1400" dirty="0" err="1">
                <a:solidFill>
                  <a:srgbClr val="008000"/>
                </a:solidFill>
                <a:latin typeface="Courier New" charset="0"/>
                <a:ea typeface="굴림" charset="0"/>
                <a:cs typeface="굴림" charset="0"/>
              </a:rPr>
              <a:t>cond</a:t>
            </a:r>
            <a:r>
              <a:rPr lang="en-US" altLang="ko-KR" sz="1400" dirty="0">
                <a:solidFill>
                  <a:srgbClr val="008000"/>
                </a:solidFill>
                <a:latin typeface="Courier New" charset="0"/>
                <a:ea typeface="굴림" charset="0"/>
                <a:cs typeface="굴림" charset="0"/>
              </a:rPr>
              <a:t> </a:t>
            </a:r>
            <a:r>
              <a:rPr lang="en-US" altLang="ko-KR" sz="1400" dirty="0" err="1">
                <a:solidFill>
                  <a:srgbClr val="00800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No longer waiting</a:t>
            </a:r>
            <a:br>
              <a:rPr lang="en-US" altLang="ko-KR" sz="1400" dirty="0">
                <a:solidFill>
                  <a:srgbClr val="008000"/>
                </a:solidFill>
                <a:latin typeface="Courier New" charset="0"/>
                <a:ea typeface="굴림" charset="0"/>
                <a:cs typeface="굴림" charset="0"/>
              </a:rPr>
            </a:br>
            <a:r>
              <a:rPr lang="en-US" altLang="ko-KR" sz="1400" dirty="0">
                <a:solidFill>
                  <a:srgbClr val="008000"/>
                </a:solidFill>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ReadWrite</a:t>
            </a:r>
            <a:r>
              <a:rPr lang="en-US" altLang="ko-KR" sz="1400" dirty="0">
                <a:solidFill>
                  <a:schemeClr val="hlink"/>
                </a:solidFill>
                <a:latin typeface="Courier New" charset="0"/>
                <a:ea typeface="굴림" charset="0"/>
                <a:cs typeface="굴림" charset="0"/>
              </a:rPr>
              <a:t>)</a:t>
            </a:r>
            <a:r>
              <a:rPr lang="en-US" altLang="ko-KR" sz="1400" dirty="0" smtClean="0">
                <a:solidFill>
                  <a:schemeClr val="hlink"/>
                </a:solidFill>
                <a:latin typeface="Courier New" charset="0"/>
                <a:ea typeface="굴림" charset="0"/>
                <a:cs typeface="굴림" charset="0"/>
              </a:rPr>
              <a:t>;</a:t>
            </a:r>
            <a:endParaRPr lang="en-US" altLang="ko-KR" sz="1400" dirty="0">
              <a:solidFill>
                <a:schemeClr val="hlink"/>
              </a:solidFill>
              <a:latin typeface="Courier New" charset="0"/>
              <a:ea typeface="굴림" charset="0"/>
              <a:cs typeface="굴림" charset="0"/>
            </a:endParaRPr>
          </a:p>
          <a:p>
            <a:pPr eaLnBrk="1" hangingPunct="1">
              <a:lnSpc>
                <a:spcPct val="80000"/>
              </a:lnSpc>
              <a:spcBef>
                <a:spcPct val="30000"/>
              </a:spcBef>
              <a:buSzPct val="100000"/>
            </a:pP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else if (WR &gt; 0)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okToRead.broadcast</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a:t>
            </a:r>
            <a:endParaRPr lang="en-US" altLang="ko-KR" sz="1400" dirty="0">
              <a:latin typeface="Helvetica" charset="0"/>
              <a:ea typeface="굴림" charset="0"/>
              <a:cs typeface="굴림" charset="0"/>
            </a:endParaRPr>
          </a:p>
          <a:p>
            <a:pPr eaLnBrk="1" hangingPunct="1">
              <a:lnSpc>
                <a:spcPct val="80000"/>
              </a:lnSpc>
              <a:spcBef>
                <a:spcPct val="30000"/>
              </a:spcBef>
              <a:buSzPct val="100000"/>
            </a:pPr>
            <a:endParaRPr lang="en-US" sz="1200" dirty="0">
              <a:latin typeface="Helvetica" charset="0"/>
            </a:endParaRPr>
          </a:p>
          <a:p>
            <a:pPr eaLnBrk="1" hangingPunct="1">
              <a:lnSpc>
                <a:spcPct val="80000"/>
              </a:lnSpc>
              <a:spcBef>
                <a:spcPct val="30000"/>
              </a:spcBef>
              <a:buSzPct val="100000"/>
            </a:pP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1004259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1282700" y="4273550"/>
            <a:ext cx="2667000"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a:latin typeface="Helvetica" charset="0"/>
                <a:ea typeface="ＭＳ Ｐゴシック" charset="0"/>
                <a:cs typeface="ＭＳ Ｐゴシック" charset="0"/>
              </a:rPr>
              <a:t>W1 gets signal (R3 still waiting)</a:t>
            </a:r>
          </a:p>
          <a:p>
            <a:r>
              <a:rPr lang="en-US" altLang="ko-KR" dirty="0">
                <a:latin typeface="Helvetica" charset="0"/>
                <a:ea typeface="굴림" charset="0"/>
                <a:cs typeface="굴림" charset="0"/>
              </a:rPr>
              <a:t>AR = 0, WR = 1, AW = </a:t>
            </a:r>
            <a:r>
              <a:rPr lang="en-US" altLang="ko-KR" dirty="0">
                <a:solidFill>
                  <a:schemeClr val="tx1"/>
                </a:solidFill>
                <a:latin typeface="Helvetica" charset="0"/>
                <a:ea typeface="굴림" charset="0"/>
                <a:cs typeface="굴림" charset="0"/>
              </a:rPr>
              <a:t>0</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WW = 1</a:t>
            </a:r>
          </a:p>
          <a:p>
            <a:endParaRPr lang="en-US" dirty="0">
              <a:latin typeface="Helvetica" charset="0"/>
              <a:ea typeface="ＭＳ Ｐゴシック" charset="0"/>
              <a:cs typeface="ＭＳ Ｐゴシック" charset="0"/>
            </a:endParaRPr>
          </a:p>
        </p:txBody>
      </p:sp>
      <p:sp>
        <p:nvSpPr>
          <p:cNvPr id="57347" name="Content Placeholder 4"/>
          <p:cNvSpPr txBox="1">
            <a:spLocks/>
          </p:cNvSpPr>
          <p:nvPr/>
        </p:nvSpPr>
        <p:spPr bwMode="auto">
          <a:xfrm>
            <a:off x="673100" y="1473200"/>
            <a:ext cx="74422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Writer()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AR)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Is it safe to write?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No. Active users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Sleep on </a:t>
            </a:r>
            <a:r>
              <a:rPr lang="en-US" altLang="ko-KR" sz="1400" dirty="0" err="1">
                <a:solidFill>
                  <a:srgbClr val="008000"/>
                </a:solidFill>
                <a:latin typeface="Courier New" charset="0"/>
                <a:ea typeface="굴림" charset="0"/>
                <a:cs typeface="굴림" charset="0"/>
              </a:rPr>
              <a:t>cond</a:t>
            </a:r>
            <a:r>
              <a:rPr lang="en-US" altLang="ko-KR" sz="1400" dirty="0">
                <a:solidFill>
                  <a:srgbClr val="008000"/>
                </a:solidFill>
                <a:latin typeface="Courier New" charset="0"/>
                <a:ea typeface="굴림" charset="0"/>
                <a:cs typeface="굴림" charset="0"/>
              </a:rPr>
              <a:t> </a:t>
            </a:r>
            <a:r>
              <a:rPr lang="en-US" altLang="ko-KR" sz="1400" dirty="0" err="1">
                <a:solidFill>
                  <a:srgbClr val="00800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smtClean="0">
                <a:solidFill>
                  <a:srgbClr val="008000"/>
                </a:solidFill>
                <a:latin typeface="Courier New" charset="0"/>
                <a:ea typeface="굴림" charset="0"/>
                <a:cs typeface="굴림" charset="0"/>
              </a:rPr>
              <a:t>/</a:t>
            </a:r>
            <a:r>
              <a:rPr lang="en-US" altLang="ko-KR" sz="1400" dirty="0">
                <a:solidFill>
                  <a:srgbClr val="008000"/>
                </a:solidFill>
                <a:latin typeface="Courier New" charset="0"/>
                <a:ea typeface="굴림" charset="0"/>
                <a:cs typeface="굴림" charset="0"/>
              </a:rPr>
              <a:t>/ No longer waiting</a:t>
            </a:r>
            <a:br>
              <a:rPr lang="en-US" altLang="ko-KR" sz="1400" dirty="0">
                <a:solidFill>
                  <a:srgbClr val="008000"/>
                </a:solidFill>
                <a:latin typeface="Courier New" charset="0"/>
                <a:ea typeface="굴림" charset="0"/>
                <a:cs typeface="굴림" charset="0"/>
              </a:rPr>
            </a:br>
            <a:r>
              <a:rPr lang="en-US" altLang="ko-KR" sz="1400" dirty="0">
                <a:solidFill>
                  <a:srgbClr val="008000"/>
                </a:solidFill>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ReadWrite</a:t>
            </a:r>
            <a:r>
              <a:rPr lang="en-US" altLang="ko-KR" sz="1400" dirty="0">
                <a:solidFill>
                  <a:schemeClr val="hlink"/>
                </a:solidFill>
                <a:latin typeface="Courier New" charset="0"/>
                <a:ea typeface="굴림" charset="0"/>
                <a:cs typeface="굴림" charset="0"/>
              </a:rPr>
              <a:t>)</a:t>
            </a:r>
            <a:r>
              <a:rPr lang="en-US" altLang="ko-KR" sz="1400" dirty="0" smtClean="0">
                <a:solidFill>
                  <a:schemeClr val="hlink"/>
                </a:solidFill>
                <a:latin typeface="Courier New" charset="0"/>
                <a:ea typeface="굴림" charset="0"/>
                <a:cs typeface="굴림" charset="0"/>
              </a:rPr>
              <a:t>;</a:t>
            </a:r>
            <a:endParaRPr lang="en-US" altLang="ko-KR" sz="1400" dirty="0">
              <a:solidFill>
                <a:schemeClr val="hlink"/>
              </a:solidFill>
              <a:latin typeface="Courier New" charset="0"/>
              <a:ea typeface="굴림" charset="0"/>
              <a:cs typeface="굴림" charset="0"/>
            </a:endParaRPr>
          </a:p>
          <a:p>
            <a:pPr eaLnBrk="1" hangingPunct="1">
              <a:lnSpc>
                <a:spcPct val="80000"/>
              </a:lnSpc>
              <a:spcBef>
                <a:spcPct val="30000"/>
              </a:spcBef>
              <a:buSzPct val="100000"/>
            </a:pP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else if (WR &gt; 0)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okToRead.broadcast</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a:t>
            </a:r>
            <a:endParaRPr lang="en-US" altLang="ko-KR" sz="1400" dirty="0">
              <a:latin typeface="Helvetica" charset="0"/>
              <a:ea typeface="굴림" charset="0"/>
              <a:cs typeface="굴림" charset="0"/>
            </a:endParaRPr>
          </a:p>
          <a:p>
            <a:pPr eaLnBrk="1" hangingPunct="1">
              <a:lnSpc>
                <a:spcPct val="80000"/>
              </a:lnSpc>
              <a:spcBef>
                <a:spcPct val="30000"/>
              </a:spcBef>
              <a:buSzPct val="100000"/>
            </a:pPr>
            <a:endParaRPr lang="en-US" sz="1200" dirty="0">
              <a:latin typeface="Helvetica" charset="0"/>
            </a:endParaRPr>
          </a:p>
          <a:p>
            <a:pPr eaLnBrk="1" hangingPunct="1">
              <a:lnSpc>
                <a:spcPct val="80000"/>
              </a:lnSpc>
              <a:spcBef>
                <a:spcPct val="30000"/>
              </a:spcBef>
              <a:buSzPct val="100000"/>
            </a:pPr>
            <a:endParaRPr lang="en-US" altLang="ko-KR" sz="1400" dirty="0">
              <a:latin typeface="Helvetica" charset="0"/>
              <a:ea typeface="굴림" charset="0"/>
              <a:cs typeface="굴림" charset="0"/>
            </a:endParaRPr>
          </a:p>
        </p:txBody>
      </p:sp>
      <p:sp>
        <p:nvSpPr>
          <p:cNvPr id="6" name="TextBox 5"/>
          <p:cNvSpPr txBox="1"/>
          <p:nvPr/>
        </p:nvSpPr>
        <p:spPr>
          <a:xfrm>
            <a:off x="3124200" y="4521200"/>
            <a:ext cx="4872038" cy="461963"/>
          </a:xfrm>
          <a:prstGeom prst="rect">
            <a:avLst/>
          </a:prstGeom>
          <a:solidFill>
            <a:srgbClr val="FFFFAA"/>
          </a:solidFill>
          <a:effectLst/>
        </p:spPr>
        <p:txBody>
          <a:bodyPr wrap="none">
            <a:spAutoFit/>
          </a:bodyPr>
          <a:lstStyle/>
          <a:p>
            <a:pPr>
              <a:tabLst>
                <a:tab pos="688975" algn="l"/>
                <a:tab pos="1027113" algn="l"/>
                <a:tab pos="4346575" algn="l"/>
              </a:tabLst>
              <a:defRPr/>
            </a:pPr>
            <a:r>
              <a:rPr lang="en-US" sz="2400" b="0" dirty="0">
                <a:latin typeface="Helvetica Neue Light"/>
                <a:ea typeface="+mn-ea"/>
                <a:cs typeface="Helvetica Neue Light"/>
              </a:rPr>
              <a:t>No waiting writer, signal reader R3</a:t>
            </a:r>
          </a:p>
        </p:txBody>
      </p:sp>
    </p:spTree>
    <p:extLst>
      <p:ext uri="{BB962C8B-B14F-4D97-AF65-F5344CB8AC3E}">
        <p14:creationId xmlns:p14="http://schemas.microsoft.com/office/powerpoint/2010/main" val="3847502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smtClean="0">
                <a:latin typeface="Helvetica" charset="0"/>
                <a:ea typeface="ＭＳ Ｐゴシック" charset="0"/>
                <a:cs typeface="ＭＳ Ｐゴシック" charset="0"/>
              </a:rPr>
              <a:t>R3 finishes</a:t>
            </a:r>
            <a:endParaRPr lang="en-US" dirty="0">
              <a:latin typeface="Helvetica" charset="0"/>
              <a:ea typeface="ＭＳ Ｐゴシック" charset="0"/>
              <a:cs typeface="ＭＳ Ｐゴシック" charset="0"/>
            </a:endParaRPr>
          </a:p>
          <a:p>
            <a:r>
              <a:rPr lang="en-US" altLang="ko-KR" dirty="0">
                <a:latin typeface="Helvetica" charset="0"/>
                <a:ea typeface="굴림" charset="0"/>
                <a:cs typeface="굴림" charset="0"/>
              </a:rPr>
              <a:t>AR = 0, WR = 1, AW = 0, WW = </a:t>
            </a:r>
            <a:r>
              <a:rPr lang="en-US" altLang="ko-KR" dirty="0" smtClean="0">
                <a:latin typeface="Helvetica" charset="0"/>
                <a:ea typeface="굴림" charset="0"/>
                <a:cs typeface="굴림" charset="0"/>
              </a:rPr>
              <a:t>0</a:t>
            </a:r>
            <a:endParaRPr lang="en-US" altLang="ko-KR" dirty="0">
              <a:latin typeface="Helvetica" charset="0"/>
              <a:ea typeface="굴림" charset="0"/>
              <a:cs typeface="굴림" charset="0"/>
            </a:endParaRPr>
          </a:p>
        </p:txBody>
      </p:sp>
      <p:sp>
        <p:nvSpPr>
          <p:cNvPr id="7" name="Rectangle 4"/>
          <p:cNvSpPr>
            <a:spLocks noChangeArrowheads="1"/>
          </p:cNvSpPr>
          <p:nvPr/>
        </p:nvSpPr>
        <p:spPr bwMode="auto">
          <a:xfrm>
            <a:off x="1397000" y="2254250"/>
            <a:ext cx="2461559"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8" name="Content Placeholder 4"/>
          <p:cNvSpPr txBox="1">
            <a:spLocks/>
          </p:cNvSpPr>
          <p:nvPr/>
        </p:nvSpPr>
        <p:spPr bwMode="auto">
          <a:xfrm>
            <a:off x="698500" y="1473200"/>
            <a:ext cx="67437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
        <p:nvSpPr>
          <p:cNvPr id="9" name="Rectangular Callout 9"/>
          <p:cNvSpPr>
            <a:spLocks noChangeArrowheads="1"/>
          </p:cNvSpPr>
          <p:nvPr/>
        </p:nvSpPr>
        <p:spPr bwMode="auto">
          <a:xfrm>
            <a:off x="673100" y="2628900"/>
            <a:ext cx="1371600" cy="762000"/>
          </a:xfrm>
          <a:prstGeom prst="wedgeRectCallout">
            <a:avLst>
              <a:gd name="adj1" fmla="val 21278"/>
              <a:gd name="adj2" fmla="val -77597"/>
            </a:avLst>
          </a:prstGeom>
          <a:solidFill>
            <a:srgbClr val="FFFFAA"/>
          </a:solidFill>
          <a:ln w="25400">
            <a:solidFill>
              <a:schemeClr val="tx1"/>
            </a:solidFill>
            <a:round/>
            <a:headEnd type="triangle" w="med" len="med"/>
            <a:tailEnd/>
          </a:ln>
        </p:spPr>
        <p:txBody>
          <a:bodyPr anchor="ctr"/>
          <a:lstStyle/>
          <a:p>
            <a:r>
              <a:rPr lang="en-US" sz="2000" b="0">
                <a:latin typeface="Helvetica" charset="0"/>
                <a:cs typeface="Helvetica" charset="0"/>
              </a:rPr>
              <a:t>Got signal from W1</a:t>
            </a:r>
          </a:p>
        </p:txBody>
      </p:sp>
    </p:spTree>
    <p:extLst>
      <p:ext uri="{BB962C8B-B14F-4D97-AF65-F5344CB8AC3E}">
        <p14:creationId xmlns:p14="http://schemas.microsoft.com/office/powerpoint/2010/main" val="4198370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a:latin typeface="Helvetica" charset="0"/>
                <a:ea typeface="ＭＳ Ｐゴシック" charset="0"/>
                <a:cs typeface="ＭＳ Ｐゴシック" charset="0"/>
              </a:rPr>
              <a:t>R3 finishes</a:t>
            </a:r>
          </a:p>
          <a:p>
            <a:r>
              <a:rPr lang="en-US" altLang="ko-KR" dirty="0" smtClean="0">
                <a:latin typeface="Helvetica" charset="0"/>
                <a:ea typeface="굴림" charset="0"/>
                <a:cs typeface="굴림" charset="0"/>
              </a:rPr>
              <a:t>AR </a:t>
            </a:r>
            <a:r>
              <a:rPr lang="en-US" altLang="ko-KR" dirty="0">
                <a:latin typeface="Helvetica" charset="0"/>
                <a:ea typeface="굴림" charset="0"/>
                <a:cs typeface="굴림" charset="0"/>
              </a:rPr>
              <a:t>= 0, WR = </a:t>
            </a:r>
            <a:r>
              <a:rPr lang="en-US" altLang="ko-KR" dirty="0" smtClean="0">
                <a:solidFill>
                  <a:srgbClr val="FF0000"/>
                </a:solidFill>
                <a:latin typeface="Helvetica" charset="0"/>
                <a:ea typeface="굴림" charset="0"/>
                <a:cs typeface="굴림" charset="0"/>
              </a:rPr>
              <a:t>0</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AW = 0, WW = </a:t>
            </a:r>
            <a:r>
              <a:rPr lang="en-US" altLang="ko-KR" dirty="0" smtClean="0">
                <a:latin typeface="Helvetica" charset="0"/>
                <a:ea typeface="굴림" charset="0"/>
                <a:cs typeface="굴림" charset="0"/>
              </a:rPr>
              <a:t>0</a:t>
            </a:r>
            <a:endParaRPr lang="en-US" altLang="ko-KR" dirty="0">
              <a:latin typeface="Helvetica" charset="0"/>
              <a:ea typeface="굴림" charset="0"/>
              <a:cs typeface="굴림" charset="0"/>
            </a:endParaRPr>
          </a:p>
        </p:txBody>
      </p:sp>
      <p:sp>
        <p:nvSpPr>
          <p:cNvPr id="7" name="Rectangle 4"/>
          <p:cNvSpPr>
            <a:spLocks noChangeArrowheads="1"/>
          </p:cNvSpPr>
          <p:nvPr/>
        </p:nvSpPr>
        <p:spPr bwMode="auto">
          <a:xfrm>
            <a:off x="1397000" y="2432050"/>
            <a:ext cx="2461559"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8" name="Content Placeholder 4"/>
          <p:cNvSpPr txBox="1">
            <a:spLocks/>
          </p:cNvSpPr>
          <p:nvPr/>
        </p:nvSpPr>
        <p:spPr bwMode="auto">
          <a:xfrm>
            <a:off x="698500" y="1473200"/>
            <a:ext cx="67437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122901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a:latin typeface="Helvetica" charset="0"/>
                <a:ea typeface="ＭＳ Ｐゴシック" charset="0"/>
                <a:cs typeface="ＭＳ Ｐゴシック" charset="0"/>
              </a:rPr>
              <a:t>R3 finishes</a:t>
            </a:r>
          </a:p>
          <a:p>
            <a:r>
              <a:rPr lang="en-US" altLang="ko-KR" dirty="0" smtClean="0">
                <a:latin typeface="Helvetica" charset="0"/>
                <a:ea typeface="굴림" charset="0"/>
                <a:cs typeface="굴림" charset="0"/>
              </a:rPr>
              <a:t>AR </a:t>
            </a:r>
            <a:r>
              <a:rPr lang="en-US" altLang="ko-KR" dirty="0">
                <a:latin typeface="Helvetica" charset="0"/>
                <a:ea typeface="굴림" charset="0"/>
                <a:cs typeface="굴림" charset="0"/>
              </a:rPr>
              <a:t>= </a:t>
            </a:r>
            <a:r>
              <a:rPr lang="en-US" altLang="ko-KR" dirty="0" smtClean="0">
                <a:solidFill>
                  <a:srgbClr val="FF0000"/>
                </a:solidFill>
                <a:latin typeface="Helvetica" charset="0"/>
                <a:ea typeface="굴림" charset="0"/>
                <a:cs typeface="굴림" charset="0"/>
              </a:rPr>
              <a:t>1</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WR = </a:t>
            </a:r>
            <a:r>
              <a:rPr lang="en-US" altLang="ko-KR" dirty="0" smtClean="0">
                <a:solidFill>
                  <a:schemeClr val="tx1"/>
                </a:solidFill>
                <a:latin typeface="Helvetica" charset="0"/>
                <a:ea typeface="굴림" charset="0"/>
                <a:cs typeface="굴림" charset="0"/>
              </a:rPr>
              <a:t>0</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AW = 0, WW = </a:t>
            </a:r>
            <a:r>
              <a:rPr lang="en-US" altLang="ko-KR" dirty="0" smtClean="0">
                <a:latin typeface="Helvetica" charset="0"/>
                <a:ea typeface="굴림" charset="0"/>
                <a:cs typeface="굴림" charset="0"/>
              </a:rPr>
              <a:t>0</a:t>
            </a:r>
            <a:endParaRPr lang="en-US" altLang="ko-KR" dirty="0">
              <a:latin typeface="Helvetica" charset="0"/>
              <a:ea typeface="굴림" charset="0"/>
              <a:cs typeface="굴림" charset="0"/>
            </a:endParaRPr>
          </a:p>
        </p:txBody>
      </p:sp>
      <p:sp>
        <p:nvSpPr>
          <p:cNvPr id="7" name="Rectangle 4"/>
          <p:cNvSpPr>
            <a:spLocks noChangeArrowheads="1"/>
          </p:cNvSpPr>
          <p:nvPr/>
        </p:nvSpPr>
        <p:spPr bwMode="auto">
          <a:xfrm>
            <a:off x="1397000" y="2838450"/>
            <a:ext cx="2461559"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8" name="Content Placeholder 4"/>
          <p:cNvSpPr txBox="1">
            <a:spLocks/>
          </p:cNvSpPr>
          <p:nvPr/>
        </p:nvSpPr>
        <p:spPr bwMode="auto">
          <a:xfrm>
            <a:off x="698500" y="1473200"/>
            <a:ext cx="67437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1369953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smtClean="0">
                <a:latin typeface="Helvetica" charset="0"/>
                <a:ea typeface="ＭＳ Ｐゴシック" charset="0"/>
                <a:cs typeface="ＭＳ Ｐゴシック" charset="0"/>
              </a:rPr>
              <a:t>R3 finishes</a:t>
            </a:r>
            <a:endParaRPr lang="en-US" dirty="0">
              <a:latin typeface="Helvetica" charset="0"/>
              <a:ea typeface="ＭＳ Ｐゴシック" charset="0"/>
              <a:cs typeface="ＭＳ Ｐゴシック" charset="0"/>
            </a:endParaRPr>
          </a:p>
          <a:p>
            <a:r>
              <a:rPr lang="en-US" altLang="ko-KR" dirty="0">
                <a:latin typeface="Helvetica" charset="0"/>
                <a:ea typeface="굴림" charset="0"/>
                <a:cs typeface="굴림" charset="0"/>
              </a:rPr>
              <a:t>AR = </a:t>
            </a:r>
            <a:r>
              <a:rPr lang="en-US" altLang="ko-KR" dirty="0" smtClean="0">
                <a:latin typeface="Helvetica" charset="0"/>
                <a:ea typeface="굴림" charset="0"/>
                <a:cs typeface="굴림" charset="0"/>
              </a:rPr>
              <a:t>1, </a:t>
            </a:r>
            <a:r>
              <a:rPr lang="en-US" altLang="ko-KR" dirty="0">
                <a:latin typeface="Helvetica" charset="0"/>
                <a:ea typeface="굴림" charset="0"/>
                <a:cs typeface="굴림" charset="0"/>
              </a:rPr>
              <a:t>WR = </a:t>
            </a:r>
            <a:r>
              <a:rPr lang="en-US" altLang="ko-KR" dirty="0" smtClean="0">
                <a:solidFill>
                  <a:schemeClr val="tx1"/>
                </a:solidFill>
                <a:latin typeface="Helvetica" charset="0"/>
                <a:ea typeface="굴림" charset="0"/>
                <a:cs typeface="굴림" charset="0"/>
              </a:rPr>
              <a:t>0</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AW = 0, WW = </a:t>
            </a:r>
            <a:r>
              <a:rPr lang="en-US" altLang="ko-KR" dirty="0" smtClean="0">
                <a:latin typeface="Helvetica" charset="0"/>
                <a:ea typeface="굴림" charset="0"/>
                <a:cs typeface="굴림" charset="0"/>
              </a:rPr>
              <a:t>0</a:t>
            </a:r>
            <a:endParaRPr lang="en-US" altLang="ko-KR" dirty="0">
              <a:latin typeface="Helvetica" charset="0"/>
              <a:ea typeface="굴림" charset="0"/>
              <a:cs typeface="굴림" charset="0"/>
            </a:endParaRPr>
          </a:p>
        </p:txBody>
      </p:sp>
      <p:sp>
        <p:nvSpPr>
          <p:cNvPr id="7" name="Rectangle 4"/>
          <p:cNvSpPr>
            <a:spLocks noChangeArrowheads="1"/>
          </p:cNvSpPr>
          <p:nvPr/>
        </p:nvSpPr>
        <p:spPr bwMode="auto">
          <a:xfrm>
            <a:off x="1308100" y="3448050"/>
            <a:ext cx="2461559"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8" name="Content Placeholder 4"/>
          <p:cNvSpPr txBox="1">
            <a:spLocks/>
          </p:cNvSpPr>
          <p:nvPr/>
        </p:nvSpPr>
        <p:spPr bwMode="auto">
          <a:xfrm>
            <a:off x="698500" y="1473200"/>
            <a:ext cx="67437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2973800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63" y="53975"/>
            <a:ext cx="8850312" cy="857250"/>
          </a:xfrm>
        </p:spPr>
        <p:txBody>
          <a:bodyPr/>
          <a:lstStyle/>
          <a:p>
            <a:pPr lvl="0"/>
            <a:r>
              <a:rPr lang="en-US" dirty="0" smtClean="0"/>
              <a:t>How to Synchronize </a:t>
            </a:r>
            <a:r>
              <a:rPr lang="en-US" dirty="0"/>
              <a:t>P</a:t>
            </a:r>
            <a:r>
              <a:rPr lang="en-US" dirty="0" smtClean="0"/>
              <a:t>rocesses?</a:t>
            </a:r>
            <a:endParaRPr lang="en-US" dirty="0"/>
          </a:p>
        </p:txBody>
      </p:sp>
      <p:sp>
        <p:nvSpPr>
          <p:cNvPr id="3" name="Content Placeholder 2"/>
          <p:cNvSpPr>
            <a:spLocks noGrp="1"/>
          </p:cNvSpPr>
          <p:nvPr>
            <p:ph idx="1"/>
          </p:nvPr>
        </p:nvSpPr>
        <p:spPr>
          <a:xfrm>
            <a:off x="169863" y="906463"/>
            <a:ext cx="8859838" cy="3106737"/>
          </a:xfrm>
        </p:spPr>
        <p:txBody>
          <a:bodyPr/>
          <a:lstStyle/>
          <a:p>
            <a:pPr lvl="0">
              <a:lnSpc>
                <a:spcPct val="110000"/>
              </a:lnSpc>
            </a:pPr>
            <a:r>
              <a:rPr lang="en-US" b="0" dirty="0" smtClean="0">
                <a:effectLst/>
              </a:rPr>
              <a:t>Non-preemptive scheduler: results in very delicate systems </a:t>
            </a:r>
            <a:r>
              <a:rPr lang="en-US" dirty="0"/>
              <a:t>(</a:t>
            </a:r>
            <a:r>
              <a:rPr lang="en-US" b="0" dirty="0" smtClean="0">
                <a:effectLst/>
              </a:rPr>
              <a:t>Why?)</a:t>
            </a:r>
          </a:p>
          <a:p>
            <a:pPr lvl="1">
              <a:lnSpc>
                <a:spcPct val="110000"/>
              </a:lnSpc>
            </a:pPr>
            <a:r>
              <a:rPr lang="en-US" b="0" dirty="0" smtClean="0">
                <a:effectLst/>
              </a:rPr>
              <a:t>Have to know whether or not a yield might be called for </a:t>
            </a:r>
            <a:r>
              <a:rPr lang="en-US" b="0" i="1" dirty="0" smtClean="0">
                <a:effectLst/>
              </a:rPr>
              <a:t>every </a:t>
            </a:r>
            <a:r>
              <a:rPr lang="en-US" b="0" dirty="0" smtClean="0">
                <a:effectLst/>
              </a:rPr>
              <a:t>procedure you call – this violates information hiding</a:t>
            </a:r>
          </a:p>
          <a:p>
            <a:pPr lvl="1">
              <a:lnSpc>
                <a:spcPct val="110000"/>
              </a:lnSpc>
            </a:pPr>
            <a:r>
              <a:rPr lang="en-US" b="0" dirty="0" smtClean="0">
                <a:effectLst/>
              </a:rPr>
              <a:t>Prohibits multiprocessor systems</a:t>
            </a:r>
          </a:p>
          <a:p>
            <a:pPr lvl="1">
              <a:lnSpc>
                <a:spcPct val="110000"/>
              </a:lnSpc>
            </a:pPr>
            <a:r>
              <a:rPr lang="en-US" b="0" dirty="0" smtClean="0">
                <a:effectLst/>
              </a:rPr>
              <a:t>Need a separate preemptive mechanism for I/O anyway</a:t>
            </a:r>
          </a:p>
          <a:p>
            <a:pPr lvl="1">
              <a:lnSpc>
                <a:spcPct val="110000"/>
              </a:lnSpc>
            </a:pPr>
            <a:r>
              <a:rPr lang="en-US" b="0" dirty="0" smtClean="0">
                <a:effectLst/>
              </a:rPr>
              <a:t>Can’t do multiprogramming across page faults</a:t>
            </a:r>
          </a:p>
          <a:p>
            <a:pPr lvl="1">
              <a:lnSpc>
                <a:spcPct val="110000"/>
              </a:lnSpc>
            </a:pPr>
            <a:endParaRPr lang="en-US" b="0" dirty="0" smtClean="0">
              <a:effectLst/>
            </a:endParaRPr>
          </a:p>
          <a:p>
            <a:pPr marL="0" indent="0">
              <a:lnSpc>
                <a:spcPct val="110000"/>
              </a:lnSpc>
              <a:buNone/>
            </a:pPr>
            <a:endParaRPr lang="en-US" b="0" dirty="0"/>
          </a:p>
        </p:txBody>
      </p:sp>
    </p:spTree>
    <p:extLst>
      <p:ext uri="{BB962C8B-B14F-4D97-AF65-F5344CB8AC3E}">
        <p14:creationId xmlns:p14="http://schemas.microsoft.com/office/powerpoint/2010/main" val="38108091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smtClean="0">
                <a:latin typeface="Helvetica" charset="0"/>
                <a:ea typeface="ＭＳ Ｐゴシック" charset="0"/>
                <a:cs typeface="ＭＳ Ｐゴシック" charset="0"/>
              </a:rPr>
              <a:t>R3 finishes</a:t>
            </a:r>
            <a:endParaRPr lang="en-US" dirty="0">
              <a:latin typeface="Helvetica" charset="0"/>
              <a:ea typeface="ＭＳ Ｐゴシック" charset="0"/>
              <a:cs typeface="ＭＳ Ｐゴシック" charset="0"/>
            </a:endParaRPr>
          </a:p>
          <a:p>
            <a:r>
              <a:rPr lang="en-US" altLang="ko-KR" dirty="0">
                <a:latin typeface="Helvetica" charset="0"/>
                <a:ea typeface="굴림" charset="0"/>
                <a:cs typeface="굴림" charset="0"/>
              </a:rPr>
              <a:t>AR = </a:t>
            </a:r>
            <a:r>
              <a:rPr lang="en-US" altLang="ko-KR" dirty="0" smtClean="0">
                <a:latin typeface="Helvetica" charset="0"/>
                <a:ea typeface="굴림" charset="0"/>
                <a:cs typeface="굴림" charset="0"/>
              </a:rPr>
              <a:t>1, </a:t>
            </a:r>
            <a:r>
              <a:rPr lang="en-US" altLang="ko-KR" dirty="0">
                <a:latin typeface="Helvetica" charset="0"/>
                <a:ea typeface="굴림" charset="0"/>
                <a:cs typeface="굴림" charset="0"/>
              </a:rPr>
              <a:t>WR = </a:t>
            </a:r>
            <a:r>
              <a:rPr lang="en-US" altLang="ko-KR" dirty="0" smtClean="0">
                <a:solidFill>
                  <a:schemeClr val="tx1"/>
                </a:solidFill>
                <a:latin typeface="Helvetica" charset="0"/>
                <a:ea typeface="굴림" charset="0"/>
                <a:cs typeface="굴림" charset="0"/>
              </a:rPr>
              <a:t>0</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AW = 0, WW = </a:t>
            </a:r>
            <a:r>
              <a:rPr lang="en-US" altLang="ko-KR" dirty="0" smtClean="0">
                <a:latin typeface="Helvetica" charset="0"/>
                <a:ea typeface="굴림" charset="0"/>
                <a:cs typeface="굴림" charset="0"/>
              </a:rPr>
              <a:t>0</a:t>
            </a:r>
            <a:endParaRPr lang="en-US" altLang="ko-KR" dirty="0">
              <a:latin typeface="Helvetica" charset="0"/>
              <a:ea typeface="굴림" charset="0"/>
              <a:cs typeface="굴림" charset="0"/>
            </a:endParaRPr>
          </a:p>
        </p:txBody>
      </p:sp>
      <p:sp>
        <p:nvSpPr>
          <p:cNvPr id="7" name="Rectangle 4"/>
          <p:cNvSpPr>
            <a:spLocks noChangeArrowheads="1"/>
          </p:cNvSpPr>
          <p:nvPr/>
        </p:nvSpPr>
        <p:spPr bwMode="auto">
          <a:xfrm>
            <a:off x="1308100" y="3829050"/>
            <a:ext cx="2461559"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8" name="Content Placeholder 4"/>
          <p:cNvSpPr txBox="1">
            <a:spLocks/>
          </p:cNvSpPr>
          <p:nvPr/>
        </p:nvSpPr>
        <p:spPr bwMode="auto">
          <a:xfrm>
            <a:off x="698500" y="1473200"/>
            <a:ext cx="67437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1596207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smtClean="0">
                <a:latin typeface="Helvetica" charset="0"/>
                <a:ea typeface="ＭＳ Ｐゴシック" charset="0"/>
                <a:cs typeface="ＭＳ Ｐゴシック" charset="0"/>
              </a:rPr>
              <a:t>R3 </a:t>
            </a:r>
            <a:r>
              <a:rPr lang="en-US" dirty="0">
                <a:latin typeface="Helvetica" charset="0"/>
                <a:ea typeface="ＭＳ Ｐゴシック" charset="0"/>
                <a:cs typeface="ＭＳ Ｐゴシック" charset="0"/>
              </a:rPr>
              <a:t>finishes </a:t>
            </a:r>
          </a:p>
          <a:p>
            <a:r>
              <a:rPr lang="en-US" altLang="ko-KR" dirty="0" smtClean="0">
                <a:latin typeface="Helvetica" charset="0"/>
                <a:ea typeface="굴림" charset="0"/>
                <a:cs typeface="굴림" charset="0"/>
              </a:rPr>
              <a:t>AR </a:t>
            </a:r>
            <a:r>
              <a:rPr lang="en-US" altLang="ko-KR" dirty="0">
                <a:latin typeface="Helvetica" charset="0"/>
                <a:ea typeface="굴림" charset="0"/>
                <a:cs typeface="굴림" charset="0"/>
              </a:rPr>
              <a:t>= </a:t>
            </a:r>
            <a:r>
              <a:rPr lang="en-US" altLang="ko-KR" dirty="0">
                <a:solidFill>
                  <a:srgbClr val="FF0000"/>
                </a:solidFill>
                <a:latin typeface="Helvetica" charset="0"/>
                <a:ea typeface="굴림" charset="0"/>
                <a:cs typeface="굴림" charset="0"/>
              </a:rPr>
              <a:t>0</a:t>
            </a:r>
            <a:r>
              <a:rPr lang="en-US" altLang="ko-KR" dirty="0">
                <a:latin typeface="Helvetica" charset="0"/>
                <a:ea typeface="굴림" charset="0"/>
                <a:cs typeface="굴림" charset="0"/>
              </a:rPr>
              <a:t>, WR = </a:t>
            </a:r>
            <a:r>
              <a:rPr lang="en-US" altLang="ko-KR" dirty="0" smtClean="0">
                <a:solidFill>
                  <a:schemeClr val="tx1"/>
                </a:solidFill>
                <a:latin typeface="Helvetica" charset="0"/>
                <a:ea typeface="굴림" charset="0"/>
                <a:cs typeface="굴림" charset="0"/>
              </a:rPr>
              <a:t>0</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AW = 0, WW = </a:t>
            </a:r>
            <a:r>
              <a:rPr lang="en-US" altLang="ko-KR" dirty="0" smtClean="0">
                <a:latin typeface="Helvetica" charset="0"/>
                <a:ea typeface="굴림" charset="0"/>
                <a:cs typeface="굴림" charset="0"/>
              </a:rPr>
              <a:t>0</a:t>
            </a:r>
            <a:endParaRPr lang="en-US" altLang="ko-KR" dirty="0">
              <a:latin typeface="Helvetica" charset="0"/>
              <a:ea typeface="굴림" charset="0"/>
              <a:cs typeface="굴림" charset="0"/>
            </a:endParaRPr>
          </a:p>
        </p:txBody>
      </p:sp>
      <p:sp>
        <p:nvSpPr>
          <p:cNvPr id="7" name="Rectangle 4"/>
          <p:cNvSpPr>
            <a:spLocks noChangeArrowheads="1"/>
          </p:cNvSpPr>
          <p:nvPr/>
        </p:nvSpPr>
        <p:spPr bwMode="auto">
          <a:xfrm>
            <a:off x="1308100" y="3981450"/>
            <a:ext cx="2461559"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8" name="Content Placeholder 4"/>
          <p:cNvSpPr txBox="1">
            <a:spLocks/>
          </p:cNvSpPr>
          <p:nvPr/>
        </p:nvSpPr>
        <p:spPr bwMode="auto">
          <a:xfrm>
            <a:off x="698500" y="1473200"/>
            <a:ext cx="67437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4010861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533400" y="114300"/>
            <a:ext cx="8305800" cy="400050"/>
          </a:xfrm>
        </p:spPr>
        <p:txBody>
          <a:bodyPr/>
          <a:lstStyle/>
          <a:p>
            <a:r>
              <a:rPr lang="en-US" altLang="ko-KR">
                <a:latin typeface="Helvetica" charset="0"/>
                <a:ea typeface="굴림" charset="0"/>
                <a:cs typeface="굴림" charset="0"/>
              </a:rPr>
              <a:t>Simulation of Readers/Writers Solution</a:t>
            </a:r>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a:xfrm>
            <a:off x="609600" y="571500"/>
            <a:ext cx="7924800" cy="800100"/>
          </a:xfrm>
        </p:spPr>
        <p:txBody>
          <a:bodyPr/>
          <a:lstStyle/>
          <a:p>
            <a:r>
              <a:rPr lang="en-US" dirty="0">
                <a:latin typeface="Helvetica" charset="0"/>
                <a:ea typeface="ＭＳ Ｐゴシック" charset="0"/>
                <a:cs typeface="ＭＳ Ｐゴシック" charset="0"/>
              </a:rPr>
              <a:t>R1 finishes (W1, R3 waiting)</a:t>
            </a:r>
          </a:p>
          <a:p>
            <a:r>
              <a:rPr lang="en-US" altLang="ko-KR" dirty="0">
                <a:latin typeface="Helvetica" charset="0"/>
                <a:ea typeface="굴림" charset="0"/>
                <a:cs typeface="굴림" charset="0"/>
              </a:rPr>
              <a:t>AR = 0, WR = </a:t>
            </a:r>
            <a:r>
              <a:rPr lang="en-US" altLang="ko-KR" dirty="0" smtClean="0">
                <a:solidFill>
                  <a:schemeClr val="tx1"/>
                </a:solidFill>
                <a:latin typeface="Helvetica" charset="0"/>
                <a:ea typeface="굴림" charset="0"/>
                <a:cs typeface="굴림" charset="0"/>
              </a:rPr>
              <a:t>0</a:t>
            </a:r>
            <a:r>
              <a:rPr lang="en-US" altLang="ko-KR" dirty="0" smtClean="0">
                <a:latin typeface="Helvetica" charset="0"/>
                <a:ea typeface="굴림" charset="0"/>
                <a:cs typeface="굴림" charset="0"/>
              </a:rPr>
              <a:t>, </a:t>
            </a:r>
            <a:r>
              <a:rPr lang="en-US" altLang="ko-KR" dirty="0">
                <a:latin typeface="Helvetica" charset="0"/>
                <a:ea typeface="굴림" charset="0"/>
                <a:cs typeface="굴림" charset="0"/>
              </a:rPr>
              <a:t>AW = 0, WW = </a:t>
            </a:r>
            <a:r>
              <a:rPr lang="en-US" altLang="ko-KR" dirty="0" smtClean="0">
                <a:latin typeface="Helvetica" charset="0"/>
                <a:ea typeface="굴림" charset="0"/>
                <a:cs typeface="굴림" charset="0"/>
              </a:rPr>
              <a:t>0</a:t>
            </a:r>
            <a:endParaRPr lang="en-US" altLang="ko-KR" dirty="0">
              <a:latin typeface="Helvetica" charset="0"/>
              <a:ea typeface="굴림" charset="0"/>
              <a:cs typeface="굴림" charset="0"/>
            </a:endParaRPr>
          </a:p>
        </p:txBody>
      </p:sp>
      <p:sp>
        <p:nvSpPr>
          <p:cNvPr id="7" name="Rectangle 4"/>
          <p:cNvSpPr>
            <a:spLocks noChangeArrowheads="1"/>
          </p:cNvSpPr>
          <p:nvPr/>
        </p:nvSpPr>
        <p:spPr bwMode="auto">
          <a:xfrm>
            <a:off x="1308100" y="4502150"/>
            <a:ext cx="2461559"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8" name="Content Placeholder 4"/>
          <p:cNvSpPr txBox="1">
            <a:spLocks/>
          </p:cNvSpPr>
          <p:nvPr/>
        </p:nvSpPr>
        <p:spPr bwMode="auto">
          <a:xfrm>
            <a:off x="698500" y="1473200"/>
            <a:ext cx="67437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 </a:t>
            </a:r>
            <a:r>
              <a:rPr lang="en-US" altLang="ko-KR" sz="1400" dirty="0" smtClean="0">
                <a:latin typeface="Courier New" charset="0"/>
                <a:ea typeface="굴림" charset="0"/>
                <a:cs typeface="굴림" charset="0"/>
              </a:rPr>
              <a:t> </a:t>
            </a:r>
            <a:r>
              <a:rPr lang="en-US" altLang="ko-KR" sz="1400" dirty="0" smtClean="0">
                <a:solidFill>
                  <a:schemeClr val="accent3">
                    <a:lumMod val="75000"/>
                  </a:schemeClr>
                </a:solidFill>
                <a:latin typeface="Courier New" charset="0"/>
                <a:ea typeface="굴림" charset="0"/>
                <a:cs typeface="굴림" charset="0"/>
              </a:rPr>
              <a:t>/</a:t>
            </a:r>
            <a:r>
              <a:rPr lang="en-US" altLang="ko-KR" sz="1400" dirty="0">
                <a:solidFill>
                  <a:schemeClr val="accent3">
                    <a:lumMod val="75000"/>
                  </a:schemeClr>
                </a:solidFill>
                <a:latin typeface="Courier New" charset="0"/>
                <a:ea typeface="굴림" charset="0"/>
                <a:cs typeface="굴림" charset="0"/>
              </a:rPr>
              <a:t>/ Is it safe to read?</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Writers exist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Sleep on </a:t>
            </a:r>
            <a:r>
              <a:rPr lang="en-US" altLang="ko-KR" sz="1400" dirty="0" err="1">
                <a:solidFill>
                  <a:srgbClr val="137D40"/>
                </a:solidFill>
                <a:latin typeface="Courier New" charset="0"/>
                <a:ea typeface="굴림" charset="0"/>
                <a:cs typeface="굴림" charset="0"/>
              </a:rPr>
              <a:t>cond</a:t>
            </a:r>
            <a:r>
              <a:rPr lang="en-US" altLang="ko-KR" sz="1400" dirty="0">
                <a:solidFill>
                  <a:srgbClr val="137D40"/>
                </a:solidFill>
                <a:latin typeface="Courier New" charset="0"/>
                <a:ea typeface="굴림" charset="0"/>
                <a:cs typeface="굴림" charset="0"/>
              </a:rPr>
              <a:t> </a:t>
            </a:r>
            <a:r>
              <a:rPr lang="en-US" altLang="ko-KR" sz="1400" dirty="0" err="1">
                <a:solidFill>
                  <a:srgbClr val="137D40"/>
                </a:solidFill>
                <a:latin typeface="Courier New" charset="0"/>
                <a:ea typeface="굴림" charset="0"/>
                <a:cs typeface="굴림" charset="0"/>
              </a:rPr>
              <a:t>var</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 longer waiting</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smtClean="0">
                <a:solidFill>
                  <a:srgbClr val="137D40"/>
                </a:solidFill>
                <a:latin typeface="Courier New" charset="0"/>
                <a:ea typeface="굴림" charset="0"/>
                <a:cs typeface="굴림" charset="0"/>
              </a:rPr>
              <a:t>/</a:t>
            </a:r>
            <a:r>
              <a:rPr lang="en-US" altLang="ko-KR" sz="1400" dirty="0">
                <a:solidFill>
                  <a:srgbClr val="137D40"/>
                </a:solidFill>
                <a:latin typeface="Courier New" charset="0"/>
                <a:ea typeface="굴림" charset="0"/>
                <a:cs typeface="굴림" charset="0"/>
              </a:rPr>
              <a:t>/ Now we are active!</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
        <p:nvSpPr>
          <p:cNvPr id="6" name="TextBox 5"/>
          <p:cNvSpPr txBox="1"/>
          <p:nvPr/>
        </p:nvSpPr>
        <p:spPr>
          <a:xfrm>
            <a:off x="3987800" y="4592637"/>
            <a:ext cx="1096908" cy="461665"/>
          </a:xfrm>
          <a:prstGeom prst="rect">
            <a:avLst/>
          </a:prstGeom>
          <a:solidFill>
            <a:srgbClr val="FFFFAA"/>
          </a:solidFill>
          <a:effectLst/>
        </p:spPr>
        <p:txBody>
          <a:bodyPr wrap="none">
            <a:spAutoFit/>
          </a:bodyPr>
          <a:lstStyle/>
          <a:p>
            <a:pPr>
              <a:tabLst>
                <a:tab pos="688975" algn="l"/>
                <a:tab pos="1027113" algn="l"/>
                <a:tab pos="4346575" algn="l"/>
              </a:tabLst>
              <a:defRPr/>
            </a:pPr>
            <a:r>
              <a:rPr lang="en-US" sz="2400" b="0" dirty="0">
                <a:latin typeface="Helvetica Neue Light"/>
                <a:ea typeface="+mn-ea"/>
                <a:cs typeface="Helvetica Neue Light"/>
              </a:rPr>
              <a:t>DONE!</a:t>
            </a:r>
          </a:p>
        </p:txBody>
      </p:sp>
    </p:spTree>
    <p:extLst>
      <p:ext uri="{BB962C8B-B14F-4D97-AF65-F5344CB8AC3E}">
        <p14:creationId xmlns:p14="http://schemas.microsoft.com/office/powerpoint/2010/main" val="4003867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1308100" y="4032250"/>
            <a:ext cx="2461559" cy="184150"/>
          </a:xfrm>
          <a:prstGeom prst="rect">
            <a:avLst/>
          </a:prstGeom>
          <a:solidFill>
            <a:srgbClr val="FFA63C">
              <a:alpha val="59999"/>
            </a:srgbClr>
          </a:solidFill>
          <a:ln w="38100">
            <a:noFill/>
            <a:miter lim="800000"/>
            <a:headEnd/>
            <a:tailEnd/>
          </a:ln>
        </p:spPr>
        <p:txBody>
          <a:bodyPr vert="eaVert" wrap="none" anchor="ctr"/>
          <a:lstStyle/>
          <a:p>
            <a:endParaRPr lang="en-US"/>
          </a:p>
        </p:txBody>
      </p:sp>
      <p:sp>
        <p:nvSpPr>
          <p:cNvPr id="8" name="Content Placeholder 4"/>
          <p:cNvSpPr txBox="1">
            <a:spLocks/>
          </p:cNvSpPr>
          <p:nvPr/>
        </p:nvSpPr>
        <p:spPr bwMode="auto">
          <a:xfrm>
            <a:off x="698500" y="1346200"/>
            <a:ext cx="36068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br>
              <a:rPr lang="en-US" altLang="ko-KR" sz="1400" dirty="0" smtClean="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r>
              <a:rPr lang="en-US" altLang="ko-KR" sz="1400" dirty="0" err="1" smtClean="0">
                <a:latin typeface="Courier New" charset="0"/>
                <a:ea typeface="굴림" charset="0"/>
                <a:cs typeface="굴림" charset="0"/>
              </a:rPr>
              <a:t>okToWrite.signal</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
        <p:nvSpPr>
          <p:cNvPr id="9" name="Content Placeholder 4"/>
          <p:cNvSpPr txBox="1">
            <a:spLocks/>
          </p:cNvSpPr>
          <p:nvPr/>
        </p:nvSpPr>
        <p:spPr bwMode="auto">
          <a:xfrm>
            <a:off x="4635500" y="1320800"/>
            <a:ext cx="41275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Writer()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AR)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a:t>
            </a:r>
            <a:r>
              <a:rPr lang="en-US" altLang="ko-KR" sz="1400" dirty="0" smtClean="0">
                <a:solidFill>
                  <a:srgbClr val="008000"/>
                </a:solidFill>
                <a:latin typeface="Courier New" charset="0"/>
                <a:ea typeface="굴림" charset="0"/>
                <a:cs typeface="굴림" charset="0"/>
              </a:rPr>
              <a:t> </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a:solidFill>
                  <a:srgbClr val="008000"/>
                </a:solidFill>
                <a:latin typeface="Courier New" charset="0"/>
                <a:ea typeface="굴림" charset="0"/>
                <a:cs typeface="굴림" charset="0"/>
              </a:rPr>
              <a:t/>
            </a:r>
            <a:br>
              <a:rPr lang="en-US" altLang="ko-KR" sz="1400" dirty="0">
                <a:solidFill>
                  <a:srgbClr val="008000"/>
                </a:solidFill>
                <a:latin typeface="Courier New" charset="0"/>
                <a:ea typeface="굴림" charset="0"/>
                <a:cs typeface="굴림" charset="0"/>
              </a:rPr>
            </a:br>
            <a:r>
              <a:rPr lang="en-US" altLang="ko-KR" sz="1400" dirty="0">
                <a:solidFill>
                  <a:srgbClr val="008000"/>
                </a:solidFill>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ReadWrite</a:t>
            </a:r>
            <a:r>
              <a:rPr lang="en-US" altLang="ko-KR" sz="1400" dirty="0">
                <a:solidFill>
                  <a:schemeClr val="hlink"/>
                </a:solidFill>
                <a:latin typeface="Courier New" charset="0"/>
                <a:ea typeface="굴림" charset="0"/>
                <a:cs typeface="굴림" charset="0"/>
              </a:rPr>
              <a:t>)</a:t>
            </a:r>
            <a:r>
              <a:rPr lang="en-US" altLang="ko-KR" sz="1400" dirty="0" smtClean="0">
                <a:solidFill>
                  <a:schemeClr val="hlink"/>
                </a:solidFill>
                <a:latin typeface="Courier New" charset="0"/>
                <a:ea typeface="굴림" charset="0"/>
                <a:cs typeface="굴림" charset="0"/>
              </a:rPr>
              <a:t>;</a:t>
            </a:r>
            <a:endParaRPr lang="en-US" altLang="ko-KR" sz="1400" dirty="0">
              <a:solidFill>
                <a:schemeClr val="hlink"/>
              </a:solidFill>
              <a:latin typeface="Courier New" charset="0"/>
              <a:ea typeface="굴림" charset="0"/>
              <a:cs typeface="굴림" charset="0"/>
            </a:endParaRPr>
          </a:p>
          <a:p>
            <a:pPr eaLnBrk="1" hangingPunct="1">
              <a:lnSpc>
                <a:spcPct val="80000"/>
              </a:lnSpc>
              <a:spcBef>
                <a:spcPct val="30000"/>
              </a:spcBef>
              <a:buSzPct val="100000"/>
            </a:pP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(WW &gt; 0){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else if (WR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okToRead.broadcast</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a:t>
            </a:r>
            <a:endParaRPr lang="en-US" altLang="ko-KR" sz="1400" dirty="0">
              <a:latin typeface="Helvetica" charset="0"/>
              <a:ea typeface="굴림" charset="0"/>
              <a:cs typeface="굴림" charset="0"/>
            </a:endParaRPr>
          </a:p>
          <a:p>
            <a:pPr eaLnBrk="1" hangingPunct="1">
              <a:lnSpc>
                <a:spcPct val="80000"/>
              </a:lnSpc>
              <a:spcBef>
                <a:spcPct val="30000"/>
              </a:spcBef>
              <a:buSzPct val="100000"/>
            </a:pPr>
            <a:endParaRPr lang="en-US" sz="1200" dirty="0">
              <a:latin typeface="Helvetica" charset="0"/>
            </a:endParaRPr>
          </a:p>
          <a:p>
            <a:pPr eaLnBrk="1" hangingPunct="1">
              <a:lnSpc>
                <a:spcPct val="80000"/>
              </a:lnSpc>
              <a:spcBef>
                <a:spcPct val="30000"/>
              </a:spcBef>
              <a:buSzPct val="100000"/>
            </a:pPr>
            <a:endParaRPr lang="en-US" altLang="ko-KR" sz="1400" dirty="0">
              <a:latin typeface="Helvetica" charset="0"/>
              <a:ea typeface="굴림" charset="0"/>
              <a:cs typeface="굴림" charset="0"/>
            </a:endParaRPr>
          </a:p>
        </p:txBody>
      </p:sp>
      <p:sp>
        <p:nvSpPr>
          <p:cNvPr id="11" name="Rectangular Callout 9"/>
          <p:cNvSpPr>
            <a:spLocks noChangeArrowheads="1"/>
          </p:cNvSpPr>
          <p:nvPr/>
        </p:nvSpPr>
        <p:spPr bwMode="auto">
          <a:xfrm>
            <a:off x="2743200" y="2870200"/>
            <a:ext cx="1981200" cy="876300"/>
          </a:xfrm>
          <a:prstGeom prst="wedgeRectCallout">
            <a:avLst>
              <a:gd name="adj1" fmla="val -52417"/>
              <a:gd name="adj2" fmla="val 83954"/>
            </a:avLst>
          </a:prstGeom>
          <a:solidFill>
            <a:srgbClr val="FFFFAA"/>
          </a:solidFill>
          <a:ln w="25400">
            <a:solidFill>
              <a:schemeClr val="tx1"/>
            </a:solidFill>
            <a:round/>
            <a:headEnd type="triangle" w="med" len="med"/>
            <a:tailEnd/>
          </a:ln>
        </p:spPr>
        <p:txBody>
          <a:bodyPr anchor="ctr"/>
          <a:lstStyle/>
          <a:p>
            <a:r>
              <a:rPr lang="en-US">
                <a:latin typeface="Helvetica Neue Light"/>
                <a:cs typeface="Helvetica Neue Light"/>
              </a:rPr>
              <a:t>What if we remove this line?</a:t>
            </a:r>
          </a:p>
        </p:txBody>
      </p:sp>
      <p:sp>
        <p:nvSpPr>
          <p:cNvPr id="3" name="Title 2"/>
          <p:cNvSpPr>
            <a:spLocks noGrp="1"/>
          </p:cNvSpPr>
          <p:nvPr>
            <p:ph type="title"/>
          </p:nvPr>
        </p:nvSpPr>
        <p:spPr>
          <a:xfrm>
            <a:off x="698499" y="206375"/>
            <a:ext cx="8321675" cy="857250"/>
          </a:xfrm>
        </p:spPr>
        <p:txBody>
          <a:bodyPr/>
          <a:lstStyle/>
          <a:p>
            <a:r>
              <a:rPr lang="en-US" altLang="ko-KR" dirty="0">
                <a:latin typeface="Helvetica" charset="0"/>
                <a:ea typeface="굴림" charset="0"/>
                <a:cs typeface="굴림" charset="0"/>
              </a:rPr>
              <a:t>Readers/Writers Questions</a:t>
            </a:r>
            <a:endParaRPr lang="en-US" dirty="0"/>
          </a:p>
        </p:txBody>
      </p:sp>
    </p:spTree>
    <p:extLst>
      <p:ext uri="{BB962C8B-B14F-4D97-AF65-F5344CB8AC3E}">
        <p14:creationId xmlns:p14="http://schemas.microsoft.com/office/powerpoint/2010/main" val="4223867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p:cNvSpPr txBox="1">
            <a:spLocks/>
          </p:cNvSpPr>
          <p:nvPr/>
        </p:nvSpPr>
        <p:spPr bwMode="auto">
          <a:xfrm>
            <a:off x="698500" y="1346200"/>
            <a:ext cx="36068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br>
              <a:rPr lang="en-US" altLang="ko-KR" sz="1400" dirty="0" smtClean="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a:t>
            </a:r>
            <a:r>
              <a:rPr lang="en-US" altLang="ko-KR" sz="1400" dirty="0" smtClean="0">
                <a:latin typeface="Courier New" charset="0"/>
                <a:ea typeface="굴림" charset="0"/>
                <a:cs typeface="굴림" charset="0"/>
              </a:rPr>
              <a:t>WW &gt; 0</a:t>
            </a:r>
            <a:r>
              <a:rPr lang="en-US" altLang="ko-KR" sz="1400" dirty="0">
                <a:latin typeface="Courier New" charset="0"/>
                <a:ea typeface="굴림" charset="0"/>
                <a:cs typeface="굴림" charset="0"/>
              </a:rPr>
              <a:t>)		 </a:t>
            </a:r>
            <a:r>
              <a:rPr lang="en-US" altLang="ko-KR" sz="1400" dirty="0" err="1" smtClean="0">
                <a:latin typeface="Courier New" charset="0"/>
                <a:ea typeface="굴림" charset="0"/>
                <a:cs typeface="굴림" charset="0"/>
              </a:rPr>
              <a:t>okToWrite.</a:t>
            </a:r>
            <a:r>
              <a:rPr lang="en-US" altLang="ko-KR" sz="1400" dirty="0" err="1" smtClean="0">
                <a:solidFill>
                  <a:srgbClr val="FF0000"/>
                </a:solidFill>
                <a:latin typeface="Courier New" charset="0"/>
                <a:ea typeface="굴림" charset="0"/>
                <a:cs typeface="굴림" charset="0"/>
              </a:rPr>
              <a:t>broadcast</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
        <p:nvSpPr>
          <p:cNvPr id="9" name="Content Placeholder 4"/>
          <p:cNvSpPr txBox="1">
            <a:spLocks/>
          </p:cNvSpPr>
          <p:nvPr/>
        </p:nvSpPr>
        <p:spPr bwMode="auto">
          <a:xfrm>
            <a:off x="4635500" y="1320800"/>
            <a:ext cx="41275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Writer()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AR)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okToWrite.wait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a:t>
            </a:r>
            <a:r>
              <a:rPr lang="en-US" altLang="ko-KR" sz="1400" dirty="0" smtClean="0">
                <a:solidFill>
                  <a:srgbClr val="008000"/>
                </a:solidFill>
                <a:latin typeface="Courier New" charset="0"/>
                <a:ea typeface="굴림" charset="0"/>
                <a:cs typeface="굴림" charset="0"/>
              </a:rPr>
              <a:t> </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a:solidFill>
                  <a:srgbClr val="008000"/>
                </a:solidFill>
                <a:latin typeface="Courier New" charset="0"/>
                <a:ea typeface="굴림" charset="0"/>
                <a:cs typeface="굴림" charset="0"/>
              </a:rPr>
              <a:t/>
            </a:r>
            <a:br>
              <a:rPr lang="en-US" altLang="ko-KR" sz="1400" dirty="0">
                <a:solidFill>
                  <a:srgbClr val="008000"/>
                </a:solidFill>
                <a:latin typeface="Courier New" charset="0"/>
                <a:ea typeface="굴림" charset="0"/>
                <a:cs typeface="굴림" charset="0"/>
              </a:rPr>
            </a:br>
            <a:r>
              <a:rPr lang="en-US" altLang="ko-KR" sz="1400" dirty="0">
                <a:solidFill>
                  <a:srgbClr val="008000"/>
                </a:solidFill>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ReadWrite</a:t>
            </a:r>
            <a:r>
              <a:rPr lang="en-US" altLang="ko-KR" sz="1400" dirty="0">
                <a:solidFill>
                  <a:schemeClr val="hlink"/>
                </a:solidFill>
                <a:latin typeface="Courier New" charset="0"/>
                <a:ea typeface="굴림" charset="0"/>
                <a:cs typeface="굴림" charset="0"/>
              </a:rPr>
              <a:t>)</a:t>
            </a:r>
            <a:r>
              <a:rPr lang="en-US" altLang="ko-KR" sz="1400" dirty="0" smtClean="0">
                <a:solidFill>
                  <a:schemeClr val="hlink"/>
                </a:solidFill>
                <a:latin typeface="Courier New" charset="0"/>
                <a:ea typeface="굴림" charset="0"/>
                <a:cs typeface="굴림" charset="0"/>
              </a:rPr>
              <a:t>;</a:t>
            </a:r>
            <a:endParaRPr lang="en-US" altLang="ko-KR" sz="1400" dirty="0">
              <a:solidFill>
                <a:schemeClr val="hlink"/>
              </a:solidFill>
              <a:latin typeface="Courier New" charset="0"/>
              <a:ea typeface="굴림" charset="0"/>
              <a:cs typeface="굴림" charset="0"/>
            </a:endParaRPr>
          </a:p>
          <a:p>
            <a:pPr eaLnBrk="1" hangingPunct="1">
              <a:lnSpc>
                <a:spcPct val="80000"/>
              </a:lnSpc>
              <a:spcBef>
                <a:spcPct val="30000"/>
              </a:spcBef>
              <a:buSzPct val="100000"/>
            </a:pP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(WW &gt; 0){			</a:t>
            </a:r>
            <a:r>
              <a:rPr lang="en-US" altLang="ko-KR" sz="1400" dirty="0" err="1">
                <a:latin typeface="Courier New" charset="0"/>
                <a:ea typeface="굴림" charset="0"/>
                <a:cs typeface="굴림" charset="0"/>
              </a:rPr>
              <a:t>okToWrite.signal</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else if (WR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okToRead.broadcast</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a:t>
            </a:r>
            <a:endParaRPr lang="en-US" altLang="ko-KR" sz="1400" dirty="0">
              <a:latin typeface="Helvetica" charset="0"/>
              <a:ea typeface="굴림" charset="0"/>
              <a:cs typeface="굴림" charset="0"/>
            </a:endParaRPr>
          </a:p>
          <a:p>
            <a:pPr eaLnBrk="1" hangingPunct="1">
              <a:lnSpc>
                <a:spcPct val="80000"/>
              </a:lnSpc>
              <a:spcBef>
                <a:spcPct val="30000"/>
              </a:spcBef>
              <a:buSzPct val="100000"/>
            </a:pPr>
            <a:endParaRPr lang="en-US" sz="1200" dirty="0">
              <a:latin typeface="Helvetica" charset="0"/>
            </a:endParaRPr>
          </a:p>
          <a:p>
            <a:pPr eaLnBrk="1" hangingPunct="1">
              <a:lnSpc>
                <a:spcPct val="80000"/>
              </a:lnSpc>
              <a:spcBef>
                <a:spcPct val="30000"/>
              </a:spcBef>
              <a:buSzPct val="100000"/>
            </a:pPr>
            <a:endParaRPr lang="en-US" altLang="ko-KR" sz="1400" dirty="0">
              <a:latin typeface="Helvetica" charset="0"/>
              <a:ea typeface="굴림" charset="0"/>
              <a:cs typeface="굴림" charset="0"/>
            </a:endParaRPr>
          </a:p>
        </p:txBody>
      </p:sp>
      <p:sp>
        <p:nvSpPr>
          <p:cNvPr id="11" name="Rectangular Callout 9"/>
          <p:cNvSpPr>
            <a:spLocks noChangeArrowheads="1"/>
          </p:cNvSpPr>
          <p:nvPr/>
        </p:nvSpPr>
        <p:spPr bwMode="auto">
          <a:xfrm>
            <a:off x="2743200" y="2870200"/>
            <a:ext cx="1981200" cy="876300"/>
          </a:xfrm>
          <a:prstGeom prst="wedgeRectCallout">
            <a:avLst>
              <a:gd name="adj1" fmla="val -52417"/>
              <a:gd name="adj2" fmla="val 83954"/>
            </a:avLst>
          </a:prstGeom>
          <a:solidFill>
            <a:srgbClr val="FFFFAA"/>
          </a:solidFill>
          <a:ln w="25400">
            <a:solidFill>
              <a:schemeClr val="tx1"/>
            </a:solidFill>
            <a:round/>
            <a:headEnd type="triangle" w="med" len="med"/>
            <a:tailEnd/>
          </a:ln>
        </p:spPr>
        <p:txBody>
          <a:bodyPr anchor="ctr"/>
          <a:lstStyle/>
          <a:p>
            <a:r>
              <a:rPr lang="en-US" dirty="0">
                <a:latin typeface="Helvetica Neue Light"/>
                <a:cs typeface="Helvetica Neue Light"/>
              </a:rPr>
              <a:t>What if </a:t>
            </a:r>
            <a:r>
              <a:rPr lang="en-US" dirty="0" smtClean="0">
                <a:latin typeface="Helvetica Neue Light"/>
                <a:cs typeface="Helvetica Neue Light"/>
              </a:rPr>
              <a:t>turn signal to broadcast?</a:t>
            </a:r>
            <a:endParaRPr lang="en-US" dirty="0">
              <a:latin typeface="Helvetica Neue Light"/>
              <a:cs typeface="Helvetica Neue Light"/>
            </a:endParaRPr>
          </a:p>
        </p:txBody>
      </p:sp>
      <p:sp>
        <p:nvSpPr>
          <p:cNvPr id="3" name="Title 2"/>
          <p:cNvSpPr>
            <a:spLocks noGrp="1"/>
          </p:cNvSpPr>
          <p:nvPr>
            <p:ph type="title"/>
          </p:nvPr>
        </p:nvSpPr>
        <p:spPr>
          <a:xfrm>
            <a:off x="634999" y="206375"/>
            <a:ext cx="8385175" cy="857250"/>
          </a:xfrm>
        </p:spPr>
        <p:txBody>
          <a:bodyPr/>
          <a:lstStyle/>
          <a:p>
            <a:r>
              <a:rPr lang="en-US" altLang="ko-KR" dirty="0">
                <a:latin typeface="Helvetica" charset="0"/>
                <a:ea typeface="굴림" charset="0"/>
                <a:cs typeface="굴림" charset="0"/>
              </a:rPr>
              <a:t>Readers/Writers Questions</a:t>
            </a:r>
            <a:endParaRPr lang="en-US" dirty="0"/>
          </a:p>
        </p:txBody>
      </p:sp>
    </p:spTree>
    <p:extLst>
      <p:ext uri="{BB962C8B-B14F-4D97-AF65-F5344CB8AC3E}">
        <p14:creationId xmlns:p14="http://schemas.microsoft.com/office/powerpoint/2010/main" val="2038330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533400" y="215900"/>
            <a:ext cx="8305800" cy="400050"/>
          </a:xfrm>
        </p:spPr>
        <p:txBody>
          <a:bodyPr/>
          <a:lstStyle/>
          <a:p>
            <a:r>
              <a:rPr lang="en-US" altLang="ko-KR" dirty="0" smtClean="0">
                <a:latin typeface="Helvetica" charset="0"/>
                <a:ea typeface="굴림" charset="0"/>
                <a:cs typeface="굴림" charset="0"/>
              </a:rPr>
              <a:t>Readers</a:t>
            </a:r>
            <a:r>
              <a:rPr lang="en-US" altLang="ko-KR" dirty="0">
                <a:latin typeface="Helvetica" charset="0"/>
                <a:ea typeface="굴림" charset="0"/>
                <a:cs typeface="굴림" charset="0"/>
              </a:rPr>
              <a:t>/Writers </a:t>
            </a:r>
            <a:r>
              <a:rPr lang="en-US" altLang="ko-KR" dirty="0" smtClean="0">
                <a:latin typeface="Helvetica" charset="0"/>
                <a:ea typeface="굴림" charset="0"/>
                <a:cs typeface="굴림" charset="0"/>
              </a:rPr>
              <a:t>Questions</a:t>
            </a:r>
            <a:endParaRPr lang="en-US" dirty="0">
              <a:latin typeface="Helvetica" charset="0"/>
              <a:ea typeface="ＭＳ Ｐゴシック" charset="0"/>
              <a:cs typeface="ＭＳ Ｐゴシック" charset="0"/>
            </a:endParaRPr>
          </a:p>
        </p:txBody>
      </p:sp>
      <p:sp>
        <p:nvSpPr>
          <p:cNvPr id="12" name="Rectangle 7"/>
          <p:cNvSpPr>
            <a:spLocks noChangeArrowheads="1"/>
          </p:cNvSpPr>
          <p:nvPr/>
        </p:nvSpPr>
        <p:spPr bwMode="auto">
          <a:xfrm>
            <a:off x="762000" y="4419600"/>
            <a:ext cx="8153400" cy="596900"/>
          </a:xfrm>
          <a:prstGeom prst="rect">
            <a:avLst/>
          </a:prstGeom>
          <a:solidFill>
            <a:srgbClr val="FFFFAA"/>
          </a:solidFill>
          <a:ln w="25400">
            <a:noFill/>
            <a:round/>
            <a:headEnd type="triangle" w="med" len="med"/>
            <a:tailEnd/>
          </a:ln>
        </p:spPr>
        <p:txBody>
          <a:bodyPr anchor="ctr"/>
          <a:lstStyle/>
          <a:p>
            <a:pPr algn="ctr"/>
            <a:r>
              <a:rPr lang="en-US" sz="2400">
                <a:latin typeface="Helvetica Neue Light"/>
                <a:cs typeface="Helvetica Neue Light"/>
              </a:rPr>
              <a:t>What if we turn okToWrite and okToRead into okContinue?</a:t>
            </a:r>
          </a:p>
        </p:txBody>
      </p:sp>
      <p:sp>
        <p:nvSpPr>
          <p:cNvPr id="13" name="Content Placeholder 4"/>
          <p:cNvSpPr txBox="1">
            <a:spLocks/>
          </p:cNvSpPr>
          <p:nvPr/>
        </p:nvSpPr>
        <p:spPr bwMode="auto">
          <a:xfrm>
            <a:off x="698500" y="927100"/>
            <a:ext cx="36068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br>
              <a:rPr lang="en-US" altLang="ko-KR" sz="1400" dirty="0" smtClean="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smtClean="0">
                <a:solidFill>
                  <a:srgbClr val="FF0000"/>
                </a:solidFill>
                <a:latin typeface="Courier New" charset="0"/>
                <a:ea typeface="굴림" charset="0"/>
                <a:cs typeface="굴림" charset="0"/>
              </a:rPr>
              <a:t>okContinue</a:t>
            </a:r>
            <a:r>
              <a:rPr lang="en-US" altLang="ko-KR" sz="1400" dirty="0" err="1" smtClean="0">
                <a:latin typeface="Courier New" charset="0"/>
                <a:ea typeface="굴림" charset="0"/>
                <a:cs typeface="굴림" charset="0"/>
              </a:rPr>
              <a:t>.wait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r>
              <a:rPr lang="en-US" altLang="ko-KR" sz="1400" dirty="0" err="1" smtClean="0">
                <a:solidFill>
                  <a:srgbClr val="FF0000"/>
                </a:solidFill>
                <a:latin typeface="Courier New" charset="0"/>
                <a:ea typeface="굴림" charset="0"/>
                <a:cs typeface="굴림" charset="0"/>
              </a:rPr>
              <a:t>okContinue</a:t>
            </a:r>
            <a:r>
              <a:rPr lang="en-US" altLang="ko-KR" sz="1400" dirty="0" err="1" smtClean="0">
                <a:latin typeface="Courier New" charset="0"/>
                <a:ea typeface="굴림" charset="0"/>
                <a:cs typeface="굴림" charset="0"/>
              </a:rPr>
              <a:t>.signal</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
        <p:nvSpPr>
          <p:cNvPr id="14" name="Content Placeholder 4"/>
          <p:cNvSpPr txBox="1">
            <a:spLocks/>
          </p:cNvSpPr>
          <p:nvPr/>
        </p:nvSpPr>
        <p:spPr bwMode="auto">
          <a:xfrm>
            <a:off x="4635500" y="952500"/>
            <a:ext cx="41275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Writer()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AR)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smtClean="0">
                <a:solidFill>
                  <a:srgbClr val="FF0000"/>
                </a:solidFill>
                <a:latin typeface="Courier New" charset="0"/>
                <a:ea typeface="굴림" charset="0"/>
                <a:cs typeface="굴림" charset="0"/>
              </a:rPr>
              <a:t>okContinue</a:t>
            </a:r>
            <a:r>
              <a:rPr lang="en-US" altLang="ko-KR" sz="1400" dirty="0" err="1" smtClean="0">
                <a:latin typeface="Courier New" charset="0"/>
                <a:ea typeface="굴림" charset="0"/>
                <a:cs typeface="굴림" charset="0"/>
              </a:rPr>
              <a:t>.wait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a:t>
            </a:r>
            <a:r>
              <a:rPr lang="en-US" altLang="ko-KR" sz="1400" dirty="0" smtClean="0">
                <a:solidFill>
                  <a:srgbClr val="008000"/>
                </a:solidFill>
                <a:latin typeface="Courier New" charset="0"/>
                <a:ea typeface="굴림" charset="0"/>
                <a:cs typeface="굴림" charset="0"/>
              </a:rPr>
              <a:t> </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a:solidFill>
                  <a:srgbClr val="008000"/>
                </a:solidFill>
                <a:latin typeface="Courier New" charset="0"/>
                <a:ea typeface="굴림" charset="0"/>
                <a:cs typeface="굴림" charset="0"/>
              </a:rPr>
              <a:t/>
            </a:r>
            <a:br>
              <a:rPr lang="en-US" altLang="ko-KR" sz="1400" dirty="0">
                <a:solidFill>
                  <a:srgbClr val="008000"/>
                </a:solidFill>
                <a:latin typeface="Courier New" charset="0"/>
                <a:ea typeface="굴림" charset="0"/>
                <a:cs typeface="굴림" charset="0"/>
              </a:rPr>
            </a:br>
            <a:r>
              <a:rPr lang="en-US" altLang="ko-KR" sz="1400" dirty="0">
                <a:solidFill>
                  <a:srgbClr val="008000"/>
                </a:solidFill>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ReadWrite</a:t>
            </a:r>
            <a:r>
              <a:rPr lang="en-US" altLang="ko-KR" sz="1400" dirty="0">
                <a:solidFill>
                  <a:schemeClr val="hlink"/>
                </a:solidFill>
                <a:latin typeface="Courier New" charset="0"/>
                <a:ea typeface="굴림" charset="0"/>
                <a:cs typeface="굴림" charset="0"/>
              </a:rPr>
              <a:t>)</a:t>
            </a:r>
            <a:r>
              <a:rPr lang="en-US" altLang="ko-KR" sz="1400" dirty="0" smtClean="0">
                <a:solidFill>
                  <a:schemeClr val="hlink"/>
                </a:solidFill>
                <a:latin typeface="Courier New" charset="0"/>
                <a:ea typeface="굴림" charset="0"/>
                <a:cs typeface="굴림" charset="0"/>
              </a:rPr>
              <a:t>;</a:t>
            </a:r>
            <a:endParaRPr lang="en-US" altLang="ko-KR" sz="1400" dirty="0">
              <a:solidFill>
                <a:schemeClr val="hlink"/>
              </a:solidFill>
              <a:latin typeface="Courier New" charset="0"/>
              <a:ea typeface="굴림" charset="0"/>
              <a:cs typeface="굴림" charset="0"/>
            </a:endParaRPr>
          </a:p>
          <a:p>
            <a:pPr eaLnBrk="1" hangingPunct="1">
              <a:lnSpc>
                <a:spcPct val="80000"/>
              </a:lnSpc>
              <a:spcBef>
                <a:spcPct val="30000"/>
              </a:spcBef>
              <a:buSzPct val="100000"/>
            </a:pP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(WW &gt; 0){		 </a:t>
            </a:r>
            <a:r>
              <a:rPr lang="en-US" altLang="ko-KR" sz="1400" dirty="0" err="1" smtClean="0">
                <a:solidFill>
                  <a:srgbClr val="FF0000"/>
                </a:solidFill>
                <a:latin typeface="Courier New" charset="0"/>
                <a:ea typeface="굴림" charset="0"/>
                <a:cs typeface="굴림" charset="0"/>
              </a:rPr>
              <a:t>okContinue</a:t>
            </a:r>
            <a:r>
              <a:rPr lang="en-US" altLang="ko-KR" sz="1400" dirty="0" err="1" smtClean="0">
                <a:latin typeface="Courier New" charset="0"/>
                <a:ea typeface="굴림" charset="0"/>
                <a:cs typeface="굴림" charset="0"/>
              </a:rPr>
              <a:t>.signal</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else if (WR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smtClean="0">
                <a:solidFill>
                  <a:srgbClr val="FF0000"/>
                </a:solidFill>
                <a:latin typeface="Courier New" charset="0"/>
                <a:ea typeface="굴림" charset="0"/>
                <a:cs typeface="굴림" charset="0"/>
              </a:rPr>
              <a:t>okContinue</a:t>
            </a:r>
            <a:r>
              <a:rPr lang="en-US" altLang="ko-KR" sz="1400" dirty="0" err="1" smtClean="0">
                <a:latin typeface="Courier New" charset="0"/>
                <a:ea typeface="굴림" charset="0"/>
                <a:cs typeface="굴림" charset="0"/>
              </a:rPr>
              <a:t>.broadcast</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a:t>
            </a:r>
            <a:endParaRPr lang="en-US" altLang="ko-KR" sz="1400" dirty="0">
              <a:latin typeface="Helvetica" charset="0"/>
              <a:ea typeface="굴림" charset="0"/>
              <a:cs typeface="굴림" charset="0"/>
            </a:endParaRPr>
          </a:p>
          <a:p>
            <a:pPr eaLnBrk="1" hangingPunct="1">
              <a:lnSpc>
                <a:spcPct val="80000"/>
              </a:lnSpc>
              <a:spcBef>
                <a:spcPct val="30000"/>
              </a:spcBef>
              <a:buSzPct val="100000"/>
            </a:pPr>
            <a:endParaRPr lang="en-US" sz="1200" dirty="0">
              <a:latin typeface="Helvetica" charset="0"/>
            </a:endParaRPr>
          </a:p>
          <a:p>
            <a:pPr eaLnBrk="1" hangingPunct="1">
              <a:lnSpc>
                <a:spcPct val="80000"/>
              </a:lnSpc>
              <a:spcBef>
                <a:spcPct val="30000"/>
              </a:spcBef>
              <a:buSzPct val="100000"/>
            </a:pPr>
            <a:endParaRPr lang="en-US" altLang="ko-KR" sz="1400" dirty="0">
              <a:latin typeface="Helvetica" charset="0"/>
              <a:ea typeface="굴림" charset="0"/>
              <a:cs typeface="굴림" charset="0"/>
            </a:endParaRPr>
          </a:p>
        </p:txBody>
      </p:sp>
    </p:spTree>
    <p:extLst>
      <p:ext uri="{BB962C8B-B14F-4D97-AF65-F5344CB8AC3E}">
        <p14:creationId xmlns:p14="http://schemas.microsoft.com/office/powerpoint/2010/main" val="679022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533400" y="266700"/>
            <a:ext cx="8305800" cy="400050"/>
          </a:xfrm>
        </p:spPr>
        <p:txBody>
          <a:bodyPr/>
          <a:lstStyle/>
          <a:p>
            <a:r>
              <a:rPr lang="en-US" altLang="ko-KR" dirty="0" smtClean="0">
                <a:latin typeface="Helvetica" charset="0"/>
                <a:ea typeface="굴림" charset="0"/>
                <a:cs typeface="굴림" charset="0"/>
              </a:rPr>
              <a:t>Readers</a:t>
            </a:r>
            <a:r>
              <a:rPr lang="en-US" altLang="ko-KR" dirty="0">
                <a:latin typeface="Helvetica" charset="0"/>
                <a:ea typeface="굴림" charset="0"/>
                <a:cs typeface="굴림" charset="0"/>
              </a:rPr>
              <a:t>/Writers </a:t>
            </a:r>
            <a:r>
              <a:rPr lang="en-US" altLang="ko-KR" dirty="0" smtClean="0">
                <a:latin typeface="Helvetica" charset="0"/>
                <a:ea typeface="굴림" charset="0"/>
                <a:cs typeface="굴림" charset="0"/>
              </a:rPr>
              <a:t>Questions</a:t>
            </a:r>
            <a:endParaRPr lang="en-US" dirty="0">
              <a:latin typeface="Helvetica" charset="0"/>
              <a:ea typeface="ＭＳ Ｐゴシック" charset="0"/>
              <a:cs typeface="ＭＳ Ｐゴシック" charset="0"/>
            </a:endParaRPr>
          </a:p>
        </p:txBody>
      </p:sp>
      <p:sp>
        <p:nvSpPr>
          <p:cNvPr id="8" name="Content Placeholder 4"/>
          <p:cNvSpPr txBox="1">
            <a:spLocks/>
          </p:cNvSpPr>
          <p:nvPr/>
        </p:nvSpPr>
        <p:spPr bwMode="auto">
          <a:xfrm>
            <a:off x="698500" y="927100"/>
            <a:ext cx="36068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br>
              <a:rPr lang="en-US" altLang="ko-KR" sz="1400" dirty="0" smtClean="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smtClean="0">
                <a:solidFill>
                  <a:srgbClr val="FF0000"/>
                </a:solidFill>
                <a:latin typeface="Courier New" charset="0"/>
                <a:ea typeface="굴림" charset="0"/>
                <a:cs typeface="굴림" charset="0"/>
              </a:rPr>
              <a:t>okContinue</a:t>
            </a:r>
            <a:r>
              <a:rPr lang="en-US" altLang="ko-KR" sz="1400" dirty="0" err="1" smtClean="0">
                <a:latin typeface="Courier New" charset="0"/>
                <a:ea typeface="굴림" charset="0"/>
                <a:cs typeface="굴림" charset="0"/>
              </a:rPr>
              <a:t>.wait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r>
              <a:rPr lang="en-US" altLang="ko-KR" sz="1400" dirty="0" err="1" smtClean="0">
                <a:solidFill>
                  <a:srgbClr val="FF0000"/>
                </a:solidFill>
                <a:latin typeface="Courier New" charset="0"/>
                <a:ea typeface="굴림" charset="0"/>
                <a:cs typeface="굴림" charset="0"/>
              </a:rPr>
              <a:t>okContinue</a:t>
            </a:r>
            <a:r>
              <a:rPr lang="en-US" altLang="ko-KR" sz="1400" dirty="0" err="1" smtClean="0">
                <a:latin typeface="Courier New" charset="0"/>
                <a:ea typeface="굴림" charset="0"/>
                <a:cs typeface="굴림" charset="0"/>
              </a:rPr>
              <a:t>.signal</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
        <p:nvSpPr>
          <p:cNvPr id="9" name="Content Placeholder 4"/>
          <p:cNvSpPr txBox="1">
            <a:spLocks/>
          </p:cNvSpPr>
          <p:nvPr/>
        </p:nvSpPr>
        <p:spPr bwMode="auto">
          <a:xfrm>
            <a:off x="4635500" y="952500"/>
            <a:ext cx="41275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Writer()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AR)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smtClean="0">
                <a:solidFill>
                  <a:srgbClr val="FF0000"/>
                </a:solidFill>
                <a:latin typeface="Courier New" charset="0"/>
                <a:ea typeface="굴림" charset="0"/>
                <a:cs typeface="굴림" charset="0"/>
              </a:rPr>
              <a:t>okContinue</a:t>
            </a:r>
            <a:r>
              <a:rPr lang="en-US" altLang="ko-KR" sz="1400" dirty="0" err="1" smtClean="0">
                <a:latin typeface="Courier New" charset="0"/>
                <a:ea typeface="굴림" charset="0"/>
                <a:cs typeface="굴림" charset="0"/>
              </a:rPr>
              <a:t>.wait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a:t>
            </a:r>
            <a:r>
              <a:rPr lang="en-US" altLang="ko-KR" sz="1400" dirty="0" smtClean="0">
                <a:solidFill>
                  <a:srgbClr val="008000"/>
                </a:solidFill>
                <a:latin typeface="Courier New" charset="0"/>
                <a:ea typeface="굴림" charset="0"/>
                <a:cs typeface="굴림" charset="0"/>
              </a:rPr>
              <a:t> </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a:solidFill>
                  <a:srgbClr val="008000"/>
                </a:solidFill>
                <a:latin typeface="Courier New" charset="0"/>
                <a:ea typeface="굴림" charset="0"/>
                <a:cs typeface="굴림" charset="0"/>
              </a:rPr>
              <a:t/>
            </a:r>
            <a:br>
              <a:rPr lang="en-US" altLang="ko-KR" sz="1400" dirty="0">
                <a:solidFill>
                  <a:srgbClr val="008000"/>
                </a:solidFill>
                <a:latin typeface="Courier New" charset="0"/>
                <a:ea typeface="굴림" charset="0"/>
                <a:cs typeface="굴림" charset="0"/>
              </a:rPr>
            </a:br>
            <a:r>
              <a:rPr lang="en-US" altLang="ko-KR" sz="1400" dirty="0">
                <a:solidFill>
                  <a:srgbClr val="008000"/>
                </a:solidFill>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ReadWrite</a:t>
            </a:r>
            <a:r>
              <a:rPr lang="en-US" altLang="ko-KR" sz="1400" dirty="0">
                <a:solidFill>
                  <a:schemeClr val="hlink"/>
                </a:solidFill>
                <a:latin typeface="Courier New" charset="0"/>
                <a:ea typeface="굴림" charset="0"/>
                <a:cs typeface="굴림" charset="0"/>
              </a:rPr>
              <a:t>)</a:t>
            </a:r>
            <a:r>
              <a:rPr lang="en-US" altLang="ko-KR" sz="1400" dirty="0" smtClean="0">
                <a:solidFill>
                  <a:schemeClr val="hlink"/>
                </a:solidFill>
                <a:latin typeface="Courier New" charset="0"/>
                <a:ea typeface="굴림" charset="0"/>
                <a:cs typeface="굴림" charset="0"/>
              </a:rPr>
              <a:t>;</a:t>
            </a:r>
            <a:endParaRPr lang="en-US" altLang="ko-KR" sz="1400" dirty="0">
              <a:solidFill>
                <a:schemeClr val="hlink"/>
              </a:solidFill>
              <a:latin typeface="Courier New" charset="0"/>
              <a:ea typeface="굴림" charset="0"/>
              <a:cs typeface="굴림" charset="0"/>
            </a:endParaRPr>
          </a:p>
          <a:p>
            <a:pPr eaLnBrk="1" hangingPunct="1">
              <a:lnSpc>
                <a:spcPct val="80000"/>
              </a:lnSpc>
              <a:spcBef>
                <a:spcPct val="30000"/>
              </a:spcBef>
              <a:buSzPct val="100000"/>
            </a:pP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(WW &gt; 0){		 </a:t>
            </a:r>
            <a:r>
              <a:rPr lang="en-US" altLang="ko-KR" sz="1400" dirty="0" err="1" smtClean="0">
                <a:solidFill>
                  <a:srgbClr val="FF0000"/>
                </a:solidFill>
                <a:latin typeface="Courier New" charset="0"/>
                <a:ea typeface="굴림" charset="0"/>
                <a:cs typeface="굴림" charset="0"/>
              </a:rPr>
              <a:t>okContinue</a:t>
            </a:r>
            <a:r>
              <a:rPr lang="en-US" altLang="ko-KR" sz="1400" dirty="0" err="1" smtClean="0">
                <a:latin typeface="Courier New" charset="0"/>
                <a:ea typeface="굴림" charset="0"/>
                <a:cs typeface="굴림" charset="0"/>
              </a:rPr>
              <a:t>.signal</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else if (WR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smtClean="0">
                <a:solidFill>
                  <a:srgbClr val="FF0000"/>
                </a:solidFill>
                <a:latin typeface="Courier New" charset="0"/>
                <a:ea typeface="굴림" charset="0"/>
                <a:cs typeface="굴림" charset="0"/>
              </a:rPr>
              <a:t>okContinue</a:t>
            </a:r>
            <a:r>
              <a:rPr lang="en-US" altLang="ko-KR" sz="1400" dirty="0" err="1" smtClean="0">
                <a:latin typeface="Courier New" charset="0"/>
                <a:ea typeface="굴림" charset="0"/>
                <a:cs typeface="굴림" charset="0"/>
              </a:rPr>
              <a:t>.broadcast</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a:t>
            </a:r>
            <a:endParaRPr lang="en-US" altLang="ko-KR" sz="1400" dirty="0">
              <a:latin typeface="Helvetica" charset="0"/>
              <a:ea typeface="굴림" charset="0"/>
              <a:cs typeface="굴림" charset="0"/>
            </a:endParaRPr>
          </a:p>
          <a:p>
            <a:pPr eaLnBrk="1" hangingPunct="1">
              <a:lnSpc>
                <a:spcPct val="80000"/>
              </a:lnSpc>
              <a:spcBef>
                <a:spcPct val="30000"/>
              </a:spcBef>
              <a:buSzPct val="100000"/>
            </a:pPr>
            <a:endParaRPr lang="en-US" sz="1200" dirty="0">
              <a:latin typeface="Helvetica" charset="0"/>
            </a:endParaRPr>
          </a:p>
          <a:p>
            <a:pPr eaLnBrk="1" hangingPunct="1">
              <a:lnSpc>
                <a:spcPct val="80000"/>
              </a:lnSpc>
              <a:spcBef>
                <a:spcPct val="30000"/>
              </a:spcBef>
              <a:buSzPct val="100000"/>
            </a:pPr>
            <a:endParaRPr lang="en-US" altLang="ko-KR" sz="1400" dirty="0">
              <a:latin typeface="Helvetica" charset="0"/>
              <a:ea typeface="굴림" charset="0"/>
              <a:cs typeface="굴림" charset="0"/>
            </a:endParaRPr>
          </a:p>
        </p:txBody>
      </p:sp>
      <p:sp>
        <p:nvSpPr>
          <p:cNvPr id="6" name="Rectangle 7"/>
          <p:cNvSpPr>
            <a:spLocks noChangeArrowheads="1"/>
          </p:cNvSpPr>
          <p:nvPr/>
        </p:nvSpPr>
        <p:spPr bwMode="auto">
          <a:xfrm>
            <a:off x="482600" y="4292600"/>
            <a:ext cx="7683500" cy="825500"/>
          </a:xfrm>
          <a:prstGeom prst="rect">
            <a:avLst/>
          </a:prstGeom>
          <a:solidFill>
            <a:srgbClr val="FFFFAA"/>
          </a:solidFill>
          <a:ln w="25400">
            <a:noFill/>
            <a:round/>
            <a:headEnd type="triangle" w="med" len="med"/>
            <a:tailEnd/>
          </a:ln>
        </p:spPr>
        <p:txBody>
          <a:bodyPr anchor="ctr"/>
          <a:lstStyle/>
          <a:p>
            <a:pPr>
              <a:buFont typeface="Arial" charset="0"/>
              <a:buChar char="•"/>
            </a:pPr>
            <a:r>
              <a:rPr lang="en-US" dirty="0">
                <a:latin typeface="Helvetica Neue Light"/>
                <a:cs typeface="Helvetica Neue Light"/>
              </a:rPr>
              <a:t> R1 arrives </a:t>
            </a:r>
          </a:p>
          <a:p>
            <a:pPr>
              <a:buFont typeface="Arial" charset="0"/>
              <a:buChar char="•"/>
            </a:pPr>
            <a:r>
              <a:rPr lang="en-US" dirty="0">
                <a:latin typeface="Helvetica Neue Light"/>
                <a:cs typeface="Helvetica Neue Light"/>
              </a:rPr>
              <a:t> W1, R2 arrive while R1 still reading </a:t>
            </a:r>
            <a:r>
              <a:rPr lang="en-US" dirty="0">
                <a:latin typeface="Helvetica Neue Light"/>
                <a:cs typeface="Helvetica Neue Light"/>
                <a:sym typeface="Wingdings" charset="0"/>
              </a:rPr>
              <a:t> W1 and R2 wait for R1 to finish</a:t>
            </a:r>
            <a:endParaRPr lang="en-US" dirty="0">
              <a:latin typeface="Helvetica Neue Light"/>
              <a:cs typeface="Helvetica Neue Light"/>
            </a:endParaRPr>
          </a:p>
          <a:p>
            <a:pPr>
              <a:buFont typeface="Arial" charset="0"/>
              <a:buChar char="•"/>
            </a:pPr>
            <a:r>
              <a:rPr lang="en-US" dirty="0">
                <a:latin typeface="Helvetica Neue Light"/>
                <a:cs typeface="Helvetica Neue Light"/>
              </a:rPr>
              <a:t> R1 signals R2</a:t>
            </a:r>
          </a:p>
        </p:txBody>
      </p:sp>
    </p:spTree>
    <p:extLst>
      <p:ext uri="{BB962C8B-B14F-4D97-AF65-F5344CB8AC3E}">
        <p14:creationId xmlns:p14="http://schemas.microsoft.com/office/powerpoint/2010/main" val="1638008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533400" y="266700"/>
            <a:ext cx="8305800" cy="400050"/>
          </a:xfrm>
        </p:spPr>
        <p:txBody>
          <a:bodyPr/>
          <a:lstStyle/>
          <a:p>
            <a:r>
              <a:rPr lang="en-US" altLang="ko-KR" dirty="0" smtClean="0">
                <a:latin typeface="Helvetica" charset="0"/>
                <a:ea typeface="굴림" charset="0"/>
                <a:cs typeface="굴림" charset="0"/>
              </a:rPr>
              <a:t>Readers</a:t>
            </a:r>
            <a:r>
              <a:rPr lang="en-US" altLang="ko-KR" dirty="0">
                <a:latin typeface="Helvetica" charset="0"/>
                <a:ea typeface="굴림" charset="0"/>
                <a:cs typeface="굴림" charset="0"/>
              </a:rPr>
              <a:t>/Writers </a:t>
            </a:r>
            <a:r>
              <a:rPr lang="en-US" altLang="ko-KR" dirty="0" smtClean="0">
                <a:latin typeface="Helvetica" charset="0"/>
                <a:ea typeface="굴림" charset="0"/>
                <a:cs typeface="굴림" charset="0"/>
              </a:rPr>
              <a:t>Questions</a:t>
            </a:r>
            <a:endParaRPr lang="en-US" dirty="0">
              <a:latin typeface="Helvetica" charset="0"/>
              <a:ea typeface="ＭＳ Ｐゴシック" charset="0"/>
              <a:cs typeface="ＭＳ Ｐゴシック" charset="0"/>
            </a:endParaRPr>
          </a:p>
        </p:txBody>
      </p:sp>
      <p:sp>
        <p:nvSpPr>
          <p:cNvPr id="8" name="Content Placeholder 4"/>
          <p:cNvSpPr txBox="1">
            <a:spLocks/>
          </p:cNvSpPr>
          <p:nvPr/>
        </p:nvSpPr>
        <p:spPr bwMode="auto">
          <a:xfrm>
            <a:off x="698500" y="927100"/>
            <a:ext cx="36068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Reader()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WW)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br>
              <a:rPr lang="en-US" altLang="ko-KR" sz="1400" dirty="0" smtClean="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smtClean="0">
                <a:solidFill>
                  <a:srgbClr val="FF0000"/>
                </a:solidFill>
                <a:latin typeface="Courier New" charset="0"/>
                <a:ea typeface="굴림" charset="0"/>
                <a:cs typeface="굴림" charset="0"/>
              </a:rPr>
              <a:t>okContinue</a:t>
            </a:r>
            <a:r>
              <a:rPr lang="en-US" altLang="ko-KR" sz="1400" dirty="0" err="1" smtClean="0">
                <a:latin typeface="Courier New" charset="0"/>
                <a:ea typeface="굴림" charset="0"/>
                <a:cs typeface="굴림" charset="0"/>
              </a:rPr>
              <a:t>.wait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 </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WR--;	</a:t>
            </a:r>
            <a:r>
              <a:rPr lang="en-US" altLang="ko-KR" sz="1400" dirty="0" smtClean="0">
                <a:latin typeface="Courier New" charset="0"/>
                <a:ea typeface="굴림" charset="0"/>
                <a:cs typeface="굴림" charset="0"/>
              </a:rPr>
              <a:t>                </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AR++;		</a:t>
            </a:r>
            <a:r>
              <a:rPr lang="en-US" altLang="ko-KR" sz="1400" dirty="0" smtClean="0">
                <a:latin typeface="Courier New" charset="0"/>
                <a:ea typeface="굴림" charset="0"/>
                <a:cs typeface="굴림" charset="0"/>
              </a:rPr>
              <a:t>                </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ReadOnly</a:t>
            </a:r>
            <a:r>
              <a:rPr lang="en-US" altLang="ko-KR" sz="1400" dirty="0">
                <a:solidFill>
                  <a:schemeClr val="hlink"/>
                </a:solidFill>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(AR == 0 &amp;&amp; WW &gt; 0)		 </a:t>
            </a:r>
            <a:r>
              <a:rPr lang="en-US" altLang="ko-KR" sz="1400" dirty="0" err="1" smtClean="0">
                <a:solidFill>
                  <a:srgbClr val="FF0000"/>
                </a:solidFill>
                <a:latin typeface="Courier New" charset="0"/>
                <a:ea typeface="굴림" charset="0"/>
                <a:cs typeface="굴림" charset="0"/>
              </a:rPr>
              <a:t>okContinue</a:t>
            </a:r>
            <a:r>
              <a:rPr lang="en-US" altLang="ko-KR" sz="1400" dirty="0" err="1" smtClean="0">
                <a:latin typeface="Courier New" charset="0"/>
                <a:ea typeface="굴림" charset="0"/>
                <a:cs typeface="굴림" charset="0"/>
              </a:rPr>
              <a:t>.</a:t>
            </a:r>
            <a:r>
              <a:rPr lang="en-US" altLang="ko-KR" sz="1400" dirty="0" err="1" smtClean="0">
                <a:solidFill>
                  <a:srgbClr val="FF0000"/>
                </a:solidFill>
                <a:latin typeface="Courier New" charset="0"/>
                <a:ea typeface="굴림" charset="0"/>
                <a:cs typeface="굴림" charset="0"/>
              </a:rPr>
              <a:t>broadcast</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smtClean="0">
                <a:latin typeface="Courier New" charset="0"/>
                <a:ea typeface="굴림" charset="0"/>
                <a:cs typeface="굴림" charset="0"/>
              </a:rPr>
              <a:t>}</a:t>
            </a:r>
            <a:endParaRPr lang="en-US" altLang="ko-KR" sz="1400" dirty="0">
              <a:latin typeface="Helvetica" charset="0"/>
              <a:ea typeface="굴림" charset="0"/>
              <a:cs typeface="굴림" charset="0"/>
            </a:endParaRPr>
          </a:p>
        </p:txBody>
      </p:sp>
      <p:sp>
        <p:nvSpPr>
          <p:cNvPr id="9" name="Content Placeholder 4"/>
          <p:cNvSpPr txBox="1">
            <a:spLocks/>
          </p:cNvSpPr>
          <p:nvPr/>
        </p:nvSpPr>
        <p:spPr bwMode="auto">
          <a:xfrm>
            <a:off x="4635500" y="952500"/>
            <a:ext cx="41275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80000"/>
              </a:lnSpc>
              <a:spcBef>
                <a:spcPct val="30000"/>
              </a:spcBef>
              <a:buSzPct val="100000"/>
            </a:pPr>
            <a:r>
              <a:rPr lang="en-US" altLang="ko-KR" sz="1400" dirty="0">
                <a:latin typeface="Courier New" charset="0"/>
                <a:ea typeface="굴림" charset="0"/>
                <a:cs typeface="굴림" charset="0"/>
              </a:rPr>
              <a:t>Writer()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p>
          <a:p>
            <a:pPr eaLnBrk="1" hangingPunct="1">
              <a:lnSpc>
                <a:spcPct val="80000"/>
              </a:lnSpc>
              <a:spcBef>
                <a:spcPct val="30000"/>
              </a:spcBef>
              <a:buSzPct val="100000"/>
            </a:pPr>
            <a:r>
              <a:rPr lang="en-US" altLang="ko-KR" sz="1400" dirty="0">
                <a:latin typeface="Courier New" charset="0"/>
                <a:ea typeface="굴림" charset="0"/>
                <a:cs typeface="굴림" charset="0"/>
              </a:rPr>
              <a:t>		while ((AW + AR)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smtClean="0">
                <a:solidFill>
                  <a:srgbClr val="FF0000"/>
                </a:solidFill>
                <a:latin typeface="Courier New" charset="0"/>
                <a:ea typeface="굴림" charset="0"/>
                <a:cs typeface="굴림" charset="0"/>
              </a:rPr>
              <a:t>okContinue</a:t>
            </a:r>
            <a:r>
              <a:rPr lang="en-US" altLang="ko-KR" sz="1400" dirty="0" err="1" smtClean="0">
                <a:latin typeface="Courier New" charset="0"/>
                <a:ea typeface="굴림" charset="0"/>
                <a:cs typeface="굴림" charset="0"/>
              </a:rPr>
              <a:t>.wait</a:t>
            </a:r>
            <a:r>
              <a:rPr lang="en-US" altLang="ko-KR" sz="1400" dirty="0">
                <a:latin typeface="Courier New" charset="0"/>
                <a:ea typeface="굴림" charset="0"/>
                <a:cs typeface="굴림" charset="0"/>
              </a:rPr>
              <a:t>(&amp;lock)</a:t>
            </a:r>
            <a:r>
              <a:rPr lang="en-US" altLang="ko-KR" sz="1400" dirty="0" smtClean="0">
                <a:latin typeface="Courier New" charset="0"/>
                <a:ea typeface="굴림" charset="0"/>
                <a:cs typeface="굴림" charset="0"/>
              </a:rPr>
              <a:t>;</a:t>
            </a:r>
            <a:r>
              <a:rPr lang="en-US" altLang="ko-KR" sz="1400" dirty="0" smtClean="0">
                <a:solidFill>
                  <a:srgbClr val="008000"/>
                </a:solidFill>
                <a:latin typeface="Courier New" charset="0"/>
                <a:ea typeface="굴림" charset="0"/>
                <a:cs typeface="굴림" charset="0"/>
              </a:rPr>
              <a:t> </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WW--;	 </a:t>
            </a:r>
            <a:r>
              <a:rPr lang="en-US" altLang="ko-KR" sz="1400" dirty="0" smtClean="0">
                <a:latin typeface="Courier New" charset="0"/>
                <a:ea typeface="굴림" charset="0"/>
                <a:cs typeface="굴림" charset="0"/>
              </a:rPr>
              <a:t>               </a:t>
            </a:r>
            <a:r>
              <a:rPr lang="en-US" altLang="ko-KR" sz="1400" dirty="0">
                <a:solidFill>
                  <a:srgbClr val="008000"/>
                </a:solidFill>
                <a:latin typeface="Courier New" charset="0"/>
                <a:ea typeface="굴림" charset="0"/>
                <a:cs typeface="굴림" charset="0"/>
              </a:rPr>
              <a:t/>
            </a:r>
            <a:br>
              <a:rPr lang="en-US" altLang="ko-KR" sz="1400" dirty="0">
                <a:solidFill>
                  <a:srgbClr val="008000"/>
                </a:solidFill>
                <a:latin typeface="Courier New" charset="0"/>
                <a:ea typeface="굴림" charset="0"/>
                <a:cs typeface="굴림" charset="0"/>
              </a:rPr>
            </a:br>
            <a:r>
              <a:rPr lang="en-US" altLang="ko-KR" sz="1400" dirty="0">
                <a:solidFill>
                  <a:srgbClr val="008000"/>
                </a:solidFill>
                <a:latin typeface="Courier New" charset="0"/>
                <a:ea typeface="굴림" charset="0"/>
                <a:cs typeface="굴림" charset="0"/>
              </a:rPr>
              <a:t>	}</a:t>
            </a:r>
          </a:p>
          <a:p>
            <a:pPr eaLnBrk="1" hangingPunct="1">
              <a:lnSpc>
                <a:spcPct val="80000"/>
              </a:lnSpc>
              <a:spcBef>
                <a:spcPct val="30000"/>
              </a:spcBef>
              <a:buSzPct val="100000"/>
            </a:pP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solidFill>
                  <a:schemeClr val="hlink"/>
                </a:solidFill>
                <a:latin typeface="Courier New" charset="0"/>
                <a:ea typeface="굴림" charset="0"/>
                <a:cs typeface="굴림" charset="0"/>
              </a:rPr>
              <a:t/>
            </a:r>
            <a:br>
              <a:rPr lang="en-US" altLang="ko-KR" sz="1400" dirty="0">
                <a:solidFill>
                  <a:schemeClr val="hlink"/>
                </a:solidFill>
                <a:latin typeface="Courier New" charset="0"/>
                <a:ea typeface="굴림" charset="0"/>
                <a:cs typeface="굴림" charset="0"/>
              </a:rPr>
            </a:br>
            <a:r>
              <a:rPr lang="en-US" altLang="ko-KR" sz="1400" dirty="0">
                <a:solidFill>
                  <a:schemeClr val="hlink"/>
                </a:solidFill>
                <a:latin typeface="Courier New" charset="0"/>
                <a:ea typeface="굴림" charset="0"/>
                <a:cs typeface="굴림" charset="0"/>
              </a:rPr>
              <a:t>	</a:t>
            </a:r>
            <a:r>
              <a:rPr lang="en-US" altLang="ko-KR" sz="1400" dirty="0" err="1">
                <a:solidFill>
                  <a:schemeClr val="hlink"/>
                </a:solidFill>
                <a:latin typeface="Courier New" charset="0"/>
                <a:ea typeface="굴림" charset="0"/>
                <a:cs typeface="굴림" charset="0"/>
              </a:rPr>
              <a:t>AccessDbase</a:t>
            </a:r>
            <a:r>
              <a:rPr lang="en-US" altLang="ko-KR" sz="1400" dirty="0">
                <a:solidFill>
                  <a:schemeClr val="hlink"/>
                </a:solidFill>
                <a:latin typeface="Courier New" charset="0"/>
                <a:ea typeface="굴림" charset="0"/>
                <a:cs typeface="굴림" charset="0"/>
              </a:rPr>
              <a:t>(</a:t>
            </a:r>
            <a:r>
              <a:rPr lang="en-US" altLang="ko-KR" sz="1400" dirty="0" err="1">
                <a:solidFill>
                  <a:schemeClr val="hlink"/>
                </a:solidFill>
                <a:latin typeface="Courier New" charset="0"/>
                <a:ea typeface="굴림" charset="0"/>
                <a:cs typeface="굴림" charset="0"/>
              </a:rPr>
              <a:t>ReadWrite</a:t>
            </a:r>
            <a:r>
              <a:rPr lang="en-US" altLang="ko-KR" sz="1400" dirty="0">
                <a:solidFill>
                  <a:schemeClr val="hlink"/>
                </a:solidFill>
                <a:latin typeface="Courier New" charset="0"/>
                <a:ea typeface="굴림" charset="0"/>
                <a:cs typeface="굴림" charset="0"/>
              </a:rPr>
              <a:t>)</a:t>
            </a:r>
            <a:r>
              <a:rPr lang="en-US" altLang="ko-KR" sz="1400" dirty="0" smtClean="0">
                <a:solidFill>
                  <a:schemeClr val="hlink"/>
                </a:solidFill>
                <a:latin typeface="Courier New" charset="0"/>
                <a:ea typeface="굴림" charset="0"/>
                <a:cs typeface="굴림" charset="0"/>
              </a:rPr>
              <a:t>;</a:t>
            </a:r>
            <a:endParaRPr lang="en-US" altLang="ko-KR" sz="1400" dirty="0">
              <a:solidFill>
                <a:schemeClr val="hlink"/>
              </a:solidFill>
              <a:latin typeface="Courier New" charset="0"/>
              <a:ea typeface="굴림" charset="0"/>
              <a:cs typeface="굴림" charset="0"/>
            </a:endParaRPr>
          </a:p>
          <a:p>
            <a:pPr eaLnBrk="1" hangingPunct="1">
              <a:lnSpc>
                <a:spcPct val="80000"/>
              </a:lnSpc>
              <a:spcBef>
                <a:spcPct val="30000"/>
              </a:spcBef>
              <a:buSzPct val="100000"/>
            </a:pP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lock.Acquire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AW--;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if (WW &gt; 0){		 </a:t>
            </a:r>
            <a:r>
              <a:rPr lang="en-US" altLang="ko-KR" sz="1400" dirty="0" err="1" smtClean="0">
                <a:solidFill>
                  <a:srgbClr val="FF0000"/>
                </a:solidFill>
                <a:latin typeface="Courier New" charset="0"/>
                <a:ea typeface="굴림" charset="0"/>
                <a:cs typeface="굴림" charset="0"/>
              </a:rPr>
              <a:t>okContinue</a:t>
            </a:r>
            <a:r>
              <a:rPr lang="en-US" altLang="ko-KR" sz="1400" dirty="0" err="1" smtClean="0">
                <a:latin typeface="Courier New" charset="0"/>
                <a:ea typeface="굴림" charset="0"/>
                <a:cs typeface="굴림" charset="0"/>
              </a:rPr>
              <a:t>.signal</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else if (WR &gt; 0) </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smtClean="0">
                <a:solidFill>
                  <a:srgbClr val="FF0000"/>
                </a:solidFill>
                <a:latin typeface="Courier New" charset="0"/>
                <a:ea typeface="굴림" charset="0"/>
                <a:cs typeface="굴림" charset="0"/>
              </a:rPr>
              <a:t>okContinue</a:t>
            </a:r>
            <a:r>
              <a:rPr lang="en-US" altLang="ko-KR" sz="1400" dirty="0" err="1" smtClean="0">
                <a:latin typeface="Courier New" charset="0"/>
                <a:ea typeface="굴림" charset="0"/>
                <a:cs typeface="굴림" charset="0"/>
              </a:rPr>
              <a:t>.broadcast</a:t>
            </a:r>
            <a:r>
              <a:rPr lang="en-US" altLang="ko-KR" sz="1400" dirty="0">
                <a:latin typeface="Courier New" charset="0"/>
                <a:ea typeface="굴림" charset="0"/>
                <a:cs typeface="굴림" charset="0"/>
              </a:rPr>
              <a:t>()</a:t>
            </a:r>
            <a:r>
              <a:rPr lang="en-US" altLang="ko-KR" sz="1400" dirty="0" smtClean="0">
                <a:latin typeface="Courier New" charset="0"/>
                <a:ea typeface="굴림" charset="0"/>
                <a:cs typeface="굴림" charset="0"/>
              </a:rPr>
              <a:t>;</a:t>
            </a:r>
            <a:r>
              <a:rPr lang="en-US" altLang="ko-KR" sz="1400" dirty="0">
                <a:latin typeface="Courier New" charset="0"/>
                <a:ea typeface="굴림" charset="0"/>
                <a:cs typeface="굴림" charset="0"/>
              </a:rPr>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	</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	</a:t>
            </a:r>
            <a:r>
              <a:rPr lang="en-US" altLang="ko-KR" sz="1400" dirty="0" err="1">
                <a:latin typeface="Courier New" charset="0"/>
                <a:ea typeface="굴림" charset="0"/>
                <a:cs typeface="굴림" charset="0"/>
              </a:rPr>
              <a:t>lock.Release</a:t>
            </a:r>
            <a:r>
              <a:rPr lang="en-US" altLang="ko-KR" sz="1400" dirty="0">
                <a:latin typeface="Courier New" charset="0"/>
                <a:ea typeface="굴림" charset="0"/>
                <a:cs typeface="굴림" charset="0"/>
              </a:rPr>
              <a:t>();</a:t>
            </a:r>
            <a:br>
              <a:rPr lang="en-US" altLang="ko-KR" sz="1400" dirty="0">
                <a:latin typeface="Courier New" charset="0"/>
                <a:ea typeface="굴림" charset="0"/>
                <a:cs typeface="굴림" charset="0"/>
              </a:rPr>
            </a:br>
            <a:r>
              <a:rPr lang="en-US" altLang="ko-KR" sz="1400" dirty="0">
                <a:latin typeface="Courier New" charset="0"/>
                <a:ea typeface="굴림" charset="0"/>
                <a:cs typeface="굴림" charset="0"/>
              </a:rPr>
              <a:t>}</a:t>
            </a:r>
            <a:endParaRPr lang="en-US" altLang="ko-KR" sz="1400" dirty="0">
              <a:latin typeface="Helvetica" charset="0"/>
              <a:ea typeface="굴림" charset="0"/>
              <a:cs typeface="굴림" charset="0"/>
            </a:endParaRPr>
          </a:p>
          <a:p>
            <a:pPr eaLnBrk="1" hangingPunct="1">
              <a:lnSpc>
                <a:spcPct val="80000"/>
              </a:lnSpc>
              <a:spcBef>
                <a:spcPct val="30000"/>
              </a:spcBef>
              <a:buSzPct val="100000"/>
            </a:pPr>
            <a:endParaRPr lang="en-US" sz="1200" dirty="0">
              <a:latin typeface="Helvetica" charset="0"/>
            </a:endParaRPr>
          </a:p>
          <a:p>
            <a:pPr eaLnBrk="1" hangingPunct="1">
              <a:lnSpc>
                <a:spcPct val="80000"/>
              </a:lnSpc>
              <a:spcBef>
                <a:spcPct val="30000"/>
              </a:spcBef>
              <a:buSzPct val="100000"/>
            </a:pPr>
            <a:endParaRPr lang="en-US" altLang="ko-KR" sz="1400" dirty="0">
              <a:latin typeface="Helvetica" charset="0"/>
              <a:ea typeface="굴림" charset="0"/>
              <a:cs typeface="굴림" charset="0"/>
            </a:endParaRPr>
          </a:p>
        </p:txBody>
      </p:sp>
      <p:sp>
        <p:nvSpPr>
          <p:cNvPr id="7" name="Rectangular Callout 6"/>
          <p:cNvSpPr>
            <a:spLocks noChangeArrowheads="1"/>
          </p:cNvSpPr>
          <p:nvPr/>
        </p:nvSpPr>
        <p:spPr bwMode="auto">
          <a:xfrm>
            <a:off x="3276600" y="4127500"/>
            <a:ext cx="3403600" cy="482600"/>
          </a:xfrm>
          <a:prstGeom prst="wedgeRectCallout">
            <a:avLst>
              <a:gd name="adj1" fmla="val -43079"/>
              <a:gd name="adj2" fmla="val -74678"/>
            </a:avLst>
          </a:prstGeom>
          <a:solidFill>
            <a:srgbClr val="FFFFAA"/>
          </a:solidFill>
          <a:ln w="9525" cmpd="sng">
            <a:solidFill>
              <a:schemeClr val="tx1"/>
            </a:solidFill>
            <a:round/>
            <a:headEnd type="triangle" w="med" len="med"/>
            <a:tailEnd/>
          </a:ln>
        </p:spPr>
        <p:txBody>
          <a:bodyPr anchor="ctr"/>
          <a:lstStyle/>
          <a:p>
            <a:pPr algn="ctr"/>
            <a:r>
              <a:rPr lang="en-US">
                <a:latin typeface="Helvetica Neue Light"/>
                <a:cs typeface="Helvetica Neue Light"/>
              </a:rPr>
              <a:t>Need to change to broadcast!</a:t>
            </a:r>
          </a:p>
        </p:txBody>
      </p:sp>
    </p:spTree>
    <p:extLst>
      <p:ext uri="{BB962C8B-B14F-4D97-AF65-F5344CB8AC3E}">
        <p14:creationId xmlns:p14="http://schemas.microsoft.com/office/powerpoint/2010/main" val="2070192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Other Kinds of Notifications</a:t>
            </a:r>
            <a:endParaRPr lang="en-US" dirty="0"/>
          </a:p>
        </p:txBody>
      </p:sp>
      <p:sp>
        <p:nvSpPr>
          <p:cNvPr id="3" name="Content Placeholder 2"/>
          <p:cNvSpPr>
            <a:spLocks noGrp="1"/>
          </p:cNvSpPr>
          <p:nvPr>
            <p:ph idx="1"/>
          </p:nvPr>
        </p:nvSpPr>
        <p:spPr>
          <a:xfrm>
            <a:off x="169863" y="1041400"/>
            <a:ext cx="8850312" cy="3835399"/>
          </a:xfrm>
        </p:spPr>
        <p:txBody>
          <a:bodyPr/>
          <a:lstStyle/>
          <a:p>
            <a:pPr lvl="0"/>
            <a:r>
              <a:rPr lang="en-US" b="0" dirty="0" smtClean="0">
                <a:effectLst/>
              </a:rPr>
              <a:t>Timeouts: e.g., retry, and eventually go back to wait</a:t>
            </a:r>
            <a:endParaRPr lang="en-US" b="0" dirty="0" smtClean="0"/>
          </a:p>
          <a:p>
            <a:pPr lvl="0"/>
            <a:r>
              <a:rPr lang="en-US" b="0" dirty="0" smtClean="0">
                <a:effectLst/>
              </a:rPr>
              <a:t>Aborts: e.g., tel</a:t>
            </a:r>
            <a:r>
              <a:rPr lang="en-US" dirty="0" smtClean="0"/>
              <a:t>l a process to terminate, clean up the state, </a:t>
            </a:r>
            <a:r>
              <a:rPr lang="en-US" dirty="0" err="1" smtClean="0"/>
              <a:t>etc</a:t>
            </a:r>
            <a:endParaRPr lang="en-US" b="0" dirty="0" smtClean="0">
              <a:effectLst/>
            </a:endParaRPr>
          </a:p>
          <a:p>
            <a:pPr lvl="0"/>
            <a:r>
              <a:rPr lang="en-US" b="0" dirty="0" smtClean="0">
                <a:effectLst/>
              </a:rPr>
              <a:t>Deadlocks: </a:t>
            </a:r>
          </a:p>
          <a:p>
            <a:pPr lvl="1"/>
            <a:r>
              <a:rPr lang="en-US" b="0" dirty="0" smtClean="0">
                <a:effectLst/>
              </a:rPr>
              <a:t>Wait only releases the lock of the current monitor, not any nested calling monitors</a:t>
            </a:r>
          </a:p>
          <a:p>
            <a:pPr lvl="1"/>
            <a:r>
              <a:rPr lang="en-US" b="0" dirty="0" smtClean="0">
                <a:effectLst/>
              </a:rPr>
              <a:t>General problem with modular systems and synchronization: </a:t>
            </a:r>
          </a:p>
          <a:p>
            <a:pPr lvl="2"/>
            <a:r>
              <a:rPr lang="en-US" b="0" dirty="0" smtClean="0">
                <a:effectLst/>
              </a:rPr>
              <a:t>Synchronization requires </a:t>
            </a:r>
            <a:r>
              <a:rPr lang="en-US" b="0" i="1" dirty="0" smtClean="0">
                <a:effectLst/>
              </a:rPr>
              <a:t>global </a:t>
            </a:r>
            <a:r>
              <a:rPr lang="en-US" b="0" dirty="0" smtClean="0">
                <a:effectLst/>
              </a:rPr>
              <a:t>knowledge about locks, which violates information hiding paradigm of modular programming</a:t>
            </a:r>
          </a:p>
        </p:txBody>
      </p:sp>
    </p:spTree>
    <p:extLst>
      <p:ext uri="{BB962C8B-B14F-4D97-AF65-F5344CB8AC3E}">
        <p14:creationId xmlns:p14="http://schemas.microsoft.com/office/powerpoint/2010/main" val="4123817823"/>
      </p:ext>
    </p:extLst>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169863" y="155575"/>
            <a:ext cx="8850312" cy="857250"/>
          </a:xfrm>
        </p:spPr>
        <p:txBody>
          <a:bodyPr/>
          <a:lstStyle/>
          <a:p>
            <a:r>
              <a:rPr lang="en-US" altLang="ko-KR" dirty="0">
                <a:ea typeface="굴림" charset="0"/>
              </a:rPr>
              <a:t>Four </a:t>
            </a:r>
            <a:r>
              <a:rPr lang="en-US" altLang="ko-KR" dirty="0" smtClean="0">
                <a:ea typeface="굴림" charset="0"/>
              </a:rPr>
              <a:t>Requirements </a:t>
            </a:r>
            <a:r>
              <a:rPr lang="en-US" altLang="ko-KR" dirty="0">
                <a:ea typeface="굴림" charset="0"/>
              </a:rPr>
              <a:t>for Deadlock</a:t>
            </a:r>
          </a:p>
        </p:txBody>
      </p:sp>
      <p:sp>
        <p:nvSpPr>
          <p:cNvPr id="34819" name="Rectangle 3"/>
          <p:cNvSpPr>
            <a:spLocks noGrp="1" noChangeArrowheads="1"/>
          </p:cNvSpPr>
          <p:nvPr>
            <p:ph type="body" idx="1"/>
          </p:nvPr>
        </p:nvSpPr>
        <p:spPr>
          <a:xfrm>
            <a:off x="204410" y="870857"/>
            <a:ext cx="8534400" cy="4272643"/>
          </a:xfrm>
        </p:spPr>
        <p:txBody>
          <a:bodyPr>
            <a:normAutofit fontScale="77500" lnSpcReduction="20000"/>
          </a:bodyPr>
          <a:lstStyle/>
          <a:p>
            <a:pPr>
              <a:lnSpc>
                <a:spcPct val="120000"/>
              </a:lnSpc>
              <a:spcBef>
                <a:spcPct val="20000"/>
              </a:spcBef>
            </a:pPr>
            <a:r>
              <a:rPr lang="en-US" altLang="ko-KR" b="0" dirty="0">
                <a:solidFill>
                  <a:schemeClr val="hlink"/>
                </a:solidFill>
                <a:ea typeface="굴림" charset="0"/>
              </a:rPr>
              <a:t>Mutual exclusion</a:t>
            </a:r>
          </a:p>
          <a:p>
            <a:pPr lvl="1">
              <a:lnSpc>
                <a:spcPct val="120000"/>
              </a:lnSpc>
              <a:spcBef>
                <a:spcPct val="20000"/>
              </a:spcBef>
            </a:pPr>
            <a:r>
              <a:rPr lang="en-US" altLang="ko-KR" b="0" dirty="0">
                <a:ea typeface="굴림" charset="0"/>
              </a:rPr>
              <a:t>Only one thread at a time can use a resource.</a:t>
            </a:r>
          </a:p>
          <a:p>
            <a:pPr>
              <a:lnSpc>
                <a:spcPct val="120000"/>
              </a:lnSpc>
              <a:spcBef>
                <a:spcPct val="20000"/>
              </a:spcBef>
            </a:pPr>
            <a:r>
              <a:rPr lang="en-US" altLang="ko-KR" b="0" dirty="0">
                <a:solidFill>
                  <a:schemeClr val="hlink"/>
                </a:solidFill>
                <a:ea typeface="굴림" charset="0"/>
              </a:rPr>
              <a:t>Hold and wait</a:t>
            </a:r>
          </a:p>
          <a:p>
            <a:pPr lvl="1">
              <a:lnSpc>
                <a:spcPct val="120000"/>
              </a:lnSpc>
              <a:spcBef>
                <a:spcPct val="20000"/>
              </a:spcBef>
            </a:pPr>
            <a:r>
              <a:rPr lang="en-US" altLang="ko-KR" b="0" dirty="0">
                <a:ea typeface="굴림" charset="0"/>
              </a:rPr>
              <a:t>Thread holding at least one resource is waiting to acquire additional resources held by other threads</a:t>
            </a:r>
          </a:p>
          <a:p>
            <a:pPr>
              <a:lnSpc>
                <a:spcPct val="120000"/>
              </a:lnSpc>
              <a:spcBef>
                <a:spcPct val="20000"/>
              </a:spcBef>
            </a:pPr>
            <a:r>
              <a:rPr lang="en-US" altLang="ko-KR" b="0" dirty="0">
                <a:solidFill>
                  <a:schemeClr val="hlink"/>
                </a:solidFill>
                <a:ea typeface="굴림" charset="0"/>
              </a:rPr>
              <a:t>No preemption</a:t>
            </a:r>
          </a:p>
          <a:p>
            <a:pPr lvl="1">
              <a:lnSpc>
                <a:spcPct val="120000"/>
              </a:lnSpc>
              <a:spcBef>
                <a:spcPct val="20000"/>
              </a:spcBef>
            </a:pPr>
            <a:r>
              <a:rPr lang="en-US" altLang="ko-KR" b="0" dirty="0">
                <a:ea typeface="굴림" charset="0"/>
              </a:rPr>
              <a:t>Resources are released only voluntarily by the thread holding the resource, after thread is finished with it</a:t>
            </a:r>
          </a:p>
          <a:p>
            <a:pPr>
              <a:lnSpc>
                <a:spcPct val="120000"/>
              </a:lnSpc>
              <a:spcBef>
                <a:spcPct val="20000"/>
              </a:spcBef>
            </a:pPr>
            <a:r>
              <a:rPr lang="en-US" altLang="ko-KR" b="0" dirty="0">
                <a:solidFill>
                  <a:schemeClr val="hlink"/>
                </a:solidFill>
                <a:ea typeface="굴림" charset="0"/>
              </a:rPr>
              <a:t>Circular wait</a:t>
            </a:r>
          </a:p>
          <a:p>
            <a:pPr lvl="1">
              <a:lnSpc>
                <a:spcPct val="120000"/>
              </a:lnSpc>
              <a:spcBef>
                <a:spcPct val="20000"/>
              </a:spcBef>
            </a:pPr>
            <a:r>
              <a:rPr lang="en-US" altLang="ko-KR" b="0" dirty="0">
                <a:ea typeface="굴림" charset="0"/>
              </a:rPr>
              <a:t>There exists a set {</a:t>
            </a:r>
            <a:r>
              <a:rPr lang="en-US" altLang="ko-KR" b="0" i="1" dirty="0">
                <a:ea typeface="굴림" charset="0"/>
              </a:rPr>
              <a:t>T</a:t>
            </a:r>
            <a:r>
              <a:rPr lang="en-US" altLang="ko-KR" b="0" baseline="-25000" dirty="0">
                <a:ea typeface="굴림" charset="0"/>
              </a:rPr>
              <a:t>1</a:t>
            </a:r>
            <a:r>
              <a:rPr lang="en-US" altLang="ko-KR" b="0" dirty="0">
                <a:ea typeface="굴림" charset="0"/>
              </a:rPr>
              <a:t>, …, </a:t>
            </a:r>
            <a:r>
              <a:rPr lang="en-US" altLang="ko-KR" b="0" i="1" dirty="0" err="1">
                <a:ea typeface="굴림" charset="0"/>
              </a:rPr>
              <a:t>T</a:t>
            </a:r>
            <a:r>
              <a:rPr lang="en-US" altLang="ko-KR" b="0" baseline="-25000" dirty="0" err="1">
                <a:ea typeface="굴림" charset="0"/>
              </a:rPr>
              <a:t>n</a:t>
            </a:r>
            <a:r>
              <a:rPr lang="en-US" altLang="ko-KR" b="0" dirty="0">
                <a:ea typeface="굴림" charset="0"/>
              </a:rPr>
              <a:t>} of waiting threads</a:t>
            </a:r>
          </a:p>
          <a:p>
            <a:pPr lvl="2">
              <a:lnSpc>
                <a:spcPct val="120000"/>
              </a:lnSpc>
              <a:spcBef>
                <a:spcPct val="20000"/>
              </a:spcBef>
            </a:pPr>
            <a:r>
              <a:rPr lang="en-US" altLang="ko-KR" b="0" i="1" dirty="0">
                <a:ea typeface="굴림" charset="0"/>
              </a:rPr>
              <a:t>T</a:t>
            </a:r>
            <a:r>
              <a:rPr lang="en-US" altLang="ko-KR" b="0" baseline="-25000" dirty="0">
                <a:ea typeface="굴림" charset="0"/>
              </a:rPr>
              <a:t>1 </a:t>
            </a:r>
            <a:r>
              <a:rPr lang="en-US" altLang="ko-KR" b="0" dirty="0">
                <a:ea typeface="굴림" charset="0"/>
              </a:rPr>
              <a:t>is waiting for a resource that is held by </a:t>
            </a:r>
            <a:r>
              <a:rPr lang="en-US" altLang="ko-KR" b="0" i="1" dirty="0">
                <a:ea typeface="굴림" charset="0"/>
              </a:rPr>
              <a:t>T</a:t>
            </a:r>
            <a:r>
              <a:rPr lang="en-US" altLang="ko-KR" b="0" baseline="-25000" dirty="0">
                <a:ea typeface="굴림" charset="0"/>
              </a:rPr>
              <a:t>2</a:t>
            </a:r>
            <a:endParaRPr lang="en-US" altLang="ko-KR" b="0" dirty="0">
              <a:ea typeface="굴림" charset="0"/>
            </a:endParaRPr>
          </a:p>
          <a:p>
            <a:pPr lvl="2">
              <a:lnSpc>
                <a:spcPct val="120000"/>
              </a:lnSpc>
              <a:spcBef>
                <a:spcPct val="20000"/>
              </a:spcBef>
            </a:pPr>
            <a:r>
              <a:rPr lang="en-US" altLang="ko-KR" b="0" i="1" dirty="0">
                <a:ea typeface="굴림" charset="0"/>
              </a:rPr>
              <a:t>T</a:t>
            </a:r>
            <a:r>
              <a:rPr lang="en-US" altLang="ko-KR" b="0" baseline="-25000" dirty="0">
                <a:ea typeface="굴림" charset="0"/>
              </a:rPr>
              <a:t>2</a:t>
            </a:r>
            <a:r>
              <a:rPr lang="en-US" altLang="ko-KR" b="0" dirty="0">
                <a:ea typeface="굴림" charset="0"/>
              </a:rPr>
              <a:t> is waiting for a resource that is held by </a:t>
            </a:r>
            <a:r>
              <a:rPr lang="en-US" altLang="ko-KR" b="0" i="1" dirty="0">
                <a:ea typeface="굴림" charset="0"/>
              </a:rPr>
              <a:t>T</a:t>
            </a:r>
            <a:r>
              <a:rPr lang="en-US" altLang="ko-KR" b="0" baseline="-25000" dirty="0">
                <a:ea typeface="굴림" charset="0"/>
              </a:rPr>
              <a:t>3</a:t>
            </a:r>
            <a:endParaRPr lang="en-US" altLang="ko-KR" b="0" dirty="0">
              <a:ea typeface="굴림" charset="0"/>
            </a:endParaRPr>
          </a:p>
          <a:p>
            <a:pPr lvl="2">
              <a:lnSpc>
                <a:spcPct val="120000"/>
              </a:lnSpc>
              <a:spcBef>
                <a:spcPct val="20000"/>
              </a:spcBef>
            </a:pPr>
            <a:r>
              <a:rPr lang="en-US" altLang="ko-KR" b="0" dirty="0">
                <a:ea typeface="굴림" charset="0"/>
              </a:rPr>
              <a:t>…</a:t>
            </a:r>
          </a:p>
          <a:p>
            <a:pPr lvl="2">
              <a:lnSpc>
                <a:spcPct val="120000"/>
              </a:lnSpc>
              <a:spcBef>
                <a:spcPct val="20000"/>
              </a:spcBef>
            </a:pPr>
            <a:r>
              <a:rPr lang="en-US" altLang="ko-KR" b="0" i="1" dirty="0" err="1">
                <a:ea typeface="굴림" charset="0"/>
              </a:rPr>
              <a:t>T</a:t>
            </a:r>
            <a:r>
              <a:rPr lang="en-US" altLang="ko-KR" b="0" i="1" baseline="-25000" dirty="0" err="1">
                <a:ea typeface="굴림" charset="0"/>
              </a:rPr>
              <a:t>n</a:t>
            </a:r>
            <a:r>
              <a:rPr lang="en-US" altLang="ko-KR" b="0" dirty="0">
                <a:ea typeface="굴림" charset="0"/>
              </a:rPr>
              <a:t> is waiting for a resource that is held by </a:t>
            </a:r>
            <a:r>
              <a:rPr lang="en-US" altLang="ko-KR" b="0" i="1" dirty="0">
                <a:ea typeface="굴림" charset="0"/>
              </a:rPr>
              <a:t>T</a:t>
            </a:r>
            <a:r>
              <a:rPr lang="en-US" altLang="ko-KR" b="0" baseline="-25000" dirty="0">
                <a:ea typeface="굴림" charset="0"/>
              </a:rPr>
              <a:t>1</a:t>
            </a:r>
            <a:endParaRPr lang="en-US" altLang="ko-KR" b="0" dirty="0">
              <a:ea typeface="굴림" charset="0"/>
            </a:endParaRPr>
          </a:p>
        </p:txBody>
      </p:sp>
    </p:spTree>
    <p:extLst>
      <p:ext uri="{BB962C8B-B14F-4D97-AF65-F5344CB8AC3E}">
        <p14:creationId xmlns:p14="http://schemas.microsoft.com/office/powerpoint/2010/main" val="402352273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63" y="53975"/>
            <a:ext cx="8850312" cy="857250"/>
          </a:xfrm>
        </p:spPr>
        <p:txBody>
          <a:bodyPr/>
          <a:lstStyle/>
          <a:p>
            <a:pPr lvl="0"/>
            <a:r>
              <a:rPr lang="en-US" dirty="0" smtClean="0"/>
              <a:t>How to Synchronize </a:t>
            </a:r>
            <a:r>
              <a:rPr lang="en-US" dirty="0"/>
              <a:t>P</a:t>
            </a:r>
            <a:r>
              <a:rPr lang="en-US" dirty="0" smtClean="0"/>
              <a:t>rocesses? (cont’d)</a:t>
            </a:r>
            <a:endParaRPr lang="en-US" dirty="0"/>
          </a:p>
        </p:txBody>
      </p:sp>
      <p:sp>
        <p:nvSpPr>
          <p:cNvPr id="3" name="Content Placeholder 2"/>
          <p:cNvSpPr>
            <a:spLocks noGrp="1"/>
          </p:cNvSpPr>
          <p:nvPr>
            <p:ph idx="1"/>
          </p:nvPr>
        </p:nvSpPr>
        <p:spPr>
          <a:xfrm>
            <a:off x="169863" y="906463"/>
            <a:ext cx="8859838" cy="4325937"/>
          </a:xfrm>
        </p:spPr>
        <p:txBody>
          <a:bodyPr/>
          <a:lstStyle/>
          <a:p>
            <a:pPr lvl="0"/>
            <a:r>
              <a:rPr lang="en-US" b="0" dirty="0" smtClean="0">
                <a:effectLst/>
              </a:rPr>
              <a:t>Simple locking (</a:t>
            </a:r>
            <a:r>
              <a:rPr lang="en-US" b="0" i="1" dirty="0" smtClean="0">
                <a:effectLst/>
              </a:rPr>
              <a:t>e.g.</a:t>
            </a:r>
            <a:r>
              <a:rPr lang="en-US" b="0" dirty="0" smtClean="0">
                <a:effectLst/>
              </a:rPr>
              <a:t>, semaphores): </a:t>
            </a:r>
          </a:p>
          <a:p>
            <a:pPr lvl="1"/>
            <a:r>
              <a:rPr lang="en-US" b="0" dirty="0"/>
              <a:t>T</a:t>
            </a:r>
            <a:r>
              <a:rPr lang="en-US" b="0" dirty="0" smtClean="0">
                <a:effectLst/>
              </a:rPr>
              <a:t>oo little structuring discipline, </a:t>
            </a:r>
            <a:r>
              <a:rPr lang="en-US" b="0" i="1" dirty="0" smtClean="0">
                <a:effectLst/>
              </a:rPr>
              <a:t>e.g.</a:t>
            </a:r>
            <a:r>
              <a:rPr lang="en-US" b="0" dirty="0" smtClean="0">
                <a:effectLst/>
              </a:rPr>
              <a:t>, no guarantee that locks will be released on every code path</a:t>
            </a:r>
          </a:p>
          <a:p>
            <a:pPr lvl="1"/>
            <a:r>
              <a:rPr lang="en-US" b="0" dirty="0" smtClean="0"/>
              <a:t>W</a:t>
            </a:r>
            <a:r>
              <a:rPr lang="en-US" b="0" dirty="0" smtClean="0">
                <a:effectLst/>
              </a:rPr>
              <a:t>anted something that could be integrated into a Mesa language construct</a:t>
            </a:r>
          </a:p>
          <a:p>
            <a:pPr lvl="1"/>
            <a:endParaRPr lang="en-US" b="0" dirty="0" smtClean="0">
              <a:effectLst/>
            </a:endParaRPr>
          </a:p>
          <a:p>
            <a:pPr lvl="0"/>
            <a:r>
              <a:rPr lang="en-US" b="0" dirty="0" smtClean="0">
                <a:effectLst/>
              </a:rPr>
              <a:t>Chose preemptive scheduling of lightweight processes and monitors</a:t>
            </a:r>
          </a:p>
          <a:p>
            <a:pPr marL="0" indent="0">
              <a:buNone/>
            </a:pPr>
            <a:endParaRPr lang="en-US" b="0" dirty="0"/>
          </a:p>
        </p:txBody>
      </p:sp>
    </p:spTree>
    <p:extLst>
      <p:ext uri="{BB962C8B-B14F-4D97-AF65-F5344CB8AC3E}">
        <p14:creationId xmlns:p14="http://schemas.microsoft.com/office/powerpoint/2010/main" val="1662242014"/>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Deadlock</a:t>
            </a:r>
            <a:endParaRPr lang="en-US" dirty="0"/>
          </a:p>
        </p:txBody>
      </p:sp>
      <p:sp>
        <p:nvSpPr>
          <p:cNvPr id="3" name="Content Placeholder 2"/>
          <p:cNvSpPr>
            <a:spLocks noGrp="1"/>
          </p:cNvSpPr>
          <p:nvPr>
            <p:ph idx="1"/>
          </p:nvPr>
        </p:nvSpPr>
        <p:spPr>
          <a:xfrm>
            <a:off x="169863" y="1084263"/>
            <a:ext cx="8850312" cy="3805237"/>
          </a:xfrm>
        </p:spPr>
        <p:txBody>
          <a:bodyPr/>
          <a:lstStyle/>
          <a:p>
            <a:pPr lvl="0"/>
            <a:r>
              <a:rPr lang="en-US" b="0" dirty="0" smtClean="0">
                <a:effectLst/>
              </a:rPr>
              <a:t>Why is monitor deadlock less onerous than the yield problem for non-preemptive schedulers?</a:t>
            </a:r>
          </a:p>
          <a:p>
            <a:pPr lvl="1"/>
            <a:r>
              <a:rPr lang="en-US" b="0" dirty="0" smtClean="0">
                <a:effectLst/>
              </a:rPr>
              <a:t>Want to generally insert as many yields as possible to provide increased concurrency; only use locks when you want to synchronize</a:t>
            </a:r>
          </a:p>
          <a:p>
            <a:pPr lvl="1"/>
            <a:r>
              <a:rPr lang="en-US" b="0" dirty="0" smtClean="0">
                <a:effectLst/>
              </a:rPr>
              <a:t>Yield bugs are difficult to find (symptoms may appear far after the bogus yield)</a:t>
            </a:r>
          </a:p>
          <a:p>
            <a:pPr marL="457200" lvl="1" indent="0">
              <a:buNone/>
            </a:pPr>
            <a:endParaRPr lang="en-US" b="0" dirty="0" smtClean="0">
              <a:effectLst/>
            </a:endParaRPr>
          </a:p>
        </p:txBody>
      </p:sp>
    </p:spTree>
    <p:extLst>
      <p:ext uri="{BB962C8B-B14F-4D97-AF65-F5344CB8AC3E}">
        <p14:creationId xmlns:p14="http://schemas.microsoft.com/office/powerpoint/2010/main" val="17155519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Deadlock</a:t>
            </a:r>
            <a:endParaRPr lang="en-US" dirty="0"/>
          </a:p>
        </p:txBody>
      </p:sp>
      <p:sp>
        <p:nvSpPr>
          <p:cNvPr id="3" name="Content Placeholder 2"/>
          <p:cNvSpPr>
            <a:spLocks noGrp="1"/>
          </p:cNvSpPr>
          <p:nvPr>
            <p:ph idx="1"/>
          </p:nvPr>
        </p:nvSpPr>
        <p:spPr>
          <a:xfrm>
            <a:off x="169863" y="1084263"/>
            <a:ext cx="8593137" cy="3805237"/>
          </a:xfrm>
        </p:spPr>
        <p:txBody>
          <a:bodyPr/>
          <a:lstStyle/>
          <a:p>
            <a:pPr lvl="0"/>
            <a:r>
              <a:rPr lang="en-US" b="0" dirty="0" smtClean="0">
                <a:effectLst/>
              </a:rPr>
              <a:t>Basic deadlock rule: no recursion, direct or mutual</a:t>
            </a:r>
          </a:p>
          <a:p>
            <a:pPr lvl="1"/>
            <a:r>
              <a:rPr lang="en-US" b="0" dirty="0" smtClean="0">
                <a:effectLst/>
              </a:rPr>
              <a:t>Alternatives? Impose ordering on acquisition</a:t>
            </a:r>
          </a:p>
          <a:p>
            <a:pPr lvl="1"/>
            <a:r>
              <a:rPr lang="en-US" b="0" dirty="0" smtClean="0"/>
              <a:t>“It is unreasonable to blame the tool when poorly chosen constraints lead to deadlock”</a:t>
            </a:r>
            <a:endParaRPr lang="en-US" b="0" dirty="0" smtClean="0">
              <a:effectLst/>
            </a:endParaRPr>
          </a:p>
          <a:p>
            <a:pPr lvl="1"/>
            <a:endParaRPr lang="en-US" b="0" dirty="0" smtClean="0">
              <a:effectLst/>
            </a:endParaRPr>
          </a:p>
          <a:p>
            <a:pPr lvl="0"/>
            <a:r>
              <a:rPr lang="en-US" b="0" dirty="0" smtClean="0">
                <a:effectLst/>
              </a:rPr>
              <a:t>Lock granularity for concurrent access to objects</a:t>
            </a:r>
          </a:p>
          <a:p>
            <a:pPr lvl="1"/>
            <a:r>
              <a:rPr lang="en-US" b="0" dirty="0"/>
              <a:t>I</a:t>
            </a:r>
            <a:r>
              <a:rPr lang="en-US" b="0" dirty="0" smtClean="0">
                <a:effectLst/>
              </a:rPr>
              <a:t>ntroduced monitored records so that the same monitor code could handle multiple instances of something in parallel</a:t>
            </a:r>
          </a:p>
        </p:txBody>
      </p:sp>
    </p:spTree>
    <p:extLst>
      <p:ext uri="{BB962C8B-B14F-4D97-AF65-F5344CB8AC3E}">
        <p14:creationId xmlns:p14="http://schemas.microsoft.com/office/powerpoint/2010/main" val="2616115713"/>
      </p:ext>
    </p:extLst>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Interrupts </a:t>
            </a:r>
            <a:endParaRPr lang="en-US" dirty="0"/>
          </a:p>
        </p:txBody>
      </p:sp>
      <p:sp>
        <p:nvSpPr>
          <p:cNvPr id="3" name="Content Placeholder 2"/>
          <p:cNvSpPr>
            <a:spLocks noGrp="1"/>
          </p:cNvSpPr>
          <p:nvPr>
            <p:ph idx="1"/>
          </p:nvPr>
        </p:nvSpPr>
        <p:spPr>
          <a:xfrm>
            <a:off x="169863" y="1092201"/>
            <a:ext cx="8402638" cy="3962400"/>
          </a:xfrm>
        </p:spPr>
        <p:txBody>
          <a:bodyPr>
            <a:normAutofit fontScale="92500" lnSpcReduction="10000"/>
          </a:bodyPr>
          <a:lstStyle/>
          <a:p>
            <a:pPr lvl="0">
              <a:lnSpc>
                <a:spcPct val="120000"/>
              </a:lnSpc>
            </a:pPr>
            <a:r>
              <a:rPr lang="en-US" b="0" dirty="0" smtClean="0">
                <a:effectLst/>
              </a:rPr>
              <a:t>Devices can’t afford to wait to acquire a monitor lock</a:t>
            </a:r>
          </a:p>
          <a:p>
            <a:pPr lvl="2">
              <a:lnSpc>
                <a:spcPct val="120000"/>
              </a:lnSpc>
            </a:pPr>
            <a:endParaRPr lang="en-US" b="0" dirty="0" smtClean="0">
              <a:effectLst/>
            </a:endParaRPr>
          </a:p>
          <a:p>
            <a:pPr lvl="0">
              <a:lnSpc>
                <a:spcPct val="120000"/>
              </a:lnSpc>
            </a:pPr>
            <a:r>
              <a:rPr lang="en-US" b="0" dirty="0" smtClean="0">
                <a:effectLst/>
              </a:rPr>
              <a:t>Introduced naked notifies: device notifies without holding the monitor lock</a:t>
            </a:r>
          </a:p>
          <a:p>
            <a:pPr lvl="2">
              <a:lnSpc>
                <a:spcPct val="120000"/>
              </a:lnSpc>
            </a:pPr>
            <a:endParaRPr lang="en-US" b="0" dirty="0" smtClean="0">
              <a:effectLst/>
            </a:endParaRPr>
          </a:p>
          <a:p>
            <a:pPr lvl="0">
              <a:lnSpc>
                <a:spcPct val="120000"/>
              </a:lnSpc>
            </a:pPr>
            <a:r>
              <a:rPr lang="en-US" b="0" dirty="0" smtClean="0">
                <a:effectLst/>
              </a:rPr>
              <a:t>Had to worry about a timing race:</a:t>
            </a:r>
          </a:p>
          <a:p>
            <a:pPr lvl="1">
              <a:lnSpc>
                <a:spcPct val="120000"/>
              </a:lnSpc>
            </a:pPr>
            <a:r>
              <a:rPr lang="en-US" b="0" dirty="0"/>
              <a:t>T</a:t>
            </a:r>
            <a:r>
              <a:rPr lang="en-US" b="0" dirty="0" smtClean="0">
                <a:effectLst/>
              </a:rPr>
              <a:t>he notify could occur between a monitor’s condition check and its call on Wait</a:t>
            </a:r>
          </a:p>
          <a:p>
            <a:pPr lvl="1">
              <a:lnSpc>
                <a:spcPct val="120000"/>
              </a:lnSpc>
            </a:pPr>
            <a:r>
              <a:rPr lang="en-US" b="0" dirty="0" smtClean="0">
                <a:effectLst/>
              </a:rPr>
              <a:t>Added a wakeup-waiting flag (basically a binary semaphore) to condition variables</a:t>
            </a:r>
          </a:p>
          <a:p>
            <a:pPr lvl="1">
              <a:lnSpc>
                <a:spcPct val="120000"/>
              </a:lnSpc>
            </a:pPr>
            <a:endParaRPr lang="en-US" b="0" dirty="0" smtClean="0">
              <a:effectLst/>
            </a:endParaRPr>
          </a:p>
        </p:txBody>
      </p:sp>
    </p:spTree>
    <p:extLst>
      <p:ext uri="{BB962C8B-B14F-4D97-AF65-F5344CB8AC3E}">
        <p14:creationId xmlns:p14="http://schemas.microsoft.com/office/powerpoint/2010/main" val="2629904654"/>
      </p:ext>
    </p:extLst>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Priority Inversion</a:t>
            </a:r>
            <a:endParaRPr lang="en-US" dirty="0"/>
          </a:p>
        </p:txBody>
      </p:sp>
      <p:sp>
        <p:nvSpPr>
          <p:cNvPr id="3" name="Content Placeholder 2"/>
          <p:cNvSpPr>
            <a:spLocks noGrp="1"/>
          </p:cNvSpPr>
          <p:nvPr>
            <p:ph idx="1"/>
          </p:nvPr>
        </p:nvSpPr>
        <p:spPr>
          <a:xfrm>
            <a:off x="169863" y="1236663"/>
            <a:ext cx="8850312" cy="3394075"/>
          </a:xfrm>
        </p:spPr>
        <p:txBody>
          <a:bodyPr/>
          <a:lstStyle/>
          <a:p>
            <a:pPr lvl="0"/>
            <a:r>
              <a:rPr lang="en-US" b="0" dirty="0" smtClean="0">
                <a:effectLst/>
              </a:rPr>
              <a:t>High-priority processes may block on lower-priority processes</a:t>
            </a:r>
          </a:p>
          <a:p>
            <a:pPr lvl="2"/>
            <a:endParaRPr lang="en-US" sz="1800" b="0" dirty="0" smtClean="0">
              <a:solidFill>
                <a:schemeClr val="tx1"/>
              </a:solidFill>
              <a:effectLst/>
            </a:endParaRPr>
          </a:p>
          <a:p>
            <a:pPr lvl="0"/>
            <a:r>
              <a:rPr lang="en-US" b="0" dirty="0" smtClean="0">
                <a:effectLst/>
              </a:rPr>
              <a:t>A solution:</a:t>
            </a:r>
          </a:p>
          <a:p>
            <a:pPr lvl="1"/>
            <a:r>
              <a:rPr lang="en-US" b="0" dirty="0"/>
              <a:t>T</a:t>
            </a:r>
            <a:r>
              <a:rPr lang="en-US" b="0" dirty="0" smtClean="0">
                <a:effectLst/>
              </a:rPr>
              <a:t>emporarily increase the priority of the holder of the monitor to that of the highest priority blocked process </a:t>
            </a:r>
          </a:p>
          <a:p>
            <a:pPr lvl="1"/>
            <a:r>
              <a:rPr lang="en-US" b="0" dirty="0"/>
              <a:t>S</a:t>
            </a:r>
            <a:r>
              <a:rPr lang="en-US" b="0" dirty="0" smtClean="0">
                <a:effectLst/>
              </a:rPr>
              <a:t>omewhat tricky – what happens when that high-priority process finishes with the monitor? </a:t>
            </a:r>
          </a:p>
          <a:p>
            <a:pPr lvl="2"/>
            <a:r>
              <a:rPr lang="en-US" b="0" dirty="0" smtClean="0">
                <a:effectLst/>
              </a:rPr>
              <a:t>You have to know the priority of the next highest </a:t>
            </a:r>
            <a:r>
              <a:rPr lang="en-US" b="0" dirty="0" smtClean="0"/>
              <a:t>one – k</a:t>
            </a:r>
            <a:r>
              <a:rPr lang="en-US" b="0" dirty="0" smtClean="0">
                <a:effectLst/>
              </a:rPr>
              <a:t>eep them sorted or scan the list on exit</a:t>
            </a:r>
          </a:p>
        </p:txBody>
      </p:sp>
    </p:spTree>
    <p:extLst>
      <p:ext uri="{BB962C8B-B14F-4D97-AF65-F5344CB8AC3E}">
        <p14:creationId xmlns:p14="http://schemas.microsoft.com/office/powerpoint/2010/main" val="540968722"/>
      </p:ext>
    </p:extLst>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effectLst/>
              </a:rPr>
              <a:t> </a:t>
            </a:r>
            <a:r>
              <a:rPr lang="en-US" dirty="0" smtClean="0"/>
              <a:t>Exceptions </a:t>
            </a:r>
            <a:endParaRPr lang="en-US" dirty="0"/>
          </a:p>
        </p:txBody>
      </p:sp>
      <p:sp>
        <p:nvSpPr>
          <p:cNvPr id="3" name="Content Placeholder 2"/>
          <p:cNvSpPr>
            <a:spLocks noGrp="1"/>
          </p:cNvSpPr>
          <p:nvPr>
            <p:ph idx="1"/>
          </p:nvPr>
        </p:nvSpPr>
        <p:spPr>
          <a:xfrm>
            <a:off x="317499" y="1147763"/>
            <a:ext cx="8702675" cy="3563937"/>
          </a:xfrm>
        </p:spPr>
        <p:txBody>
          <a:bodyPr/>
          <a:lstStyle/>
          <a:p>
            <a:pPr lvl="0"/>
            <a:r>
              <a:rPr lang="en-US" b="0" dirty="0" smtClean="0">
                <a:effectLst/>
              </a:rPr>
              <a:t>Must restore monitor invariant as you unwind the stack </a:t>
            </a:r>
          </a:p>
          <a:p>
            <a:pPr lvl="1"/>
            <a:r>
              <a:rPr lang="en-US" b="0" dirty="0" smtClean="0">
                <a:effectLst/>
              </a:rPr>
              <a:t>But, requires explicit UNWIND handlers (enable processes to cleanup before it’s destroyed), otherwise lock is not released</a:t>
            </a:r>
          </a:p>
          <a:p>
            <a:pPr lvl="2"/>
            <a:endParaRPr lang="en-US" b="0" dirty="0"/>
          </a:p>
          <a:p>
            <a:r>
              <a:rPr lang="en-US" b="0" dirty="0" smtClean="0">
                <a:effectLst/>
              </a:rPr>
              <a:t>Failure to handle exceptions results in debugger invocation</a:t>
            </a:r>
          </a:p>
          <a:p>
            <a:pPr lvl="1"/>
            <a:r>
              <a:rPr lang="en-US" b="0" dirty="0" smtClean="0"/>
              <a:t>“not much comfort, however, when a system is in operational use”</a:t>
            </a:r>
            <a:endParaRPr lang="en-US" dirty="0"/>
          </a:p>
          <a:p>
            <a:pPr lvl="1"/>
            <a:endParaRPr lang="en-US" b="0" dirty="0" smtClean="0">
              <a:effectLst/>
            </a:endParaRPr>
          </a:p>
          <a:p>
            <a:pPr lvl="0"/>
            <a:r>
              <a:rPr lang="en-US" b="0" dirty="0" smtClean="0">
                <a:effectLst/>
              </a:rPr>
              <a:t>What does Java do?</a:t>
            </a:r>
          </a:p>
          <a:p>
            <a:pPr lvl="1"/>
            <a:r>
              <a:rPr lang="en-US" b="0" dirty="0" smtClean="0">
                <a:effectLst/>
              </a:rPr>
              <a:t>Release lock, no UNWIND primitive</a:t>
            </a:r>
          </a:p>
        </p:txBody>
      </p:sp>
    </p:spTree>
    <p:extLst>
      <p:ext uri="{BB962C8B-B14F-4D97-AF65-F5344CB8AC3E}">
        <p14:creationId xmlns:p14="http://schemas.microsoft.com/office/powerpoint/2010/main" val="19535644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Hints vs. Guarantees</a:t>
            </a:r>
            <a:endParaRPr lang="en-US" dirty="0"/>
          </a:p>
        </p:txBody>
      </p:sp>
      <p:sp>
        <p:nvSpPr>
          <p:cNvPr id="3" name="Content Placeholder 2"/>
          <p:cNvSpPr>
            <a:spLocks noGrp="1"/>
          </p:cNvSpPr>
          <p:nvPr>
            <p:ph idx="1"/>
          </p:nvPr>
        </p:nvSpPr>
        <p:spPr>
          <a:xfrm>
            <a:off x="169863" y="1147763"/>
            <a:ext cx="8850312" cy="3563937"/>
          </a:xfrm>
        </p:spPr>
        <p:txBody>
          <a:bodyPr/>
          <a:lstStyle/>
          <a:p>
            <a:pPr lvl="0"/>
            <a:r>
              <a:rPr lang="en-US" b="0" dirty="0" smtClean="0">
                <a:effectLst/>
              </a:rPr>
              <a:t>Notify is only a hint</a:t>
            </a:r>
          </a:p>
          <a:p>
            <a:pPr lvl="1"/>
            <a:r>
              <a:rPr lang="en-US" b="0" dirty="0" smtClean="0">
                <a:effectLst/>
              </a:rPr>
              <a:t>Don’t have to wake up the right process</a:t>
            </a:r>
          </a:p>
          <a:p>
            <a:pPr lvl="1"/>
            <a:r>
              <a:rPr lang="en-US" b="0" dirty="0" smtClean="0">
                <a:effectLst/>
              </a:rPr>
              <a:t>Don’t have to change the </a:t>
            </a:r>
            <a:r>
              <a:rPr lang="en-US" b="0" dirty="0" err="1" smtClean="0">
                <a:effectLst/>
              </a:rPr>
              <a:t>notifier</a:t>
            </a:r>
            <a:r>
              <a:rPr lang="en-US" b="0" dirty="0" smtClean="0">
                <a:effectLst/>
              </a:rPr>
              <a:t> if we slightly change the wait condition (the two are decoupled)</a:t>
            </a:r>
          </a:p>
          <a:p>
            <a:pPr lvl="1"/>
            <a:r>
              <a:rPr lang="en-US" b="0" dirty="0"/>
              <a:t>E</a:t>
            </a:r>
            <a:r>
              <a:rPr lang="en-US" b="0" dirty="0" smtClean="0">
                <a:effectLst/>
              </a:rPr>
              <a:t>asier to implement, because it’s always OK to wake up too many processes. If we get lost, we could even wake up everybody (broadcast)</a:t>
            </a:r>
          </a:p>
          <a:p>
            <a:pPr lvl="2"/>
            <a:r>
              <a:rPr lang="en-US" b="0" dirty="0" smtClean="0">
                <a:effectLst/>
              </a:rPr>
              <a:t>Can we use broadcast everywhere there is a notify? Yes</a:t>
            </a:r>
          </a:p>
          <a:p>
            <a:pPr lvl="2"/>
            <a:r>
              <a:rPr lang="en-US" b="0" dirty="0" smtClean="0">
                <a:effectLst/>
              </a:rPr>
              <a:t>Can we use notify everywhere there is a broadcast? No, might not have satisfied OK to proceed for A, have satisfied it for B</a:t>
            </a:r>
          </a:p>
          <a:p>
            <a:pPr lvl="0"/>
            <a:r>
              <a:rPr lang="en-US" dirty="0"/>
              <a:t>Enables timeouts and aborts</a:t>
            </a:r>
          </a:p>
          <a:p>
            <a:endParaRPr lang="en-US" b="0" dirty="0" smtClean="0">
              <a:effectLst/>
            </a:endParaRPr>
          </a:p>
        </p:txBody>
      </p:sp>
    </p:spTree>
    <p:extLst>
      <p:ext uri="{BB962C8B-B14F-4D97-AF65-F5344CB8AC3E}">
        <p14:creationId xmlns:p14="http://schemas.microsoft.com/office/powerpoint/2010/main" val="4023401019"/>
      </p:ext>
    </p:extLst>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Hints vs. Guarantees</a:t>
            </a:r>
            <a:endParaRPr lang="en-US" dirty="0"/>
          </a:p>
        </p:txBody>
      </p:sp>
      <p:sp>
        <p:nvSpPr>
          <p:cNvPr id="3" name="Content Placeholder 2"/>
          <p:cNvSpPr>
            <a:spLocks noGrp="1"/>
          </p:cNvSpPr>
          <p:nvPr>
            <p:ph idx="1"/>
          </p:nvPr>
        </p:nvSpPr>
        <p:spPr>
          <a:xfrm>
            <a:off x="169863" y="1147763"/>
            <a:ext cx="8850312" cy="3394075"/>
          </a:xfrm>
        </p:spPr>
        <p:txBody>
          <a:bodyPr/>
          <a:lstStyle/>
          <a:p>
            <a:pPr lvl="0"/>
            <a:r>
              <a:rPr lang="en-US" b="0" dirty="0" smtClean="0">
                <a:effectLst/>
              </a:rPr>
              <a:t>General Principle: use hints for performance that have little or better yet no effect on the correctness</a:t>
            </a:r>
          </a:p>
          <a:p>
            <a:pPr lvl="1"/>
            <a:r>
              <a:rPr lang="en-US" b="0" dirty="0" smtClean="0">
                <a:effectLst/>
              </a:rPr>
              <a:t>Many commercial systems use hints for fault tolerance: if the hint is wrong, things timeout and use a backup strategy</a:t>
            </a:r>
          </a:p>
          <a:p>
            <a:pPr lvl="1"/>
            <a:r>
              <a:rPr lang="en-US" b="0" dirty="0"/>
              <a:t>P</a:t>
            </a:r>
            <a:r>
              <a:rPr lang="en-US" b="0" dirty="0" smtClean="0">
                <a:effectLst/>
              </a:rPr>
              <a:t>erformance hit for incorrect hint, but no errors</a:t>
            </a:r>
          </a:p>
        </p:txBody>
      </p:sp>
    </p:spTree>
    <p:extLst>
      <p:ext uri="{BB962C8B-B14F-4D97-AF65-F5344CB8AC3E}">
        <p14:creationId xmlns:p14="http://schemas.microsoft.com/office/powerpoint/2010/main" val="2357341971"/>
      </p:ext>
    </p:extLst>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Performance</a:t>
            </a:r>
            <a:endParaRPr lang="en-US" dirty="0"/>
          </a:p>
        </p:txBody>
      </p:sp>
      <p:sp>
        <p:nvSpPr>
          <p:cNvPr id="3" name="Content Placeholder 2"/>
          <p:cNvSpPr>
            <a:spLocks noGrp="1"/>
          </p:cNvSpPr>
          <p:nvPr>
            <p:ph idx="1"/>
          </p:nvPr>
        </p:nvSpPr>
        <p:spPr>
          <a:xfrm>
            <a:off x="577550" y="1117600"/>
            <a:ext cx="8215688" cy="3911599"/>
          </a:xfrm>
        </p:spPr>
        <p:txBody>
          <a:bodyPr/>
          <a:lstStyle/>
          <a:p>
            <a:pPr lvl="0"/>
            <a:r>
              <a:rPr lang="en-US" b="0" dirty="0" smtClean="0">
                <a:effectLst/>
              </a:rPr>
              <a:t>Assumes simple machine architecture</a:t>
            </a:r>
          </a:p>
          <a:p>
            <a:pPr lvl="1"/>
            <a:r>
              <a:rPr lang="en-US" b="0" dirty="0" smtClean="0">
                <a:effectLst/>
              </a:rPr>
              <a:t>Single execution, non-pipelined – what about multi-processors?</a:t>
            </a:r>
          </a:p>
          <a:p>
            <a:pPr lvl="1"/>
            <a:endParaRPr lang="en-US" b="0" dirty="0" smtClean="0">
              <a:effectLst/>
            </a:endParaRPr>
          </a:p>
          <a:p>
            <a:pPr lvl="0"/>
            <a:r>
              <a:rPr lang="en-US" b="0" dirty="0" smtClean="0">
                <a:effectLst/>
              </a:rPr>
              <a:t>Context switch is very fast: 2 procedure calls (60 ticks)</a:t>
            </a:r>
          </a:p>
          <a:p>
            <a:pPr lvl="1"/>
            <a:endParaRPr lang="en-US" b="0" dirty="0" smtClean="0">
              <a:effectLst/>
            </a:endParaRPr>
          </a:p>
          <a:p>
            <a:pPr lvl="0"/>
            <a:r>
              <a:rPr lang="en-US" b="0" dirty="0" smtClean="0">
                <a:effectLst/>
              </a:rPr>
              <a:t>Ended up not mattering much for performance:</a:t>
            </a:r>
          </a:p>
          <a:p>
            <a:pPr lvl="1"/>
            <a:r>
              <a:rPr lang="en-US" b="0" dirty="0" smtClean="0">
                <a:effectLst/>
              </a:rPr>
              <a:t>Ran only on uniprocessor systems</a:t>
            </a:r>
          </a:p>
          <a:p>
            <a:pPr lvl="1"/>
            <a:r>
              <a:rPr lang="en-US" b="0" dirty="0" smtClean="0">
                <a:effectLst/>
              </a:rPr>
              <a:t>Concurrency mostly used for clean structuring purposes</a:t>
            </a:r>
          </a:p>
        </p:txBody>
      </p:sp>
    </p:spTree>
    <p:extLst>
      <p:ext uri="{BB962C8B-B14F-4D97-AF65-F5344CB8AC3E}">
        <p14:creationId xmlns:p14="http://schemas.microsoft.com/office/powerpoint/2010/main" val="2888554790"/>
      </p:ext>
    </p:extLst>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Performance</a:t>
            </a:r>
            <a:endParaRPr lang="en-US" dirty="0"/>
          </a:p>
        </p:txBody>
      </p:sp>
      <p:sp>
        <p:nvSpPr>
          <p:cNvPr id="3" name="Content Placeholder 2"/>
          <p:cNvSpPr>
            <a:spLocks noGrp="1"/>
          </p:cNvSpPr>
          <p:nvPr>
            <p:ph idx="1"/>
          </p:nvPr>
        </p:nvSpPr>
        <p:spPr>
          <a:xfrm>
            <a:off x="577550" y="840922"/>
            <a:ext cx="8215688" cy="4061277"/>
          </a:xfrm>
        </p:spPr>
        <p:txBody>
          <a:bodyPr/>
          <a:lstStyle/>
          <a:p>
            <a:pPr lvl="0"/>
            <a:r>
              <a:rPr lang="en-US" b="0" dirty="0" smtClean="0">
                <a:effectLst/>
              </a:rPr>
              <a:t>Procedure calls are slow: 30 instructions (RISC proc. calls are 10x faster); Why?</a:t>
            </a:r>
          </a:p>
          <a:p>
            <a:pPr lvl="1"/>
            <a:r>
              <a:rPr lang="en-US" b="0" dirty="0" smtClean="0">
                <a:effectLst/>
              </a:rPr>
              <a:t>Due to heap allocated procedure frames. Why did they do this?</a:t>
            </a:r>
          </a:p>
          <a:p>
            <a:pPr lvl="2"/>
            <a:r>
              <a:rPr lang="en-US" b="0" dirty="0" smtClean="0">
                <a:effectLst/>
              </a:rPr>
              <a:t>Didn’t want to worry about colliding process stacks</a:t>
            </a:r>
          </a:p>
          <a:p>
            <a:pPr lvl="1"/>
            <a:r>
              <a:rPr lang="en-US" b="0" dirty="0" smtClean="0">
                <a:effectLst/>
              </a:rPr>
              <a:t>Mental model was “any procedure call might be a fork”: transfer was basic control transfer primitive</a:t>
            </a:r>
          </a:p>
          <a:p>
            <a:pPr lvl="0"/>
            <a:r>
              <a:rPr lang="en-US" b="0" dirty="0" smtClean="0">
                <a:effectLst/>
              </a:rPr>
              <a:t>Process creation: ~ 1100 instructions</a:t>
            </a:r>
          </a:p>
          <a:p>
            <a:pPr lvl="1"/>
            <a:r>
              <a:rPr lang="en-US" b="0" dirty="0" smtClean="0">
                <a:effectLst/>
              </a:rPr>
              <a:t>Good enough most of the time</a:t>
            </a:r>
          </a:p>
          <a:p>
            <a:pPr lvl="1"/>
            <a:r>
              <a:rPr lang="en-US" b="0" dirty="0" smtClean="0">
                <a:effectLst/>
              </a:rPr>
              <a:t>Fast-fork package implemented later that keeps around a pool or “available” processes</a:t>
            </a:r>
          </a:p>
        </p:txBody>
      </p:sp>
    </p:spTree>
    <p:extLst>
      <p:ext uri="{BB962C8B-B14F-4D97-AF65-F5344CB8AC3E}">
        <p14:creationId xmlns:p14="http://schemas.microsoft.com/office/powerpoint/2010/main" val="8016454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3 Key </a:t>
            </a:r>
            <a:r>
              <a:rPr lang="en-US" dirty="0"/>
              <a:t>F</a:t>
            </a:r>
            <a:r>
              <a:rPr lang="en-US" dirty="0" smtClean="0"/>
              <a:t>eatures about </a:t>
            </a:r>
            <a:r>
              <a:rPr lang="en-US" smtClean="0"/>
              <a:t>the </a:t>
            </a:r>
            <a:r>
              <a:rPr lang="en-US" smtClean="0"/>
              <a:t>Mesa Paper</a:t>
            </a:r>
            <a:endParaRPr lang="en-US" dirty="0"/>
          </a:p>
        </p:txBody>
      </p:sp>
      <p:sp>
        <p:nvSpPr>
          <p:cNvPr id="3" name="Content Placeholder 2"/>
          <p:cNvSpPr>
            <a:spLocks noGrp="1"/>
          </p:cNvSpPr>
          <p:nvPr>
            <p:ph idx="1"/>
          </p:nvPr>
        </p:nvSpPr>
        <p:spPr/>
        <p:txBody>
          <a:bodyPr>
            <a:normAutofit fontScale="92500" lnSpcReduction="10000"/>
          </a:bodyPr>
          <a:lstStyle/>
          <a:p>
            <a:pPr lvl="0"/>
            <a:r>
              <a:rPr lang="en-US" b="0" dirty="0" smtClean="0">
                <a:effectLst/>
              </a:rPr>
              <a:t>Describes the experiences designers had with designing, building and using a large system that aggressively relies on lightweight processes and monitor facilities for all its software concurrency needs</a:t>
            </a:r>
          </a:p>
          <a:p>
            <a:pPr lvl="1"/>
            <a:endParaRPr lang="en-US" b="0" dirty="0" smtClean="0">
              <a:effectLst/>
            </a:endParaRPr>
          </a:p>
          <a:p>
            <a:pPr lvl="0"/>
            <a:r>
              <a:rPr lang="en-US" b="0" dirty="0" smtClean="0">
                <a:effectLst/>
              </a:rPr>
              <a:t>Describes various subtle issues of implementing a threads-with-monitors design in real life for a large system</a:t>
            </a:r>
          </a:p>
          <a:p>
            <a:pPr lvl="1"/>
            <a:endParaRPr lang="en-US" b="0" dirty="0" smtClean="0">
              <a:effectLst/>
            </a:endParaRPr>
          </a:p>
          <a:p>
            <a:pPr lvl="0"/>
            <a:r>
              <a:rPr lang="en-US" b="0" dirty="0" smtClean="0">
                <a:effectLst/>
              </a:rPr>
              <a:t>Discusses the performance and overheads of various primitives and presents three representative applications, but doesn’t give a big picture of how important various decisions and features turned out to be</a:t>
            </a:r>
          </a:p>
        </p:txBody>
      </p:sp>
    </p:spTree>
    <p:extLst>
      <p:ext uri="{BB962C8B-B14F-4D97-AF65-F5344CB8AC3E}">
        <p14:creationId xmlns:p14="http://schemas.microsoft.com/office/powerpoint/2010/main" val="270154425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B_deck_16x9_example">
  <a:themeElements>
    <a:clrScheme name="Custom 3">
      <a:dk1>
        <a:sysClr val="windowText" lastClr="000000"/>
      </a:dk1>
      <a:lt1>
        <a:sysClr val="window" lastClr="FFFFFF"/>
      </a:lt1>
      <a:dk2>
        <a:srgbClr val="2B2B2B"/>
      </a:dk2>
      <a:lt2>
        <a:srgbClr val="D5D2C3"/>
      </a:lt2>
      <a:accent1>
        <a:srgbClr val="1EA3B5"/>
      </a:accent1>
      <a:accent2>
        <a:srgbClr val="EC541B"/>
      </a:accent2>
      <a:accent3>
        <a:srgbClr val="1AA756"/>
      </a:accent3>
      <a:accent4>
        <a:srgbClr val="E2151C"/>
      </a:accent4>
      <a:accent5>
        <a:srgbClr val="646464"/>
      </a:accent5>
      <a:accent6>
        <a:srgbClr val="DC3D08"/>
      </a:accent6>
      <a:hlink>
        <a:srgbClr val="EC541B"/>
      </a:hlink>
      <a:folHlink>
        <a:srgbClr val="75527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accent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DB_deck_16x9_example.potx</Template>
  <TotalTime>32971</TotalTime>
  <Words>4518</Words>
  <Application>Microsoft Macintosh PowerPoint</Application>
  <PresentationFormat>On-screen Show (16:9)</PresentationFormat>
  <Paragraphs>1075</Paragraphs>
  <Slides>100</Slides>
  <Notes>25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100</vt:i4>
      </vt:variant>
    </vt:vector>
  </HeadingPairs>
  <TitlesOfParts>
    <vt:vector size="102" baseType="lpstr">
      <vt:lpstr>DB_deck_16x9_example</vt:lpstr>
      <vt:lpstr>Excel.Chart.8</vt:lpstr>
      <vt:lpstr>Processes and Monitors in Mesa (Lecture 6, cs262a) </vt:lpstr>
      <vt:lpstr>Discussion</vt:lpstr>
      <vt:lpstr>Today’s Lecture</vt:lpstr>
      <vt:lpstr>Mesa Motivation</vt:lpstr>
      <vt:lpstr>Mesa History</vt:lpstr>
      <vt:lpstr>Mesa History (cont’d)</vt:lpstr>
      <vt:lpstr>Programming Models for IPC</vt:lpstr>
      <vt:lpstr>How to Synchronize Processes?</vt:lpstr>
      <vt:lpstr>How to Synchronize Processes? (cont’d)</vt:lpstr>
      <vt:lpstr>Lightweight Processes (LWPs)</vt:lpstr>
      <vt:lpstr>Recap: Synchronization Goals</vt:lpstr>
      <vt:lpstr>Recap: Synchronization Primitives</vt:lpstr>
      <vt:lpstr>Recap: Synchronization Primitives</vt:lpstr>
      <vt:lpstr>Recap: Monitors</vt:lpstr>
      <vt:lpstr>Mesa Monitors</vt:lpstr>
      <vt:lpstr>Design Choices and Implementation Issues</vt:lpstr>
      <vt:lpstr>Design Choices and Implementation Issues</vt:lpstr>
      <vt:lpstr>Mesa Monitor: Why “while()”?</vt:lpstr>
      <vt:lpstr>Mesa Monitor: Why “while()”?</vt:lpstr>
      <vt:lpstr>Mesa Monitor: Why “while()”?</vt:lpstr>
      <vt:lpstr>Mesa Monitor: Why “while()”?</vt:lpstr>
      <vt:lpstr>Mesa Monitor: Why “while()”?</vt:lpstr>
      <vt:lpstr>Mesa Monitor: Why “while()”?</vt:lpstr>
      <vt:lpstr>Mesa Monitor: Why “while()”?</vt:lpstr>
      <vt:lpstr>Mesa Monitor: Why “while()”?</vt:lpstr>
      <vt:lpstr>Mesa Monitor: Why “while()”?</vt:lpstr>
      <vt:lpstr>Mesa Monitor: Why “while()”?</vt:lpstr>
      <vt:lpstr>Mesa Monitor: Why “while()”?</vt:lpstr>
      <vt:lpstr>Mesa Monitor: Why “while()”?</vt:lpstr>
      <vt:lpstr>Mesa Monitor: Why “while()”?</vt:lpstr>
      <vt:lpstr>Mesa Monitor: Why “while()”?</vt:lpstr>
      <vt:lpstr>Mesa Monitor: Why “while()”?</vt:lpstr>
      <vt:lpstr>Mesa Monitor: Why “while()”?</vt:lpstr>
      <vt:lpstr>Mesa Monitor: Why “while()”?</vt:lpstr>
      <vt:lpstr>Mesa Monitor: Why “while()”?</vt:lpstr>
      <vt:lpstr>Readers/Writers Problem</vt:lpstr>
      <vt:lpstr>Basic Readers/Writers Solution</vt:lpstr>
      <vt:lpstr>Code for a Reader</vt:lpstr>
      <vt:lpstr>Code for a Writer</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Readers/Writers Questions</vt:lpstr>
      <vt:lpstr>Readers/Writers Questions</vt:lpstr>
      <vt:lpstr>Readers/Writers Questions</vt:lpstr>
      <vt:lpstr>Readers/Writers Questions</vt:lpstr>
      <vt:lpstr>Readers/Writers Questions</vt:lpstr>
      <vt:lpstr>Other Kinds of Notifications</vt:lpstr>
      <vt:lpstr>Four Requirements for Deadlock</vt:lpstr>
      <vt:lpstr>Deadlock</vt:lpstr>
      <vt:lpstr>Deadlock</vt:lpstr>
      <vt:lpstr>Interrupts </vt:lpstr>
      <vt:lpstr>Priority Inversion</vt:lpstr>
      <vt:lpstr> Exceptions </vt:lpstr>
      <vt:lpstr>Hints vs. Guarantees</vt:lpstr>
      <vt:lpstr>Hints vs. Guarantees</vt:lpstr>
      <vt:lpstr>Performance</vt:lpstr>
      <vt:lpstr>Performance</vt:lpstr>
      <vt:lpstr>3 Key Features about the Mesa Paper</vt:lpstr>
      <vt:lpstr>Some Flaws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 d'Orito</dc:creator>
  <cp:lastModifiedBy>Ion Stoica</cp:lastModifiedBy>
  <cp:revision>1555</cp:revision>
  <cp:lastPrinted>2016-09-09T04:46:22Z</cp:lastPrinted>
  <dcterms:created xsi:type="dcterms:W3CDTF">2015-02-13T19:56:21Z</dcterms:created>
  <dcterms:modified xsi:type="dcterms:W3CDTF">2016-09-21T17:38:05Z</dcterms:modified>
</cp:coreProperties>
</file>