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1106" r:id="rId3"/>
    <p:sldId id="1119" r:id="rId4"/>
    <p:sldId id="1120" r:id="rId5"/>
    <p:sldId id="1121" r:id="rId6"/>
    <p:sldId id="1122" r:id="rId7"/>
    <p:sldId id="1123" r:id="rId8"/>
    <p:sldId id="1124" r:id="rId9"/>
    <p:sldId id="1125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5" r:id="rId20"/>
    <p:sldId id="1136" r:id="rId21"/>
    <p:sldId id="1137" r:id="rId22"/>
    <p:sldId id="1138" r:id="rId23"/>
    <p:sldId id="1139" r:id="rId24"/>
    <p:sldId id="1140" r:id="rId25"/>
    <p:sldId id="1141" r:id="rId26"/>
    <p:sldId id="1142" r:id="rId27"/>
    <p:sldId id="1143" r:id="rId28"/>
    <p:sldId id="1146" r:id="rId29"/>
    <p:sldId id="1043" r:id="rId30"/>
    <p:sldId id="1044" r:id="rId31"/>
    <p:sldId id="1045" r:id="rId32"/>
    <p:sldId id="1086" r:id="rId33"/>
    <p:sldId id="1046" r:id="rId34"/>
    <p:sldId id="1047" r:id="rId35"/>
    <p:sldId id="1048" r:id="rId36"/>
    <p:sldId id="1049" r:id="rId37"/>
    <p:sldId id="1050" r:id="rId38"/>
    <p:sldId id="1051" r:id="rId39"/>
    <p:sldId id="1052" r:id="rId40"/>
    <p:sldId id="1053" r:id="rId41"/>
    <p:sldId id="1054" r:id="rId42"/>
    <p:sldId id="1055" r:id="rId43"/>
    <p:sldId id="1056" r:id="rId44"/>
    <p:sldId id="1057" r:id="rId45"/>
    <p:sldId id="1058" r:id="rId46"/>
    <p:sldId id="1059" r:id="rId47"/>
    <p:sldId id="1060" r:id="rId48"/>
    <p:sldId id="1061" r:id="rId49"/>
    <p:sldId id="1062" r:id="rId50"/>
    <p:sldId id="1063" r:id="rId51"/>
    <p:sldId id="1064" r:id="rId52"/>
    <p:sldId id="1065" r:id="rId53"/>
    <p:sldId id="1066" r:id="rId54"/>
    <p:sldId id="1067" r:id="rId55"/>
    <p:sldId id="1087" r:id="rId56"/>
    <p:sldId id="1088" r:id="rId57"/>
    <p:sldId id="1089" r:id="rId58"/>
    <p:sldId id="1145" r:id="rId59"/>
    <p:sldId id="1091" r:id="rId60"/>
    <p:sldId id="1092" r:id="rId61"/>
    <p:sldId id="1108" r:id="rId62"/>
    <p:sldId id="1109" r:id="rId63"/>
    <p:sldId id="1110" r:id="rId64"/>
    <p:sldId id="1112" r:id="rId65"/>
    <p:sldId id="1114" r:id="rId66"/>
    <p:sldId id="1115" r:id="rId67"/>
    <p:sldId id="1116" r:id="rId68"/>
    <p:sldId id="1144" r:id="rId6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AC784A"/>
    <a:srgbClr val="996633"/>
    <a:srgbClr val="FFFFAA"/>
    <a:srgbClr val="2A40E2"/>
    <a:srgbClr val="233AE1"/>
    <a:srgbClr val="FECF59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4" Type="http://schemas.openxmlformats.org/officeDocument/2006/relationships/slide" Target="slides/slide53.xml"/><Relationship Id="rId1" Type="http://schemas.openxmlformats.org/officeDocument/2006/relationships/slide" Target="slides/slide30.xml"/><Relationship Id="rId2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EAFA170B-EF62-3546-ACA9-C4B855E0C6D9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1341304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FC4BEC95-52E5-5D4D-8C70-3CDC77A5C401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29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7A753CA-B6B8-8843-A720-D2BA926F804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FBB1ED9-DD3A-9741-9865-3532D640CC1F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1867427-3245-DE46-A8C2-E6A20D936799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3CDE11C-41B4-1C4C-B03D-CE13D9FF751A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D7BE420-C9F1-3D4B-B4B0-1555542C1BAC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7C37931-E420-E546-9C46-53227BCCF2E0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A8CE48A-B174-1A43-A686-E993A40FDB8B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D1747B1-4962-9F45-8E2C-7E07DAB80805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6CFD1A-8870-CB4F-9B95-9F0E0EA56F91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432204D-27A8-9E44-964D-97BEF333D2E2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CAAE4CB-5323-DA4B-96C0-C306EEAB7B71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DE31B8-BEBD-4C4D-98E9-B6E2D9A5D788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6C21D6D-E1F8-1D48-AD49-53117E91EBF1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CD71B95-453C-DF4D-B784-DDC48423527C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5A95DB0-34F9-1949-B10D-6F67AF563A28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3A49B55-7CB6-BB41-B8A3-625DB70EF656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EC8D5C1-2D81-CD4E-8F32-378DD239EB89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22A4CF7-4852-4D4B-AD0B-075FC8531E84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F125373-ED13-6846-B1EC-E48E88197105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E56CE09-BC82-6D46-8A38-2DC1A24BD062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F773C4F-8724-8143-AFF7-83A81DC4B7FA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4F23D1F-BE2A-2D46-B6FD-7260FD284410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FC3D8F-1A93-D84C-B272-370CF86A38E1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BE3D389-B61C-1A4C-B5EE-A201D36917D4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73840FF-1904-7A4D-A633-B5DE863012D2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9BBD90-A650-754F-BEA0-476BE1DBBF79}" type="slidenum">
              <a:rPr lang="en-US"/>
              <a:pPr eaLnBrk="1" hangingPunct="1"/>
              <a:t>64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CF8F7ED-C05C-7248-BDE9-32BAA6A66C8A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CBBF16E-26EA-6A46-AE50-D2746708ECB5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EC42CFE-265B-8145-9BFC-FFEE3503BBAE}" type="slidenum">
              <a:rPr lang="en-US"/>
              <a:pPr eaLnBrk="1" hangingPunct="1"/>
              <a:t>67</a:t>
            </a:fld>
            <a:endParaRPr 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2783FB5-AE40-704E-882D-5A79AD55C107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FA24C59-4031-264A-9C70-560F0B5EB63F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4A1F171-A5DB-9240-98D0-02EF2D74DA67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BDAF799-563C-9043-ACD0-3DD87E21F68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D8C9BF4-FF7F-3F40-AF94-7388CC9CBB68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16D7AE6-3D97-8449-857A-DBD7C1E29F18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BF12904-937D-5F4A-B024-FF53EC742C89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84064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2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065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465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CB3A-8A72-9F44-A451-20C7CA6CE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7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95361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475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78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263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8361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93233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74658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8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defRPr sz="24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os.csail.mit.edu/papers/chord:sigcomm01/chord_sigcomm.pdf" TargetMode="External"/><Relationship Id="rId3" Type="http://schemas.openxmlformats.org/officeDocument/2006/relationships/hyperlink" Target="http://www.allthingsdistributed.com/files/amazon-dynamo-sosp2007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6" Type="http://schemas.openxmlformats.org/officeDocument/2006/relationships/image" Target="../media/image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848600" cy="2895600"/>
          </a:xfrm>
        </p:spPr>
        <p:txBody>
          <a:bodyPr/>
          <a:lstStyle/>
          <a:p>
            <a:r>
              <a:rPr lang="en-US" sz="5200" dirty="0" smtClean="0">
                <a:latin typeface="Helvetica Neue" charset="0"/>
                <a:ea typeface="ＭＳ Ｐゴシック" charset="0"/>
              </a:rPr>
              <a:t>GFS and </a:t>
            </a:r>
            <a:r>
              <a:rPr lang="en-US" sz="5200" dirty="0" err="1" smtClean="0">
                <a:latin typeface="Helvetica Neue" charset="0"/>
                <a:ea typeface="ＭＳ Ｐゴシック" charset="0"/>
              </a:rPr>
              <a:t>BogTable</a:t>
            </a:r>
            <a:r>
              <a:rPr lang="en-US" sz="4000" dirty="0">
                <a:latin typeface="Helvetica Neue" charset="0"/>
                <a:ea typeface="ＭＳ Ｐゴシック" charset="0"/>
              </a:rPr>
              <a:t/>
            </a:r>
            <a:br>
              <a:rPr lang="en-US" sz="4000" dirty="0">
                <a:latin typeface="Helvetica Neue" charset="0"/>
                <a:ea typeface="ＭＳ Ｐゴシック" charset="0"/>
              </a:rPr>
            </a:br>
            <a:r>
              <a:rPr lang="en-US" sz="4000" dirty="0">
                <a:latin typeface="Helvetica Neue" charset="0"/>
                <a:ea typeface="ＭＳ Ｐゴシック" charset="0"/>
              </a:rPr>
              <a:t>(Lecture </a:t>
            </a:r>
            <a:r>
              <a:rPr lang="en-US" sz="4000" dirty="0" smtClean="0">
                <a:latin typeface="Helvetica Neue" charset="0"/>
                <a:ea typeface="ＭＳ Ｐゴシック" charset="0"/>
              </a:rPr>
              <a:t>20, </a:t>
            </a:r>
            <a:r>
              <a:rPr lang="en-US" sz="4000" dirty="0">
                <a:latin typeface="Helvetica Neue" charset="0"/>
                <a:ea typeface="ＭＳ Ｐゴシック" charset="0"/>
              </a:rPr>
              <a:t>cs262a) 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ea typeface="ＭＳ Ｐゴシック" charset="0"/>
                <a:cs typeface="Helvetica Neue" charset="0"/>
              </a:rPr>
              <a:t>Ion Stoica,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ea typeface="ＭＳ Ｐゴシック" charset="0"/>
                <a:cs typeface="Helvetica Neue" charset="0"/>
              </a:rPr>
              <a:t>UC Berkeley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ＭＳ Ｐゴシック" charset="0"/>
                <a:cs typeface="Helvetica Neue" charset="0"/>
              </a:rPr>
              <a:t>November 2, </a:t>
            </a:r>
            <a:r>
              <a:rPr lang="en-US" dirty="0">
                <a:latin typeface="Helvetica Neue" charset="0"/>
                <a:ea typeface="ＭＳ Ｐゴシック" charset="0"/>
                <a:cs typeface="Helvetica Neue" charset="0"/>
              </a:rPr>
              <a:t>2016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06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6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536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7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537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537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7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537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7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5379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540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538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8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8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5385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540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538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5388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667000"/>
            <a:ext cx="3028950" cy="338138"/>
            <a:chOff x="1847760" y="2667000"/>
            <a:chExt cx="3029040" cy="338554"/>
          </a:xfrm>
        </p:grpSpPr>
        <p:sp>
          <p:nvSpPr>
            <p:cNvPr id="15399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5400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43400" y="3265488"/>
            <a:ext cx="574675" cy="1077912"/>
            <a:chOff x="4568739" y="3264857"/>
            <a:chExt cx="574761" cy="1078543"/>
          </a:xfrm>
        </p:grpSpPr>
        <p:cxnSp>
          <p:nvCxnSpPr>
            <p:cNvPr id="1539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8" name="TextBox 110"/>
            <p:cNvSpPr txBox="1">
              <a:spLocks noChangeArrowheads="1"/>
            </p:cNvSpPr>
            <p:nvPr/>
          </p:nvSpPr>
          <p:spPr bwMode="auto">
            <a:xfrm rot="-3818413">
              <a:off x="4252196" y="35814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4814888" y="3440113"/>
            <a:ext cx="519112" cy="914400"/>
            <a:chOff x="4624300" y="3429000"/>
            <a:chExt cx="519200" cy="914400"/>
          </a:xfrm>
        </p:grpSpPr>
        <p:cxnSp>
          <p:nvCxnSpPr>
            <p:cNvPr id="15395" name="Straight Arrow Connector 117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6" name="TextBox 118"/>
            <p:cNvSpPr txBox="1">
              <a:spLocks noChangeArrowheads="1"/>
            </p:cNvSpPr>
            <p:nvPr/>
          </p:nvSpPr>
          <p:spPr bwMode="auto">
            <a:xfrm rot="-3818413">
              <a:off x="4518702" y="3688525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193925" y="2938463"/>
            <a:ext cx="2663825" cy="338137"/>
            <a:chOff x="2212410" y="2667000"/>
            <a:chExt cx="2664390" cy="338554"/>
          </a:xfrm>
        </p:grpSpPr>
        <p:sp>
          <p:nvSpPr>
            <p:cNvPr id="15393" name="TextBox 122"/>
            <p:cNvSpPr txBox="1">
              <a:spLocks noChangeArrowheads="1"/>
            </p:cNvSpPr>
            <p:nvPr/>
          </p:nvSpPr>
          <p:spPr bwMode="auto">
            <a:xfrm>
              <a:off x="2212410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15394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371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(this slide)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2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639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7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6398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6399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6400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6401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2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6424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5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6404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05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407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8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6422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3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6410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11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6412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6420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6421" name="Straight Arrow Connector 94"/>
            <p:cNvCxnSpPr>
              <a:cxnSpLocks noChangeShapeType="1"/>
              <a:stCxn id="16420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6418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9" name="TextBox 110"/>
            <p:cNvSpPr txBox="1">
              <a:spLocks noChangeArrowheads="1"/>
            </p:cNvSpPr>
            <p:nvPr/>
          </p:nvSpPr>
          <p:spPr bwMode="auto">
            <a:xfrm rot="1529368">
              <a:off x="2989139" y="3556763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95525" y="2862263"/>
            <a:ext cx="2505075" cy="338137"/>
            <a:chOff x="2293305" y="2667000"/>
            <a:chExt cx="2504357" cy="338554"/>
          </a:xfrm>
        </p:grpSpPr>
        <p:sp>
          <p:nvSpPr>
            <p:cNvPr id="16416" name="TextBox 96"/>
            <p:cNvSpPr txBox="1">
              <a:spLocks noChangeArrowheads="1"/>
            </p:cNvSpPr>
            <p:nvPr/>
          </p:nvSpPr>
          <p:spPr bwMode="auto">
            <a:xfrm>
              <a:off x="2293305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6417" name="Straight Arrow Connector 97"/>
            <p:cNvCxnSpPr>
              <a:cxnSpLocks noChangeShapeType="1"/>
              <a:stCxn id="16416" idx="3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16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7417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21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7422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7423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7424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7425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26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7427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7451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2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7428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29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31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32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7433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7449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0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7434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35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7436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514600"/>
            <a:ext cx="3028950" cy="338138"/>
            <a:chOff x="1847760" y="2667000"/>
            <a:chExt cx="3029040" cy="338554"/>
          </a:xfrm>
        </p:grpSpPr>
        <p:sp>
          <p:nvSpPr>
            <p:cNvPr id="17447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7448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17445" name="Straight Arrow Connector 98"/>
            <p:cNvCxnSpPr>
              <a:cxnSpLocks noChangeShapeType="1"/>
            </p:cNvCxnSpPr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110"/>
            <p:cNvSpPr txBox="1">
              <a:spLocks noChangeArrowheads="1"/>
            </p:cNvSpPr>
            <p:nvPr/>
          </p:nvSpPr>
          <p:spPr bwMode="auto">
            <a:xfrm rot="1883155">
              <a:off x="3293674" y="3466447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2193925" y="3090863"/>
            <a:ext cx="2263775" cy="1263650"/>
            <a:chOff x="2002950" y="3078703"/>
            <a:chExt cx="2264250" cy="1264697"/>
          </a:xfrm>
        </p:grpSpPr>
        <p:cxnSp>
          <p:nvCxnSpPr>
            <p:cNvPr id="17443" name="Straight Arrow Connector 117"/>
            <p:cNvCxnSpPr>
              <a:cxnSpLocks noChangeShapeType="1"/>
            </p:cNvCxnSpPr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4" name="TextBox 118"/>
            <p:cNvSpPr txBox="1">
              <a:spLocks noChangeArrowheads="1"/>
            </p:cNvSpPr>
            <p:nvPr/>
          </p:nvSpPr>
          <p:spPr bwMode="auto">
            <a:xfrm>
              <a:off x="2002950" y="307870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295525" y="2786063"/>
            <a:ext cx="2562225" cy="338137"/>
            <a:chOff x="2315203" y="2667000"/>
            <a:chExt cx="2561597" cy="338554"/>
          </a:xfrm>
        </p:grpSpPr>
        <p:sp>
          <p:nvSpPr>
            <p:cNvPr id="17441" name="TextBox 122"/>
            <p:cNvSpPr txBox="1">
              <a:spLocks noChangeArrowheads="1"/>
            </p:cNvSpPr>
            <p:nvPr/>
          </p:nvSpPr>
          <p:spPr bwMode="auto">
            <a:xfrm>
              <a:off x="2315203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7442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Discussion: Iterative vs.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9220200" cy="3352800"/>
          </a:xfrm>
        </p:spPr>
        <p:txBody>
          <a:bodyPr/>
          <a:lstStyle/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Recursive Query: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Faster, as typically master/directory closer to nodes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Easier to maintain consistency, as master/directory can </a:t>
            </a:r>
            <a:br>
              <a:rPr lang="en-US" sz="1900">
                <a:latin typeface="Helvetica Neue Light" charset="0"/>
                <a:ea typeface="ＭＳ Ｐゴシック" charset="0"/>
              </a:rPr>
            </a:br>
            <a:r>
              <a:rPr lang="en-US" sz="1900">
                <a:latin typeface="Helvetica Neue Light" charset="0"/>
                <a:ea typeface="ＭＳ Ｐゴシック" charset="0"/>
              </a:rPr>
              <a:t>serialize puts()/gets()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scalability bottleneck, as all 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Values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 go through  master</a:t>
            </a:r>
          </a:p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Iterative Query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more scalable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slower, harder to enforce data consistency</a:t>
            </a:r>
          </a:p>
        </p:txBody>
      </p:sp>
      <p:grpSp>
        <p:nvGrpSpPr>
          <p:cNvPr id="18435" name="Group 80"/>
          <p:cNvGrpSpPr>
            <a:grpSpLocks/>
          </p:cNvGrpSpPr>
          <p:nvPr/>
        </p:nvGrpSpPr>
        <p:grpSpPr bwMode="auto">
          <a:xfrm>
            <a:off x="457200" y="638175"/>
            <a:ext cx="3594100" cy="2486025"/>
            <a:chOff x="1219200" y="2209800"/>
            <a:chExt cx="6330094" cy="4157103"/>
          </a:xfrm>
        </p:grpSpPr>
        <p:pic>
          <p:nvPicPr>
            <p:cNvPr id="1847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78" name="TextBox 15"/>
            <p:cNvSpPr txBox="1">
              <a:spLocks noChangeArrowheads="1"/>
            </p:cNvSpPr>
            <p:nvPr/>
          </p:nvSpPr>
          <p:spPr bwMode="auto">
            <a:xfrm>
              <a:off x="5714999" y="5257005"/>
              <a:ext cx="550987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79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83" name="TextBox 41"/>
            <p:cNvSpPr txBox="1">
              <a:spLocks noChangeArrowheads="1"/>
            </p:cNvSpPr>
            <p:nvPr/>
          </p:nvSpPr>
          <p:spPr bwMode="auto">
            <a:xfrm>
              <a:off x="2024270" y="5955267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4" name="TextBox 42"/>
            <p:cNvSpPr txBox="1">
              <a:spLocks noChangeArrowheads="1"/>
            </p:cNvSpPr>
            <p:nvPr/>
          </p:nvSpPr>
          <p:spPr bwMode="auto">
            <a:xfrm>
              <a:off x="3581400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5" name="TextBox 43"/>
            <p:cNvSpPr txBox="1">
              <a:spLocks noChangeArrowheads="1"/>
            </p:cNvSpPr>
            <p:nvPr/>
          </p:nvSpPr>
          <p:spPr bwMode="auto">
            <a:xfrm>
              <a:off x="4904871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6" name="TextBox 44"/>
            <p:cNvSpPr txBox="1">
              <a:spLocks noChangeArrowheads="1"/>
            </p:cNvSpPr>
            <p:nvPr/>
          </p:nvSpPr>
          <p:spPr bwMode="auto">
            <a:xfrm>
              <a:off x="6809871" y="5943600"/>
              <a:ext cx="739423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87" name="Group 47"/>
            <p:cNvGrpSpPr>
              <a:grpSpLocks/>
            </p:cNvGrpSpPr>
            <p:nvPr/>
          </p:nvGrpSpPr>
          <p:grpSpPr bwMode="auto"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18505" name="TextBox 48"/>
              <p:cNvSpPr txBox="1">
                <a:spLocks noChangeArrowheads="1"/>
              </p:cNvSpPr>
              <p:nvPr/>
            </p:nvSpPr>
            <p:spPr bwMode="auto">
              <a:xfrm>
                <a:off x="4010439" y="4724382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6" name="TextBox 49"/>
              <p:cNvSpPr txBox="1">
                <a:spLocks noChangeArrowheads="1"/>
              </p:cNvSpPr>
              <p:nvPr/>
            </p:nvSpPr>
            <p:spPr bwMode="auto">
              <a:xfrm>
                <a:off x="4559892" y="4710228"/>
                <a:ext cx="726963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89" name="Group 62"/>
            <p:cNvGrpSpPr>
              <a:grpSpLocks/>
            </p:cNvGrpSpPr>
            <p:nvPr/>
          </p:nvGrpSpPr>
          <p:grpSpPr bwMode="auto"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18503" name="TextBox 63"/>
              <p:cNvSpPr txBox="1">
                <a:spLocks noChangeArrowheads="1"/>
              </p:cNvSpPr>
              <p:nvPr/>
            </p:nvSpPr>
            <p:spPr bwMode="auto">
              <a:xfrm>
                <a:off x="5456581" y="2977225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4" name="TextBox 64"/>
              <p:cNvSpPr txBox="1">
                <a:spLocks noChangeArrowheads="1"/>
              </p:cNvSpPr>
              <p:nvPr/>
            </p:nvSpPr>
            <p:spPr bwMode="auto">
              <a:xfrm>
                <a:off x="6019803" y="2977226"/>
                <a:ext cx="613834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90" name="TextBox 6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1981401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91" name="Group 68"/>
            <p:cNvGrpSpPr>
              <a:grpSpLocks/>
            </p:cNvGrpSpPr>
            <p:nvPr/>
          </p:nvGrpSpPr>
          <p:grpSpPr bwMode="auto"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18501" name="TextBox 69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502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92" name="Group 71"/>
            <p:cNvGrpSpPr>
              <a:grpSpLocks/>
            </p:cNvGrpSpPr>
            <p:nvPr/>
          </p:nvGrpSpPr>
          <p:grpSpPr bwMode="auto"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18499" name="Straight Arrow Connector 72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00" name="TextBox 73"/>
              <p:cNvSpPr txBox="1">
                <a:spLocks noChangeArrowheads="1"/>
              </p:cNvSpPr>
              <p:nvPr/>
            </p:nvSpPr>
            <p:spPr bwMode="auto">
              <a:xfrm rot="-3818413">
                <a:off x="4108148" y="3533895"/>
                <a:ext cx="1259735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93" name="Group 74"/>
            <p:cNvGrpSpPr>
              <a:grpSpLocks/>
            </p:cNvGrpSpPr>
            <p:nvPr/>
          </p:nvGrpSpPr>
          <p:grpSpPr bwMode="auto"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18497" name="Straight Arrow Connector 75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98" name="TextBox 76"/>
              <p:cNvSpPr txBox="1">
                <a:spLocks noChangeArrowheads="1"/>
              </p:cNvSpPr>
              <p:nvPr/>
            </p:nvSpPr>
            <p:spPr bwMode="auto">
              <a:xfrm rot="-3818413">
                <a:off x="4409206" y="3641020"/>
                <a:ext cx="768742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94" name="Group 77"/>
            <p:cNvGrpSpPr>
              <a:grpSpLocks/>
            </p:cNvGrpSpPr>
            <p:nvPr/>
          </p:nvGrpSpPr>
          <p:grpSpPr bwMode="auto"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18495" name="TextBox 78"/>
              <p:cNvSpPr txBox="1">
                <a:spLocks noChangeArrowheads="1"/>
              </p:cNvSpPr>
              <p:nvPr/>
            </p:nvSpPr>
            <p:spPr bwMode="auto">
              <a:xfrm>
                <a:off x="2212410" y="2667000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  <p:cxnSp>
            <p:nvCxnSpPr>
              <p:cNvPr id="18496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8436" name="Group 81"/>
          <p:cNvGrpSpPr>
            <a:grpSpLocks/>
          </p:cNvGrpSpPr>
          <p:nvPr/>
        </p:nvGrpSpPr>
        <p:grpSpPr bwMode="auto">
          <a:xfrm>
            <a:off x="4876800" y="609600"/>
            <a:ext cx="3387725" cy="2555875"/>
            <a:chOff x="1219200" y="2209800"/>
            <a:chExt cx="6381681" cy="4188668"/>
          </a:xfrm>
        </p:grpSpPr>
        <p:pic>
          <p:nvPicPr>
            <p:cNvPr id="18439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Picture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88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4" name="TextBox 87"/>
            <p:cNvSpPr txBox="1">
              <a:spLocks noChangeArrowheads="1"/>
            </p:cNvSpPr>
            <p:nvPr/>
          </p:nvSpPr>
          <p:spPr bwMode="auto">
            <a:xfrm>
              <a:off x="5715000" y="5257006"/>
              <a:ext cx="58942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45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5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8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9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9" name="TextBox 92"/>
            <p:cNvSpPr txBox="1">
              <a:spLocks noChangeArrowheads="1"/>
            </p:cNvSpPr>
            <p:nvPr/>
          </p:nvSpPr>
          <p:spPr bwMode="auto">
            <a:xfrm>
              <a:off x="2080437" y="5955270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0" name="TextBox 93"/>
            <p:cNvSpPr txBox="1">
              <a:spLocks noChangeArrowheads="1"/>
            </p:cNvSpPr>
            <p:nvPr/>
          </p:nvSpPr>
          <p:spPr bwMode="auto">
            <a:xfrm>
              <a:off x="3581399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1" name="TextBox 94"/>
            <p:cNvSpPr txBox="1">
              <a:spLocks noChangeArrowheads="1"/>
            </p:cNvSpPr>
            <p:nvPr/>
          </p:nvSpPr>
          <p:spPr bwMode="auto">
            <a:xfrm>
              <a:off x="4904872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2" name="TextBox 95"/>
            <p:cNvSpPr txBox="1">
              <a:spLocks noChangeArrowheads="1"/>
            </p:cNvSpPr>
            <p:nvPr/>
          </p:nvSpPr>
          <p:spPr bwMode="auto">
            <a:xfrm>
              <a:off x="6809871" y="5943601"/>
              <a:ext cx="79101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53" name="Group 98"/>
            <p:cNvGrpSpPr>
              <a:grpSpLocks/>
            </p:cNvGrpSpPr>
            <p:nvPr/>
          </p:nvGrpSpPr>
          <p:grpSpPr bwMode="auto"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8471" name="TextBox 129"/>
              <p:cNvSpPr txBox="1">
                <a:spLocks noChangeArrowheads="1"/>
              </p:cNvSpPr>
              <p:nvPr/>
            </p:nvSpPr>
            <p:spPr bwMode="auto">
              <a:xfrm>
                <a:off x="3987210" y="4721127"/>
                <a:ext cx="777681" cy="44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2" name="TextBox 130"/>
              <p:cNvSpPr txBox="1">
                <a:spLocks noChangeArrowheads="1"/>
              </p:cNvSpPr>
              <p:nvPr/>
            </p:nvSpPr>
            <p:spPr bwMode="auto">
              <a:xfrm>
                <a:off x="4552611" y="4705886"/>
                <a:ext cx="77768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405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55" name="Group 104"/>
            <p:cNvGrpSpPr>
              <a:grpSpLocks/>
            </p:cNvGrpSpPr>
            <p:nvPr/>
          </p:nvGrpSpPr>
          <p:grpSpPr bwMode="auto"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8469" name="TextBox 120"/>
              <p:cNvSpPr txBox="1">
                <a:spLocks noChangeArrowheads="1"/>
              </p:cNvSpPr>
              <p:nvPr/>
            </p:nvSpPr>
            <p:spPr bwMode="auto">
              <a:xfrm>
                <a:off x="5422604" y="2985803"/>
                <a:ext cx="777683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0" name="TextBox 121"/>
              <p:cNvSpPr txBox="1">
                <a:spLocks noChangeArrowheads="1"/>
              </p:cNvSpPr>
              <p:nvPr/>
            </p:nvSpPr>
            <p:spPr bwMode="auto">
              <a:xfrm>
                <a:off x="6019802" y="295656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56" name="TextBox 10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211963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57" name="Group 108"/>
            <p:cNvGrpSpPr>
              <a:grpSpLocks/>
            </p:cNvGrpSpPr>
            <p:nvPr/>
          </p:nvGrpSpPr>
          <p:grpSpPr bwMode="auto"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8467" name="TextBox 118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468" name="Straight Arrow Connector 11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58" name="Group 109"/>
            <p:cNvGrpSpPr>
              <a:grpSpLocks/>
            </p:cNvGrpSpPr>
            <p:nvPr/>
          </p:nvGrpSpPr>
          <p:grpSpPr bwMode="auto"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8465" name="Straight Arrow Connector 116"/>
              <p:cNvCxnSpPr>
                <a:cxnSpLocks noChangeShapeType="1"/>
              </p:cNvCxnSpPr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6" name="TextBox 117"/>
              <p:cNvSpPr txBox="1">
                <a:spLocks noChangeArrowheads="1"/>
              </p:cNvSpPr>
              <p:nvPr/>
            </p:nvSpPr>
            <p:spPr bwMode="auto"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59" name="Group 110"/>
            <p:cNvGrpSpPr>
              <a:grpSpLocks/>
            </p:cNvGrpSpPr>
            <p:nvPr/>
          </p:nvGrpSpPr>
          <p:grpSpPr bwMode="auto"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8463" name="Straight Arrow Connector 114"/>
              <p:cNvCxnSpPr>
                <a:cxnSpLocks noChangeShapeType="1"/>
              </p:cNvCxnSpPr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4" name="TextBox 115"/>
              <p:cNvSpPr txBox="1">
                <a:spLocks noChangeArrowheads="1"/>
              </p:cNvSpPr>
              <p:nvPr/>
            </p:nvSpPr>
            <p:spPr bwMode="auto">
              <a:xfrm>
                <a:off x="2002950" y="3078703"/>
                <a:ext cx="777681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60" name="Group 111"/>
            <p:cNvGrpSpPr>
              <a:grpSpLocks/>
            </p:cNvGrpSpPr>
            <p:nvPr/>
          </p:nvGrpSpPr>
          <p:grpSpPr bwMode="auto"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8461" name="TextBox 112"/>
              <p:cNvSpPr txBox="1">
                <a:spLocks noChangeArrowheads="1"/>
              </p:cNvSpPr>
              <p:nvPr/>
            </p:nvSpPr>
            <p:spPr bwMode="auto">
              <a:xfrm>
                <a:off x="2315203" y="266700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  <p:cxnSp>
            <p:nvCxnSpPr>
              <p:cNvPr id="18462" name="Straight Arrow Connector 113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8437" name="TextBox 159"/>
          <p:cNvSpPr txBox="1">
            <a:spLocks noChangeArrowheads="1"/>
          </p:cNvSpPr>
          <p:nvPr/>
        </p:nvSpPr>
        <p:spPr bwMode="auto">
          <a:xfrm>
            <a:off x="457200" y="15049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Recursive</a:t>
            </a:r>
          </a:p>
        </p:txBody>
      </p:sp>
      <p:sp>
        <p:nvSpPr>
          <p:cNvPr id="18438" name="TextBox 160"/>
          <p:cNvSpPr txBox="1">
            <a:spLocks noChangeArrowheads="1"/>
          </p:cNvSpPr>
          <p:nvPr/>
        </p:nvSpPr>
        <p:spPr bwMode="auto">
          <a:xfrm>
            <a:off x="4876800" y="1600200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Iterative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Replicate value on several nodes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Usually, place replicas on different racks in a datacenter to guard against rack failures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946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947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947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947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947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7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9502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3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947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7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7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8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19500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1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1948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8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9484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9498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9499" name="Straight Arrow Connector 94"/>
            <p:cNvCxnSpPr>
              <a:cxnSpLocks noChangeShapeType="1"/>
              <a:stCxn id="19498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9496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TextBox 110"/>
            <p:cNvSpPr txBox="1">
              <a:spLocks noChangeArrowheads="1"/>
            </p:cNvSpPr>
            <p:nvPr/>
          </p:nvSpPr>
          <p:spPr bwMode="auto">
            <a:xfrm rot="1529368">
              <a:off x="2800987" y="3556763"/>
              <a:ext cx="1827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V14), N1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19494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19495" name="Straight Arrow Connector 97"/>
            <p:cNvCxnSpPr>
              <a:cxnSpLocks noChangeShapeType="1"/>
              <a:stCxn id="19494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19492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493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19490" name="Freeform 7"/>
            <p:cNvSpPr>
              <a:spLocks/>
            </p:cNvSpPr>
            <p:nvPr/>
          </p:nvSpPr>
          <p:spPr bwMode="auto">
            <a:xfrm>
              <a:off x="1612900" y="4000483"/>
              <a:ext cx="2654300" cy="381017"/>
            </a:xfrm>
            <a:custGeom>
              <a:avLst/>
              <a:gdLst>
                <a:gd name="T0" fmla="*/ 2654300 w 2654300"/>
                <a:gd name="T1" fmla="*/ 368317 h 381017"/>
                <a:gd name="T2" fmla="*/ 1295400 w 2654300"/>
                <a:gd name="T3" fmla="*/ 17 h 381017"/>
                <a:gd name="T4" fmla="*/ 0 w 2654300"/>
                <a:gd name="T5" fmla="*/ 381017 h 381017"/>
                <a:gd name="T6" fmla="*/ 0 60000 65536"/>
                <a:gd name="T7" fmla="*/ 0 60000 65536"/>
                <a:gd name="T8" fmla="*/ 0 60000 65536"/>
                <a:gd name="T9" fmla="*/ 0 w 2654300"/>
                <a:gd name="T10" fmla="*/ 0 h 381017"/>
                <a:gd name="T11" fmla="*/ 2654300 w 2654300"/>
                <a:gd name="T12" fmla="*/ 381017 h 3810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91" name="TextBox 102"/>
            <p:cNvSpPr txBox="1">
              <a:spLocks noChangeArrowheads="1"/>
            </p:cNvSpPr>
            <p:nvPr/>
          </p:nvSpPr>
          <p:spPr bwMode="auto">
            <a:xfrm>
              <a:off x="2054462" y="36576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Again, we can have 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Recursive</a:t>
            </a:r>
            <a:r>
              <a:rPr lang="en-US">
                <a:latin typeface="Helvetica Neue Light" charset="0"/>
                <a:ea typeface="ＭＳ Ｐゴシック" charset="0"/>
              </a:rPr>
              <a:t> replication (previous slide)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Iterative </a:t>
            </a:r>
            <a:r>
              <a:rPr lang="en-US">
                <a:latin typeface="Helvetica Neue Light" charset="0"/>
                <a:ea typeface="ＭＳ Ｐゴシック" charset="0"/>
              </a:rPr>
              <a:t>replication (this slide)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8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048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9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049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049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049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049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49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20526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7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050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50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50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20524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5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050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0508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20522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20523" name="Straight Arrow Connector 94"/>
            <p:cNvCxnSpPr>
              <a:cxnSpLocks noChangeShapeType="1"/>
              <a:stCxn id="20522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20520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1" name="TextBox 110"/>
            <p:cNvSpPr txBox="1">
              <a:spLocks noChangeArrowheads="1"/>
            </p:cNvSpPr>
            <p:nvPr/>
          </p:nvSpPr>
          <p:spPr bwMode="auto">
            <a:xfrm rot="1529368">
              <a:off x="2960636" y="3556763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20518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20519" name="Straight Arrow Connector 97"/>
            <p:cNvCxnSpPr>
              <a:cxnSpLocks noChangeShapeType="1"/>
              <a:stCxn id="20518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20516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17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1587500" y="2992438"/>
            <a:ext cx="546100" cy="1508125"/>
            <a:chOff x="1967786" y="2992557"/>
            <a:chExt cx="546814" cy="1507744"/>
          </a:xfrm>
        </p:grpSpPr>
        <p:cxnSp>
          <p:nvCxnSpPr>
            <p:cNvPr id="20514" name="Straight Arrow Connector 105"/>
            <p:cNvCxnSpPr>
              <a:cxnSpLocks noChangeShapeType="1"/>
            </p:cNvCxnSpPr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Box 106"/>
            <p:cNvSpPr txBox="1">
              <a:spLocks noChangeArrowheads="1"/>
            </p:cNvSpPr>
            <p:nvPr/>
          </p:nvSpPr>
          <p:spPr bwMode="auto">
            <a:xfrm rot="-3561063">
              <a:off x="1383191" y="3577152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Storage: use more nodes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Request throughput: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serve requests from all nodes on which a value is stored in parallel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 can replicate a popular value on more nodes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Master/directory scalability: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Replicate it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Partition it, so different keys are served by different masters/directories (see Chord)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0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Directory keeps track of the storage availability at each node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Preferentially insert new values on nodes with more storage available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new node is added?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Cannot insert only new values on new node. Why?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Move values from the heavy loaded nodes to the new node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node fails?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Need to replicate values from fail node to other nodes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562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make sure that a value is replicated correctly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How do you know a value has been replicated on every node?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Wait for acknowledgements from every node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fails during replication?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Pick another node and try again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is slow?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down the entire put()? Pick another node?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 general, with multiple replicas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puts and fast gets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943600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How close does a distributed system emulate a single machine in terms of read and write semantics?</a:t>
            </a:r>
          </a:p>
          <a:p>
            <a:pPr lvl="3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Q: </a:t>
            </a:r>
            <a:r>
              <a:rPr lang="en-US">
                <a:latin typeface="Helvetica Neue Light" charset="0"/>
                <a:ea typeface="ＭＳ Ｐゴシック" charset="0"/>
              </a:rPr>
              <a:t>Assume </a:t>
            </a:r>
            <a:r>
              <a:rPr lang="en-US" b="1">
                <a:latin typeface="Helvetica Neue Light" charset="0"/>
                <a:ea typeface="ＭＳ Ｐゴシック" charset="0"/>
              </a:rPr>
              <a:t>put(K14, 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>
                <a:latin typeface="Helvetica Neue Light" charset="0"/>
                <a:ea typeface="ＭＳ Ｐゴシック" charset="0"/>
              </a:rPr>
              <a:t>and 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put(K14, 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>
                <a:latin typeface="Helvetica Neue Light" charset="0"/>
                <a:ea typeface="ＭＳ Ｐゴシック" charset="0"/>
              </a:rPr>
              <a:t>are concurrent, what value ends up being stored?</a:t>
            </a: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A: </a:t>
            </a:r>
            <a:r>
              <a:rPr lang="en-US">
                <a:latin typeface="Helvetica Neue Light" charset="0"/>
                <a:ea typeface="ＭＳ Ｐゴシック" charset="0"/>
              </a:rPr>
              <a:t>assuming </a:t>
            </a: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is atomic, then either </a:t>
            </a:r>
            <a:r>
              <a:rPr lang="en-US" b="1">
                <a:latin typeface="Helvetica Neue Light" charset="0"/>
                <a:ea typeface="ＭＳ Ｐゴシック" charset="0"/>
              </a:rPr>
              <a:t>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 or 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, right?</a:t>
            </a:r>
          </a:p>
          <a:p>
            <a:pPr lvl="4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Q:</a:t>
            </a:r>
            <a:r>
              <a:rPr lang="en-US">
                <a:latin typeface="Helvetica Neue Light" charset="0"/>
                <a:ea typeface="ＭＳ Ｐゴシック" charset="0"/>
              </a:rPr>
              <a:t> Assume a client calls </a:t>
            </a:r>
            <a:r>
              <a:rPr lang="en-US" b="1">
                <a:latin typeface="Helvetica Neue Light" charset="0"/>
                <a:ea typeface="ＭＳ Ｐゴシック" charset="0"/>
              </a:rPr>
              <a:t>put(K14, V14) </a:t>
            </a:r>
            <a:r>
              <a:rPr lang="en-US">
                <a:latin typeface="Helvetica Neue Light" charset="0"/>
                <a:ea typeface="ＭＳ Ｐゴシック" charset="0"/>
              </a:rPr>
              <a:t>and then </a:t>
            </a:r>
            <a:r>
              <a:rPr lang="en-US" b="1">
                <a:latin typeface="Helvetica Neue Light" charset="0"/>
                <a:ea typeface="ＭＳ Ｐゴシック" charset="0"/>
              </a:rPr>
              <a:t>get(K14)</a:t>
            </a:r>
            <a:r>
              <a:rPr lang="en-US">
                <a:latin typeface="Helvetica Neue Light" charset="0"/>
                <a:ea typeface="ＭＳ Ｐゴシック" charset="0"/>
              </a:rPr>
              <a:t>, what is the result returned by </a:t>
            </a:r>
            <a:r>
              <a:rPr lang="en-US" b="1">
                <a:latin typeface="Helvetica Neue Light" charset="0"/>
                <a:ea typeface="ＭＳ Ｐゴシック" charset="0"/>
              </a:rPr>
              <a:t>get()</a:t>
            </a:r>
            <a:r>
              <a:rPr lang="en-US">
                <a:latin typeface="Helvetica Neue Light" charset="0"/>
                <a:ea typeface="ＭＳ Ｐゴシック" charset="0"/>
              </a:rPr>
              <a:t>?</a:t>
            </a: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A: </a:t>
            </a:r>
            <a:r>
              <a:rPr lang="en-US">
                <a:latin typeface="Helvetica Neue Light" charset="0"/>
                <a:ea typeface="ＭＳ Ｐゴシック" charset="0"/>
              </a:rPr>
              <a:t>It should be V14, right? </a:t>
            </a:r>
          </a:p>
          <a:p>
            <a:pPr lvl="4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Above semantics, not trivial to achieve in distributed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Today’s Papers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0292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Chord: A Scalable Peer-to-peer Lookup Service for Internet Applications,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Ion Stoica, Robert Morris, David Karger, M. Frans Kaashoek, Hari Balakrishnan, SIGCOMM’02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2"/>
              </a:rPr>
              <a:t>(https://pdos.csail.mit.edu/papers/chord:sigcomm01/chord_sigcomm.pdf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Dynamo: Amazon's Highly Available Key-value Store,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Giuseppe DeCandia, Deniz Hastorun, Madan Jampani, Gunavardhan Kakulapati, Avinash Lakshman, Alex Pilchin, Swaminathan, Sivasubramanian, Peter Vosshall, and Werner Vogels, SOSP’07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3"/>
              </a:rPr>
              <a:t>(www.allthingsdistributed.com/files/amazon-dynamo-sosp2007.pdf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5603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08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5609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13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5614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5615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5616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5617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18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5619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565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5620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1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23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24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5625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565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5626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7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5628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564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5650" name="Straight Arrow Connector 147"/>
            <p:cNvCxnSpPr>
              <a:cxnSpLocks noChangeShapeType="1"/>
              <a:stCxn id="2564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564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5631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564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5644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4038600" y="4767263"/>
            <a:ext cx="1144588" cy="338137"/>
            <a:chOff x="4114800" y="4766846"/>
            <a:chExt cx="1144789" cy="338554"/>
          </a:xfrm>
        </p:grpSpPr>
        <p:sp>
          <p:nvSpPr>
            <p:cNvPr id="25639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0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5" name="Group 182"/>
          <p:cNvGrpSpPr>
            <a:grpSpLocks/>
          </p:cNvGrpSpPr>
          <p:nvPr/>
        </p:nvGrpSpPr>
        <p:grpSpPr bwMode="auto">
          <a:xfrm>
            <a:off x="1143000" y="4767263"/>
            <a:ext cx="1184275" cy="338137"/>
            <a:chOff x="4114800" y="4766846"/>
            <a:chExt cx="1183963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13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6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25638" name="TextBox 184"/>
            <p:cNvSpPr txBox="1">
              <a:spLocks noChangeArrowheads="1"/>
            </p:cNvSpPr>
            <p:nvPr/>
          </p:nvSpPr>
          <p:spPr bwMode="auto">
            <a:xfrm>
              <a:off x="4663930" y="4766846"/>
              <a:ext cx="6348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>
                <a:solidFill>
                  <a:srgbClr val="009D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6627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2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6633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7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6638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6639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6640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6641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2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6643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668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6644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45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47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8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6649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668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6650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51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6652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26653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667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6680" name="Straight Arrow Connector 147"/>
            <p:cNvCxnSpPr>
              <a:cxnSpLocks noChangeShapeType="1"/>
              <a:stCxn id="2667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54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667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5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667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7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26656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674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7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658" name="Group 167"/>
          <p:cNvGrpSpPr>
            <a:grpSpLocks/>
          </p:cNvGrpSpPr>
          <p:nvPr/>
        </p:nvGrpSpPr>
        <p:grpSpPr bwMode="auto"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26669" name="Straight Arrow Connector 168"/>
            <p:cNvCxnSpPr>
              <a:cxnSpLocks noChangeShapeType="1"/>
            </p:cNvCxnSpPr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0" name="TextBox 169"/>
            <p:cNvSpPr txBox="1">
              <a:spLocks noChangeArrowheads="1"/>
            </p:cNvSpPr>
            <p:nvPr/>
          </p:nvSpPr>
          <p:spPr bwMode="auto">
            <a:xfrm rot="-1954491">
              <a:off x="1952397" y="3684716"/>
              <a:ext cx="1549763" cy="27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9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153"/>
            <a:chExt cx="609600" cy="1535496"/>
          </a:xfrm>
        </p:grpSpPr>
        <p:cxnSp>
          <p:nvCxnSpPr>
            <p:cNvPr id="26667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009D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Box 175"/>
            <p:cNvSpPr txBox="1">
              <a:spLocks noChangeArrowheads="1"/>
            </p:cNvSpPr>
            <p:nvPr/>
          </p:nvSpPr>
          <p:spPr bwMode="auto">
            <a:xfrm rot="4538305">
              <a:off x="4012138" y="3498624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')</a:t>
              </a:r>
              <a:endParaRPr lang="en-US" sz="1600" b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0" name="Group 179"/>
          <p:cNvGrpSpPr>
            <a:grpSpLocks/>
          </p:cNvGrpSpPr>
          <p:nvPr/>
        </p:nvGrpSpPr>
        <p:grpSpPr bwMode="auto">
          <a:xfrm>
            <a:off x="4038600" y="4767263"/>
            <a:ext cx="1190625" cy="338137"/>
            <a:chOff x="4114800" y="4766846"/>
            <a:chExt cx="1190375" cy="338554"/>
          </a:xfrm>
        </p:grpSpPr>
        <p:sp>
          <p:nvSpPr>
            <p:cNvPr id="26665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6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1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6663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4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 after Write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Read not guaranteed to return value of latest write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happen if Master processes requests in different threads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>
                <a:latin typeface="Helvetica Neue Light" charset="0"/>
                <a:ea typeface="ＭＳ Ｐゴシック" charset="0"/>
              </a:rPr>
              <a:t> </a:t>
            </a:r>
          </a:p>
        </p:txBody>
      </p:sp>
      <p:pic>
        <p:nvPicPr>
          <p:cNvPr id="2765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56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7657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61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7662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7663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7664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7665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66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7667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7710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11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7668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69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8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71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72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7673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7708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9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7674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75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7676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1314450" y="2362200"/>
            <a:ext cx="1657350" cy="338138"/>
            <a:chOff x="1711382" y="2667000"/>
            <a:chExt cx="1657440" cy="338554"/>
          </a:xfrm>
        </p:grpSpPr>
        <p:sp>
          <p:nvSpPr>
            <p:cNvPr id="27706" name="TextBox 146"/>
            <p:cNvSpPr txBox="1">
              <a:spLocks noChangeArrowheads="1"/>
            </p:cNvSpPr>
            <p:nvPr/>
          </p:nvSpPr>
          <p:spPr bwMode="auto">
            <a:xfrm>
              <a:off x="1711382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27707" name="Straight Arrow Connector 147"/>
            <p:cNvCxnSpPr>
              <a:cxnSpLocks noChangeShapeType="1"/>
            </p:cNvCxnSpPr>
            <p:nvPr/>
          </p:nvCxnSpPr>
          <p:spPr bwMode="auto">
            <a:xfrm>
              <a:off x="2698954" y="2836277"/>
              <a:ext cx="669868" cy="9742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4191000" y="2995613"/>
            <a:ext cx="596900" cy="1497012"/>
            <a:chOff x="4352708" y="2919739"/>
            <a:chExt cx="596455" cy="1496323"/>
          </a:xfrm>
        </p:grpSpPr>
        <p:cxnSp>
          <p:nvCxnSpPr>
            <p:cNvPr id="27704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5" name="TextBox 150"/>
            <p:cNvSpPr txBox="1">
              <a:spLocks noChangeArrowheads="1"/>
            </p:cNvSpPr>
            <p:nvPr/>
          </p:nvSpPr>
          <p:spPr bwMode="auto">
            <a:xfrm rot="4538305">
              <a:off x="4031724" y="3498624"/>
              <a:ext cx="14963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get(K14, V14</a:t>
              </a:r>
              <a:r>
                <a:rPr lang="ja-JP" alt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3366FF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7679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7702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3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27700" name="Straight Arrow Connector 155"/>
            <p:cNvCxnSpPr>
              <a:cxnSpLocks noChangeShapeType="1"/>
            </p:cNvCxnSpPr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1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4" name="Group 160"/>
          <p:cNvGrpSpPr>
            <a:grpSpLocks/>
          </p:cNvGrpSpPr>
          <p:nvPr/>
        </p:nvGrpSpPr>
        <p:grpSpPr bwMode="auto">
          <a:xfrm>
            <a:off x="762000" y="2100263"/>
            <a:ext cx="2209800" cy="338137"/>
            <a:chOff x="1292462" y="2667000"/>
            <a:chExt cx="2209800" cy="338554"/>
          </a:xfrm>
        </p:grpSpPr>
        <p:sp>
          <p:nvSpPr>
            <p:cNvPr id="27698" name="TextBox 161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7699" name="Straight Arrow Connector 162"/>
            <p:cNvCxnSpPr>
              <a:cxnSpLocks noChangeShapeType="1"/>
              <a:stCxn id="27698" idx="3"/>
            </p:cNvCxnSpPr>
            <p:nvPr/>
          </p:nvCxnSpPr>
          <p:spPr bwMode="auto">
            <a:xfrm>
              <a:off x="2827958" y="2836277"/>
              <a:ext cx="674304" cy="1692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153"/>
            <a:chExt cx="609600" cy="1535496"/>
          </a:xfrm>
        </p:grpSpPr>
        <p:cxnSp>
          <p:nvCxnSpPr>
            <p:cNvPr id="27696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7" name="TextBox 175"/>
            <p:cNvSpPr txBox="1">
              <a:spLocks noChangeArrowheads="1"/>
            </p:cNvSpPr>
            <p:nvPr/>
          </p:nvSpPr>
          <p:spPr bwMode="auto">
            <a:xfrm rot="4538305">
              <a:off x="4012138" y="3498624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6" name="Group 179"/>
          <p:cNvGrpSpPr>
            <a:grpSpLocks/>
          </p:cNvGrpSpPr>
          <p:nvPr/>
        </p:nvGrpSpPr>
        <p:grpSpPr bwMode="auto">
          <a:xfrm>
            <a:off x="4038600" y="4767263"/>
            <a:ext cx="1144588" cy="338137"/>
            <a:chOff x="4114800" y="4766846"/>
            <a:chExt cx="1144789" cy="338554"/>
          </a:xfrm>
        </p:grpSpPr>
        <p:sp>
          <p:nvSpPr>
            <p:cNvPr id="27694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5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7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7692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3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happens right after put(K14, V14’)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reaches N3 before put(K14, V14’)!</a:t>
            </a:r>
          </a:p>
        </p:txBody>
      </p: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903663" y="3100388"/>
            <a:ext cx="503237" cy="1260475"/>
            <a:chOff x="4445841" y="3048000"/>
            <a:chExt cx="503320" cy="1261533"/>
          </a:xfrm>
        </p:grpSpPr>
        <p:cxnSp>
          <p:nvCxnSpPr>
            <p:cNvPr id="27690" name="Straight Arrow Connector 158"/>
            <p:cNvCxnSpPr>
              <a:cxnSpLocks noChangeShapeType="1"/>
            </p:cNvCxnSpPr>
            <p:nvPr/>
          </p:nvCxnSpPr>
          <p:spPr bwMode="auto">
            <a:xfrm>
              <a:off x="4445841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1" name="TextBox 159"/>
            <p:cNvSpPr txBox="1">
              <a:spLocks noChangeArrowheads="1"/>
            </p:cNvSpPr>
            <p:nvPr/>
          </p:nvSpPr>
          <p:spPr bwMode="auto">
            <a:xfrm rot="4538305">
              <a:off x="4476505" y="3498624"/>
              <a:ext cx="6067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 V14</a:t>
              </a:r>
            </a:p>
          </p:txBody>
        </p:sp>
      </p:grpSp>
      <p:grpSp>
        <p:nvGrpSpPr>
          <p:cNvPr id="19" name="Group 163"/>
          <p:cNvGrpSpPr>
            <a:grpSpLocks/>
          </p:cNvGrpSpPr>
          <p:nvPr/>
        </p:nvGrpSpPr>
        <p:grpSpPr bwMode="auto">
          <a:xfrm>
            <a:off x="1431925" y="2590800"/>
            <a:ext cx="1539875" cy="338138"/>
            <a:chOff x="1980872" y="2667000"/>
            <a:chExt cx="1540350" cy="338554"/>
          </a:xfrm>
        </p:grpSpPr>
        <p:sp>
          <p:nvSpPr>
            <p:cNvPr id="27688" name="TextBox 164"/>
            <p:cNvSpPr txBox="1">
              <a:spLocks noChangeArrowheads="1"/>
            </p:cNvSpPr>
            <p:nvPr/>
          </p:nvSpPr>
          <p:spPr bwMode="auto">
            <a:xfrm>
              <a:off x="1980872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27689" name="Straight Arrow Connector 165"/>
            <p:cNvCxnSpPr>
              <a:cxnSpLocks noChangeShapeType="1"/>
              <a:stCxn id="27688" idx="3"/>
            </p:cNvCxnSpPr>
            <p:nvPr/>
          </p:nvCxnSpPr>
          <p:spPr bwMode="auto">
            <a:xfrm flipV="1">
              <a:off x="2530622" y="2819400"/>
              <a:ext cx="990600" cy="16877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Large variety of consistency models (we’ve already seen):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Atomic consistency (</a:t>
            </a:r>
            <a:r>
              <a:rPr lang="en-US" dirty="0" err="1">
                <a:latin typeface="Helvetica Neue Light" charset="0"/>
                <a:ea typeface="ＭＳ Ｐゴシック" charset="0"/>
              </a:rPr>
              <a:t>linearizability</a:t>
            </a:r>
            <a:r>
              <a:rPr lang="en-US" dirty="0">
                <a:latin typeface="Helvetica Neue Light" charset="0"/>
                <a:ea typeface="ＭＳ Ｐゴシック" charset="0"/>
              </a:rPr>
              <a:t>): reads/writes (gets/puts) to replicas appear as if there was a single underlying replica (single system image)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Think 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one updated at a time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”</a:t>
            </a:r>
            <a:endParaRPr lang="en-US" altLang="ja-JP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Transactions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One of the weakest form of consistency; used by many systems in practice</a:t>
            </a: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Strong Consistency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Assume Master serializes all operations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master becomes a bottleneck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Not addressed here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Still want to improve performance of reads/writes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Improve </a:t>
            </a: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and </a:t>
            </a:r>
            <a:r>
              <a:rPr lang="en-US" b="1">
                <a:latin typeface="Helvetica Neue Light" charset="0"/>
                <a:ea typeface="ＭＳ Ｐゴシック" charset="0"/>
              </a:rPr>
              <a:t>get() </a:t>
            </a:r>
            <a:r>
              <a:rPr lang="en-US">
                <a:latin typeface="Helvetica Neue Light" charset="0"/>
                <a:ea typeface="ＭＳ Ｐゴシック" charset="0"/>
              </a:rPr>
              <a:t>operation performance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Define a replica set of size N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waits for acks from at least W replicas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get()</a:t>
            </a:r>
            <a:r>
              <a:rPr lang="en-US">
                <a:latin typeface="Helvetica Neue Light" charset="0"/>
                <a:ea typeface="ＭＳ Ｐゴシック" charset="0"/>
              </a:rPr>
              <a:t> waits for responses from at least R replicas W+R &gt; N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does it work?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There is at least one node that contains the update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you may use W+R &gt; N+1? 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N=3, W=2, R=2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 set for K14: {N1, N2, N4}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put() on N3 fails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1755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1756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1757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1758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1782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3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1780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1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595438" y="2800350"/>
            <a:ext cx="1722437" cy="1649413"/>
            <a:chOff x="1595045" y="2800723"/>
            <a:chExt cx="1722634" cy="1648291"/>
          </a:xfrm>
        </p:grpSpPr>
        <p:cxnSp>
          <p:nvCxnSpPr>
            <p:cNvPr id="31778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Box 105"/>
            <p:cNvSpPr txBox="1">
              <a:spLocks noChangeArrowheads="1"/>
            </p:cNvSpPr>
            <p:nvPr/>
          </p:nvSpPr>
          <p:spPr bwMode="auto">
            <a:xfrm rot="-2683416">
              <a:off x="1595045" y="3409110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1776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7" name="TextBox 116"/>
            <p:cNvSpPr txBox="1">
              <a:spLocks noChangeArrowheads="1"/>
            </p:cNvSpPr>
            <p:nvPr/>
          </p:nvSpPr>
          <p:spPr bwMode="auto">
            <a:xfrm rot="-2520309">
              <a:off x="2397563" y="3512263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38800" y="2784475"/>
            <a:ext cx="838200" cy="1682750"/>
            <a:chOff x="5638800" y="2784893"/>
            <a:chExt cx="838200" cy="1682798"/>
          </a:xfrm>
        </p:grpSpPr>
        <p:cxnSp>
          <p:nvCxnSpPr>
            <p:cNvPr id="31774" name="Straight Arrow Connector 122"/>
            <p:cNvCxnSpPr>
              <a:cxnSpLocks noChangeShapeType="1"/>
            </p:cNvCxnSpPr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Box 124"/>
            <p:cNvSpPr txBox="1">
              <a:spLocks noChangeArrowheads="1"/>
            </p:cNvSpPr>
            <p:nvPr/>
          </p:nvSpPr>
          <p:spPr bwMode="auto">
            <a:xfrm rot="3841361">
              <a:off x="5433896" y="3380183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114800" y="2667000"/>
            <a:ext cx="317500" cy="1600200"/>
            <a:chOff x="4114800" y="2667001"/>
            <a:chExt cx="317163" cy="1600199"/>
          </a:xfrm>
        </p:grpSpPr>
        <p:cxnSp>
          <p:nvCxnSpPr>
            <p:cNvPr id="31772" name="Straight Arrow Connector 120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TextBox 125"/>
            <p:cNvSpPr txBox="1">
              <a:spLocks noChangeArrowheads="1"/>
            </p:cNvSpPr>
            <p:nvPr/>
          </p:nvSpPr>
          <p:spPr bwMode="auto">
            <a:xfrm rot="-5400000">
              <a:off x="3519510" y="3262291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181600" y="2819400"/>
            <a:ext cx="838200" cy="1647825"/>
            <a:chOff x="5181600" y="2819400"/>
            <a:chExt cx="838200" cy="1648295"/>
          </a:xfrm>
        </p:grpSpPr>
        <p:cxnSp>
          <p:nvCxnSpPr>
            <p:cNvPr id="31770" name="Straight Arrow Connector 123"/>
            <p:cNvCxnSpPr>
              <a:cxnSpLocks noChangeShapeType="1"/>
            </p:cNvCxnSpPr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1" name="TextBox 127"/>
            <p:cNvSpPr txBox="1">
              <a:spLocks noChangeArrowheads="1"/>
            </p:cNvSpPr>
            <p:nvPr/>
          </p:nvSpPr>
          <p:spPr bwMode="auto">
            <a:xfrm rot="3824197">
              <a:off x="5469125" y="3377999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pic>
        <p:nvPicPr>
          <p:cNvPr id="31766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31768" name="Straight Connector 41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Connector 129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1219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for get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()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need to wait for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any two nodes out of three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 return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answer</a:t>
            </a:r>
          </a:p>
          <a:p>
            <a:pPr marL="0"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277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278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278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2782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32783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2806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7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32784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2804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5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20838" y="2800350"/>
            <a:ext cx="1697037" cy="1649413"/>
            <a:chOff x="1620687" y="2800723"/>
            <a:chExt cx="1696992" cy="1648291"/>
          </a:xfrm>
        </p:grpSpPr>
        <p:cxnSp>
          <p:nvCxnSpPr>
            <p:cNvPr id="32802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3" name="TextBox 105"/>
            <p:cNvSpPr txBox="1">
              <a:spLocks noChangeArrowheads="1"/>
            </p:cNvSpPr>
            <p:nvPr/>
          </p:nvSpPr>
          <p:spPr bwMode="auto">
            <a:xfrm rot="-2683416">
              <a:off x="1863096" y="3398415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2800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1" name="TextBox 116"/>
            <p:cNvSpPr txBox="1">
              <a:spLocks noChangeArrowheads="1"/>
            </p:cNvSpPr>
            <p:nvPr/>
          </p:nvSpPr>
          <p:spPr bwMode="auto">
            <a:xfrm rot="-2520309">
              <a:off x="2425966" y="351226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332288" y="2819400"/>
            <a:ext cx="339725" cy="1647825"/>
            <a:chOff x="4408904" y="2819400"/>
            <a:chExt cx="338554" cy="1648291"/>
          </a:xfrm>
        </p:grpSpPr>
        <p:cxnSp>
          <p:nvCxnSpPr>
            <p:cNvPr id="32798" name="Straight Arrow Connector 122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9" name="TextBox 124"/>
            <p:cNvSpPr txBox="1">
              <a:spLocks noChangeArrowheads="1"/>
            </p:cNvSpPr>
            <p:nvPr/>
          </p:nvSpPr>
          <p:spPr bwMode="auto">
            <a:xfrm rot="5400000">
              <a:off x="4092361" y="3496451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4724400" y="2819400"/>
            <a:ext cx="381000" cy="1647825"/>
            <a:chOff x="6019800" y="2819400"/>
            <a:chExt cx="381001" cy="1648295"/>
          </a:xfrm>
        </p:grpSpPr>
        <p:cxnSp>
          <p:nvCxnSpPr>
            <p:cNvPr id="32796" name="Straight Arrow Connector 123"/>
            <p:cNvCxnSpPr>
              <a:cxnSpLocks noChangeShapeType="1"/>
            </p:cNvCxnSpPr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7" name="TextBox 127"/>
            <p:cNvSpPr txBox="1">
              <a:spLocks noChangeArrowheads="1"/>
            </p:cNvSpPr>
            <p:nvPr/>
          </p:nvSpPr>
          <p:spPr bwMode="auto">
            <a:xfrm rot="5400000">
              <a:off x="6013756" y="3499155"/>
              <a:ext cx="4355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nill</a:t>
              </a:r>
            </a:p>
          </p:txBody>
        </p:sp>
      </p:grpSp>
      <p:pic>
        <p:nvPicPr>
          <p:cNvPr id="3278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35"/>
          <p:cNvGrpSpPr>
            <a:grpSpLocks/>
          </p:cNvGrpSpPr>
          <p:nvPr/>
        </p:nvGrpSpPr>
        <p:grpSpPr bwMode="auto">
          <a:xfrm>
            <a:off x="4876800" y="2819400"/>
            <a:ext cx="1219200" cy="1600200"/>
            <a:chOff x="4876800" y="2819819"/>
            <a:chExt cx="1219200" cy="1600246"/>
          </a:xfrm>
        </p:grpSpPr>
        <p:cxnSp>
          <p:nvCxnSpPr>
            <p:cNvPr id="32794" name="Straight Arrow Connector 122"/>
            <p:cNvCxnSpPr>
              <a:cxnSpLocks noChangeShapeType="1"/>
            </p:cNvCxnSpPr>
            <p:nvPr/>
          </p:nvCxnSpPr>
          <p:spPr bwMode="auto">
            <a:xfrm>
              <a:off x="4876800" y="2819819"/>
              <a:ext cx="1219200" cy="160024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TextBox 124"/>
            <p:cNvSpPr txBox="1">
              <a:spLocks noChangeArrowheads="1"/>
            </p:cNvSpPr>
            <p:nvPr/>
          </p:nvSpPr>
          <p:spPr bwMode="auto">
            <a:xfrm rot="3353717">
              <a:off x="5197599" y="3372583"/>
              <a:ext cx="971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72" name="Group 32"/>
          <p:cNvGrpSpPr>
            <a:grpSpLocks/>
          </p:cNvGrpSpPr>
          <p:nvPr/>
        </p:nvGrpSpPr>
        <p:grpSpPr bwMode="auto">
          <a:xfrm>
            <a:off x="5257800" y="2819400"/>
            <a:ext cx="1295400" cy="1524000"/>
            <a:chOff x="762000" y="2895621"/>
            <a:chExt cx="1295400" cy="1524434"/>
          </a:xfrm>
        </p:grpSpPr>
        <p:cxnSp>
          <p:nvCxnSpPr>
            <p:cNvPr id="32792" name="Straight Arrow Connector 112"/>
            <p:cNvCxnSpPr>
              <a:cxnSpLocks noChangeShapeType="1"/>
            </p:cNvCxnSpPr>
            <p:nvPr/>
          </p:nvCxnSpPr>
          <p:spPr bwMode="auto">
            <a:xfrm>
              <a:off x="762000" y="2895621"/>
              <a:ext cx="1295400" cy="152443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3" name="TextBox 116"/>
            <p:cNvSpPr txBox="1">
              <a:spLocks noChangeArrowheads="1"/>
            </p:cNvSpPr>
            <p:nvPr/>
          </p:nvSpPr>
          <p:spPr bwMode="auto">
            <a:xfrm rot="2843255">
              <a:off x="1331091" y="3348237"/>
              <a:ext cx="549907" cy="33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 dirty="0" smtClean="0">
                <a:latin typeface="Helvetica Neue" charset="0"/>
                <a:ea typeface="ＭＳ Ｐゴシック" charset="0"/>
              </a:rPr>
              <a:t>Chord</a:t>
            </a:r>
            <a:endParaRPr lang="en-US" sz="4800" dirty="0">
              <a:latin typeface="Helvetica Neu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95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Challenge: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Directory contains a number of entries equal to number of (key, value) tuples in the system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Can be tens or hundreds of billions of entries in the system!</a:t>
            </a:r>
          </a:p>
          <a:p>
            <a:pPr lvl="3"/>
            <a:endParaRPr lang="en-US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Solution: </a:t>
            </a:r>
            <a:r>
              <a:rPr lang="en-US" b="1">
                <a:latin typeface="Helvetica Neue" charset="0"/>
                <a:ea typeface="ＭＳ Ｐゴシック" charset="0"/>
                <a:cs typeface="Helvetica Neue" charset="0"/>
              </a:rPr>
              <a:t>consistent hashing</a:t>
            </a: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Associate to each node a unique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id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in an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uni-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dimensional space 0..2</a:t>
            </a:r>
            <a:r>
              <a:rPr lang="en-US" baseline="30000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-1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Partition this space across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machines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Assume keys are in same uni-dimensional space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Each (Key, Value) is stored at the node with the smallest ID larger than Key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Storage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</a:t>
            </a:r>
            <a:r>
              <a:rPr lang="en-US">
                <a:latin typeface="Helvetica Neue Light" charset="0"/>
                <a:ea typeface="ＭＳ Ｐゴシック" charset="0"/>
              </a:rPr>
              <a:t>(key, value); // insert/write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value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</a:t>
            </a:r>
            <a:r>
              <a:rPr lang="en-US" b="1">
                <a:latin typeface="Helvetica Neue Light" charset="0"/>
                <a:ea typeface="ＭＳ Ｐゴシック" charset="0"/>
              </a:rPr>
              <a:t>get</a:t>
            </a:r>
            <a:r>
              <a:rPr lang="en-US">
                <a:latin typeface="Helvetica Neue Light" charset="0"/>
                <a:ea typeface="ＭＳ Ｐゴシック" charset="0"/>
              </a:rPr>
              <a:t>(key); // get/read data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Abstraction used to implement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File systems: value content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block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Sometimes as a simpler but more scalable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database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handle large volumes of data, e.g., PBs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distribute data over hundreds, even thousands of machines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Recap: Key to Node Mapping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352800" cy="4724400"/>
          </a:xfrm>
        </p:spPr>
        <p:txBody>
          <a:bodyPr/>
          <a:lstStyle/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m = 8 </a:t>
            </a:r>
            <a:r>
              <a:rPr lang="en-US" sz="2000">
                <a:latin typeface="Helvetica Neue" charset="0"/>
                <a:ea typeface="ＭＳ Ｐゴシック" charset="0"/>
                <a:cs typeface="Helvetica Neue" charset="0"/>
                <a:sym typeface="Wingdings" charset="0"/>
              </a:rPr>
              <a:t> ID space: 0..63</a:t>
            </a:r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 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 8 maps keys [5,8]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15 maps keys [9,15]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20 maps keys [16, 20]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…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4 maps keys [59, 4]</a:t>
            </a:r>
          </a:p>
          <a:p>
            <a:pPr marL="0" indent="0"/>
            <a:endParaRPr lang="en-US" sz="2000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endParaRPr lang="en-US" sz="2000">
              <a:latin typeface="Helvetica Neue" charset="0"/>
              <a:ea typeface="ＭＳ Ｐゴシック" charset="0"/>
              <a:cs typeface="Helvetica Neue" charset="0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3482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3482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3482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3483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36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4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34855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6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7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8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9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0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1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2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851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34853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34854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34852" name="Straight Arrow Connector 3"/>
            <p:cNvCxnSpPr>
              <a:cxnSpLocks noChangeShapeType="1"/>
              <a:endCxn id="34840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4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3484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3484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With consistent hashing, directory contains only a number of entries equal to number of nodes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Much smaller than number of tuples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Next challenge: every query still needs to contact the directory 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33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Given a </a:t>
            </a:r>
            <a:r>
              <a:rPr lang="en-US" b="1">
                <a:latin typeface="Helvetica Neue Light" charset="0"/>
                <a:ea typeface="ＭＳ Ｐゴシック" charset="0"/>
              </a:rPr>
              <a:t>key</a:t>
            </a:r>
            <a:r>
              <a:rPr lang="en-US">
                <a:latin typeface="Helvetica Neue Light" charset="0"/>
                <a:ea typeface="ＭＳ Ｐゴシック" charset="0"/>
              </a:rPr>
              <a:t>, find the </a:t>
            </a:r>
            <a:r>
              <a:rPr lang="en-US" b="1">
                <a:latin typeface="Helvetica Neue Light" charset="0"/>
                <a:ea typeface="ＭＳ Ｐゴシック" charset="0"/>
              </a:rPr>
              <a:t>node</a:t>
            </a:r>
            <a:r>
              <a:rPr lang="en-US">
                <a:latin typeface="Helvetica Neue Light" charset="0"/>
                <a:ea typeface="ＭＳ Ｐゴシック" charset="0"/>
              </a:rPr>
              <a:t> storing that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idea: route request from node to node until reaching the node storing the request’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s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advantage: totally distributed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No point of failure; no hot spot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219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Chord: Distributed Lookup (Directory) Service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</a:t>
            </a: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Key design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decision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Decouple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correctness from efficiency</a:t>
            </a:r>
          </a:p>
          <a:p>
            <a:pPr marL="0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Properties </a:t>
            </a:r>
            <a:endParaRPr lang="en-US" dirty="0" smtClean="0">
              <a:latin typeface="Helvetica Neue"/>
              <a:ea typeface="ＭＳ Ｐゴシック" charset="0"/>
              <a:cs typeface="Helvetica Neue"/>
            </a:endParaRP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Each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node needs to know about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)), where 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is the total number of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nodes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Guarantees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that a tuple is found in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 steps</a:t>
            </a:r>
          </a:p>
          <a:p>
            <a:pPr marL="457200" lvl="1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Many other lookup services: CAN, Tapestry, Pastry, </a:t>
            </a:r>
            <a:r>
              <a:rPr lang="en-US" dirty="0" err="1">
                <a:latin typeface="Helvetica Neue"/>
                <a:ea typeface="ＭＳ Ｐゴシック" charset="0"/>
                <a:cs typeface="Helvetica Neue"/>
              </a:rPr>
              <a:t>Kademlia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Lookup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3200400" cy="4724400"/>
          </a:xfrm>
        </p:spPr>
        <p:txBody>
          <a:bodyPr/>
          <a:lstStyle/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Each node maintains pointer to its successor 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Route packet (Key, Value) to the node responsible for ID using successor pointers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E.g., node=4 lookups for node responsible for Key=37 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5433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537325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</a:t>
            </a:r>
          </a:p>
        </p:txBody>
      </p:sp>
      <p:pic>
        <p:nvPicPr>
          <p:cNvPr id="4301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74676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pic>
        <p:nvPicPr>
          <p:cNvPr id="4301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561975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6101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35</a:t>
            </a:r>
          </a:p>
        </p:txBody>
      </p:sp>
      <p:pic>
        <p:nvPicPr>
          <p:cNvPr id="4301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7124700" y="1995488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8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734300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15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37719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44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4552950" y="18288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58</a:t>
            </a:r>
          </a:p>
        </p:txBody>
      </p:sp>
      <p:pic>
        <p:nvPicPr>
          <p:cNvPr id="4302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Line 19"/>
          <p:cNvSpPr>
            <a:spLocks noChangeShapeType="1"/>
          </p:cNvSpPr>
          <p:nvPr/>
        </p:nvSpPr>
        <p:spPr bwMode="auto">
          <a:xfrm flipV="1">
            <a:off x="36957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45243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Line 22"/>
          <p:cNvSpPr>
            <a:spLocks noChangeShapeType="1"/>
          </p:cNvSpPr>
          <p:nvPr/>
        </p:nvSpPr>
        <p:spPr bwMode="auto">
          <a:xfrm flipV="1">
            <a:off x="49149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V="1">
            <a:off x="5829300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H="1" flipV="1">
            <a:off x="78867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H="1">
            <a:off x="81153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V="1">
            <a:off x="7400925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3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5" name="Line 28"/>
          <p:cNvSpPr>
            <a:spLocks noChangeShapeType="1"/>
          </p:cNvSpPr>
          <p:nvPr/>
        </p:nvSpPr>
        <p:spPr bwMode="auto">
          <a:xfrm flipH="1">
            <a:off x="6826250" y="1485900"/>
            <a:ext cx="22225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997700" y="1047750"/>
            <a:ext cx="127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lookup(37)</a:t>
            </a:r>
          </a:p>
        </p:txBody>
      </p:sp>
      <p:sp>
        <p:nvSpPr>
          <p:cNvPr id="1353758" name="Freeform 30"/>
          <p:cNvSpPr>
            <a:spLocks/>
          </p:cNvSpPr>
          <p:nvPr/>
        </p:nvSpPr>
        <p:spPr bwMode="auto">
          <a:xfrm>
            <a:off x="6851650" y="1598613"/>
            <a:ext cx="612775" cy="447675"/>
          </a:xfrm>
          <a:custGeom>
            <a:avLst/>
            <a:gdLst>
              <a:gd name="T0" fmla="*/ 0 w 384"/>
              <a:gd name="T1" fmla="*/ 0 h 280"/>
              <a:gd name="T2" fmla="*/ 2147483647 w 384"/>
              <a:gd name="T3" fmla="*/ 2147483647 h 280"/>
              <a:gd name="T4" fmla="*/ 2147483647 w 384"/>
              <a:gd name="T5" fmla="*/ 2147483647 h 280"/>
              <a:gd name="T6" fmla="*/ 0 60000 65536"/>
              <a:gd name="T7" fmla="*/ 0 60000 65536"/>
              <a:gd name="T8" fmla="*/ 0 60000 65536"/>
              <a:gd name="T9" fmla="*/ 0 w 384"/>
              <a:gd name="T10" fmla="*/ 0 h 280"/>
              <a:gd name="T11" fmla="*/ 384 w 38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0">
                <a:moveTo>
                  <a:pt x="0" y="0"/>
                </a:moveTo>
                <a:cubicBezTo>
                  <a:pt x="16" y="100"/>
                  <a:pt x="32" y="200"/>
                  <a:pt x="96" y="240"/>
                </a:cubicBezTo>
                <a:cubicBezTo>
                  <a:pt x="160" y="280"/>
                  <a:pt x="272" y="260"/>
                  <a:pt x="384" y="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59" name="Freeform 31"/>
          <p:cNvSpPr>
            <a:spLocks/>
          </p:cNvSpPr>
          <p:nvPr/>
        </p:nvSpPr>
        <p:spPr bwMode="auto">
          <a:xfrm>
            <a:off x="7419975" y="1981200"/>
            <a:ext cx="723900" cy="1524000"/>
          </a:xfrm>
          <a:custGeom>
            <a:avLst/>
            <a:gdLst>
              <a:gd name="T0" fmla="*/ 2147483647 w 456"/>
              <a:gd name="T1" fmla="*/ 0 h 960"/>
              <a:gd name="T2" fmla="*/ 2147483647 w 456"/>
              <a:gd name="T3" fmla="*/ 2147483647 h 960"/>
              <a:gd name="T4" fmla="*/ 2147483647 w 456"/>
              <a:gd name="T5" fmla="*/ 2147483647 h 960"/>
              <a:gd name="T6" fmla="*/ 0 60000 65536"/>
              <a:gd name="T7" fmla="*/ 0 60000 65536"/>
              <a:gd name="T8" fmla="*/ 0 60000 65536"/>
              <a:gd name="T9" fmla="*/ 0 w 456"/>
              <a:gd name="T10" fmla="*/ 0 h 960"/>
              <a:gd name="T11" fmla="*/ 456 w 45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60">
                <a:moveTo>
                  <a:pt x="24" y="0"/>
                </a:moveTo>
                <a:cubicBezTo>
                  <a:pt x="12" y="184"/>
                  <a:pt x="0" y="368"/>
                  <a:pt x="72" y="528"/>
                </a:cubicBezTo>
                <a:cubicBezTo>
                  <a:pt x="144" y="688"/>
                  <a:pt x="300" y="824"/>
                  <a:pt x="456" y="9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0" name="Freeform 32"/>
          <p:cNvSpPr>
            <a:spLocks/>
          </p:cNvSpPr>
          <p:nvPr/>
        </p:nvSpPr>
        <p:spPr bwMode="auto">
          <a:xfrm>
            <a:off x="7889875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1" name="Freeform 33"/>
          <p:cNvSpPr>
            <a:spLocks/>
          </p:cNvSpPr>
          <p:nvPr/>
        </p:nvSpPr>
        <p:spPr bwMode="auto">
          <a:xfrm>
            <a:off x="5857875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2" name="Freeform 34"/>
          <p:cNvSpPr>
            <a:spLocks/>
          </p:cNvSpPr>
          <p:nvPr/>
        </p:nvSpPr>
        <p:spPr bwMode="auto">
          <a:xfrm>
            <a:off x="4943475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3" name="Freeform 35"/>
          <p:cNvSpPr>
            <a:spLocks/>
          </p:cNvSpPr>
          <p:nvPr/>
        </p:nvSpPr>
        <p:spPr bwMode="auto">
          <a:xfrm>
            <a:off x="5019675" y="1603375"/>
            <a:ext cx="1520825" cy="4030663"/>
          </a:xfrm>
          <a:custGeom>
            <a:avLst/>
            <a:gdLst>
              <a:gd name="T0" fmla="*/ 0 w 960"/>
              <a:gd name="T1" fmla="*/ 2147483647 h 2544"/>
              <a:gd name="T2" fmla="*/ 2147483647 w 960"/>
              <a:gd name="T3" fmla="*/ 2147483647 h 2544"/>
              <a:gd name="T4" fmla="*/ 2147483647 w 960"/>
              <a:gd name="T5" fmla="*/ 0 h 2544"/>
              <a:gd name="T6" fmla="*/ 0 60000 65536"/>
              <a:gd name="T7" fmla="*/ 0 60000 65536"/>
              <a:gd name="T8" fmla="*/ 0 60000 65536"/>
              <a:gd name="T9" fmla="*/ 0 w 960"/>
              <a:gd name="T10" fmla="*/ 0 h 2544"/>
              <a:gd name="T11" fmla="*/ 960 w 960"/>
              <a:gd name="T12" fmla="*/ 2544 h 2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544">
                <a:moveTo>
                  <a:pt x="0" y="2544"/>
                </a:moveTo>
                <a:cubicBezTo>
                  <a:pt x="64" y="2108"/>
                  <a:pt x="128" y="1672"/>
                  <a:pt x="288" y="1248"/>
                </a:cubicBezTo>
                <a:cubicBezTo>
                  <a:pt x="448" y="824"/>
                  <a:pt x="704" y="412"/>
                  <a:pt x="9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3764" name="Text Box 36"/>
          <p:cNvSpPr txBox="1">
            <a:spLocks noChangeArrowheads="1"/>
          </p:cNvSpPr>
          <p:nvPr/>
        </p:nvSpPr>
        <p:spPr bwMode="auto">
          <a:xfrm>
            <a:off x="4029075" y="3052763"/>
            <a:ext cx="1609725" cy="9207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0">
                <a:latin typeface="Helvetica Neue" charset="0"/>
                <a:cs typeface="Helvetica Neue" charset="0"/>
              </a:rPr>
              <a:t>node=44 is responsible for Key=37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58" grpId="0" animBg="1"/>
      <p:bldP spid="1353759" grpId="0" animBg="1"/>
      <p:bldP spid="1353760" grpId="0" animBg="1"/>
      <p:bldP spid="1353761" grpId="0" animBg="1"/>
      <p:bldP spid="1353762" grpId="0" animBg="1"/>
      <p:bldP spid="1353763" grpId="0" animBg="1"/>
      <p:bldP spid="13537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Stabilization Procedure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023938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Periodic operation performed by each node n to maintain its successor when new nodes join the system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057400"/>
            <a:ext cx="8458200" cy="3733800"/>
          </a:xfrm>
          <a:prstGeom prst="rect">
            <a:avLst/>
          </a:prstGeom>
          <a:solidFill>
            <a:srgbClr val="FFFFA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n.stabilize()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x = succ.pred;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(x    (n, succ))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succ = x;      // </a:t>
            </a:r>
            <a:r>
              <a:rPr lang="en-US" b="0" i="1">
                <a:latin typeface="Helvetica" charset="0"/>
                <a:cs typeface="Helvetica" charset="0"/>
              </a:rPr>
              <a:t>if x better successor, update 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succ.notify(n); // </a:t>
            </a:r>
            <a:r>
              <a:rPr lang="en-US" b="0" i="1">
                <a:latin typeface="Helvetica" charset="0"/>
                <a:cs typeface="Helvetica" charset="0"/>
              </a:rPr>
              <a:t>n tells successor about itself</a:t>
            </a:r>
            <a:r>
              <a:rPr lang="en-US">
                <a:latin typeface="Helvetica" charset="0"/>
                <a:cs typeface="Helvetica" charset="0"/>
              </a:rPr>
              <a:t>   </a:t>
            </a:r>
          </a:p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n.notify(n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(pred = nil or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    (pred, n))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pred =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;       // </a:t>
            </a:r>
            <a:r>
              <a:rPr lang="en-US" b="0" i="1">
                <a:latin typeface="Helvetica" charset="0"/>
                <a:cs typeface="Helvetica" charset="0"/>
              </a:rPr>
              <a:t>if n</a:t>
            </a:r>
            <a:r>
              <a:rPr lang="ja-JP" altLang="en-US" b="0" i="1">
                <a:latin typeface="Helvetica" charset="0"/>
                <a:cs typeface="Helvetica" charset="0"/>
              </a:rPr>
              <a:t>’</a:t>
            </a:r>
            <a:r>
              <a:rPr lang="en-US" b="0" i="1">
                <a:latin typeface="Helvetica" charset="0"/>
                <a:cs typeface="Helvetica" charset="0"/>
              </a:rPr>
              <a:t> is better predecessor, update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auto">
          <a:xfrm>
            <a:off x="2057400" y="23622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1295400" y="2971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114300" imgH="114300" progId="Equation.3">
                  <p:embed/>
                </p:oleObj>
              </mc:Choice>
              <mc:Fallback>
                <p:oleObj name="Equation" r:id="rId3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3200400" y="4800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6084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6087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35305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6090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6095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7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099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0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105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3297238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28600" y="1066800"/>
            <a:ext cx="289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with id=50 joins the ring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50 needs to know at least one node already in the system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lang="en-US" sz="1800" b="0" dirty="0">
                <a:latin typeface="Helvetica" charset="0"/>
                <a:cs typeface="Helvetica" charset="0"/>
              </a:rPr>
              <a:t>Assume known node is 15				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3694113" y="1069975"/>
            <a:ext cx="973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694113" y="13017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286000" y="28956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2286000" y="31210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2751138" y="4572000"/>
            <a:ext cx="1074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8132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8135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8138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8143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47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53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3276600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359901" name="Rectangle 29"/>
          <p:cNvSpPr>
            <a:spLocks noChangeArrowheads="1"/>
          </p:cNvSpPr>
          <p:nvPr/>
        </p:nvSpPr>
        <p:spPr bwMode="auto">
          <a:xfrm>
            <a:off x="228600" y="1219200"/>
            <a:ext cx="28209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join(50) to node 15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returns node 58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updates its successor to 58</a:t>
            </a:r>
          </a:p>
        </p:txBody>
      </p:sp>
      <p:sp>
        <p:nvSpPr>
          <p:cNvPr id="1359902" name="Freeform 30"/>
          <p:cNvSpPr>
            <a:spLocks/>
          </p:cNvSpPr>
          <p:nvPr/>
        </p:nvSpPr>
        <p:spPr bwMode="auto">
          <a:xfrm>
            <a:off x="6324600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3" name="Freeform 31"/>
          <p:cNvSpPr>
            <a:spLocks/>
          </p:cNvSpPr>
          <p:nvPr/>
        </p:nvSpPr>
        <p:spPr bwMode="auto">
          <a:xfrm>
            <a:off x="8356600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4" name="Freeform 32"/>
          <p:cNvSpPr>
            <a:spLocks/>
          </p:cNvSpPr>
          <p:nvPr/>
        </p:nvSpPr>
        <p:spPr bwMode="auto">
          <a:xfrm>
            <a:off x="5410200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5" name="Freeform 33"/>
          <p:cNvSpPr>
            <a:spLocks/>
          </p:cNvSpPr>
          <p:nvPr/>
        </p:nvSpPr>
        <p:spPr bwMode="auto">
          <a:xfrm>
            <a:off x="4267200" y="4572000"/>
            <a:ext cx="1143000" cy="1143000"/>
          </a:xfrm>
          <a:custGeom>
            <a:avLst/>
            <a:gdLst>
              <a:gd name="T0" fmla="*/ 2147483647 w 720"/>
              <a:gd name="T1" fmla="*/ 2147483647 h 720"/>
              <a:gd name="T2" fmla="*/ 2147483647 w 720"/>
              <a:gd name="T3" fmla="*/ 2147483647 h 720"/>
              <a:gd name="T4" fmla="*/ 0 w 720"/>
              <a:gd name="T5" fmla="*/ 0 h 720"/>
              <a:gd name="T6" fmla="*/ 0 60000 65536"/>
              <a:gd name="T7" fmla="*/ 0 60000 65536"/>
              <a:gd name="T8" fmla="*/ 0 60000 65536"/>
              <a:gd name="T9" fmla="*/ 0 w 720"/>
              <a:gd name="T10" fmla="*/ 0 h 720"/>
              <a:gd name="T11" fmla="*/ 720 w 72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720">
                <a:moveTo>
                  <a:pt x="720" y="720"/>
                </a:moveTo>
                <a:cubicBezTo>
                  <a:pt x="660" y="516"/>
                  <a:pt x="600" y="312"/>
                  <a:pt x="480" y="192"/>
                </a:cubicBezTo>
                <a:cubicBezTo>
                  <a:pt x="360" y="72"/>
                  <a:pt x="180" y="36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5200" y="2679700"/>
            <a:ext cx="5257800" cy="749300"/>
            <a:chOff x="2208" y="1880"/>
            <a:chExt cx="3312" cy="472"/>
          </a:xfrm>
        </p:grpSpPr>
        <p:sp>
          <p:nvSpPr>
            <p:cNvPr id="48172" name="Freeform 35"/>
            <p:cNvSpPr>
              <a:spLocks/>
            </p:cNvSpPr>
            <p:nvPr/>
          </p:nvSpPr>
          <p:spPr bwMode="auto">
            <a:xfrm>
              <a:off x="2208" y="2096"/>
              <a:ext cx="3312" cy="256"/>
            </a:xfrm>
            <a:custGeom>
              <a:avLst/>
              <a:gdLst>
                <a:gd name="T0" fmla="*/ 187 w 3496"/>
                <a:gd name="T1" fmla="*/ 160 h 256"/>
                <a:gd name="T2" fmla="*/ 225 w 3496"/>
                <a:gd name="T3" fmla="*/ 160 h 256"/>
                <a:gd name="T4" fmla="*/ 1540 w 3496"/>
                <a:gd name="T5" fmla="*/ 16 h 256"/>
                <a:gd name="T6" fmla="*/ 2817 w 3496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6"/>
                <a:gd name="T13" fmla="*/ 0 h 256"/>
                <a:gd name="T14" fmla="*/ 3496 w 349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6" h="256">
                  <a:moveTo>
                    <a:pt x="232" y="160"/>
                  </a:moveTo>
                  <a:cubicBezTo>
                    <a:pt x="116" y="172"/>
                    <a:pt x="0" y="184"/>
                    <a:pt x="280" y="160"/>
                  </a:cubicBezTo>
                  <a:cubicBezTo>
                    <a:pt x="560" y="136"/>
                    <a:pt x="1376" y="0"/>
                    <a:pt x="1912" y="16"/>
                  </a:cubicBezTo>
                  <a:cubicBezTo>
                    <a:pt x="2448" y="32"/>
                    <a:pt x="2972" y="144"/>
                    <a:pt x="3496" y="25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3" name="Text Box 36"/>
            <p:cNvSpPr txBox="1">
              <a:spLocks noChangeArrowheads="1"/>
            </p:cNvSpPr>
            <p:nvPr/>
          </p:nvSpPr>
          <p:spPr bwMode="auto">
            <a:xfrm>
              <a:off x="3255" y="1880"/>
              <a:ext cx="5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join(50)</a:t>
              </a:r>
            </a:p>
          </p:txBody>
        </p:sp>
      </p:grpSp>
      <p:sp>
        <p:nvSpPr>
          <p:cNvPr id="48162" name="Text Box 38"/>
          <p:cNvSpPr txBox="1">
            <a:spLocks noChangeArrowheads="1"/>
          </p:cNvSpPr>
          <p:nvPr/>
        </p:nvSpPr>
        <p:spPr bwMode="auto">
          <a:xfrm>
            <a:off x="3657600" y="115411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8163" name="Text Box 39"/>
          <p:cNvSpPr txBox="1">
            <a:spLocks noChangeArrowheads="1"/>
          </p:cNvSpPr>
          <p:nvPr/>
        </p:nvSpPr>
        <p:spPr bwMode="auto">
          <a:xfrm>
            <a:off x="3660775" y="1385888"/>
            <a:ext cx="110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1359912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8165" name="Text Box 41"/>
          <p:cNvSpPr txBox="1">
            <a:spLocks noChangeArrowheads="1"/>
          </p:cNvSpPr>
          <p:nvPr/>
        </p:nvSpPr>
        <p:spPr bwMode="auto">
          <a:xfrm>
            <a:off x="2286000" y="31972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8166" name="Text Box 42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8167" name="Text Box 43"/>
          <p:cNvSpPr txBox="1">
            <a:spLocks noChangeArrowheads="1"/>
          </p:cNvSpPr>
          <p:nvPr/>
        </p:nvSpPr>
        <p:spPr bwMode="auto">
          <a:xfrm>
            <a:off x="2751138" y="45720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582988" y="3478213"/>
            <a:ext cx="608012" cy="1017587"/>
            <a:chOff x="2260" y="2387"/>
            <a:chExt cx="384" cy="643"/>
          </a:xfrm>
        </p:grpSpPr>
        <p:sp>
          <p:nvSpPr>
            <p:cNvPr id="48170" name="Freeform 45"/>
            <p:cNvSpPr>
              <a:spLocks/>
            </p:cNvSpPr>
            <p:nvPr/>
          </p:nvSpPr>
          <p:spPr bwMode="auto">
            <a:xfrm flipH="1">
              <a:off x="2260" y="2404"/>
              <a:ext cx="384" cy="626"/>
            </a:xfrm>
            <a:custGeom>
              <a:avLst/>
              <a:gdLst>
                <a:gd name="T0" fmla="*/ 0 w 528"/>
                <a:gd name="T1" fmla="*/ 32 h 1680"/>
                <a:gd name="T2" fmla="*/ 81 w 528"/>
                <a:gd name="T3" fmla="*/ 18 h 1680"/>
                <a:gd name="T4" fmla="*/ 148 w 528"/>
                <a:gd name="T5" fmla="*/ 0 h 1680"/>
                <a:gd name="T6" fmla="*/ 0 60000 65536"/>
                <a:gd name="T7" fmla="*/ 0 60000 65536"/>
                <a:gd name="T8" fmla="*/ 0 60000 65536"/>
                <a:gd name="T9" fmla="*/ 0 w 528"/>
                <a:gd name="T10" fmla="*/ 0 h 1680"/>
                <a:gd name="T11" fmla="*/ 528 w 52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80">
                  <a:moveTo>
                    <a:pt x="0" y="1680"/>
                  </a:moveTo>
                  <a:cubicBezTo>
                    <a:pt x="100" y="1436"/>
                    <a:pt x="200" y="1192"/>
                    <a:pt x="288" y="912"/>
                  </a:cubicBezTo>
                  <a:cubicBezTo>
                    <a:pt x="376" y="632"/>
                    <a:pt x="452" y="316"/>
                    <a:pt x="52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1" name="Text Box 46"/>
            <p:cNvSpPr txBox="1">
              <a:spLocks noChangeArrowheads="1"/>
            </p:cNvSpPr>
            <p:nvPr/>
          </p:nvSpPr>
          <p:spPr bwMode="auto">
            <a:xfrm>
              <a:off x="2299" y="2387"/>
              <a:ext cx="2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58</a:t>
              </a:r>
            </a:p>
          </p:txBody>
        </p:sp>
      </p:grp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902" grpId="0" animBg="1"/>
      <p:bldP spid="1359903" grpId="0" animBg="1"/>
      <p:bldP spid="1359904" grpId="0" animBg="1"/>
      <p:bldP spid="1359905" grpId="0" animBg="1"/>
      <p:bldP spid="1359912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018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018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018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019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19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20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44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7600" y="1371600"/>
            <a:ext cx="1092200" cy="1524000"/>
            <a:chOff x="2688" y="1392"/>
            <a:chExt cx="432" cy="1632"/>
          </a:xfrm>
        </p:grpSpPr>
        <p:sp>
          <p:nvSpPr>
            <p:cNvPr id="50220" name="Freeform 35"/>
            <p:cNvSpPr>
              <a:spLocks/>
            </p:cNvSpPr>
            <p:nvPr/>
          </p:nvSpPr>
          <p:spPr bwMode="auto">
            <a:xfrm>
              <a:off x="2688" y="1392"/>
              <a:ext cx="432" cy="1632"/>
            </a:xfrm>
            <a:custGeom>
              <a:avLst/>
              <a:gdLst>
                <a:gd name="T0" fmla="*/ 0 w 576"/>
                <a:gd name="T1" fmla="*/ 1374 h 1728"/>
                <a:gd name="T2" fmla="*/ 31 w 576"/>
                <a:gd name="T3" fmla="*/ 688 h 1728"/>
                <a:gd name="T4" fmla="*/ 182 w 576"/>
                <a:gd name="T5" fmla="*/ 0 h 1728"/>
                <a:gd name="T6" fmla="*/ 0 60000 65536"/>
                <a:gd name="T7" fmla="*/ 0 60000 65536"/>
                <a:gd name="T8" fmla="*/ 0 60000 65536"/>
                <a:gd name="T9" fmla="*/ 0 w 576"/>
                <a:gd name="T10" fmla="*/ 0 h 1728"/>
                <a:gd name="T11" fmla="*/ 576 w 576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728">
                  <a:moveTo>
                    <a:pt x="0" y="1728"/>
                  </a:moveTo>
                  <a:cubicBezTo>
                    <a:pt x="0" y="1440"/>
                    <a:pt x="0" y="1152"/>
                    <a:pt x="96" y="864"/>
                  </a:cubicBezTo>
                  <a:cubicBezTo>
                    <a:pt x="192" y="576"/>
                    <a:pt x="384" y="288"/>
                    <a:pt x="57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21" name="Text Box 36"/>
            <p:cNvSpPr txBox="1">
              <a:spLocks noChangeArrowheads="1"/>
            </p:cNvSpPr>
            <p:nvPr/>
          </p:nvSpPr>
          <p:spPr bwMode="auto">
            <a:xfrm>
              <a:off x="2823" y="1976"/>
              <a:ext cx="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40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21050" y="1219200"/>
            <a:ext cx="1250950" cy="1520825"/>
            <a:chOff x="2095" y="1252"/>
            <a:chExt cx="789" cy="960"/>
          </a:xfrm>
        </p:grpSpPr>
        <p:sp>
          <p:nvSpPr>
            <p:cNvPr id="50218" name="Freeform 38"/>
            <p:cNvSpPr>
              <a:spLocks/>
            </p:cNvSpPr>
            <p:nvPr/>
          </p:nvSpPr>
          <p:spPr bwMode="auto">
            <a:xfrm>
              <a:off x="2116" y="1252"/>
              <a:ext cx="768" cy="960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92 h 960"/>
                <a:gd name="T4" fmla="*/ 144 w 768"/>
                <a:gd name="T5" fmla="*/ 528 h 960"/>
                <a:gd name="T6" fmla="*/ 0 w 76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19" name="Text Box 39"/>
            <p:cNvSpPr txBox="1">
              <a:spLocks noChangeArrowheads="1"/>
            </p:cNvSpPr>
            <p:nvPr/>
          </p:nvSpPr>
          <p:spPr bwMode="auto">
            <a:xfrm rot="-3584285">
              <a:off x="1989" y="152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x=44</a:t>
              </a:r>
            </a:p>
          </p:txBody>
        </p:sp>
      </p:grpSp>
      <p:sp>
        <p:nvSpPr>
          <p:cNvPr id="5021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021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021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0215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21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222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223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223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224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4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5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304800" y="9144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225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225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225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226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26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6388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Amazon: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customer profile (e.g., buying history, credit card, ..)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Facebook, Twitter: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			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Movie/song name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Movie, Song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Distributed file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Block ID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Block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Values: Examples </a:t>
            </a:r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1143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124301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283200"/>
            <a:ext cx="2133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427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428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428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428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04800" y="8382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to it’s successor (58) notify(50)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430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430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430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430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44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31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4312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4313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314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632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632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633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633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4572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635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635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635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635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635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635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6357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35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6360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6361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62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837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837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837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838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8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9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3048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set pred = 50</a:t>
            </a:r>
          </a:p>
        </p:txBody>
      </p:sp>
      <p:sp>
        <p:nvSpPr>
          <p:cNvPr id="5839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839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840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840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840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840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40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8408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8410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8411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619500" y="10048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2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042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042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042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043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4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228600" y="990600"/>
            <a:ext cx="2438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604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044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044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045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045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0453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45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200400" y="1447800"/>
            <a:ext cx="1524000" cy="2573338"/>
            <a:chOff x="381000" y="1447800"/>
            <a:chExt cx="1524000" cy="2573867"/>
          </a:xfrm>
        </p:grpSpPr>
        <p:sp>
          <p:nvSpPr>
            <p:cNvPr id="60457" name="Freeform 53"/>
            <p:cNvSpPr>
              <a:spLocks noChangeArrowheads="1"/>
            </p:cNvSpPr>
            <p:nvPr/>
          </p:nvSpPr>
          <p:spPr bwMode="auto">
            <a:xfrm>
              <a:off x="838200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8" name="Freeform 54"/>
            <p:cNvSpPr>
              <a:spLocks noChangeArrowheads="1"/>
            </p:cNvSpPr>
            <p:nvPr/>
          </p:nvSpPr>
          <p:spPr bwMode="auto">
            <a:xfrm>
              <a:off x="968022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9" name="Text Box 31"/>
            <p:cNvSpPr txBox="1">
              <a:spLocks noChangeArrowheads="1"/>
            </p:cNvSpPr>
            <p:nvPr/>
          </p:nvSpPr>
          <p:spPr bwMode="auto">
            <a:xfrm>
              <a:off x="381000" y="1981200"/>
              <a:ext cx="702662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x=50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246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247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247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248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8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9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5087" name="Rectangle 29"/>
          <p:cNvSpPr>
            <a:spLocks noChangeArrowheads="1"/>
          </p:cNvSpPr>
          <p:nvPr/>
        </p:nvSpPr>
        <p:spPr bwMode="auto">
          <a:xfrm>
            <a:off x="381000" y="914400"/>
            <a:ext cx="198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249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249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249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249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249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249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250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50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6388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451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452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452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452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713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sets </a:t>
            </a: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=50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454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454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454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454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454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454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7896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55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11463" y="4052888"/>
            <a:ext cx="1100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2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656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656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657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657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9183" name="Rectangle 29"/>
          <p:cNvSpPr>
            <a:spLocks noChangeArrowheads="1"/>
          </p:cNvSpPr>
          <p:nvPr/>
        </p:nvSpPr>
        <p:spPr bwMode="auto">
          <a:xfrm>
            <a:off x="304800" y="9144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sends notify(44) to its successor </a:t>
            </a:r>
          </a:p>
          <a:p>
            <a:pPr marL="381000" indent="-381000"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659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659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659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659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659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659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6597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60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59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6601" name="Freeform 45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02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861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861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861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862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2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3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3048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</p:txBody>
      </p:sp>
      <p:sp>
        <p:nvSpPr>
          <p:cNvPr id="6863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863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864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864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864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864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864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64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68648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8649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650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066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066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066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067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7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8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2286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sets pred=44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7069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069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70693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69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70696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70698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99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1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2708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2711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2714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43434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5029200" y="1752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2719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>
            <a:off x="4953000" y="1752600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3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4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9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7125" y="3114675"/>
            <a:ext cx="263525" cy="438150"/>
          </a:xfrm>
        </p:spPr>
      </p:pic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4057650" y="3200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2732" name="Rectangle 29"/>
          <p:cNvSpPr>
            <a:spLocks noChangeArrowheads="1"/>
          </p:cNvSpPr>
          <p:nvPr/>
        </p:nvSpPr>
        <p:spPr bwMode="auto">
          <a:xfrm>
            <a:off x="304800" y="11430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0">
                <a:latin typeface="Helvetica Neue" charset="0"/>
                <a:cs typeface="Helvetica Neue" charset="0"/>
              </a:rPr>
              <a:t>This completes the joining operation!</a:t>
            </a:r>
          </a:p>
        </p:txBody>
      </p:sp>
      <p:sp>
        <p:nvSpPr>
          <p:cNvPr id="72733" name="Text Box 30"/>
          <p:cNvSpPr txBox="1">
            <a:spLocks noChangeArrowheads="1"/>
          </p:cNvSpPr>
          <p:nvPr/>
        </p:nvSpPr>
        <p:spPr bwMode="auto">
          <a:xfrm>
            <a:off x="2590800" y="30480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72734" name="Text Box 31"/>
          <p:cNvSpPr txBox="1">
            <a:spLocks noChangeArrowheads="1"/>
          </p:cNvSpPr>
          <p:nvPr/>
        </p:nvSpPr>
        <p:spPr bwMode="auto">
          <a:xfrm>
            <a:off x="2743200" y="4422775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2735" name="Text Box 32"/>
          <p:cNvSpPr txBox="1">
            <a:spLocks noChangeArrowheads="1"/>
          </p:cNvSpPr>
          <p:nvPr/>
        </p:nvSpPr>
        <p:spPr bwMode="auto">
          <a:xfrm>
            <a:off x="2598738" y="3362325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72736" name="Text Box 33"/>
          <p:cNvSpPr txBox="1">
            <a:spLocks noChangeArrowheads="1"/>
          </p:cNvSpPr>
          <p:nvPr/>
        </p:nvSpPr>
        <p:spPr bwMode="auto">
          <a:xfrm>
            <a:off x="3657600" y="12985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2737" name="Line 34"/>
          <p:cNvSpPr>
            <a:spLocks noChangeShapeType="1"/>
          </p:cNvSpPr>
          <p:nvPr/>
        </p:nvSpPr>
        <p:spPr bwMode="auto">
          <a:xfrm flipH="1">
            <a:off x="3962400" y="34290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System Examples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638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Google File System, Hadoop Dist. File Systems (HDFS)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Amazon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Dynamo: internal key value store used to power Amazon.com (shopping cart)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Simple Storage System (S3)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BigTable/Hbase: </a:t>
            </a:r>
            <a:r>
              <a:rPr lang="en-US">
                <a:latin typeface="Helvetica Neue Light" charset="0"/>
                <a:ea typeface="ＭＳ Ｐゴシック" charset="0"/>
              </a:rPr>
              <a:t>distributed, scalable data storage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Cassandra</a:t>
            </a:r>
            <a:r>
              <a:rPr lang="en-US">
                <a:latin typeface="Helvetica Neue Light" charset="0"/>
                <a:ea typeface="ＭＳ Ｐゴシック" charset="0"/>
              </a:rPr>
              <a:t>: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distributed data management system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(Facebook)</a:t>
            </a:r>
          </a:p>
          <a:p>
            <a:pPr lvl="3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Memcached:</a:t>
            </a:r>
            <a:r>
              <a:rPr lang="en-US">
                <a:latin typeface="Helvetica Neue Light" charset="0"/>
                <a:ea typeface="ＭＳ Ｐゴシック" charset="0"/>
              </a:rPr>
              <a:t> in-memory key-value store for small chunks of arbitrary data (strings, objects)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Efficiency: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finger tables</a:t>
            </a:r>
          </a:p>
        </p:txBody>
      </p:sp>
      <p:sp>
        <p:nvSpPr>
          <p:cNvPr id="74754" name="Oval 3"/>
          <p:cNvSpPr>
            <a:spLocks noChangeArrowheads="1"/>
          </p:cNvSpPr>
          <p:nvPr/>
        </p:nvSpPr>
        <p:spPr bwMode="auto">
          <a:xfrm>
            <a:off x="2897188" y="1844675"/>
            <a:ext cx="3427412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514600" y="4538663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0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56" name="Freeform 5"/>
          <p:cNvSpPr>
            <a:spLocks/>
          </p:cNvSpPr>
          <p:nvPr/>
        </p:nvSpPr>
        <p:spPr bwMode="auto">
          <a:xfrm>
            <a:off x="3200400" y="4384675"/>
            <a:ext cx="228600" cy="415925"/>
          </a:xfrm>
          <a:custGeom>
            <a:avLst/>
            <a:gdLst>
              <a:gd name="T0" fmla="*/ 2147483647 w 112"/>
              <a:gd name="T1" fmla="*/ 2147483647 h 224"/>
              <a:gd name="T2" fmla="*/ 2147483647 w 112"/>
              <a:gd name="T3" fmla="*/ 2147483647 h 224"/>
              <a:gd name="T4" fmla="*/ 0 w 112"/>
              <a:gd name="T5" fmla="*/ 2147483647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7" name="Freeform 6"/>
          <p:cNvSpPr>
            <a:spLocks/>
          </p:cNvSpPr>
          <p:nvPr/>
        </p:nvSpPr>
        <p:spPr bwMode="auto">
          <a:xfrm>
            <a:off x="3124200" y="4205288"/>
            <a:ext cx="419100" cy="4572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0 w 264"/>
              <a:gd name="T5" fmla="*/ 2147483647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8" name="Freeform 7"/>
          <p:cNvSpPr>
            <a:spLocks/>
          </p:cNvSpPr>
          <p:nvPr/>
        </p:nvSpPr>
        <p:spPr bwMode="auto">
          <a:xfrm>
            <a:off x="2971800" y="3898900"/>
            <a:ext cx="812800" cy="461963"/>
          </a:xfrm>
          <a:custGeom>
            <a:avLst/>
            <a:gdLst>
              <a:gd name="T0" fmla="*/ 2147483647 w 464"/>
              <a:gd name="T1" fmla="*/ 2147483647 h 392"/>
              <a:gd name="T2" fmla="*/ 2147483647 w 464"/>
              <a:gd name="T3" fmla="*/ 2147483647 h 392"/>
              <a:gd name="T4" fmla="*/ 0 w 464"/>
              <a:gd name="T5" fmla="*/ 2147483647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9" name="Freeform 8"/>
          <p:cNvSpPr>
            <a:spLocks/>
          </p:cNvSpPr>
          <p:nvPr/>
        </p:nvSpPr>
        <p:spPr bwMode="auto">
          <a:xfrm>
            <a:off x="2895600" y="3521075"/>
            <a:ext cx="184150" cy="461963"/>
          </a:xfrm>
          <a:custGeom>
            <a:avLst/>
            <a:gdLst>
              <a:gd name="T0" fmla="*/ 2147483647 w 912"/>
              <a:gd name="T1" fmla="*/ 2147483647 h 720"/>
              <a:gd name="T2" fmla="*/ 2147483647 w 912"/>
              <a:gd name="T3" fmla="*/ 2147483647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0" name="Freeform 9"/>
          <p:cNvSpPr>
            <a:spLocks/>
          </p:cNvSpPr>
          <p:nvPr/>
        </p:nvSpPr>
        <p:spPr bwMode="auto">
          <a:xfrm>
            <a:off x="3352800" y="2378075"/>
            <a:ext cx="184150" cy="461963"/>
          </a:xfrm>
          <a:custGeom>
            <a:avLst/>
            <a:gdLst>
              <a:gd name="T0" fmla="*/ 0 w 776"/>
              <a:gd name="T1" fmla="*/ 2147483647 h 1440"/>
              <a:gd name="T2" fmla="*/ 2147483647 w 776"/>
              <a:gd name="T3" fmla="*/ 2147483647 h 1440"/>
              <a:gd name="T4" fmla="*/ 2147483647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1" name="Freeform 10"/>
          <p:cNvSpPr>
            <a:spLocks/>
          </p:cNvSpPr>
          <p:nvPr/>
        </p:nvSpPr>
        <p:spPr bwMode="auto">
          <a:xfrm>
            <a:off x="3352800" y="2284413"/>
            <a:ext cx="2360613" cy="461962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2362200" y="43576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1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2286000" y="41290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2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4" name="Text Box 13"/>
          <p:cNvSpPr txBox="1">
            <a:spLocks noChangeArrowheads="1"/>
          </p:cNvSpPr>
          <p:nvPr/>
        </p:nvSpPr>
        <p:spPr bwMode="auto">
          <a:xfrm>
            <a:off x="2089150" y="3898900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3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5" name="Text Box 14"/>
          <p:cNvSpPr txBox="1">
            <a:spLocks noChangeArrowheads="1"/>
          </p:cNvSpPr>
          <p:nvPr/>
        </p:nvSpPr>
        <p:spPr bwMode="auto">
          <a:xfrm>
            <a:off x="2136775" y="3367088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4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2133600" y="2133600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5</a:t>
            </a:r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5608638" y="1949450"/>
            <a:ext cx="3173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(80 + 2</a:t>
            </a:r>
            <a:r>
              <a:rPr lang="en-US" b="0" baseline="20000">
                <a:latin typeface="Helvetica Neue" charset="0"/>
                <a:cs typeface="Helvetica Neue" charset="0"/>
              </a:rPr>
              <a:t>6</a:t>
            </a:r>
            <a:r>
              <a:rPr lang="en-US" b="0">
                <a:latin typeface="Helvetica Neue" charset="0"/>
                <a:cs typeface="Helvetica Neue" charset="0"/>
              </a:rPr>
              <a:t>) mod 2</a:t>
            </a:r>
            <a:r>
              <a:rPr lang="en-US" b="0" baseline="30000">
                <a:latin typeface="Helvetica Neue" charset="0"/>
                <a:cs typeface="Helvetica Neue" charset="0"/>
              </a:rPr>
              <a:t>7</a:t>
            </a:r>
            <a:r>
              <a:rPr lang="en-US" b="0">
                <a:latin typeface="Helvetica Neue" charset="0"/>
                <a:cs typeface="Helvetica Neue" charset="0"/>
              </a:rPr>
              <a:t> = 16</a:t>
            </a:r>
          </a:p>
        </p:txBody>
      </p:sp>
      <p:sp>
        <p:nvSpPr>
          <p:cNvPr id="74768" name="Line 17"/>
          <p:cNvSpPr>
            <a:spLocks noChangeShapeType="1"/>
          </p:cNvSpPr>
          <p:nvPr/>
        </p:nvSpPr>
        <p:spPr bwMode="auto">
          <a:xfrm>
            <a:off x="4616450" y="17875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4454525" y="140335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 Neue" charset="0"/>
                <a:cs typeface="Helvetica Neue" charset="0"/>
              </a:rPr>
              <a:t>0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7086600" y="11430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Say </a:t>
            </a:r>
            <a:r>
              <a:rPr lang="en-US" b="0" i="1">
                <a:latin typeface="Helvetica Neue" charset="0"/>
                <a:cs typeface="Helvetica Neue" charset="0"/>
              </a:rPr>
              <a:t>m=7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52438" y="5718175"/>
            <a:ext cx="83867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Times New Roman" charset="0"/>
                <a:cs typeface="Times New Roman" charset="0"/>
              </a:rPr>
              <a:t>i</a:t>
            </a:r>
            <a:r>
              <a:rPr lang="en-US" b="0">
                <a:latin typeface="Times New Roman" charset="0"/>
                <a:cs typeface="Times New Roman" charset="0"/>
              </a:rPr>
              <a:t>th entry at peer with id </a:t>
            </a:r>
            <a:r>
              <a:rPr lang="en-US" b="0" i="1">
                <a:latin typeface="Times New Roman" charset="0"/>
                <a:cs typeface="Times New Roman" charset="0"/>
              </a:rPr>
              <a:t>n </a:t>
            </a:r>
            <a:r>
              <a:rPr lang="en-US" b="0">
                <a:latin typeface="Times New Roman" charset="0"/>
                <a:cs typeface="Times New Roman" charset="0"/>
              </a:rPr>
              <a:t>is first peer with id &gt;=                          </a:t>
            </a:r>
          </a:p>
        </p:txBody>
      </p:sp>
      <p:graphicFrame>
        <p:nvGraphicFramePr>
          <p:cNvPr id="74772" name="Object 2"/>
          <p:cNvGraphicFramePr>
            <a:graphicFrameLocks noChangeAspect="1"/>
          </p:cNvGraphicFramePr>
          <p:nvPr/>
        </p:nvGraphicFramePr>
        <p:xfrm>
          <a:off x="6583363" y="5707063"/>
          <a:ext cx="1946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4" imgW="939754" imgH="228738" progId="Equation.3">
                  <p:embed/>
                </p:oleObj>
              </mc:Choice>
              <mc:Fallback>
                <p:oleObj name="Equation" r:id="rId4" imgW="939754" imgH="228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5707063"/>
                        <a:ext cx="1946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Text Box 22"/>
          <p:cNvSpPr txBox="1">
            <a:spLocks noChangeArrowheads="1"/>
          </p:cNvSpPr>
          <p:nvPr/>
        </p:nvSpPr>
        <p:spPr bwMode="auto">
          <a:xfrm>
            <a:off x="228600" y="24399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74" name="Text Box 23"/>
          <p:cNvSpPr txBox="1">
            <a:spLocks noChangeArrowheads="1"/>
          </p:cNvSpPr>
          <p:nvPr/>
        </p:nvSpPr>
        <p:spPr bwMode="auto">
          <a:xfrm>
            <a:off x="276225" y="1906588"/>
            <a:ext cx="1057275" cy="3046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Helvetica Neue" charset="0"/>
                <a:cs typeface="Helvetica Neue" charset="0"/>
              </a:rPr>
              <a:t>i   ft[i]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0  96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1  96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2  96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3  96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4  96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5  112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6  20</a:t>
            </a:r>
          </a:p>
        </p:txBody>
      </p:sp>
      <p:sp>
        <p:nvSpPr>
          <p:cNvPr id="74775" name="Line 24"/>
          <p:cNvSpPr>
            <a:spLocks noChangeShapeType="1"/>
          </p:cNvSpPr>
          <p:nvPr/>
        </p:nvSpPr>
        <p:spPr bwMode="auto">
          <a:xfrm flipH="1" flipV="1">
            <a:off x="1295400" y="3733800"/>
            <a:ext cx="1450975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Text Box 25"/>
          <p:cNvSpPr txBox="1">
            <a:spLocks noChangeArrowheads="1"/>
          </p:cNvSpPr>
          <p:nvPr/>
        </p:nvSpPr>
        <p:spPr bwMode="auto">
          <a:xfrm>
            <a:off x="20638" y="1336675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 Neue" charset="0"/>
                <a:cs typeface="Helvetica Neue" charset="0"/>
              </a:rPr>
              <a:t>Finger Table at 80</a:t>
            </a:r>
          </a:p>
        </p:txBody>
      </p:sp>
      <p:pic>
        <p:nvPicPr>
          <p:cNvPr id="74777" name="Picture 26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368675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8" name="Line 27"/>
          <p:cNvSpPr>
            <a:spLocks noChangeShapeType="1"/>
          </p:cNvSpPr>
          <p:nvPr/>
        </p:nvSpPr>
        <p:spPr bwMode="auto">
          <a:xfrm>
            <a:off x="6246813" y="3578225"/>
            <a:ext cx="150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79" name="Text Box 28"/>
          <p:cNvSpPr txBox="1">
            <a:spLocks noChangeArrowheads="1"/>
          </p:cNvSpPr>
          <p:nvPr/>
        </p:nvSpPr>
        <p:spPr bwMode="auto">
          <a:xfrm>
            <a:off x="5865813" y="33639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74780" name="Line 29"/>
          <p:cNvSpPr>
            <a:spLocks noChangeShapeType="1"/>
          </p:cNvSpPr>
          <p:nvPr/>
        </p:nvSpPr>
        <p:spPr bwMode="auto">
          <a:xfrm>
            <a:off x="5789613" y="464185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1" name="Text Box 30"/>
          <p:cNvSpPr txBox="1">
            <a:spLocks noChangeArrowheads="1"/>
          </p:cNvSpPr>
          <p:nvPr/>
        </p:nvSpPr>
        <p:spPr bwMode="auto">
          <a:xfrm>
            <a:off x="5351463" y="44291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45</a:t>
            </a:r>
          </a:p>
        </p:txBody>
      </p:sp>
      <p:sp>
        <p:nvSpPr>
          <p:cNvPr id="74782" name="Text Box 31"/>
          <p:cNvSpPr txBox="1">
            <a:spLocks noChangeArrowheads="1"/>
          </p:cNvSpPr>
          <p:nvPr/>
        </p:nvSpPr>
        <p:spPr bwMode="auto">
          <a:xfrm>
            <a:off x="3430588" y="4565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80</a:t>
            </a:r>
          </a:p>
        </p:txBody>
      </p:sp>
      <p:sp>
        <p:nvSpPr>
          <p:cNvPr id="74783" name="Line 32"/>
          <p:cNvSpPr>
            <a:spLocks noChangeShapeType="1"/>
          </p:cNvSpPr>
          <p:nvPr/>
        </p:nvSpPr>
        <p:spPr bwMode="auto">
          <a:xfrm flipV="1">
            <a:off x="5884863" y="2487613"/>
            <a:ext cx="171450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4" name="Text Box 33"/>
          <p:cNvSpPr txBox="1">
            <a:spLocks noChangeArrowheads="1"/>
          </p:cNvSpPr>
          <p:nvPr/>
        </p:nvSpPr>
        <p:spPr bwMode="auto">
          <a:xfrm>
            <a:off x="5484813" y="24368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sp>
        <p:nvSpPr>
          <p:cNvPr id="74785" name="Line 34"/>
          <p:cNvSpPr>
            <a:spLocks noChangeShapeType="1"/>
          </p:cNvSpPr>
          <p:nvPr/>
        </p:nvSpPr>
        <p:spPr bwMode="auto">
          <a:xfrm flipH="1" flipV="1">
            <a:off x="3354388" y="2271713"/>
            <a:ext cx="10795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6" name="Text Box 35"/>
          <p:cNvSpPr txBox="1">
            <a:spLocks noChangeArrowheads="1"/>
          </p:cNvSpPr>
          <p:nvPr/>
        </p:nvSpPr>
        <p:spPr bwMode="auto">
          <a:xfrm>
            <a:off x="3430588" y="21463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112</a:t>
            </a:r>
          </a:p>
        </p:txBody>
      </p:sp>
      <p:sp>
        <p:nvSpPr>
          <p:cNvPr id="74787" name="Text Box 36"/>
          <p:cNvSpPr txBox="1">
            <a:spLocks noChangeArrowheads="1"/>
          </p:cNvSpPr>
          <p:nvPr/>
        </p:nvSpPr>
        <p:spPr bwMode="auto">
          <a:xfrm>
            <a:off x="2897188" y="3059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96</a:t>
            </a:r>
          </a:p>
        </p:txBody>
      </p:sp>
      <p:sp>
        <p:nvSpPr>
          <p:cNvPr id="74788" name="Line 37"/>
          <p:cNvSpPr>
            <a:spLocks noChangeShapeType="1"/>
          </p:cNvSpPr>
          <p:nvPr/>
        </p:nvSpPr>
        <p:spPr bwMode="auto">
          <a:xfrm flipH="1">
            <a:off x="2822575" y="327342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74789" name="Picture 38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4584700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0" name="Picture 39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48133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1" name="Picture 40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87675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2" name="Picture 41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771650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3" name="Picture 42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84413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Fault Tolerance for Lookup Service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To improve robustness each node maintains the k (&gt; 1) immediate successors instead of only one successor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reply message, node A can send its k-1 successors to its predecessor B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Upon receiving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message, B can update its successor list by concatenating the successor list received from A with its own list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k = log(M), lookup operation works with high probability even if half of nodes fail, where M is number of nodes in the system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Replicate tuples on successor nodes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Example: replicate (K14, V14) on nodes 20 and 32</a:t>
            </a:r>
          </a:p>
          <a:p>
            <a:pPr marL="0">
              <a:lnSpc>
                <a:spcPct val="100000"/>
              </a:lnSpc>
            </a:pP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7885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7885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78858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7885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0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78862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7886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6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6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9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7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5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76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78899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0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1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2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3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4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5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6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5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7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8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6" name="Straight Arrow Connector 3"/>
            <p:cNvCxnSpPr>
              <a:cxnSpLocks noChangeShapeType="1"/>
              <a:endCxn id="78872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878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78879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7888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0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2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3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1" name="Straight Arrow Connector 53"/>
            <p:cNvCxnSpPr>
              <a:cxnSpLocks noChangeShapeType="1"/>
              <a:endCxn id="78871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85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87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88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86" name="Straight Arrow Connector 66"/>
            <p:cNvCxnSpPr>
              <a:cxnSpLocks noChangeShapeType="1"/>
              <a:endCxn id="78851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If node 15 fails, no reconfiguration needed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Still have two replicas 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All lookups will be correctly routed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Will need to add a new replica on node 35</a:t>
            </a:r>
          </a:p>
        </p:txBody>
      </p:sp>
      <p:sp>
        <p:nvSpPr>
          <p:cNvPr id="8089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8090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8090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8090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8090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8091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92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2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2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8095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6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8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9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7" name="Straight Arrow Connector 3"/>
            <p:cNvCxnSpPr>
              <a:cxnSpLocks noChangeShapeType="1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92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8092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8092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30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1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3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4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2" name="Straight Arrow Connector 53"/>
            <p:cNvCxnSpPr>
              <a:cxnSpLocks noChangeShapeType="1"/>
              <a:endCxn id="80919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931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38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39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37" name="Straight Arrow Connector 66"/>
            <p:cNvCxnSpPr>
              <a:cxnSpLocks noChangeShapeType="1"/>
              <a:endCxn id="80899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8229600" y="3352800"/>
            <a:ext cx="304800" cy="304800"/>
            <a:chOff x="7391400" y="3581400"/>
            <a:chExt cx="304800" cy="304800"/>
          </a:xfrm>
        </p:grpSpPr>
        <p:cxnSp>
          <p:nvCxnSpPr>
            <p:cNvPr id="80933" name="Straight Connector 73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4" name="Straight Connector 74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5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35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94" grpId="0"/>
      <p:bldP spid="13517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 vs. Recursive Lookup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276600" cy="48768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Iteratively: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Recursively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lvl="1">
              <a:buFontTx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5486400" y="609600"/>
            <a:ext cx="3709988" cy="3200400"/>
            <a:chOff x="5205622" y="685800"/>
            <a:chExt cx="3709778" cy="3200400"/>
          </a:xfrm>
        </p:grpSpPr>
        <p:sp>
          <p:nvSpPr>
            <p:cNvPr id="82978" name="Oval 3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79" name="Oval 1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0" name="Oval 5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1" name="Oval 6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2" name="Oval 7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3" name="Oval 8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4" name="Oval 9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5" name="Oval 10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6" name="Oval 11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7" name="Oval 12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8" name="TextBox 2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89" name="TextBox 14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90" name="TextBox 15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91" name="TextBox 16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92" name="TextBox 17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93" name="TextBox 18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94" name="TextBox 19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95" name="TextBox 20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96" name="TextBox 21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6324600" y="1360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  <a:endCxn id="82978" idx="3"/>
          </p:cNvCxnSpPr>
          <p:nvPr/>
        </p:nvCxnSpPr>
        <p:spPr bwMode="auto">
          <a:xfrm flipH="1">
            <a:off x="6350000" y="1524000"/>
            <a:ext cx="2184400" cy="1503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391400" y="21447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25</a:t>
            </a:r>
          </a:p>
        </p:txBody>
      </p:sp>
      <p:cxnSp>
        <p:nvCxnSpPr>
          <p:cNvPr id="57" name="Straight Arrow Connector 56"/>
          <p:cNvCxnSpPr>
            <a:cxnSpLocks noChangeShapeType="1"/>
            <a:stCxn id="82985" idx="5"/>
          </p:cNvCxnSpPr>
          <p:nvPr/>
        </p:nvCxnSpPr>
        <p:spPr bwMode="auto">
          <a:xfrm>
            <a:off x="6313488" y="2960688"/>
            <a:ext cx="1763712" cy="1635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endCxn id="82978" idx="3"/>
          </p:cNvCxnSpPr>
          <p:nvPr/>
        </p:nvCxnSpPr>
        <p:spPr bwMode="auto">
          <a:xfrm flipH="1" flipV="1">
            <a:off x="6350000" y="3027363"/>
            <a:ext cx="1651000" cy="2492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34200" y="3048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  <p:grpSp>
        <p:nvGrpSpPr>
          <p:cNvPr id="82954" name="Group 63"/>
          <p:cNvGrpSpPr>
            <a:grpSpLocks/>
          </p:cNvGrpSpPr>
          <p:nvPr/>
        </p:nvGrpSpPr>
        <p:grpSpPr bwMode="auto">
          <a:xfrm>
            <a:off x="3581400" y="3276600"/>
            <a:ext cx="3709988" cy="3200400"/>
            <a:chOff x="5205622" y="685800"/>
            <a:chExt cx="3709778" cy="3200400"/>
          </a:xfrm>
        </p:grpSpPr>
        <p:sp>
          <p:nvSpPr>
            <p:cNvPr id="82959" name="Oval 64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60" name="Oval 65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1" name="Oval 66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2" name="Oval 67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3" name="Oval 68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4" name="Oval 69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5" name="Oval 70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6" name="Oval 71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7" name="Oval 72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8" name="Oval 73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9" name="TextBox 74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70" name="TextBox 75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71" name="TextBox 76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72" name="TextBox 77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73" name="TextBox 78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74" name="TextBox 79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75" name="TextBox 80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76" name="TextBox 81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77" name="TextBox 82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4419600" y="4027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84"/>
          <p:cNvCxnSpPr>
            <a:cxnSpLocks noChangeShapeType="1"/>
            <a:endCxn id="82977" idx="0"/>
          </p:cNvCxnSpPr>
          <p:nvPr/>
        </p:nvCxnSpPr>
        <p:spPr bwMode="auto">
          <a:xfrm flipH="1">
            <a:off x="6256338" y="4191000"/>
            <a:ext cx="373062" cy="1676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82977" idx="0"/>
            <a:endCxn id="82959" idx="3"/>
          </p:cNvCxnSpPr>
          <p:nvPr/>
        </p:nvCxnSpPr>
        <p:spPr bwMode="auto">
          <a:xfrm flipH="1" flipV="1">
            <a:off x="4445000" y="5694363"/>
            <a:ext cx="1811338" cy="173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29200" y="5715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>
                <a:latin typeface="Helvetica Neue" charset="0"/>
                <a:ea typeface="ＭＳ Ｐゴシック" charset="0"/>
              </a:rPr>
              <a:t>Dynamo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Motivation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00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Build a distributed storage system: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Scale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Symmetry: every node should have same functionality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Simple: key-value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Highly available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Heterogeneity: allow adding nodes with different capacities</a:t>
            </a:r>
          </a:p>
          <a:p>
            <a:pPr lvl="1"/>
            <a:r>
              <a:rPr lang="en-US" b="1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Guarantee Service Level Agreements (SLA)</a:t>
            </a:r>
          </a:p>
          <a:p>
            <a:pPr lvl="1">
              <a:buFont typeface="Wingdings" charset="0"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838200"/>
          </a:xfrm>
        </p:spPr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System Assumptions and Requirements</a:t>
            </a:r>
            <a:endParaRPr lang="en-US" sz="3000">
              <a:latin typeface="Helvetica Neue" charset="0"/>
              <a:ea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ACID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 </a:t>
            </a:r>
            <a:r>
              <a:rPr lang="en-US" dirty="0">
                <a:latin typeface="Helvetica Neue Light" charset="0"/>
                <a:ea typeface="ＭＳ Ｐゴシック" charset="0"/>
              </a:rPr>
              <a:t>Properties: Atomicity, Consistency, Isolation,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Durability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</a:t>
            </a:r>
            <a:r>
              <a:rPr lang="en-US" dirty="0" smtClean="0"/>
              <a:t>eaker </a:t>
            </a:r>
            <a:r>
              <a:rPr lang="en-US" dirty="0" smtClean="0">
                <a:solidFill>
                  <a:srgbClr val="FF6600"/>
                </a:solidFill>
              </a:rPr>
              <a:t>C</a:t>
            </a:r>
            <a:r>
              <a:rPr lang="en-US" dirty="0" smtClean="0"/>
              <a:t>onsistency, i.e., eventual consistency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High </a:t>
            </a:r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dirty="0" smtClean="0"/>
              <a:t>vailability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</a:t>
            </a:r>
            <a:r>
              <a:rPr lang="en-US" dirty="0">
                <a:solidFill>
                  <a:srgbClr val="FF6600"/>
                </a:solidFill>
              </a:rPr>
              <a:t>I</a:t>
            </a:r>
            <a:r>
              <a:rPr lang="en-US" dirty="0" smtClean="0"/>
              <a:t>solation </a:t>
            </a:r>
            <a:r>
              <a:rPr lang="en-US" dirty="0"/>
              <a:t>guarantees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single key </a:t>
            </a:r>
            <a:r>
              <a:rPr lang="en-US" dirty="0"/>
              <a:t>updates</a:t>
            </a:r>
            <a:r>
              <a:rPr lang="en-US" dirty="0" smtClean="0"/>
              <a:t>.</a:t>
            </a:r>
            <a:endParaRPr lang="en-US" i="1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  <a:defRPr/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  <a:defRPr/>
            </a:pPr>
            <a:r>
              <a:rPr lang="en-US" i="1" dirty="0" smtClean="0">
                <a:latin typeface="Helvetica Neue Light" charset="0"/>
                <a:ea typeface="ＭＳ Ｐゴシック" charset="0"/>
              </a:rPr>
              <a:t>SLA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(Service Level Agreement)</a:t>
            </a:r>
            <a:r>
              <a:rPr lang="en-US" i="1" dirty="0" smtClean="0">
                <a:latin typeface="Helvetica Neue Light" charset="0"/>
                <a:ea typeface="ＭＳ Ｐゴシック" charset="0"/>
              </a:rPr>
              <a:t>: </a:t>
            </a:r>
            <a:r>
              <a:rPr lang="en-US" dirty="0" smtClean="0"/>
              <a:t>99.9% performance guarantees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 smtClean="0"/>
              <a:t>E.g., 500ms latency for </a:t>
            </a:r>
            <a:r>
              <a:rPr lang="en-US" dirty="0"/>
              <a:t>99.9% of its requests for </a:t>
            </a:r>
            <a:r>
              <a:rPr lang="en-US" dirty="0" smtClean="0"/>
              <a:t>a peak </a:t>
            </a:r>
            <a:r>
              <a:rPr lang="en-US" dirty="0"/>
              <a:t>client load of 500 requests per </a:t>
            </a:r>
            <a:r>
              <a:rPr lang="en-US" dirty="0" smtClean="0"/>
              <a:t>second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a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verage, median, variance not representative for user’s experience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Other Assumptions: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internal service, no </a:t>
            </a:r>
            <a:r>
              <a:rPr lang="en-US" dirty="0">
                <a:latin typeface="Helvetica Neue Light" charset="0"/>
                <a:ea typeface="ＭＳ Ｐゴシック" charset="0"/>
              </a:rPr>
              <a:t>security related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requirements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3" descr="Screen Shot 2016-10-31 at 10.0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60425"/>
            <a:ext cx="5367338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Architecture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3200400" cy="5105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Service oriented architecture: modular, composable</a:t>
            </a:r>
          </a:p>
          <a:p>
            <a:pPr marL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end-to-end SLAs</a:t>
            </a:r>
          </a:p>
          <a:p>
            <a:pPr marL="342900"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service should provide even tighter latency bounds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Design Consideration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Sacrifice strong consistency for availability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Conflict resolution is executed during </a:t>
            </a:r>
            <a:r>
              <a:rPr lang="en-US" b="1" i="1">
                <a:latin typeface="Helvetica Neue Light" charset="0"/>
                <a:ea typeface="ＭＳ Ｐゴシック" charset="0"/>
              </a:rPr>
              <a:t>read</a:t>
            </a:r>
            <a:r>
              <a:rPr lang="en-US">
                <a:latin typeface="Helvetica Neue Light" charset="0"/>
                <a:ea typeface="ＭＳ Ｐゴシック" charset="0"/>
              </a:rPr>
              <a:t> instead of </a:t>
            </a:r>
            <a:r>
              <a:rPr lang="en-US" b="1" i="1">
                <a:latin typeface="Helvetica Neue Light" charset="0"/>
                <a:ea typeface="ＭＳ Ｐゴシック" charset="0"/>
              </a:rPr>
              <a:t>write</a:t>
            </a:r>
            <a:r>
              <a:rPr lang="en-US">
                <a:latin typeface="Helvetica Neue Light" charset="0"/>
                <a:ea typeface="ＭＳ Ｐゴシック" charset="0"/>
              </a:rPr>
              <a:t>, i.e.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always writeable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Other principles: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Incremental 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Symmetry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Decentralization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Heterogeneity</a:t>
            </a:r>
            <a:endParaRPr lang="en-US" i="1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Also called a Distributed Hash Table (DHT)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Main idea: partition set of key-values across many machines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  <p:grpSp>
        <p:nvGrpSpPr>
          <p:cNvPr id="11267" name="Group 97"/>
          <p:cNvGrpSpPr>
            <a:grpSpLocks/>
          </p:cNvGrpSpPr>
          <p:nvPr/>
        </p:nvGrpSpPr>
        <p:grpSpPr bwMode="auto">
          <a:xfrm>
            <a:off x="6781800" y="2379663"/>
            <a:ext cx="533400" cy="1754187"/>
            <a:chOff x="7010400" y="1600200"/>
            <a:chExt cx="533400" cy="1753394"/>
          </a:xfrm>
        </p:grpSpPr>
        <p:sp>
          <p:nvSpPr>
            <p:cNvPr id="11311" name="Rectangle 4"/>
            <p:cNvSpPr>
              <a:spLocks noChangeArrowheads="1"/>
            </p:cNvSpPr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12" name="Straight Connector 6"/>
            <p:cNvCxnSpPr>
              <a:cxnSpLocks noChangeShapeType="1"/>
              <a:stCxn id="11311" idx="0"/>
              <a:endCxn id="11311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7"/>
            <p:cNvCxnSpPr>
              <a:cxnSpLocks noChangeShapeType="1"/>
            </p:cNvCxnSpPr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10"/>
            <p:cNvCxnSpPr>
              <a:cxnSpLocks noChangeShapeType="1"/>
            </p:cNvCxnSpPr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5" name="Straight Connector 11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6" name="Straight Connector 12"/>
            <p:cNvCxnSpPr>
              <a:cxnSpLocks noChangeShapeType="1"/>
            </p:cNvCxnSpPr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Straight Connector 13"/>
            <p:cNvCxnSpPr>
              <a:cxnSpLocks noChangeShapeType="1"/>
            </p:cNvCxnSpPr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8" name="Straight Connector 14"/>
            <p:cNvCxnSpPr>
              <a:cxnSpLocks noChangeShapeType="1"/>
            </p:cNvCxnSpPr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Straight Connector 15"/>
            <p:cNvCxnSpPr>
              <a:cxnSpLocks noChangeShapeType="1"/>
            </p:cNvCxnSpPr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Straight Connector 16"/>
            <p:cNvCxnSpPr>
              <a:cxnSpLocks noChangeShapeType="1"/>
            </p:cNvCxnSpPr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1" name="Straight Connector 17"/>
            <p:cNvCxnSpPr>
              <a:cxnSpLocks noChangeShapeType="1"/>
            </p:cNvCxnSpPr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2" name="Straight Connector 18"/>
            <p:cNvCxnSpPr>
              <a:cxnSpLocks noChangeShapeType="1"/>
            </p:cNvCxnSpPr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Straight Connector 19"/>
            <p:cNvCxnSpPr>
              <a:cxnSpLocks noChangeShapeType="1"/>
            </p:cNvCxnSpPr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4" name="Straight Connector 20"/>
            <p:cNvCxnSpPr>
              <a:cxnSpLocks noChangeShapeType="1"/>
            </p:cNvCxnSpPr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Straight Connector 21"/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6" name="Straight Connector 22"/>
            <p:cNvCxnSpPr>
              <a:cxnSpLocks noChangeShapeType="1"/>
            </p:cNvCxnSpPr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Straight Connector 23"/>
            <p:cNvCxnSpPr>
              <a:cxnSpLocks noChangeShapeType="1"/>
            </p:cNvCxnSpPr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8" name="Straight Connector 24"/>
            <p:cNvCxnSpPr>
              <a:cxnSpLocks noChangeShapeType="1"/>
            </p:cNvCxnSpPr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9" name="Straight Connector 25"/>
            <p:cNvCxnSpPr>
              <a:cxnSpLocks noChangeShapeType="1"/>
            </p:cNvCxnSpPr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0" name="Straight Connector 26"/>
            <p:cNvCxnSpPr>
              <a:cxnSpLocks noChangeShapeType="1"/>
            </p:cNvCxnSpPr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1" name="Straight Connector 28"/>
            <p:cNvCxnSpPr>
              <a:cxnSpLocks noChangeShapeType="1"/>
            </p:cNvCxnSpPr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268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41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248400" y="4437063"/>
            <a:ext cx="533400" cy="382587"/>
            <a:chOff x="6477000" y="3657600"/>
            <a:chExt cx="533400" cy="381794"/>
          </a:xfrm>
        </p:grpSpPr>
        <p:sp>
          <p:nvSpPr>
            <p:cNvPr id="11305" name="Rectangle 77"/>
            <p:cNvSpPr>
              <a:spLocks noChangeArrowheads="1"/>
            </p:cNvSpPr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6" name="Straight Connector 78"/>
            <p:cNvCxnSpPr>
              <a:cxnSpLocks noChangeShapeType="1"/>
              <a:stCxn id="11305" idx="0"/>
              <a:endCxn id="11305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Connector 79"/>
            <p:cNvCxnSpPr>
              <a:cxnSpLocks noChangeShapeType="1"/>
            </p:cNvCxnSpPr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Straight Connector 80"/>
            <p:cNvCxnSpPr>
              <a:cxnSpLocks noChangeShapeType="1"/>
            </p:cNvCxnSpPr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9" name="Straight Connector 81"/>
            <p:cNvCxnSpPr>
              <a:cxnSpLocks noChangeShapeType="1"/>
            </p:cNvCxnSpPr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Connector 82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524000" y="4437063"/>
            <a:ext cx="533400" cy="381000"/>
            <a:chOff x="1752600" y="3656806"/>
            <a:chExt cx="533400" cy="381000"/>
          </a:xfrm>
        </p:grpSpPr>
        <p:sp>
          <p:nvSpPr>
            <p:cNvPr id="11299" name="Rectangle 59"/>
            <p:cNvSpPr>
              <a:spLocks noChangeArrowheads="1"/>
            </p:cNvSpPr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0" name="Straight Connector 61"/>
            <p:cNvCxnSpPr>
              <a:cxnSpLocks noChangeShapeType="1"/>
            </p:cNvCxnSpPr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62"/>
            <p:cNvCxnSpPr>
              <a:cxnSpLocks noChangeShapeType="1"/>
            </p:cNvCxnSpPr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63"/>
            <p:cNvCxnSpPr>
              <a:cxnSpLocks noChangeShapeType="1"/>
            </p:cNvCxnSpPr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64"/>
            <p:cNvCxnSpPr>
              <a:cxnSpLocks noChangeShapeType="1"/>
            </p:cNvCxnSpPr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83"/>
            <p:cNvCxnSpPr>
              <a:cxnSpLocks noChangeShapeType="1"/>
            </p:cNvCxnSpPr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2971800" y="4437063"/>
            <a:ext cx="533400" cy="381000"/>
            <a:chOff x="3200400" y="3657600"/>
            <a:chExt cx="533400" cy="381000"/>
          </a:xfrm>
        </p:grpSpPr>
        <p:sp>
          <p:nvSpPr>
            <p:cNvPr id="11293" name="Rectangle 65"/>
            <p:cNvSpPr>
              <a:spLocks noChangeArrowheads="1"/>
            </p:cNvSpPr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94" name="Straight Connector 67"/>
            <p:cNvCxnSpPr>
              <a:cxnSpLocks noChangeShapeType="1"/>
            </p:cNvCxnSpPr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Connector 68"/>
            <p:cNvCxnSpPr>
              <a:cxnSpLocks noChangeShapeType="1"/>
            </p:cNvCxnSpPr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Straight Connector 69"/>
            <p:cNvCxnSpPr>
              <a:cxnSpLocks noChangeShapeType="1"/>
            </p:cNvCxnSpPr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Connector 70"/>
            <p:cNvCxnSpPr>
              <a:cxnSpLocks noChangeShapeType="1"/>
            </p:cNvCxnSpPr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Straight Connector 84"/>
            <p:cNvCxnSpPr>
              <a:cxnSpLocks noChangeShapeType="1"/>
            </p:cNvCxnSpPr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267200" y="4437063"/>
            <a:ext cx="533400" cy="382587"/>
            <a:chOff x="4495800" y="3657600"/>
            <a:chExt cx="533400" cy="381794"/>
          </a:xfrm>
        </p:grpSpPr>
        <p:sp>
          <p:nvSpPr>
            <p:cNvPr id="11286" name="Rectangle 71"/>
            <p:cNvSpPr>
              <a:spLocks noChangeArrowheads="1"/>
            </p:cNvSpPr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87" name="Straight Connector 72"/>
            <p:cNvCxnSpPr>
              <a:cxnSpLocks noChangeShapeType="1"/>
              <a:stCxn id="11286" idx="0"/>
              <a:endCxn id="11286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Straight Connector 73"/>
            <p:cNvCxnSpPr>
              <a:cxnSpLocks noChangeShapeType="1"/>
            </p:cNvCxnSpPr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Straight Connector 74"/>
            <p:cNvCxnSpPr>
              <a:cxnSpLocks noChangeShapeType="1"/>
            </p:cNvCxnSpPr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Straight Connector 75"/>
            <p:cNvCxnSpPr>
              <a:cxnSpLocks noChangeShapeType="1"/>
            </p:cNvCxnSpPr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76"/>
            <p:cNvCxnSpPr>
              <a:cxnSpLocks noChangeShapeType="1"/>
            </p:cNvCxnSpPr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Straight Connector 85"/>
            <p:cNvCxnSpPr>
              <a:cxnSpLocks noChangeShapeType="1"/>
            </p:cNvCxnSpPr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Left Brace 87"/>
          <p:cNvSpPr>
            <a:spLocks/>
          </p:cNvSpPr>
          <p:nvPr/>
        </p:nvSpPr>
        <p:spPr bwMode="auto">
          <a:xfrm>
            <a:off x="6629400" y="2379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>
            <a:spLocks/>
          </p:cNvSpPr>
          <p:nvPr/>
        </p:nvSpPr>
        <p:spPr bwMode="auto">
          <a:xfrm>
            <a:off x="6629400" y="2760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>
            <a:spLocks/>
          </p:cNvSpPr>
          <p:nvPr/>
        </p:nvSpPr>
        <p:spPr bwMode="auto">
          <a:xfrm>
            <a:off x="6629400" y="3141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>
            <a:spLocks/>
          </p:cNvSpPr>
          <p:nvPr/>
        </p:nvSpPr>
        <p:spPr bwMode="auto">
          <a:xfrm>
            <a:off x="6629400" y="37512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1280" name="TextBox 91"/>
          <p:cNvSpPr txBox="1">
            <a:spLocks noChangeArrowheads="1"/>
          </p:cNvSpPr>
          <p:nvPr/>
        </p:nvSpPr>
        <p:spPr bwMode="auto">
          <a:xfrm>
            <a:off x="6688138" y="2133600"/>
            <a:ext cx="779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 Narrow" charset="0"/>
                <a:cs typeface="Arial Narrow" charset="0"/>
              </a:rPr>
              <a:t>key, value</a:t>
            </a: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1816100" y="2595563"/>
            <a:ext cx="4762500" cy="1676400"/>
          </a:xfrm>
          <a:custGeom>
            <a:avLst/>
            <a:gdLst>
              <a:gd name="T0" fmla="*/ 4762500 w 4762500"/>
              <a:gd name="T1" fmla="*/ 0 h 1676400"/>
              <a:gd name="T2" fmla="*/ 0 w 4762500"/>
              <a:gd name="T3" fmla="*/ 1676400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276600" y="2989263"/>
            <a:ext cx="3276600" cy="1295400"/>
          </a:xfrm>
          <a:custGeom>
            <a:avLst/>
            <a:gdLst>
              <a:gd name="T0" fmla="*/ 347499 w 4762500"/>
              <a:gd name="T1" fmla="*/ 0 h 1676400"/>
              <a:gd name="T2" fmla="*/ 0 w 4762500"/>
              <a:gd name="T3" fmla="*/ 275779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572000" y="3370263"/>
            <a:ext cx="1981200" cy="914400"/>
          </a:xfrm>
          <a:custGeom>
            <a:avLst/>
            <a:gdLst>
              <a:gd name="T0" fmla="*/ 10268 w 4762500"/>
              <a:gd name="T1" fmla="*/ 0 h 1676400"/>
              <a:gd name="T2" fmla="*/ 0 w 4762500"/>
              <a:gd name="T3" fmla="*/ 24082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477000" y="3979863"/>
            <a:ext cx="152400" cy="304800"/>
          </a:xfrm>
          <a:custGeom>
            <a:avLst/>
            <a:gdLst>
              <a:gd name="T0" fmla="*/ 0 w 4762500"/>
              <a:gd name="T1" fmla="*/ 0 h 1676400"/>
              <a:gd name="T2" fmla="*/ 0 w 4762500"/>
              <a:gd name="T3" fmla="*/ 11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285" name="TextBox 102"/>
          <p:cNvSpPr txBox="1">
            <a:spLocks noChangeArrowheads="1"/>
          </p:cNvSpPr>
          <p:nvPr/>
        </p:nvSpPr>
        <p:spPr bwMode="auto">
          <a:xfrm>
            <a:off x="5486400" y="46656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Summary of techniques used in </a:t>
            </a:r>
            <a:r>
              <a:rPr lang="en-US" sz="3200" i="1">
                <a:latin typeface="Helvetica Neue" charset="0"/>
                <a:ea typeface="ＭＳ Ｐゴシック" charset="0"/>
              </a:rPr>
              <a:t>Dynamo </a:t>
            </a:r>
            <a:r>
              <a:rPr lang="en-US" sz="3200">
                <a:latin typeface="Helvetica Neue" charset="0"/>
                <a:ea typeface="ＭＳ Ｐゴシック" charset="0"/>
              </a:rPr>
              <a:t>and their advantages</a:t>
            </a:r>
            <a:br>
              <a:rPr lang="en-US" sz="3200">
                <a:latin typeface="Helvetica Neue" charset="0"/>
                <a:ea typeface="ＭＳ Ｐゴシック" charset="0"/>
              </a:rPr>
            </a:br>
            <a:endParaRPr lang="en-US" sz="3200">
              <a:latin typeface="Helvetica Neue" charset="0"/>
              <a:ea typeface="ＭＳ Ｐゴシック" charset="0"/>
            </a:endParaRPr>
          </a:p>
        </p:txBody>
      </p:sp>
      <p:graphicFrame>
        <p:nvGraphicFramePr>
          <p:cNvPr id="515168" name="Group 96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772400" cy="4737115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7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Problem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Technique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Advantage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Partitioning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Consistent Hashing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Incremental Scalability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High Availability for writes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Vector clocks with reconciliation during reads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Version size is decoupled from update rates.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Handling temporary failures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Sloppy Quorum and hinted handoff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Provides high availability and durability guarantee when some of the replicas are not available.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Recovering from permanent failures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Anti-entropy using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Merkle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trees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Synchronizes divergent replicas in the background.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Membership and failure detection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Gossip-based membership protocol and failure detection.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Preserves symmetry and avoids having a centralized registry for storing membership and node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liveness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information.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Data Versioning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put() call may return to its caller before the update has been applied at all the replicas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get() call may return many versions of the same object.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an object having distinct version sub-histories, which the system will need to reconcile in the future.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Solution: uses vector clocks in order to capture causality between different versions of the same object.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charset="0"/>
                <a:ea typeface="ＭＳ Ｐゴシック" charset="0"/>
              </a:rPr>
              <a:t>Vector </a:t>
            </a:r>
            <a:r>
              <a:rPr lang="en-US" dirty="0" smtClean="0">
                <a:latin typeface="Helvetica Neue" charset="0"/>
                <a:ea typeface="ＭＳ Ｐゴシック" charset="0"/>
              </a:rPr>
              <a:t>clock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ector clock: </a:t>
            </a:r>
            <a:r>
              <a:rPr lang="en-US" dirty="0">
                <a:latin typeface="Helvetica Neue Light" charset="0"/>
                <a:ea typeface="ＭＳ Ｐゴシック" charset="0"/>
              </a:rPr>
              <a:t>a list of (node, counter) pairs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Every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object version is </a:t>
            </a:r>
            <a:r>
              <a:rPr lang="en-US" dirty="0">
                <a:latin typeface="Helvetica Neue Light" charset="0"/>
                <a:ea typeface="ＭＳ Ｐゴシック" charset="0"/>
              </a:rPr>
              <a:t>associated with one vector clock</a:t>
            </a:r>
          </a:p>
          <a:p>
            <a:pPr marL="0" indent="0">
              <a:lnSpc>
                <a:spcPct val="100000"/>
              </a:lnSpc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2 &gt; v1, if the counter of every node in v2 is greater or equal to the counter of every node in v1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Vector clock example</a:t>
            </a:r>
          </a:p>
        </p:txBody>
      </p:sp>
      <p:pic>
        <p:nvPicPr>
          <p:cNvPr id="9933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800100"/>
            <a:ext cx="4038600" cy="5372100"/>
          </a:xfr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Sloppy Quorum</a:t>
            </a:r>
            <a:endParaRPr lang="en-US">
              <a:latin typeface="Helvetica Neue" charset="0"/>
              <a:ea typeface="ＭＳ Ｐゴシック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4648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 smtClean="0"/>
              <a:t>Read and write operations are performed on the first N healthy nodes from the preference list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May not always be the first N nodes encountered while walking the consistent hashing ring.</a:t>
            </a:r>
            <a:endParaRPr lang="en-US" i="1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Recall: latency </a:t>
            </a:r>
            <a:r>
              <a:rPr lang="en-US" dirty="0">
                <a:latin typeface="Helvetica Neue Light" charset="0"/>
                <a:ea typeface="ＭＳ Ｐゴシック" charset="0"/>
              </a:rPr>
              <a:t>of a get (or put) operation is dictated by the slowest of the R (or W)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replicas</a:t>
            </a: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Other techniques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Replica synchronization: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Merkle hash tree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Hash tree where leaves are hashes of individual key values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Parent nodes hashes of their respective children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branch of the tree can be checked independently without requiring nodes to download the entire data set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Membership and Failure Detection: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Gossip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Implementation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Java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Local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persistence: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Helvetica Neue Light" charset="0"/>
                <a:ea typeface="ＭＳ Ｐゴシック" charset="0"/>
              </a:rPr>
              <a:t>BerkeleyDB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MySQL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BDB </a:t>
            </a:r>
            <a:r>
              <a:rPr lang="en-US" dirty="0">
                <a:latin typeface="Helvetica Neue Light" charset="0"/>
                <a:ea typeface="ＭＳ Ｐゴシック" charset="0"/>
              </a:rPr>
              <a:t>Java Edition, etc.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Evaluation</a:t>
            </a:r>
          </a:p>
        </p:txBody>
      </p:sp>
      <p:pic>
        <p:nvPicPr>
          <p:cNvPr id="10752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19200"/>
            <a:ext cx="6567488" cy="4876800"/>
          </a:xfr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Conclusions: Key Value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Stores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Very large scale storage systems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Two operations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get(key)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replication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serve get()’</a:t>
            </a:r>
            <a:r>
              <a:rPr lang="en-US" altLang="ja-JP">
                <a:latin typeface="Helvetica Neue Light" charset="0"/>
                <a:ea typeface="ＭＳ Ｐゴシック" charset="0"/>
                <a:sym typeface="Wingdings" charset="0"/>
              </a:rPr>
              <a:t>s in parallel; replicate/cache hot tuples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 to improve put() performance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Fault Tolerance: </a:t>
            </a:r>
            <a:r>
              <a:rPr lang="en-US">
                <a:latin typeface="Helvetica Neue Light" charset="0"/>
                <a:ea typeface="ＭＳ Ｐゴシック" charset="0"/>
              </a:rPr>
              <a:t>handle machine failures without losing data  and without degradation in performance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Scalability: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scale to thousands of machines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allow easy addition of new machines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Consistency: </a:t>
            </a:r>
            <a:r>
              <a:rPr lang="en-US">
                <a:latin typeface="Helvetica Neue Light" charset="0"/>
                <a:ea typeface="ＭＳ Ｐゴシック" charset="0"/>
              </a:rPr>
              <a:t>maintain data consistency in face of node failures and message losses 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Heterogeneity</a:t>
            </a:r>
            <a:r>
              <a:rPr lang="en-US">
                <a:latin typeface="Helvetica Neue Light" charset="0"/>
                <a:ea typeface="ＭＳ Ｐゴシック" charset="0"/>
              </a:rPr>
              <a:t> (if deployed as peer-to-peer systems):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Latency: 1ms to 1000ms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Bandwidth: 32Kb/s to 100Mb/s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299" name="TextBox 38"/>
          <p:cNvSpPr txBox="1">
            <a:spLocks noChangeArrowheads="1"/>
          </p:cNvSpPr>
          <p:nvPr/>
        </p:nvSpPr>
        <p:spPr bwMode="auto">
          <a:xfrm>
            <a:off x="5715000" y="1144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276600" y="914400"/>
            <a:ext cx="762000" cy="762000"/>
            <a:chOff x="3505199" y="2971800"/>
            <a:chExt cx="762001" cy="762000"/>
          </a:xfrm>
        </p:grpSpPr>
        <p:cxnSp>
          <p:nvCxnSpPr>
            <p:cNvPr id="12301" name="Straight Connector 40"/>
            <p:cNvCxnSpPr>
              <a:cxnSpLocks noChangeShapeType="1"/>
            </p:cNvCxnSpPr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Straight Connector 45"/>
            <p:cNvCxnSpPr>
              <a:cxnSpLocks noChangeShapeType="1"/>
            </p:cNvCxnSpPr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Questions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value): where do you store a new (key, value) tuple?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get(key): where is the value associated with a given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stored?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And, do the above while providing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434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435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435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435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435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5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437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435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5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5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6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437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436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6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4364" name="TextBox 92"/>
          <p:cNvSpPr txBox="1">
            <a:spLocks noChangeArrowheads="1"/>
          </p:cNvSpPr>
          <p:nvPr/>
        </p:nvSpPr>
        <p:spPr bwMode="auto">
          <a:xfrm>
            <a:off x="4675188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667000"/>
            <a:ext cx="3581400" cy="338138"/>
            <a:chOff x="1292462" y="2667000"/>
            <a:chExt cx="3581400" cy="338554"/>
          </a:xfrm>
        </p:grpSpPr>
        <p:sp>
          <p:nvSpPr>
            <p:cNvPr id="14369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4370" name="Straight Arrow Connector 94"/>
            <p:cNvCxnSpPr>
              <a:cxnSpLocks noChangeShapeType="1"/>
              <a:stCxn id="14369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78325" y="3025775"/>
            <a:ext cx="765175" cy="1450975"/>
            <a:chOff x="4378741" y="3025308"/>
            <a:chExt cx="764759" cy="1450738"/>
          </a:xfrm>
        </p:grpSpPr>
        <p:cxnSp>
          <p:nvCxnSpPr>
            <p:cNvPr id="1436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8" name="TextBox 110"/>
            <p:cNvSpPr txBox="1">
              <a:spLocks noChangeArrowheads="1"/>
            </p:cNvSpPr>
            <p:nvPr/>
          </p:nvSpPr>
          <p:spPr bwMode="auto">
            <a:xfrm rot="-3818413">
              <a:off x="3822649" y="35814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47273</TotalTime>
  <Pages>60</Pages>
  <Words>4315</Words>
  <Application>Microsoft Macintosh PowerPoint</Application>
  <PresentationFormat>On-screen Show (4:3)</PresentationFormat>
  <Paragraphs>1133</Paragraphs>
  <Slides>68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Comic Sans MS</vt:lpstr>
      <vt:lpstr>ＭＳ Ｐゴシック</vt:lpstr>
      <vt:lpstr>Arial</vt:lpstr>
      <vt:lpstr>Helvetica Neue</vt:lpstr>
      <vt:lpstr>Helvetica Neue Light</vt:lpstr>
      <vt:lpstr>Helvetica</vt:lpstr>
      <vt:lpstr>Wingdings</vt:lpstr>
      <vt:lpstr>Arial Narrow</vt:lpstr>
      <vt:lpstr>Key</vt:lpstr>
      <vt:lpstr>Times New Roman</vt:lpstr>
      <vt:lpstr>Office</vt:lpstr>
      <vt:lpstr>Equation</vt:lpstr>
      <vt:lpstr>Microsoft Equation</vt:lpstr>
      <vt:lpstr>GFS and BogTable (Lecture 20, cs262a) </vt:lpstr>
      <vt:lpstr>Today’s Papers</vt:lpstr>
      <vt:lpstr>Key Value Storage</vt:lpstr>
      <vt:lpstr>Key Values: Examples </vt:lpstr>
      <vt:lpstr>System Examples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Scalability</vt:lpstr>
      <vt:lpstr>Scalability: Load Balancing</vt:lpstr>
      <vt:lpstr>Replication Challenges</vt:lpstr>
      <vt:lpstr>Consistency</vt:lpstr>
      <vt:lpstr>Concurrent Writes (Updates)</vt:lpstr>
      <vt:lpstr>Concurrent Writes (Updates) </vt:lpstr>
      <vt:lpstr>Read after Write</vt:lpstr>
      <vt:lpstr>Consistency (cont’d)</vt:lpstr>
      <vt:lpstr>Strong Consistency</vt:lpstr>
      <vt:lpstr>Quorum Consensus</vt:lpstr>
      <vt:lpstr>Quorum Consensus Example</vt:lpstr>
      <vt:lpstr>Quorum Consensus Example</vt:lpstr>
      <vt:lpstr>Chord</vt:lpstr>
      <vt:lpstr>Scaling Up Directory</vt:lpstr>
      <vt:lpstr>Recap: Key to Node Mapping Example</vt:lpstr>
      <vt:lpstr>Scaling Up Directory</vt:lpstr>
      <vt:lpstr>Scaling Up Directory</vt:lpstr>
      <vt:lpstr>Chord: Distributed Lookup (Directory) Service</vt:lpstr>
      <vt:lpstr>Lookup</vt:lpstr>
      <vt:lpstr>Stabilization Procedure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 (cont’d)</vt:lpstr>
      <vt:lpstr>Achieving Efficiency: finger tables</vt:lpstr>
      <vt:lpstr>Achieving Fault Tolerance for Lookup Service</vt:lpstr>
      <vt:lpstr>Storage Fault Tolerance</vt:lpstr>
      <vt:lpstr>Storage Fault Tolerance</vt:lpstr>
      <vt:lpstr>Iterative vs. Recursive Lookup</vt:lpstr>
      <vt:lpstr>Dynamo</vt:lpstr>
      <vt:lpstr>Motivation</vt:lpstr>
      <vt:lpstr>System Assumptions and Requirements</vt:lpstr>
      <vt:lpstr>Architecture</vt:lpstr>
      <vt:lpstr>Design Consideration</vt:lpstr>
      <vt:lpstr>Summary of techniques used in Dynamo and their advantages </vt:lpstr>
      <vt:lpstr>Data Versioning</vt:lpstr>
      <vt:lpstr>Vector clock</vt:lpstr>
      <vt:lpstr>Vector clock example</vt:lpstr>
      <vt:lpstr>Sloppy Quorum</vt:lpstr>
      <vt:lpstr>Other techniques</vt:lpstr>
      <vt:lpstr>Implementation</vt:lpstr>
      <vt:lpstr>Evaluation</vt:lpstr>
      <vt:lpstr>Conclusions: Key Value Stores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1013</cp:revision>
  <cp:lastPrinted>2016-10-31T23:30:42Z</cp:lastPrinted>
  <dcterms:created xsi:type="dcterms:W3CDTF">2012-03-13T06:29:15Z</dcterms:created>
  <dcterms:modified xsi:type="dcterms:W3CDTF">2016-11-01T04:41:20Z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