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777" r:id="rId2"/>
    <p:sldId id="1198" r:id="rId3"/>
    <p:sldId id="1201" r:id="rId4"/>
    <p:sldId id="1268" r:id="rId5"/>
    <p:sldId id="1259" r:id="rId6"/>
    <p:sldId id="1202" r:id="rId7"/>
    <p:sldId id="1203" r:id="rId8"/>
    <p:sldId id="1204" r:id="rId9"/>
    <p:sldId id="1205" r:id="rId10"/>
    <p:sldId id="1138" r:id="rId11"/>
    <p:sldId id="1207" r:id="rId12"/>
    <p:sldId id="1208" r:id="rId13"/>
    <p:sldId id="1209" r:id="rId14"/>
    <p:sldId id="1210" r:id="rId15"/>
    <p:sldId id="1211" r:id="rId16"/>
    <p:sldId id="1212" r:id="rId17"/>
    <p:sldId id="1213" r:id="rId18"/>
    <p:sldId id="1214" r:id="rId19"/>
    <p:sldId id="1215" r:id="rId20"/>
    <p:sldId id="1216" r:id="rId21"/>
    <p:sldId id="1224" r:id="rId22"/>
    <p:sldId id="1225" r:id="rId23"/>
    <p:sldId id="1219" r:id="rId24"/>
    <p:sldId id="1220" r:id="rId25"/>
    <p:sldId id="1221" r:id="rId26"/>
    <p:sldId id="1222" r:id="rId27"/>
    <p:sldId id="1223" r:id="rId28"/>
    <p:sldId id="1240" r:id="rId29"/>
    <p:sldId id="1241" r:id="rId30"/>
    <p:sldId id="1242" r:id="rId31"/>
    <p:sldId id="1243" r:id="rId32"/>
    <p:sldId id="1244" r:id="rId33"/>
    <p:sldId id="1245" r:id="rId34"/>
    <p:sldId id="1246" r:id="rId35"/>
    <p:sldId id="1247" r:id="rId36"/>
    <p:sldId id="1248" r:id="rId37"/>
    <p:sldId id="1249" r:id="rId38"/>
    <p:sldId id="1250" r:id="rId39"/>
    <p:sldId id="1254" r:id="rId40"/>
    <p:sldId id="1255" r:id="rId41"/>
    <p:sldId id="1256" r:id="rId42"/>
    <p:sldId id="1257" r:id="rId43"/>
    <p:sldId id="1238" r:id="rId44"/>
    <p:sldId id="1265" r:id="rId4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4" autoAdjust="0"/>
    <p:restoredTop sz="94095" autoAdjust="0"/>
  </p:normalViewPr>
  <p:slideViewPr>
    <p:cSldViewPr snapToGrid="0">
      <p:cViewPr>
        <p:scale>
          <a:sx n="100" d="100"/>
          <a:sy n="100" d="100"/>
        </p:scale>
        <p:origin x="-840" y="-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Michael:Courses:CS186Fa09:lock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466097987752"/>
          <c:y val="0.0824074074074074"/>
          <c:w val="0.752461286089239"/>
          <c:h val="0.556196048410615"/>
        </c:manualLayout>
      </c:layout>
      <c:areaChart>
        <c:grouping val="standard"/>
        <c:varyColors val="0"/>
        <c:ser>
          <c:idx val="0"/>
          <c:order val="0"/>
          <c:val>
            <c:numRef>
              <c:f>Sheet1!$B$1:$B$20</c:f>
              <c:numCache>
                <c:formatCode>General</c:formatCode>
                <c:ptCount val="20"/>
                <c:pt idx="0">
                  <c:v>0.0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4.0</c:v>
                </c:pt>
                <c:pt idx="9">
                  <c:v>4.0</c:v>
                </c:pt>
                <c:pt idx="10">
                  <c:v>4.0</c:v>
                </c:pt>
                <c:pt idx="11">
                  <c:v>4.0</c:v>
                </c:pt>
                <c:pt idx="12">
                  <c:v>4.0</c:v>
                </c:pt>
                <c:pt idx="13">
                  <c:v>4.0</c:v>
                </c:pt>
                <c:pt idx="14">
                  <c:v>3.0</c:v>
                </c:pt>
                <c:pt idx="15">
                  <c:v>3.0</c:v>
                </c:pt>
                <c:pt idx="16">
                  <c:v>2.0</c:v>
                </c:pt>
                <c:pt idx="17">
                  <c:v>2.0</c:v>
                </c:pt>
                <c:pt idx="18">
                  <c:v>1.0</c:v>
                </c:pt>
                <c:pt idx="1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5056296"/>
        <c:axId val="-2135050744"/>
      </c:areaChart>
      <c:catAx>
        <c:axId val="-2135056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Helvetica"/>
                    <a:cs typeface="Helvetica"/>
                  </a:defRPr>
                </a:pPr>
                <a:r>
                  <a:rPr lang="en-US">
                    <a:latin typeface="Helvetica"/>
                    <a:cs typeface="Helvetica"/>
                  </a:rPr>
                  <a:t>Time</a:t>
                </a:r>
              </a:p>
            </c:rich>
          </c:tx>
          <c:layout>
            <c:manualLayout>
              <c:xMode val="edge"/>
              <c:yMode val="edge"/>
              <c:x val="0.893240433761569"/>
              <c:y val="0.697638888888889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  <a:cs typeface="Helvetica"/>
              </a:defRPr>
            </a:pPr>
            <a:endParaRPr lang="en-US"/>
          </a:p>
        </c:txPr>
        <c:crossAx val="-2135050744"/>
        <c:crosses val="autoZero"/>
        <c:auto val="1"/>
        <c:lblAlgn val="ctr"/>
        <c:lblOffset val="100"/>
        <c:noMultiLvlLbl val="0"/>
      </c:catAx>
      <c:valAx>
        <c:axId val="-2135050744"/>
        <c:scaling>
          <c:orientation val="minMax"/>
          <c:max val="4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="0">
                    <a:latin typeface="Helvetica"/>
                    <a:cs typeface="Helvetica"/>
                  </a:defRPr>
                </a:pPr>
                <a:r>
                  <a:rPr lang="en-US" b="0">
                    <a:latin typeface="Helvetica"/>
                    <a:cs typeface="Helvetica"/>
                  </a:rPr>
                  <a:t># Locks Held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  <a:cs typeface="Helvetica"/>
              </a:defRPr>
            </a:pPr>
            <a:endParaRPr lang="en-US"/>
          </a:p>
        </c:txPr>
        <c:crossAx val="-2135056296"/>
        <c:crosses val="autoZero"/>
        <c:crossBetween val="midCat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10/11/16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10/11/16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511" tIns="47756" rIns="95511" bIns="47756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511" tIns="47756" rIns="95511" bIns="47756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511" tIns="47756" rIns="95511" bIns="47756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511" tIns="47756" rIns="95511" bIns="47756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511" tIns="47756" rIns="95511" bIns="47756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511" tIns="47756" rIns="95511" bIns="47756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511" tIns="47756" rIns="95511" bIns="47756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511" tIns="47756" rIns="95511" bIns="47756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>
                <a:ea typeface="ＭＳ Ｐゴシック" charset="0"/>
              </a:rPr>
              <a:t>Lock Granularity and Consistency Levels</a:t>
            </a:r>
            <a:br>
              <a:rPr lang="en-US" sz="4800" dirty="0" smtClean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(Lecture 13, </a:t>
            </a:r>
            <a:r>
              <a:rPr lang="en-US" sz="4400" dirty="0" smtClean="0">
                <a:ea typeface="ＭＳ Ｐゴシック" charset="0"/>
              </a:rPr>
              <a:t>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October 10, 2016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1" charset="-128"/>
              </a:rPr>
              <a:t>Concurrency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1" charset="-128"/>
              </a:rPr>
              <a:t>When operations of concurrent threads are interleaved, the effect on shared state can be unexpected</a:t>
            </a:r>
          </a:p>
          <a:p>
            <a:pPr lvl="1" eaLnBrk="1" hangingPunct="1"/>
            <a:endParaRPr lang="en-US" dirty="0" smtClean="0">
              <a:ea typeface="ＭＳ Ｐゴシック" pitchFamily="1" charset="-128"/>
            </a:endParaRPr>
          </a:p>
          <a:p>
            <a:pPr eaLnBrk="1" hangingPunct="1"/>
            <a:r>
              <a:rPr lang="en-US" dirty="0" smtClean="0">
                <a:ea typeface="ＭＳ Ｐゴシック" pitchFamily="1" charset="-128"/>
              </a:rPr>
              <a:t>Well known issue in operating systems, thread programming</a:t>
            </a:r>
          </a:p>
          <a:p>
            <a:pPr lvl="1" eaLnBrk="1" hangingPunct="1"/>
            <a:r>
              <a:rPr lang="en-US" dirty="0" smtClean="0"/>
              <a:t>Critical section in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1" eaLnBrk="1" hangingPunct="1"/>
            <a:r>
              <a:rPr lang="en-US" dirty="0" smtClean="0"/>
              <a:t>Java use of synchronized keyword</a:t>
            </a:r>
          </a:p>
        </p:txBody>
      </p:sp>
    </p:spTree>
    <p:extLst>
      <p:ext uri="{BB962C8B-B14F-4D97-AF65-F5344CB8AC3E}">
        <p14:creationId xmlns:p14="http://schemas.microsoft.com/office/powerpoint/2010/main" val="55439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9863" y="104775"/>
            <a:ext cx="8850312" cy="8572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Transaction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939800"/>
            <a:ext cx="8864600" cy="4038600"/>
          </a:xfrm>
        </p:spPr>
        <p:txBody>
          <a:bodyPr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Why not run only one transaction at a time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?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Answer: low system utilization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Two transactions cannot run simultaneously even if they access different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data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Goal of transaction scheduling: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Maximize system utilization, i.e.,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concurrency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2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Interleave operations from different transactions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Preserve transaction semantics</a:t>
            </a:r>
          </a:p>
          <a:p>
            <a:pPr lvl="2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Logically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all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operations in a transaction are executed atomically</a:t>
            </a:r>
          </a:p>
          <a:p>
            <a:pPr lvl="2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Intermediate state of a transaction is not visible to other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transactions  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buFontTx/>
              <a:buNone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buFontTx/>
              <a:buNone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764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292100" y="342900"/>
            <a:ext cx="8382000" cy="4000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Goals of Transaction Scheduling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28600" y="939800"/>
            <a:ext cx="89154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Maximize system utilization, i.e., concurrency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Interleave operations from different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transactions</a:t>
            </a:r>
          </a:p>
          <a:p>
            <a:pPr lvl="1"/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Preserve transaction semantics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Semantically equivalent to a serial schedule, i.e., one transaction runs at a time </a:t>
            </a:r>
          </a:p>
          <a:p>
            <a:pPr lvl="1">
              <a:buFontTx/>
              <a:buNone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buFontTx/>
              <a:buNone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1839914" y="2863851"/>
            <a:ext cx="21723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Helvetica Neue Light"/>
                <a:cs typeface="Helvetica Neue Light"/>
              </a:rPr>
              <a:t>T1:</a:t>
            </a:r>
            <a:r>
              <a:rPr lang="en-US" b="0">
                <a:solidFill>
                  <a:srgbClr val="FF0000"/>
                </a:solidFill>
                <a:latin typeface="Helvetica Neue Light"/>
                <a:cs typeface="Helvetica Neue Light"/>
              </a:rPr>
              <a:t> R, W, R, W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4419601" y="2860278"/>
            <a:ext cx="2544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2A40E2"/>
                </a:solidFill>
                <a:latin typeface="Helvetica Neue Light"/>
                <a:cs typeface="Helvetica Neue Light"/>
              </a:rPr>
              <a:t>T2: </a:t>
            </a:r>
            <a:r>
              <a:rPr lang="en-US" b="0">
                <a:solidFill>
                  <a:srgbClr val="2A40E2"/>
                </a:solidFill>
                <a:latin typeface="Helvetica Neue Light"/>
                <a:cs typeface="Helvetica Neue Light"/>
              </a:rPr>
              <a:t>R, W, R, R, W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33400" y="3549649"/>
            <a:ext cx="3810000" cy="1197471"/>
            <a:chOff x="533400" y="4495801"/>
            <a:chExt cx="3810000" cy="1596628"/>
          </a:xfrm>
        </p:grpSpPr>
        <p:sp>
          <p:nvSpPr>
            <p:cNvPr id="22539" name="TextBox 5"/>
            <p:cNvSpPr txBox="1">
              <a:spLocks noChangeArrowheads="1"/>
            </p:cNvSpPr>
            <p:nvPr/>
          </p:nvSpPr>
          <p:spPr bwMode="auto">
            <a:xfrm>
              <a:off x="533400" y="5476876"/>
              <a:ext cx="381000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triangle" w="med" len="med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FF0000"/>
                  </a:solidFill>
                  <a:latin typeface="Helvetica Neue Light"/>
                  <a:cs typeface="Helvetica Neue Light"/>
                </a:rPr>
                <a:t>R, W, R, W, </a:t>
              </a:r>
              <a:r>
                <a:rPr lang="en-US" b="0">
                  <a:solidFill>
                    <a:srgbClr val="2A40E2"/>
                  </a:solidFill>
                  <a:latin typeface="Helvetica Neue Light"/>
                  <a:cs typeface="Helvetica Neue Light"/>
                </a:rPr>
                <a:t>R, W, R, R, W</a:t>
              </a:r>
            </a:p>
          </p:txBody>
        </p:sp>
        <p:sp>
          <p:nvSpPr>
            <p:cNvPr id="22540" name="TextBox 16"/>
            <p:cNvSpPr txBox="1">
              <a:spLocks noChangeArrowheads="1"/>
            </p:cNvSpPr>
            <p:nvPr/>
          </p:nvSpPr>
          <p:spPr bwMode="auto">
            <a:xfrm>
              <a:off x="533400" y="5157788"/>
              <a:ext cx="3387302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triangle" w="med" len="med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 Neue Light"/>
                  <a:cs typeface="Helvetica Neue Light"/>
                </a:rPr>
                <a:t>Serial schedule (T1, then T2):</a:t>
              </a:r>
            </a:p>
          </p:txBody>
        </p:sp>
        <p:cxnSp>
          <p:nvCxnSpPr>
            <p:cNvPr id="22541" name="Straight Arrow Connector 18"/>
            <p:cNvCxnSpPr>
              <a:cxnSpLocks noChangeShapeType="1"/>
              <a:stCxn id="22540" idx="0"/>
            </p:cNvCxnSpPr>
            <p:nvPr/>
          </p:nvCxnSpPr>
          <p:spPr bwMode="auto">
            <a:xfrm flipV="1">
              <a:off x="2227051" y="4495801"/>
              <a:ext cx="2116349" cy="6619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4419601" y="3549650"/>
            <a:ext cx="4343399" cy="1201043"/>
            <a:chOff x="4419601" y="4495801"/>
            <a:chExt cx="4343399" cy="1601391"/>
          </a:xfrm>
        </p:grpSpPr>
        <p:sp>
          <p:nvSpPr>
            <p:cNvPr id="22536" name="TextBox 6"/>
            <p:cNvSpPr txBox="1">
              <a:spLocks noChangeArrowheads="1"/>
            </p:cNvSpPr>
            <p:nvPr/>
          </p:nvSpPr>
          <p:spPr bwMode="auto">
            <a:xfrm>
              <a:off x="4953000" y="5481639"/>
              <a:ext cx="381000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triangle" w="med" len="med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2A40E2"/>
                  </a:solidFill>
                  <a:latin typeface="Helvetica Neue Light"/>
                  <a:cs typeface="Helvetica Neue Light"/>
                </a:rPr>
                <a:t>R, W, R, R, W, </a:t>
              </a:r>
              <a:r>
                <a:rPr lang="en-US" b="0">
                  <a:solidFill>
                    <a:srgbClr val="FF0000"/>
                  </a:solidFill>
                  <a:latin typeface="Helvetica Neue Light"/>
                  <a:cs typeface="Helvetica Neue Light"/>
                </a:rPr>
                <a:t>R, W, R, W</a:t>
              </a:r>
              <a:endParaRPr lang="en-US" b="0">
                <a:solidFill>
                  <a:srgbClr val="2A40E2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2537" name="TextBox 17"/>
            <p:cNvSpPr txBox="1">
              <a:spLocks noChangeArrowheads="1"/>
            </p:cNvSpPr>
            <p:nvPr/>
          </p:nvSpPr>
          <p:spPr bwMode="auto">
            <a:xfrm>
              <a:off x="4953000" y="5157788"/>
              <a:ext cx="3387302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triangle" w="med" len="med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 Neue Light"/>
                  <a:cs typeface="Helvetica Neue Light"/>
                </a:rPr>
                <a:t>Serial schedule (T2, then T1):</a:t>
              </a:r>
            </a:p>
          </p:txBody>
        </p:sp>
        <p:cxnSp>
          <p:nvCxnSpPr>
            <p:cNvPr id="22538" name="Straight Arrow Connector 21"/>
            <p:cNvCxnSpPr>
              <a:cxnSpLocks noChangeShapeType="1"/>
              <a:stCxn id="22537" idx="0"/>
            </p:cNvCxnSpPr>
            <p:nvPr/>
          </p:nvCxnSpPr>
          <p:spPr bwMode="auto">
            <a:xfrm flipH="1" flipV="1">
              <a:off x="4419601" y="4495801"/>
              <a:ext cx="2227050" cy="6619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5" name="Right Brace 29"/>
          <p:cNvSpPr>
            <a:spLocks/>
          </p:cNvSpPr>
          <p:nvPr/>
        </p:nvSpPr>
        <p:spPr bwMode="auto">
          <a:xfrm rot="5400000">
            <a:off x="4181475" y="663575"/>
            <a:ext cx="400050" cy="5257800"/>
          </a:xfrm>
          <a:prstGeom prst="rightBrace">
            <a:avLst>
              <a:gd name="adj1" fmla="val 835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292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Two Key Questions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127000" y="1117600"/>
            <a:ext cx="8915400" cy="360045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  <a:defRPr/>
            </a:pP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Is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 given schedule equivalent to a serial execution of transactions?  </a:t>
            </a:r>
          </a:p>
          <a:p>
            <a:pPr marL="914400" lvl="1" indent="-457200">
              <a:buFont typeface="+mj-lt"/>
              <a:buAutoNum type="arabicParenR"/>
              <a:defRPr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marL="914400" lvl="1" indent="-457200">
              <a:buFont typeface="+mj-lt"/>
              <a:buAutoNum type="arabicParenR"/>
              <a:defRPr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marL="914400" lvl="1" indent="-457200">
              <a:buFont typeface="+mj-lt"/>
              <a:buAutoNum type="arabicParenR"/>
              <a:defRPr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marL="1257300" lvl="3" indent="0">
              <a:buFontTx/>
              <a:buNone/>
              <a:defRPr/>
            </a:pPr>
            <a:endParaRPr lang="en-US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pPr marL="457200" indent="-457200">
              <a:buFont typeface="+mj-lt"/>
              <a:buAutoNum type="arabicParenR"/>
              <a:defRPr/>
            </a:pPr>
            <a:endParaRPr lang="en-US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pPr marL="457200" indent="-457200">
              <a:buFont typeface="+mj-lt"/>
              <a:buAutoNum type="arabicParenR"/>
              <a:defRPr/>
            </a:pP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How do you come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up with a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schedule equivalent to a serial schedule?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marL="914400" lvl="1" indent="-457200">
              <a:buFont typeface="+mj-lt"/>
              <a:buAutoNum type="arabicParenR"/>
              <a:defRPr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defRPr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23555" name="TextBox 5"/>
          <p:cNvSpPr txBox="1">
            <a:spLocks noChangeArrowheads="1"/>
          </p:cNvSpPr>
          <p:nvPr/>
        </p:nvSpPr>
        <p:spPr bwMode="auto">
          <a:xfrm>
            <a:off x="596900" y="3009107"/>
            <a:ext cx="381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FF0000"/>
                </a:solidFill>
                <a:latin typeface="Helvetica Neue Light"/>
                <a:cs typeface="Helvetica Neue Light"/>
              </a:rPr>
              <a:t>R, W, R, W, </a:t>
            </a:r>
            <a:r>
              <a:rPr lang="en-US" b="0">
                <a:solidFill>
                  <a:srgbClr val="2A40E2"/>
                </a:solidFill>
                <a:latin typeface="Helvetica Neue Light"/>
                <a:cs typeface="Helvetica Neue Light"/>
              </a:rPr>
              <a:t>R, W, R, R, W</a:t>
            </a: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5245100" y="3012678"/>
            <a:ext cx="381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2A40E2"/>
                </a:solidFill>
                <a:latin typeface="Helvetica Neue Light"/>
                <a:cs typeface="Helvetica Neue Light"/>
              </a:rPr>
              <a:t>R, W, R, R, W, </a:t>
            </a:r>
            <a:r>
              <a:rPr lang="en-US" b="0">
                <a:solidFill>
                  <a:srgbClr val="FF0000"/>
                </a:solidFill>
                <a:latin typeface="Helvetica Neue Light"/>
                <a:cs typeface="Helvetica Neue Light"/>
              </a:rPr>
              <a:t>R, W, R, W</a:t>
            </a:r>
            <a:endParaRPr lang="en-US" b="0">
              <a:solidFill>
                <a:srgbClr val="2A40E2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557" name="TextBox 7"/>
          <p:cNvSpPr txBox="1">
            <a:spLocks noChangeArrowheads="1"/>
          </p:cNvSpPr>
          <p:nvPr/>
        </p:nvSpPr>
        <p:spPr bwMode="auto">
          <a:xfrm>
            <a:off x="2654300" y="1983978"/>
            <a:ext cx="381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FF0000"/>
                </a:solidFill>
                <a:latin typeface="Helvetica Neue Light"/>
                <a:cs typeface="Helvetica Neue Light"/>
              </a:rPr>
              <a:t>R, </a:t>
            </a:r>
            <a:r>
              <a:rPr lang="en-US" b="0">
                <a:solidFill>
                  <a:srgbClr val="2A40E2"/>
                </a:solidFill>
                <a:latin typeface="Helvetica Neue Light"/>
                <a:cs typeface="Helvetica Neue Light"/>
              </a:rPr>
              <a:t>R, </a:t>
            </a:r>
            <a:r>
              <a:rPr lang="en-US" b="0">
                <a:solidFill>
                  <a:srgbClr val="FF0000"/>
                </a:solidFill>
                <a:latin typeface="Helvetica Neue Light"/>
                <a:cs typeface="Helvetica Neue Light"/>
              </a:rPr>
              <a:t>W, </a:t>
            </a:r>
            <a:r>
              <a:rPr lang="en-US" b="0">
                <a:solidFill>
                  <a:srgbClr val="2A40E2"/>
                </a:solidFill>
                <a:latin typeface="Helvetica Neue Light"/>
                <a:cs typeface="Helvetica Neue Light"/>
              </a:rPr>
              <a:t>W, </a:t>
            </a:r>
            <a:r>
              <a:rPr lang="en-US" b="0">
                <a:solidFill>
                  <a:srgbClr val="FF0000"/>
                </a:solidFill>
                <a:latin typeface="Helvetica Neue Light"/>
                <a:cs typeface="Helvetica Neue Light"/>
              </a:rPr>
              <a:t>R, </a:t>
            </a:r>
            <a:r>
              <a:rPr lang="en-US" b="0">
                <a:solidFill>
                  <a:srgbClr val="2A40E2"/>
                </a:solidFill>
                <a:latin typeface="Helvetica Neue Light"/>
                <a:cs typeface="Helvetica Neue Light"/>
              </a:rPr>
              <a:t>R, R, </a:t>
            </a:r>
            <a:r>
              <a:rPr lang="en-US" b="0">
                <a:solidFill>
                  <a:srgbClr val="FF0000"/>
                </a:solidFill>
                <a:latin typeface="Helvetica Neue Light"/>
                <a:cs typeface="Helvetica Neue Light"/>
              </a:rPr>
              <a:t>W, </a:t>
            </a:r>
            <a:r>
              <a:rPr lang="en-US" b="0">
                <a:solidFill>
                  <a:srgbClr val="2A40E2"/>
                </a:solidFill>
                <a:latin typeface="Helvetica Neue Light"/>
                <a:cs typeface="Helvetica Neue Light"/>
              </a:rPr>
              <a:t>W</a:t>
            </a:r>
          </a:p>
        </p:txBody>
      </p:sp>
      <p:sp>
        <p:nvSpPr>
          <p:cNvPr id="23558" name="TextBox 10"/>
          <p:cNvSpPr txBox="1">
            <a:spLocks noChangeArrowheads="1"/>
          </p:cNvSpPr>
          <p:nvPr/>
        </p:nvSpPr>
        <p:spPr bwMode="auto">
          <a:xfrm>
            <a:off x="1435101" y="2044700"/>
            <a:ext cx="1325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 Neue Light"/>
                <a:cs typeface="Helvetica Neue Light"/>
              </a:rPr>
              <a:t>Schedule:</a:t>
            </a:r>
          </a:p>
        </p:txBody>
      </p:sp>
      <p:sp>
        <p:nvSpPr>
          <p:cNvPr id="23559" name="TextBox 11"/>
          <p:cNvSpPr txBox="1">
            <a:spLocks noChangeArrowheads="1"/>
          </p:cNvSpPr>
          <p:nvPr/>
        </p:nvSpPr>
        <p:spPr bwMode="auto">
          <a:xfrm>
            <a:off x="596901" y="2769791"/>
            <a:ext cx="33873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 Neue Light"/>
                <a:cs typeface="Helvetica Neue Light"/>
              </a:rPr>
              <a:t>Serial schedule (T1, then T2):</a:t>
            </a:r>
          </a:p>
          <a:p>
            <a:pPr eaLnBrk="1" hangingPunct="1"/>
            <a:r>
              <a:rPr lang="en-US" sz="2000" b="0">
                <a:latin typeface="Helvetica Neue Light"/>
                <a:cs typeface="Helvetica Neue Light"/>
              </a:rPr>
              <a:t>:</a:t>
            </a:r>
          </a:p>
        </p:txBody>
      </p:sp>
      <p:sp>
        <p:nvSpPr>
          <p:cNvPr id="23560" name="TextBox 12"/>
          <p:cNvSpPr txBox="1">
            <a:spLocks noChangeArrowheads="1"/>
          </p:cNvSpPr>
          <p:nvPr/>
        </p:nvSpPr>
        <p:spPr bwMode="auto">
          <a:xfrm>
            <a:off x="5216526" y="2769791"/>
            <a:ext cx="33873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 Neue Light"/>
                <a:cs typeface="Helvetica Neue Light"/>
              </a:rPr>
              <a:t>Serial schedule (T2, then T1):</a:t>
            </a:r>
          </a:p>
        </p:txBody>
      </p:sp>
      <p:cxnSp>
        <p:nvCxnSpPr>
          <p:cNvPr id="23561" name="Straight Arrow Connector 13"/>
          <p:cNvCxnSpPr>
            <a:cxnSpLocks noChangeShapeType="1"/>
            <a:stCxn id="23559" idx="0"/>
          </p:cNvCxnSpPr>
          <p:nvPr/>
        </p:nvCxnSpPr>
        <p:spPr bwMode="auto">
          <a:xfrm flipV="1">
            <a:off x="2290552" y="2387601"/>
            <a:ext cx="2040148" cy="38219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Straight Arrow Connector 14"/>
          <p:cNvCxnSpPr>
            <a:cxnSpLocks noChangeShapeType="1"/>
            <a:stCxn id="23560" idx="0"/>
          </p:cNvCxnSpPr>
          <p:nvPr/>
        </p:nvCxnSpPr>
        <p:spPr bwMode="auto">
          <a:xfrm flipH="1" flipV="1">
            <a:off x="4711703" y="2387601"/>
            <a:ext cx="2198474" cy="38219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35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852165"/>
              </p:ext>
            </p:extLst>
          </p:nvPr>
        </p:nvGraphicFramePr>
        <p:xfrm>
          <a:off x="5930900" y="2272110"/>
          <a:ext cx="609600" cy="397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0" name="Equation" r:id="rId3" imgW="215900" imgH="177800" progId="Equation.3">
                  <p:embed/>
                </p:oleObj>
              </mc:Choice>
              <mc:Fallback>
                <p:oleObj name="Equation" r:id="rId3" imgW="215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272110"/>
                        <a:ext cx="609600" cy="397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405233"/>
              </p:ext>
            </p:extLst>
          </p:nvPr>
        </p:nvGraphicFramePr>
        <p:xfrm>
          <a:off x="2654300" y="2275682"/>
          <a:ext cx="609600" cy="397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1" name="Equation" r:id="rId5" imgW="215900" imgH="177800" progId="Equation.3">
                  <p:embed/>
                </p:oleObj>
              </mc:Choice>
              <mc:Fallback>
                <p:oleObj name="Equation" r:id="rId5" imgW="215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2275682"/>
                        <a:ext cx="609600" cy="397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5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Transaction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977901"/>
            <a:ext cx="8974137" cy="4165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Helvetica Neue "/>
                <a:ea typeface="ＭＳ Ｐゴシック" charset="0"/>
                <a:cs typeface="Helvetica Neue "/>
              </a:rPr>
              <a:t>Serial </a:t>
            </a:r>
            <a:r>
              <a:rPr lang="en-US" dirty="0" smtClean="0">
                <a:latin typeface="Helvetica Neue "/>
                <a:ea typeface="ＭＳ Ｐゴシック" charset="0"/>
                <a:cs typeface="Helvetica Neue "/>
              </a:rPr>
              <a:t>schedule</a:t>
            </a:r>
            <a:r>
              <a:rPr lang="en-US" b="1" dirty="0" smtClean="0">
                <a:latin typeface="Helvetica Neue Light"/>
                <a:ea typeface="ＭＳ Ｐゴシック" charset="0"/>
                <a:cs typeface="Helvetica Neue Light"/>
              </a:rPr>
              <a:t>: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A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schedule that </a:t>
            </a:r>
            <a:r>
              <a:rPr lang="en-US" dirty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does not interleave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the operations of different transactions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Transactions run serially (one at a time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)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latin typeface="Helvetica Neue"/>
                <a:ea typeface="ＭＳ Ｐゴシック" charset="0"/>
                <a:cs typeface="Helvetica Neue"/>
              </a:rPr>
              <a:t>Equivalent schedules: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For any storage/database state, the effect (on storage/database) and output of executing the first schedule is identical to the effect of executing the second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schedule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110000"/>
              </a:lnSpc>
            </a:pPr>
            <a:r>
              <a:rPr lang="en-US" dirty="0" err="1">
                <a:solidFill>
                  <a:srgbClr val="000000"/>
                </a:solidFill>
                <a:latin typeface="Helvetica Neue "/>
                <a:ea typeface="ＭＳ Ｐゴシック" charset="0"/>
                <a:cs typeface="Helvetica Neue 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Helvetica Neue "/>
                <a:ea typeface="ＭＳ Ｐゴシック" charset="0"/>
                <a:cs typeface="Helvetica Neue "/>
              </a:rPr>
              <a:t> schedule: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 schedule that is</a:t>
            </a:r>
            <a:r>
              <a:rPr lang="en-US" dirty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 equivalent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to some serial execution of the transactions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Intuitively: with a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serializable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schedule you only see things that could happen in situations where you were running transactions one-at-a-time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317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990600" y="317500"/>
            <a:ext cx="7543800" cy="40005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Anomalies with Interleaved Execution 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69899" y="1312863"/>
            <a:ext cx="8550275" cy="3394075"/>
          </a:xfrm>
        </p:spPr>
        <p:txBody>
          <a:bodyPr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May violate transaction semantics, e.g., some data read by the transaction changes before committing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Inconsistent database state, e.g., some updates are lost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Anomalies always involves a 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“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write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”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; Why?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314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990600" y="279400"/>
            <a:ext cx="7543800" cy="40005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Anomalies with Interleaved Execution 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258763" y="995363"/>
            <a:ext cx="8850312" cy="3932237"/>
          </a:xfrm>
        </p:spPr>
        <p:txBody>
          <a:bodyPr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Read-Write conflict (Unrepeatable reads)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Violates transaction semantics</a:t>
            </a: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Example: Mary and John want to buy a TV set on Amazon but there is only one left in stock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(T1) John logs first, but waits…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(T2) Mary logs second and buys the TV set right away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(T1) John decides to buy, but it is too late…</a:t>
            </a:r>
          </a:p>
        </p:txBody>
      </p:sp>
      <p:sp>
        <p:nvSpPr>
          <p:cNvPr id="26627" name="Content Placeholder 4"/>
          <p:cNvSpPr txBox="1">
            <a:spLocks/>
          </p:cNvSpPr>
          <p:nvPr/>
        </p:nvSpPr>
        <p:spPr bwMode="auto">
          <a:xfrm>
            <a:off x="927100" y="1536700"/>
            <a:ext cx="60198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T1:R(A),         R(A),W(A)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T2:     R(A),W(A)          </a:t>
            </a:r>
            <a:r>
              <a:rPr lang="en-US" sz="2000" b="0">
                <a:latin typeface="Courier New" charset="0"/>
                <a:ea typeface="굴림" charset="0"/>
                <a:cs typeface="굴림" charset="0"/>
              </a:rPr>
              <a:t> </a:t>
            </a:r>
            <a:endParaRPr lang="en-US" sz="2000" b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990600" y="215900"/>
            <a:ext cx="7543800" cy="4000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Anomalies with Interleaved Execution 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69863" y="995363"/>
            <a:ext cx="8850312" cy="3394075"/>
          </a:xfrm>
        </p:spPr>
        <p:txBody>
          <a:bodyPr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Write-read conflict (reading uncommitted data)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Example: 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(T1) A user updates value of A in two steps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(T2) Another user reads the intermediate value of A, which can be inconsistent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Violates transaction semantics since T2 is not supposed to see intermediate state of T1 </a:t>
            </a:r>
          </a:p>
          <a:p>
            <a:pPr lvl="1">
              <a:buFontTx/>
              <a:buNone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27651" name="Content Placeholder 4"/>
          <p:cNvSpPr txBox="1">
            <a:spLocks/>
          </p:cNvSpPr>
          <p:nvPr/>
        </p:nvSpPr>
        <p:spPr bwMode="auto">
          <a:xfrm>
            <a:off x="838200" y="1511300"/>
            <a:ext cx="60198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T1:R(A),W(A),     W(A)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T2:          R(A),    …          </a:t>
            </a:r>
            <a:r>
              <a:rPr lang="en-US" sz="2000" b="0">
                <a:latin typeface="Courier New" charset="0"/>
                <a:ea typeface="굴림" charset="0"/>
                <a:cs typeface="굴림" charset="0"/>
              </a:rPr>
              <a:t> </a:t>
            </a:r>
            <a:endParaRPr lang="en-US" sz="2000" b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30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543800" cy="4000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Anomalies with Interleaved Execution 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258763" y="957263"/>
            <a:ext cx="8850312" cy="3394075"/>
          </a:xfrm>
        </p:spPr>
        <p:txBody>
          <a:bodyPr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Write-write conflict (overwriting uncommitted data)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Get T1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’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s update of B and T2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’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s update of A</a:t>
            </a: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Violates transaction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serializability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If transactions were serial, you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’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d get either: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T1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’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s updates of A and B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T2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’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s updates of A and B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28675" name="Content Placeholder 4"/>
          <p:cNvSpPr txBox="1">
            <a:spLocks/>
          </p:cNvSpPr>
          <p:nvPr/>
        </p:nvSpPr>
        <p:spPr bwMode="auto">
          <a:xfrm>
            <a:off x="838200" y="1447800"/>
            <a:ext cx="60198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T1:W(A),         W(B)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T2:     W(A),W(B)</a:t>
            </a:r>
            <a:r>
              <a:rPr lang="en-US" sz="2000" b="0">
                <a:latin typeface="Courier New" charset="0"/>
                <a:ea typeface="굴림" charset="0"/>
                <a:cs typeface="굴림" charset="0"/>
              </a:rPr>
              <a:t> </a:t>
            </a:r>
            <a:endParaRPr lang="en-US" sz="2000" b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57250"/>
          </a:xfrm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Conflict Serializable Schedules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915400" cy="4114800"/>
          </a:xfrm>
        </p:spPr>
        <p:txBody>
          <a:bodyPr lIns="90488" tIns="44450" rIns="90488" bIns="44450"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Two operations </a:t>
            </a:r>
            <a:r>
              <a:rPr lang="en-US" dirty="0">
                <a:solidFill>
                  <a:srgbClr val="000000"/>
                </a:solidFill>
                <a:latin typeface="Helvetica Neue "/>
                <a:ea typeface="ＭＳ Ｐゴシック" charset="0"/>
                <a:cs typeface="Helvetica Neue "/>
              </a:rPr>
              <a:t>conflict</a:t>
            </a:r>
            <a:r>
              <a:rPr lang="en-US" dirty="0">
                <a:solidFill>
                  <a:schemeClr val="accent2"/>
                </a:solidFill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if they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Belong to different transactions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Are on the same data 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At least one of them is a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write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Two schedules are </a:t>
            </a:r>
            <a:r>
              <a:rPr lang="en-US" dirty="0">
                <a:solidFill>
                  <a:srgbClr val="000000"/>
                </a:solidFill>
                <a:latin typeface="Helvetica Neue"/>
                <a:ea typeface="ＭＳ Ｐゴシック" charset="0"/>
                <a:cs typeface="Helvetica Neue"/>
              </a:rPr>
              <a:t>conflict equivalent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iff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: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Involve same operations of same transactions 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Every pair of </a:t>
            </a:r>
            <a:r>
              <a:rPr lang="en-US" dirty="0">
                <a:solidFill>
                  <a:srgbClr val="000000"/>
                </a:solidFill>
                <a:latin typeface="Helvetica Neue "/>
                <a:ea typeface="ＭＳ Ｐゴシック" charset="0"/>
                <a:cs typeface="Helvetica Neue "/>
              </a:rPr>
              <a:t>conflicting</a:t>
            </a:r>
            <a:r>
              <a:rPr lang="en-US" b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operations is ordered the same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way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Schedule S is </a:t>
            </a:r>
            <a:r>
              <a:rPr lang="en-US" dirty="0">
                <a:solidFill>
                  <a:srgbClr val="000000"/>
                </a:solidFill>
                <a:latin typeface="Helvetica Neue "/>
                <a:ea typeface="ＭＳ Ｐゴシック" charset="0"/>
                <a:cs typeface="Helvetica Neue "/>
              </a:rPr>
              <a:t>conflict </a:t>
            </a:r>
            <a:r>
              <a:rPr lang="en-US" dirty="0" err="1">
                <a:solidFill>
                  <a:srgbClr val="000000"/>
                </a:solidFill>
                <a:latin typeface="Helvetica Neue "/>
                <a:ea typeface="ＭＳ Ｐゴシック" charset="0"/>
                <a:cs typeface="Helvetica Neue 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Helvetica Neue "/>
                <a:ea typeface="ＭＳ Ｐゴシック" charset="0"/>
                <a:cs typeface="Helvetica Neue "/>
              </a:rPr>
              <a:t>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if S is conflict equivalent to some serial schedule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4839891"/>
            <a:ext cx="2895600" cy="3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4371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1" charset="-128"/>
              </a:rPr>
              <a:t>Transaction Definition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ea typeface="ＭＳ Ｐゴシック" pitchFamily="1" charset="-128"/>
              </a:rPr>
              <a:t>A sequence of one or more operations on one or more databases, which reflects a single real-world transition</a:t>
            </a:r>
          </a:p>
        </p:txBody>
      </p:sp>
    </p:spTree>
    <p:extLst>
      <p:ext uri="{BB962C8B-B14F-4D97-AF65-F5344CB8AC3E}">
        <p14:creationId xmlns:p14="http://schemas.microsoft.com/office/powerpoint/2010/main" val="213150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534400" cy="40005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Conflict Equivalence – Intuition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924800" cy="177165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If you can transform an interleaved schedule by swapping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consecutive non-conflicting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operations of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different transactions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into a serial schedule, then the original schedule 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is </a:t>
            </a:r>
            <a:r>
              <a:rPr lang="en-US" b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conflict </a:t>
            </a:r>
            <a:r>
              <a:rPr lang="en-US" b="1" dirty="0" err="1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serializable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, e.g., </a:t>
            </a:r>
            <a:endParaRPr lang="en-US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1747" name="Content Placeholder 4"/>
          <p:cNvSpPr txBox="1">
            <a:spLocks/>
          </p:cNvSpPr>
          <p:nvPr/>
        </p:nvSpPr>
        <p:spPr bwMode="auto">
          <a:xfrm>
            <a:off x="609600" y="2305050"/>
            <a:ext cx="79248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T1:R(A),W(A),          R(B),W(B)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T2:          R(A),W(A),         R(B),W(B)          </a:t>
            </a:r>
            <a:r>
              <a:rPr lang="en-US" sz="2000" b="0">
                <a:latin typeface="Courier New" charset="0"/>
                <a:ea typeface="굴림" charset="0"/>
                <a:cs typeface="굴림" charset="0"/>
              </a:rPr>
              <a:t> </a:t>
            </a:r>
            <a:endParaRPr lang="en-US" sz="2000" b="0">
              <a:latin typeface="Helvetica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9600" y="3048000"/>
            <a:ext cx="7924800" cy="971550"/>
            <a:chOff x="609600" y="3810000"/>
            <a:chExt cx="7924800" cy="1295400"/>
          </a:xfrm>
        </p:grpSpPr>
        <p:sp>
          <p:nvSpPr>
            <p:cNvPr id="31752" name="Content Placeholder 4"/>
            <p:cNvSpPr txBox="1">
              <a:spLocks/>
            </p:cNvSpPr>
            <p:nvPr/>
          </p:nvSpPr>
          <p:spPr bwMode="auto">
            <a:xfrm>
              <a:off x="609600" y="4114800"/>
              <a:ext cx="7924800" cy="990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>
                  <a:latin typeface="Courier New" charset="0"/>
                  <a:ea typeface="굴림" charset="0"/>
                  <a:cs typeface="굴림" charset="0"/>
                </a:rPr>
                <a:t>T1:R(A),W(A),     R(B),     W(B)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>
                  <a:latin typeface="Courier New" charset="0"/>
                  <a:ea typeface="굴림" charset="0"/>
                  <a:cs typeface="굴림" charset="0"/>
                </a:rPr>
                <a:t>T2:          R(A),     W(A),    R(B),W(B)          </a:t>
              </a:r>
              <a:r>
                <a:rPr lang="en-US" sz="2000" b="0">
                  <a:latin typeface="Courier New" charset="0"/>
                  <a:ea typeface="굴림" charset="0"/>
                  <a:cs typeface="굴림" charset="0"/>
                </a:rPr>
                <a:t> </a:t>
              </a:r>
              <a:endParaRPr lang="en-US" sz="2000" b="0">
                <a:latin typeface="Helvetica" charset="0"/>
              </a:endParaRPr>
            </a:p>
          </p:txBody>
        </p:sp>
        <p:sp>
          <p:nvSpPr>
            <p:cNvPr id="31753" name="Down Arrow 7"/>
            <p:cNvSpPr>
              <a:spLocks noChangeArrowheads="1"/>
            </p:cNvSpPr>
            <p:nvPr/>
          </p:nvSpPr>
          <p:spPr bwMode="auto">
            <a:xfrm>
              <a:off x="4495800" y="3810000"/>
              <a:ext cx="2286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 w="25400">
              <a:noFill/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09600" y="4019550"/>
            <a:ext cx="7924800" cy="971550"/>
            <a:chOff x="609600" y="5105400"/>
            <a:chExt cx="7924800" cy="1295400"/>
          </a:xfrm>
        </p:grpSpPr>
        <p:sp>
          <p:nvSpPr>
            <p:cNvPr id="31750" name="Content Placeholder 4"/>
            <p:cNvSpPr txBox="1">
              <a:spLocks/>
            </p:cNvSpPr>
            <p:nvPr/>
          </p:nvSpPr>
          <p:spPr bwMode="auto">
            <a:xfrm>
              <a:off x="609600" y="5410200"/>
              <a:ext cx="7924800" cy="990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>
                  <a:latin typeface="Courier New" charset="0"/>
                  <a:ea typeface="굴림" charset="0"/>
                  <a:cs typeface="굴림" charset="0"/>
                </a:rPr>
                <a:t>T1:R(A),W(A),R(B),          W(B)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>
                  <a:latin typeface="Courier New" charset="0"/>
                  <a:ea typeface="굴림" charset="0"/>
                  <a:cs typeface="굴림" charset="0"/>
                </a:rPr>
                <a:t>T2:               R(A),W(A),    R(B),W(B)          </a:t>
              </a:r>
              <a:r>
                <a:rPr lang="en-US" sz="2000" b="0">
                  <a:latin typeface="Courier New" charset="0"/>
                  <a:ea typeface="굴림" charset="0"/>
                  <a:cs typeface="굴림" charset="0"/>
                </a:rPr>
                <a:t> </a:t>
              </a:r>
              <a:endParaRPr lang="en-US" sz="2000" b="0">
                <a:latin typeface="Helvetica" charset="0"/>
              </a:endParaRPr>
            </a:p>
          </p:txBody>
        </p:sp>
        <p:sp>
          <p:nvSpPr>
            <p:cNvPr id="31751" name="Down Arrow 8"/>
            <p:cNvSpPr>
              <a:spLocks noChangeArrowheads="1"/>
            </p:cNvSpPr>
            <p:nvPr/>
          </p:nvSpPr>
          <p:spPr bwMode="auto">
            <a:xfrm>
              <a:off x="4495800" y="5105400"/>
              <a:ext cx="2286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 w="25400">
              <a:noFill/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57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534400" cy="40005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Conflict Equivalence – Intuition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924800" cy="177165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If you can transform an interleaved schedule by swapping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consecutive non-conflicting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operations of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different transactions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into a serial schedule, then the original schedule 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is </a:t>
            </a:r>
            <a:r>
              <a:rPr lang="en-US" b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conflict </a:t>
            </a:r>
            <a:r>
              <a:rPr lang="en-US" b="1" dirty="0" err="1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serializable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, e.g., </a:t>
            </a:r>
            <a:endParaRPr lang="en-US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609600" y="2305050"/>
            <a:ext cx="79248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T1:R(A),W(A),R(B),          W(B)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T2:               R(A),W(A),    R(B),W(B)          </a:t>
            </a:r>
            <a:r>
              <a:rPr lang="en-US" sz="2000" b="0">
                <a:latin typeface="Courier New" charset="0"/>
                <a:ea typeface="굴림" charset="0"/>
                <a:cs typeface="굴림" charset="0"/>
              </a:rPr>
              <a:t> </a:t>
            </a:r>
            <a:endParaRPr lang="en-US" sz="2000" b="0">
              <a:latin typeface="Helvetica" charset="0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609600" y="3048000"/>
            <a:ext cx="7924800" cy="971550"/>
            <a:chOff x="609600" y="3810000"/>
            <a:chExt cx="7924800" cy="1295400"/>
          </a:xfrm>
        </p:grpSpPr>
        <p:sp>
          <p:nvSpPr>
            <p:cNvPr id="13" name="Down Arrow 7"/>
            <p:cNvSpPr>
              <a:spLocks noChangeArrowheads="1"/>
            </p:cNvSpPr>
            <p:nvPr/>
          </p:nvSpPr>
          <p:spPr bwMode="auto">
            <a:xfrm>
              <a:off x="4495800" y="3810000"/>
              <a:ext cx="2286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 w="25400">
              <a:noFill/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14" name="Content Placeholder 4"/>
            <p:cNvSpPr txBox="1">
              <a:spLocks/>
            </p:cNvSpPr>
            <p:nvPr/>
          </p:nvSpPr>
          <p:spPr bwMode="auto">
            <a:xfrm>
              <a:off x="609600" y="4114800"/>
              <a:ext cx="7924800" cy="990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>
                  <a:latin typeface="Courier New" charset="0"/>
                  <a:ea typeface="굴림" charset="0"/>
                  <a:cs typeface="굴림" charset="0"/>
                </a:rPr>
                <a:t>T1:R(A),W(A),R(B),     W(B)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>
                  <a:latin typeface="Courier New" charset="0"/>
                  <a:ea typeface="굴림" charset="0"/>
                  <a:cs typeface="굴림" charset="0"/>
                </a:rPr>
                <a:t>T2:               R(A),     W(A),R(B),W(B)          </a:t>
              </a:r>
              <a:r>
                <a:rPr lang="en-US" sz="2000" b="0">
                  <a:latin typeface="Courier New" charset="0"/>
                  <a:ea typeface="굴림" charset="0"/>
                  <a:cs typeface="굴림" charset="0"/>
                </a:rPr>
                <a:t> </a:t>
              </a:r>
              <a:endParaRPr lang="en-US" sz="2000" b="0">
                <a:latin typeface="Helvetica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609600" y="4019550"/>
            <a:ext cx="7924800" cy="971550"/>
            <a:chOff x="609600" y="5105400"/>
            <a:chExt cx="7924800" cy="1295400"/>
          </a:xfrm>
        </p:grpSpPr>
        <p:sp>
          <p:nvSpPr>
            <p:cNvPr id="16" name="Down Arrow 8"/>
            <p:cNvSpPr>
              <a:spLocks noChangeArrowheads="1"/>
            </p:cNvSpPr>
            <p:nvPr/>
          </p:nvSpPr>
          <p:spPr bwMode="auto">
            <a:xfrm>
              <a:off x="4495800" y="5105400"/>
              <a:ext cx="2286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 w="25400">
              <a:noFill/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17" name="Content Placeholder 4"/>
            <p:cNvSpPr txBox="1">
              <a:spLocks/>
            </p:cNvSpPr>
            <p:nvPr/>
          </p:nvSpPr>
          <p:spPr bwMode="auto">
            <a:xfrm>
              <a:off x="609600" y="5410200"/>
              <a:ext cx="7924800" cy="990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>
                  <a:latin typeface="Courier New" charset="0"/>
                  <a:ea typeface="굴림" charset="0"/>
                  <a:cs typeface="굴림" charset="0"/>
                </a:rPr>
                <a:t>T1:R(A),W(A),R(B),W(B)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>
                  <a:latin typeface="Courier New" charset="0"/>
                  <a:ea typeface="굴림" charset="0"/>
                  <a:cs typeface="굴림" charset="0"/>
                </a:rPr>
                <a:t>T2:                   R(A), W(A),R(B),W(B)          </a:t>
              </a:r>
              <a:r>
                <a:rPr lang="en-US" sz="2000" b="0">
                  <a:latin typeface="Courier New" charset="0"/>
                  <a:ea typeface="굴림" charset="0"/>
                  <a:cs typeface="굴림" charset="0"/>
                </a:rPr>
                <a:t> </a:t>
              </a:r>
              <a:endParaRPr lang="en-US" sz="2000" b="0"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534400" cy="40005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Conflict Equivalence – Intuition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924800" cy="38735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If you can transform an interleaved schedule by swapping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consecutive non-conflicting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operations of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different transactions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into a serial schedule, then the original schedule 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is </a:t>
            </a:r>
            <a:r>
              <a:rPr lang="en-US" b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conflict </a:t>
            </a:r>
            <a:r>
              <a:rPr lang="en-US" b="1" dirty="0" err="1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serializable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, e.g.,</a:t>
            </a:r>
          </a:p>
          <a:p>
            <a:endParaRPr lang="en-US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 smtClean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Is this schedule </a:t>
            </a:r>
            <a:r>
              <a:rPr lang="en-US" dirty="0" err="1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serializable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</a:t>
            </a:r>
            <a:endParaRPr lang="en-US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18" name="Content Placeholder 4"/>
          <p:cNvSpPr txBox="1">
            <a:spLocks/>
          </p:cNvSpPr>
          <p:nvPr/>
        </p:nvSpPr>
        <p:spPr bwMode="auto">
          <a:xfrm>
            <a:off x="1600200" y="2514600"/>
            <a:ext cx="49530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T1:R(A),          W(A)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T2:     R(A),W(A), </a:t>
            </a:r>
            <a:endParaRPr lang="en-US" sz="2000" b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6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Dependency Graph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266699" y="1312863"/>
            <a:ext cx="8753475" cy="3394075"/>
          </a:xfrm>
        </p:spPr>
        <p:txBody>
          <a:bodyPr lIns="90488" tIns="44450" rIns="90488" bIns="44450"/>
          <a:lstStyle/>
          <a:p>
            <a:r>
              <a:rPr lang="en-US" b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Dependency graph:  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Transactions represented as nodes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Edge from Ti to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: </a:t>
            </a:r>
          </a:p>
          <a:p>
            <a:pPr lvl="2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an operation of Ti conflicts with an operation of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2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Ti appears earlier than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in the schedule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b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Theorem: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Schedule is conflict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serializable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if and only if its dependency graph is acyclic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4839891"/>
            <a:ext cx="2895600" cy="3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4244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 bwMode="auto">
          <a:xfrm rot="17886905">
            <a:off x="2431554" y="1121748"/>
            <a:ext cx="644128" cy="1713061"/>
          </a:xfrm>
          <a:prstGeom prst="ellipse">
            <a:avLst/>
          </a:prstGeom>
          <a:solidFill>
            <a:srgbClr val="FFFFAA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Oval 32"/>
          <p:cNvSpPr/>
          <p:nvPr/>
        </p:nvSpPr>
        <p:spPr bwMode="auto">
          <a:xfrm rot="17886905">
            <a:off x="5327154" y="1121748"/>
            <a:ext cx="644128" cy="1713061"/>
          </a:xfrm>
          <a:prstGeom prst="ellipse">
            <a:avLst/>
          </a:prstGeom>
          <a:solidFill>
            <a:srgbClr val="FFFFAA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4300"/>
            <a:ext cx="7772400" cy="857250"/>
          </a:xfrm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28700"/>
            <a:ext cx="7772400" cy="3714750"/>
          </a:xfrm>
        </p:spPr>
        <p:txBody>
          <a:bodyPr lIns="90488" tIns="44450" rIns="90488" bIns="44450"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Conflict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serializable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schedule: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buFontTx/>
              <a:buNone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No cycle!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828800" y="2809875"/>
            <a:ext cx="673100" cy="504825"/>
            <a:chOff x="1828800" y="3746500"/>
            <a:chExt cx="673100" cy="673100"/>
          </a:xfrm>
        </p:grpSpPr>
        <p:sp>
          <p:nvSpPr>
            <p:cNvPr id="36882" name="Oval 4"/>
            <p:cNvSpPr>
              <a:spLocks noChangeArrowheads="1"/>
            </p:cNvSpPr>
            <p:nvPr/>
          </p:nvSpPr>
          <p:spPr bwMode="auto">
            <a:xfrm>
              <a:off x="1828800" y="3746500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b="0">
                <a:latin typeface="Courier New" charset="0"/>
                <a:cs typeface="Courier New" charset="0"/>
              </a:endParaRPr>
            </a:p>
          </p:txBody>
        </p:sp>
        <p:sp>
          <p:nvSpPr>
            <p:cNvPr id="36883" name="Rectangle 6"/>
            <p:cNvSpPr>
              <a:spLocks noChangeArrowheads="1"/>
            </p:cNvSpPr>
            <p:nvPr/>
          </p:nvSpPr>
          <p:spPr bwMode="auto">
            <a:xfrm>
              <a:off x="1884362" y="3878263"/>
              <a:ext cx="459787" cy="48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T1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724400" y="2809875"/>
            <a:ext cx="673100" cy="504825"/>
            <a:chOff x="4724400" y="3746500"/>
            <a:chExt cx="673100" cy="673100"/>
          </a:xfrm>
        </p:grpSpPr>
        <p:sp>
          <p:nvSpPr>
            <p:cNvPr id="36880" name="Oval 5"/>
            <p:cNvSpPr>
              <a:spLocks noChangeArrowheads="1"/>
            </p:cNvSpPr>
            <p:nvPr/>
          </p:nvSpPr>
          <p:spPr bwMode="auto">
            <a:xfrm>
              <a:off x="4724400" y="3746500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b="0">
                <a:latin typeface="Courier New" charset="0"/>
                <a:cs typeface="Courier New" charset="0"/>
              </a:endParaRPr>
            </a:p>
          </p:txBody>
        </p:sp>
        <p:sp>
          <p:nvSpPr>
            <p:cNvPr id="36881" name="Rectangle 7"/>
            <p:cNvSpPr>
              <a:spLocks noChangeArrowheads="1"/>
            </p:cNvSpPr>
            <p:nvPr/>
          </p:nvSpPr>
          <p:spPr bwMode="auto">
            <a:xfrm>
              <a:off x="4779962" y="3878263"/>
              <a:ext cx="459787" cy="48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T2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501900" y="2647160"/>
            <a:ext cx="2235200" cy="484584"/>
            <a:chOff x="1397" y="2319"/>
            <a:chExt cx="1408" cy="407"/>
          </a:xfrm>
        </p:grpSpPr>
        <p:sp>
          <p:nvSpPr>
            <p:cNvPr id="36876" name="Line 9"/>
            <p:cNvSpPr>
              <a:spLocks noChangeShapeType="1"/>
            </p:cNvSpPr>
            <p:nvPr/>
          </p:nvSpPr>
          <p:spPr bwMode="auto">
            <a:xfrm>
              <a:off x="1397" y="2666"/>
              <a:ext cx="1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877" name="Line 10"/>
            <p:cNvSpPr>
              <a:spLocks noChangeShapeType="1"/>
            </p:cNvSpPr>
            <p:nvPr/>
          </p:nvSpPr>
          <p:spPr bwMode="auto">
            <a:xfrm>
              <a:off x="2657" y="2608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878" name="Line 11"/>
            <p:cNvSpPr>
              <a:spLocks noChangeShapeType="1"/>
            </p:cNvSpPr>
            <p:nvPr/>
          </p:nvSpPr>
          <p:spPr bwMode="auto">
            <a:xfrm flipV="1">
              <a:off x="2649" y="2678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879" name="Rectangle 12"/>
            <p:cNvSpPr>
              <a:spLocks noChangeArrowheads="1"/>
            </p:cNvSpPr>
            <p:nvPr/>
          </p:nvSpPr>
          <p:spPr bwMode="auto">
            <a:xfrm>
              <a:off x="1968" y="2319"/>
              <a:ext cx="21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0" dirty="0">
                  <a:latin typeface="Courier New" charset="0"/>
                  <a:cs typeface="Courier New" charset="0"/>
                </a:rPr>
                <a:t>A</a:t>
              </a:r>
            </a:p>
          </p:txBody>
        </p:sp>
      </p:grpSp>
      <p:sp>
        <p:nvSpPr>
          <p:cNvPr id="36873" name="Rectangle 18"/>
          <p:cNvSpPr>
            <a:spLocks noChangeArrowheads="1"/>
          </p:cNvSpPr>
          <p:nvPr/>
        </p:nvSpPr>
        <p:spPr bwMode="auto">
          <a:xfrm>
            <a:off x="5657851" y="2852738"/>
            <a:ext cx="218246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i="1">
                <a:solidFill>
                  <a:srgbClr val="000000"/>
                </a:solidFill>
                <a:latin typeface="Helvetica" charset="0"/>
                <a:cs typeface="Helvetica" charset="0"/>
              </a:rPr>
              <a:t>Dependency graph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713163" y="2597547"/>
            <a:ext cx="369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Courier New" charset="0"/>
                <a:cs typeface="Courier New" charset="0"/>
              </a:rPr>
              <a:t>B</a:t>
            </a:r>
          </a:p>
        </p:txBody>
      </p:sp>
      <p:sp>
        <p:nvSpPr>
          <p:cNvPr id="36875" name="Content Placeholder 4"/>
          <p:cNvSpPr txBox="1">
            <a:spLocks/>
          </p:cNvSpPr>
          <p:nvPr/>
        </p:nvSpPr>
        <p:spPr bwMode="auto">
          <a:xfrm>
            <a:off x="762000" y="1594247"/>
            <a:ext cx="79248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 dirty="0">
                <a:latin typeface="Courier New" charset="0"/>
                <a:ea typeface="굴림" charset="0"/>
                <a:cs typeface="굴림" charset="0"/>
              </a:rPr>
              <a:t>T1:R(A),W(A),          R(B),W(B)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 dirty="0">
                <a:latin typeface="Courier New" charset="0"/>
                <a:ea typeface="굴림" charset="0"/>
                <a:cs typeface="굴림" charset="0"/>
              </a:rPr>
              <a:t>T2:          R(A),W(A),         R(B),W(B)          </a:t>
            </a:r>
            <a:r>
              <a:rPr lang="en-US" sz="2000" b="0" dirty="0">
                <a:latin typeface="Courier New" charset="0"/>
                <a:ea typeface="굴림" charset="0"/>
                <a:cs typeface="굴림" charset="0"/>
              </a:rPr>
              <a:t> </a:t>
            </a:r>
            <a:endParaRPr lang="en-US" sz="2000" b="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59085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  <p:bldP spid="50179" grpId="0" build="p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 bwMode="auto">
          <a:xfrm rot="3449697">
            <a:off x="5333951" y="1201072"/>
            <a:ext cx="644128" cy="1434883"/>
          </a:xfrm>
          <a:prstGeom prst="ellipse">
            <a:avLst/>
          </a:prstGeom>
          <a:solidFill>
            <a:srgbClr val="FFFFAA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2" name="Oval 31"/>
          <p:cNvSpPr/>
          <p:nvPr/>
        </p:nvSpPr>
        <p:spPr bwMode="auto">
          <a:xfrm rot="17944779">
            <a:off x="2405370" y="1178577"/>
            <a:ext cx="642938" cy="1513924"/>
          </a:xfrm>
          <a:prstGeom prst="ellipse">
            <a:avLst/>
          </a:prstGeom>
          <a:solidFill>
            <a:srgbClr val="FFFFAA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4300"/>
            <a:ext cx="7772400" cy="857250"/>
          </a:xfrm>
        </p:spPr>
        <p:txBody>
          <a:bodyPr lIns="90488" tIns="44450" rIns="90488" bIns="44450"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28700"/>
            <a:ext cx="7772400" cy="3771900"/>
          </a:xfrm>
        </p:spPr>
        <p:txBody>
          <a:bodyPr lIns="90488" tIns="44450" rIns="90488" bIns="44450"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Conflict that is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not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serializable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: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Cycle: The output of T1 depends on T2, and vice-versa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891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4839891"/>
            <a:ext cx="2895600" cy="3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8918" name="Content Placeholder 4"/>
          <p:cNvSpPr txBox="1">
            <a:spLocks/>
          </p:cNvSpPr>
          <p:nvPr/>
        </p:nvSpPr>
        <p:spPr bwMode="auto">
          <a:xfrm>
            <a:off x="762000" y="1594247"/>
            <a:ext cx="79248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 dirty="0">
                <a:latin typeface="Courier New" charset="0"/>
                <a:ea typeface="굴림" charset="0"/>
                <a:cs typeface="굴림" charset="0"/>
              </a:rPr>
              <a:t>T1:R(A),W(A),                   R(B),W(B)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 dirty="0">
                <a:latin typeface="Courier New" charset="0"/>
                <a:ea typeface="굴림" charset="0"/>
                <a:cs typeface="굴림" charset="0"/>
              </a:rPr>
              <a:t>T2:          R(A),W(A),R(B),W(B)          </a:t>
            </a:r>
            <a:r>
              <a:rPr lang="en-US" sz="2000" b="0" dirty="0">
                <a:latin typeface="Courier New" charset="0"/>
                <a:ea typeface="굴림" charset="0"/>
                <a:cs typeface="굴림" charset="0"/>
              </a:rPr>
              <a:t> </a:t>
            </a:r>
            <a:endParaRPr lang="en-US" sz="2000" b="0" dirty="0">
              <a:latin typeface="Helvetica" charset="0"/>
            </a:endParaRPr>
          </a:p>
        </p:txBody>
      </p:sp>
      <p:sp>
        <p:nvSpPr>
          <p:cNvPr id="38919" name="Oval 4"/>
          <p:cNvSpPr>
            <a:spLocks noChangeArrowheads="1"/>
          </p:cNvSpPr>
          <p:nvPr/>
        </p:nvSpPr>
        <p:spPr bwMode="auto">
          <a:xfrm>
            <a:off x="1544638" y="2815829"/>
            <a:ext cx="673100" cy="5048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b="0">
              <a:latin typeface="Courier New" charset="0"/>
              <a:cs typeface="Courier New" charset="0"/>
            </a:endParaRPr>
          </a:p>
        </p:txBody>
      </p:sp>
      <p:sp>
        <p:nvSpPr>
          <p:cNvPr id="38920" name="Oval 5"/>
          <p:cNvSpPr>
            <a:spLocks noChangeArrowheads="1"/>
          </p:cNvSpPr>
          <p:nvPr/>
        </p:nvSpPr>
        <p:spPr bwMode="auto">
          <a:xfrm>
            <a:off x="4440238" y="2815829"/>
            <a:ext cx="673100" cy="5048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b="0">
              <a:latin typeface="Courier New" charset="0"/>
              <a:cs typeface="Courier New" charset="0"/>
            </a:endParaRPr>
          </a:p>
        </p:txBody>
      </p:sp>
      <p:sp>
        <p:nvSpPr>
          <p:cNvPr id="38921" name="Rectangle 6"/>
          <p:cNvSpPr>
            <a:spLocks noChangeArrowheads="1"/>
          </p:cNvSpPr>
          <p:nvPr/>
        </p:nvSpPr>
        <p:spPr bwMode="auto">
          <a:xfrm>
            <a:off x="1600200" y="2914650"/>
            <a:ext cx="45978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>
                <a:latin typeface="Courier New" charset="0"/>
                <a:cs typeface="Courier New" charset="0"/>
              </a:rPr>
              <a:t>T1</a:t>
            </a:r>
          </a:p>
        </p:txBody>
      </p:sp>
      <p:sp>
        <p:nvSpPr>
          <p:cNvPr id="38922" name="Rectangle 7"/>
          <p:cNvSpPr>
            <a:spLocks noChangeArrowheads="1"/>
          </p:cNvSpPr>
          <p:nvPr/>
        </p:nvSpPr>
        <p:spPr bwMode="auto">
          <a:xfrm>
            <a:off x="4495800" y="2914650"/>
            <a:ext cx="45978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>
                <a:latin typeface="Courier New" charset="0"/>
                <a:cs typeface="Courier New" charset="0"/>
              </a:rPr>
              <a:t>T2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47888" y="2589612"/>
            <a:ext cx="2362200" cy="392907"/>
            <a:chOff x="1353" y="2319"/>
            <a:chExt cx="1488" cy="330"/>
          </a:xfrm>
        </p:grpSpPr>
        <p:sp>
          <p:nvSpPr>
            <p:cNvPr id="38930" name="Line 9"/>
            <p:cNvSpPr>
              <a:spLocks noChangeShapeType="1"/>
            </p:cNvSpPr>
            <p:nvPr/>
          </p:nvSpPr>
          <p:spPr bwMode="auto">
            <a:xfrm>
              <a:off x="1353" y="2601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Line 10"/>
            <p:cNvSpPr>
              <a:spLocks noChangeShapeType="1"/>
            </p:cNvSpPr>
            <p:nvPr/>
          </p:nvSpPr>
          <p:spPr bwMode="auto">
            <a:xfrm>
              <a:off x="2697" y="2553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Line 11"/>
            <p:cNvSpPr>
              <a:spLocks noChangeShapeType="1"/>
            </p:cNvSpPr>
            <p:nvPr/>
          </p:nvSpPr>
          <p:spPr bwMode="auto">
            <a:xfrm flipV="1">
              <a:off x="2697" y="2601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Rectangle 12"/>
            <p:cNvSpPr>
              <a:spLocks noChangeArrowheads="1"/>
            </p:cNvSpPr>
            <p:nvPr/>
          </p:nvSpPr>
          <p:spPr bwMode="auto">
            <a:xfrm>
              <a:off x="1968" y="2319"/>
              <a:ext cx="20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0" dirty="0">
                  <a:latin typeface="Courier New" charset="0"/>
                  <a:cs typeface="Courier New" charset="0"/>
                </a:rPr>
                <a:t>A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147888" y="3119047"/>
            <a:ext cx="2362200" cy="366284"/>
            <a:chOff x="1353" y="2760"/>
            <a:chExt cx="1488" cy="346"/>
          </a:xfrm>
        </p:grpSpPr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1353" y="2841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1353" y="2841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 flipV="1">
              <a:off x="1353" y="2793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968" y="2760"/>
              <a:ext cx="23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b="0" dirty="0">
                  <a:latin typeface="Courier New" charset="0"/>
                  <a:cs typeface="Courier New" charset="0"/>
                </a:rPr>
                <a:t>B</a:t>
              </a:r>
            </a:p>
          </p:txBody>
        </p:sp>
      </p:grpSp>
      <p:sp>
        <p:nvSpPr>
          <p:cNvPr id="38925" name="Rectangle 18"/>
          <p:cNvSpPr>
            <a:spLocks noChangeArrowheads="1"/>
          </p:cNvSpPr>
          <p:nvPr/>
        </p:nvSpPr>
        <p:spPr bwMode="auto">
          <a:xfrm>
            <a:off x="5486401" y="2914650"/>
            <a:ext cx="218246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i="1">
                <a:solidFill>
                  <a:srgbClr val="000000"/>
                </a:solidFill>
                <a:latin typeface="Helvetica" charset="0"/>
                <a:cs typeface="Helvetica" charset="0"/>
              </a:rPr>
              <a:t>Dependency graph</a:t>
            </a:r>
          </a:p>
        </p:txBody>
      </p:sp>
    </p:spTree>
    <p:extLst>
      <p:ext uri="{BB962C8B-B14F-4D97-AF65-F5344CB8AC3E}">
        <p14:creationId xmlns:p14="http://schemas.microsoft.com/office/powerpoint/2010/main" val="908975933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501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Notes on Conflict Serializability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Conflict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Serializability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doesn’</a:t>
            </a:r>
            <a:r>
              <a:rPr lang="en-US" altLang="ja-JP" dirty="0" smtClean="0">
                <a:latin typeface="Helvetica Neue Light"/>
                <a:ea typeface="ＭＳ Ｐゴシック" charset="0"/>
                <a:cs typeface="Helvetica Neue Light"/>
              </a:rPr>
              <a:t>t 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allow all schedules that you would consider correct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This is because it is strictly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syntactic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- it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doesn’</a:t>
            </a:r>
            <a:r>
              <a:rPr lang="en-US" altLang="ja-JP" dirty="0" smtClean="0">
                <a:latin typeface="Helvetica Neue Light"/>
                <a:ea typeface="ＭＳ Ｐゴシック" charset="0"/>
                <a:cs typeface="Helvetica Neue Light"/>
              </a:rPr>
              <a:t>t 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consider the meanings of the operations or the </a:t>
            </a:r>
            <a:r>
              <a:rPr lang="en-US" altLang="ja-JP" dirty="0" smtClean="0">
                <a:latin typeface="Helvetica Neue Light"/>
                <a:ea typeface="ＭＳ Ｐゴシック" charset="0"/>
                <a:cs typeface="Helvetica Neue Light"/>
              </a:rPr>
              <a:t>data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Many times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,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Conflict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Serializability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is what gets used, because it can be done efficiently</a:t>
            </a:r>
          </a:p>
          <a:p>
            <a:pPr lvl="1"/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See isolation degrees/levels next</a:t>
            </a:r>
          </a:p>
          <a:p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Two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-phase locking (2PL) is how we implement it</a:t>
            </a:r>
          </a:p>
        </p:txBody>
      </p:sp>
    </p:spTree>
    <p:extLst>
      <p:ext uri="{BB962C8B-B14F-4D97-AF65-F5344CB8AC3E}">
        <p14:creationId xmlns:p14="http://schemas.microsoft.com/office/powerpoint/2010/main" val="42162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4"/>
          <p:cNvSpPr txBox="1">
            <a:spLocks/>
          </p:cNvSpPr>
          <p:nvPr/>
        </p:nvSpPr>
        <p:spPr bwMode="auto">
          <a:xfrm>
            <a:off x="533400" y="1283097"/>
            <a:ext cx="4114800" cy="114895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T1:R(A),     W(A),     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T2:     W(A),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T3:                WA </a:t>
            </a:r>
            <a:endParaRPr lang="en-US" sz="2000" b="0">
              <a:latin typeface="Helvetica" charset="0"/>
            </a:endParaRPr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33400" y="114300"/>
            <a:ext cx="8305800" cy="40005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Srializability ≠ Conflict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49300"/>
            <a:ext cx="7924800" cy="44323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Following schedule is </a:t>
            </a:r>
            <a:r>
              <a:rPr lang="en-US" b="1" dirty="0" smtClean="0"/>
              <a:t>not</a:t>
            </a:r>
            <a:r>
              <a:rPr lang="en-US" dirty="0" smtClean="0"/>
              <a:t> conflict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sz="1100" dirty="0" smtClean="0"/>
          </a:p>
          <a:p>
            <a:pPr>
              <a:lnSpc>
                <a:spcPct val="110000"/>
              </a:lnSpc>
              <a:defRPr/>
            </a:pPr>
            <a:r>
              <a:rPr lang="en-US" dirty="0" smtClean="0"/>
              <a:t>However, the schedule is </a:t>
            </a:r>
            <a:r>
              <a:rPr lang="en-US" dirty="0" err="1" smtClean="0"/>
              <a:t>serializable</a:t>
            </a:r>
            <a:r>
              <a:rPr lang="en-US" dirty="0" smtClean="0"/>
              <a:t> since its output is equivalent with the following serial schedule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Note: </a:t>
            </a:r>
            <a:r>
              <a:rPr lang="en-US" dirty="0"/>
              <a:t>d</a:t>
            </a:r>
            <a:r>
              <a:rPr lang="en-US" dirty="0" smtClean="0"/>
              <a:t>eciding whether a schedule is </a:t>
            </a:r>
            <a:r>
              <a:rPr lang="en-US" dirty="0" err="1" smtClean="0"/>
              <a:t>serializable</a:t>
            </a:r>
            <a:r>
              <a:rPr lang="en-US" dirty="0" smtClean="0"/>
              <a:t> (not conflict-</a:t>
            </a:r>
            <a:r>
              <a:rPr lang="en-US" dirty="0" err="1" smtClean="0"/>
              <a:t>serializable</a:t>
            </a:r>
            <a:r>
              <a:rPr lang="en-US" dirty="0" smtClean="0"/>
              <a:t>) </a:t>
            </a:r>
            <a:r>
              <a:rPr lang="en-US" dirty="0" smtClean="0"/>
              <a:t>is NP-complete 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1994" name="Content Placeholder 4"/>
          <p:cNvSpPr txBox="1">
            <a:spLocks/>
          </p:cNvSpPr>
          <p:nvPr/>
        </p:nvSpPr>
        <p:spPr bwMode="auto">
          <a:xfrm>
            <a:off x="533400" y="3156348"/>
            <a:ext cx="3886200" cy="109180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T1:R(A),W(A),     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T2:          W(A),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T3:               WA   </a:t>
            </a:r>
            <a:endParaRPr lang="en-US" sz="2000" b="0"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00700" y="983060"/>
            <a:ext cx="2628900" cy="1363265"/>
            <a:chOff x="5041900" y="995760"/>
            <a:chExt cx="3568700" cy="1363265"/>
          </a:xfrm>
        </p:grpSpPr>
        <p:sp>
          <p:nvSpPr>
            <p:cNvPr id="41988" name="Oval 4"/>
            <p:cNvSpPr>
              <a:spLocks noChangeArrowheads="1"/>
            </p:cNvSpPr>
            <p:nvPr/>
          </p:nvSpPr>
          <p:spPr bwMode="auto">
            <a:xfrm>
              <a:off x="5041900" y="1397000"/>
              <a:ext cx="673100" cy="5048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b="0">
                <a:latin typeface="Courier New" charset="0"/>
                <a:cs typeface="Courier New" charset="0"/>
              </a:endParaRPr>
            </a:p>
          </p:txBody>
        </p:sp>
        <p:sp>
          <p:nvSpPr>
            <p:cNvPr id="41989" name="Oval 5"/>
            <p:cNvSpPr>
              <a:spLocks noChangeArrowheads="1"/>
            </p:cNvSpPr>
            <p:nvPr/>
          </p:nvSpPr>
          <p:spPr bwMode="auto">
            <a:xfrm>
              <a:off x="7937500" y="1397000"/>
              <a:ext cx="673100" cy="5048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b="0">
                <a:latin typeface="Courier New" charset="0"/>
                <a:cs typeface="Courier New" charset="0"/>
              </a:endParaRPr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5097463" y="1495823"/>
              <a:ext cx="459787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T1</a:t>
              </a:r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7993063" y="1495823"/>
              <a:ext cx="459787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T2</a:t>
              </a:r>
            </a:p>
          </p:txBody>
        </p:sp>
        <p:sp>
          <p:nvSpPr>
            <p:cNvPr id="41992" name="Rectangle 17"/>
            <p:cNvSpPr>
              <a:spLocks noChangeArrowheads="1"/>
            </p:cNvSpPr>
            <p:nvPr/>
          </p:nvSpPr>
          <p:spPr bwMode="auto">
            <a:xfrm>
              <a:off x="6781801" y="1167210"/>
              <a:ext cx="366713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A</a:t>
              </a:r>
            </a:p>
          </p:txBody>
        </p:sp>
        <p:sp>
          <p:nvSpPr>
            <p:cNvPr id="41993" name="Rectangle 18"/>
            <p:cNvSpPr>
              <a:spLocks noChangeArrowheads="1"/>
            </p:cNvSpPr>
            <p:nvPr/>
          </p:nvSpPr>
          <p:spPr bwMode="auto">
            <a:xfrm>
              <a:off x="5562601" y="995760"/>
              <a:ext cx="2182465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Dependency graph</a:t>
              </a:r>
            </a:p>
          </p:txBody>
        </p:sp>
        <p:sp>
          <p:nvSpPr>
            <p:cNvPr id="41995" name="Oval 5"/>
            <p:cNvSpPr>
              <a:spLocks noChangeArrowheads="1"/>
            </p:cNvSpPr>
            <p:nvPr/>
          </p:nvSpPr>
          <p:spPr bwMode="auto">
            <a:xfrm>
              <a:off x="6629400" y="1854200"/>
              <a:ext cx="673100" cy="5048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b="0">
                <a:latin typeface="Courier New" charset="0"/>
                <a:cs typeface="Courier New" charset="0"/>
              </a:endParaRPr>
            </a:p>
          </p:txBody>
        </p:sp>
        <p:sp>
          <p:nvSpPr>
            <p:cNvPr id="41996" name="Rectangle 7"/>
            <p:cNvSpPr>
              <a:spLocks noChangeArrowheads="1"/>
            </p:cNvSpPr>
            <p:nvPr/>
          </p:nvSpPr>
          <p:spPr bwMode="auto">
            <a:xfrm>
              <a:off x="6705600" y="1911350"/>
              <a:ext cx="459787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T3</a:t>
              </a:r>
            </a:p>
          </p:txBody>
        </p:sp>
        <p:cxnSp>
          <p:nvCxnSpPr>
            <p:cNvPr id="41997" name="Straight Arrow Connector 5"/>
            <p:cNvCxnSpPr>
              <a:cxnSpLocks noChangeShapeType="1"/>
              <a:stCxn id="41988" idx="7"/>
              <a:endCxn id="41989" idx="1"/>
            </p:cNvCxnSpPr>
            <p:nvPr/>
          </p:nvCxnSpPr>
          <p:spPr bwMode="auto">
            <a:xfrm>
              <a:off x="5616575" y="1470819"/>
              <a:ext cx="241935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8" name="Straight Arrow Connector 26"/>
            <p:cNvCxnSpPr>
              <a:cxnSpLocks noChangeShapeType="1"/>
              <a:stCxn id="41989" idx="2"/>
              <a:endCxn id="41988" idx="6"/>
            </p:cNvCxnSpPr>
            <p:nvPr/>
          </p:nvCxnSpPr>
          <p:spPr bwMode="auto">
            <a:xfrm flipH="1">
              <a:off x="5715000" y="1649413"/>
              <a:ext cx="22225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9" name="Straight Arrow Connector 29"/>
            <p:cNvCxnSpPr>
              <a:cxnSpLocks noChangeShapeType="1"/>
              <a:stCxn id="41989" idx="3"/>
              <a:endCxn id="41995" idx="6"/>
            </p:cNvCxnSpPr>
            <p:nvPr/>
          </p:nvCxnSpPr>
          <p:spPr bwMode="auto">
            <a:xfrm flipH="1">
              <a:off x="7302501" y="1828007"/>
              <a:ext cx="733425" cy="27860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0" name="Straight Arrow Connector 32"/>
            <p:cNvCxnSpPr>
              <a:cxnSpLocks noChangeShapeType="1"/>
              <a:stCxn id="41988" idx="5"/>
              <a:endCxn id="41995" idx="2"/>
            </p:cNvCxnSpPr>
            <p:nvPr/>
          </p:nvCxnSpPr>
          <p:spPr bwMode="auto">
            <a:xfrm>
              <a:off x="5616575" y="1828007"/>
              <a:ext cx="1012825" cy="27860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1" name="Rectangle 17"/>
            <p:cNvSpPr>
              <a:spLocks noChangeArrowheads="1"/>
            </p:cNvSpPr>
            <p:nvPr/>
          </p:nvSpPr>
          <p:spPr bwMode="auto">
            <a:xfrm>
              <a:off x="6553201" y="1339850"/>
              <a:ext cx="366713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A</a:t>
              </a:r>
            </a:p>
          </p:txBody>
        </p:sp>
        <p:sp>
          <p:nvSpPr>
            <p:cNvPr id="42002" name="Rectangle 17"/>
            <p:cNvSpPr>
              <a:spLocks noChangeArrowheads="1"/>
            </p:cNvSpPr>
            <p:nvPr/>
          </p:nvSpPr>
          <p:spPr bwMode="auto">
            <a:xfrm>
              <a:off x="7481888" y="1624410"/>
              <a:ext cx="366712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A</a:t>
              </a:r>
            </a:p>
          </p:txBody>
        </p:sp>
        <p:sp>
          <p:nvSpPr>
            <p:cNvPr id="42003" name="Rectangle 17"/>
            <p:cNvSpPr>
              <a:spLocks noChangeArrowheads="1"/>
            </p:cNvSpPr>
            <p:nvPr/>
          </p:nvSpPr>
          <p:spPr bwMode="auto">
            <a:xfrm>
              <a:off x="6096001" y="1682750"/>
              <a:ext cx="366713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0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9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420100" cy="857250"/>
          </a:xfrm>
        </p:spPr>
        <p:txBody>
          <a:bodyPr lIns="90488" tIns="44450" rIns="90488" bIns="44450"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Locks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77900"/>
            <a:ext cx="8610600" cy="2425700"/>
          </a:xfrm>
        </p:spPr>
        <p:txBody>
          <a:bodyPr lIns="90488" tIns="44450" rIns="90488" bIns="44450"/>
          <a:lstStyle/>
          <a:p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“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Locks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”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 to control access to data</a:t>
            </a:r>
          </a:p>
          <a:p>
            <a:pPr lvl="3"/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Two types of locks: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shared (S)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lock: multiple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concurrent transactions allowed to operate on data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exclusive (X)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lock: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only one transaction can operate on data at a time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4839891"/>
            <a:ext cx="2895600" cy="3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sz="1200">
              <a:latin typeface="Helvetica Neue Light"/>
              <a:cs typeface="Helvetica Neue Light"/>
            </a:endParaRPr>
          </a:p>
          <a:p>
            <a:endParaRPr lang="en-US" sz="1200">
              <a:solidFill>
                <a:schemeClr val="tx2"/>
              </a:solidFill>
              <a:latin typeface="Helvetica Neue Light"/>
              <a:cs typeface="Helvetica Neue Light"/>
            </a:endParaRP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5562600" y="3629422"/>
            <a:ext cx="16594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Lock</a:t>
            </a:r>
          </a:p>
          <a:p>
            <a:r>
              <a:rPr lang="en-US" sz="20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Compatibility</a:t>
            </a:r>
          </a:p>
          <a:p>
            <a:r>
              <a:rPr lang="en-US" sz="20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Matrix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762954"/>
              </p:ext>
            </p:extLst>
          </p:nvPr>
        </p:nvGraphicFramePr>
        <p:xfrm>
          <a:off x="1739900" y="3665987"/>
          <a:ext cx="3748828" cy="1028700"/>
        </p:xfrm>
        <a:graphic>
          <a:graphicData uri="http://schemas.openxmlformats.org/drawingml/2006/table">
            <a:tbl>
              <a:tblPr/>
              <a:tblGrid>
                <a:gridCol w="1647670"/>
                <a:gridCol w="1043021"/>
                <a:gridCol w="1058137"/>
              </a:tblGrid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Held\Request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8074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57250"/>
          </a:xfrm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Two-Phase Locking (2PL)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800100"/>
            <a:ext cx="9334500" cy="2457450"/>
          </a:xfrm>
        </p:spPr>
        <p:txBody>
          <a:bodyPr lIns="90488" tIns="44450" rIns="90488" bIns="44450">
            <a:normAutofit fontScale="92500"/>
          </a:bodyPr>
          <a:lstStyle/>
          <a:p>
            <a:pPr>
              <a:buSzPct val="75000"/>
              <a:buFontTx/>
              <a:buNone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1) Each transaction must obtain: </a:t>
            </a:r>
          </a:p>
          <a:p>
            <a:pPr lvl="1"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S (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shared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) or X (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exclusive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) lock on data before reading, </a:t>
            </a:r>
          </a:p>
          <a:p>
            <a:pPr lvl="1"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X (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exclusive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) lock on data before writing</a:t>
            </a:r>
          </a:p>
          <a:p>
            <a:pPr>
              <a:buSzPct val="75000"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2) A transaction can not request additional locks once it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releases any locks</a:t>
            </a:r>
          </a:p>
          <a:p>
            <a:pPr>
              <a:buSzPct val="75000"/>
              <a:buFontTx/>
              <a:buNone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Thus, each transaction has a 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“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growing phase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”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 followed by a 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“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shrinking phase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”</a:t>
            </a:r>
            <a:endParaRPr lang="en-US" altLang="ja-JP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buSzPct val="75000"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6885310"/>
              </p:ext>
            </p:extLst>
          </p:nvPr>
        </p:nvGraphicFramePr>
        <p:xfrm>
          <a:off x="2743200" y="3013472"/>
          <a:ext cx="5791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5400000">
            <a:off x="5201444" y="3984228"/>
            <a:ext cx="2400300" cy="15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29001" y="3127772"/>
            <a:ext cx="11397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solidFill>
                  <a:srgbClr val="CF0E30"/>
                </a:solidFill>
                <a:latin typeface="Helvetica" charset="0"/>
                <a:cs typeface="Helvetica" charset="0"/>
              </a:rPr>
              <a:t>Growing</a:t>
            </a:r>
          </a:p>
          <a:p>
            <a:pPr eaLnBrk="1" hangingPunct="1"/>
            <a:r>
              <a:rPr lang="en-US" sz="2000" b="0" dirty="0">
                <a:solidFill>
                  <a:srgbClr val="CF0E30"/>
                </a:solidFill>
                <a:latin typeface="Helvetica" charset="0"/>
                <a:cs typeface="Helvetica" charset="0"/>
              </a:rPr>
              <a:t>Phase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6619" y="3127772"/>
            <a:ext cx="12539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0">
                <a:solidFill>
                  <a:srgbClr val="CF0E30"/>
                </a:solidFill>
                <a:latin typeface="Helvetica" charset="0"/>
                <a:cs typeface="Helvetica" charset="0"/>
              </a:rPr>
              <a:t>Shrinking</a:t>
            </a:r>
          </a:p>
          <a:p>
            <a:pPr algn="r" eaLnBrk="1" hangingPunct="1"/>
            <a:r>
              <a:rPr lang="en-US" sz="2000" b="0">
                <a:solidFill>
                  <a:srgbClr val="CF0E30"/>
                </a:solidFill>
                <a:latin typeface="Helvetica" charset="0"/>
                <a:cs typeface="Helvetica" charset="0"/>
              </a:rPr>
              <a:t>Phase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400799" y="2724151"/>
            <a:ext cx="1752974" cy="460772"/>
            <a:chOff x="6400800" y="3576935"/>
            <a:chExt cx="1753128" cy="614065"/>
          </a:xfrm>
        </p:grpSpPr>
        <p:cxnSp>
          <p:nvCxnSpPr>
            <p:cNvPr id="29704" name="Straight Connector 11"/>
            <p:cNvCxnSpPr>
              <a:cxnSpLocks noChangeShapeType="1"/>
            </p:cNvCxnSpPr>
            <p:nvPr/>
          </p:nvCxnSpPr>
          <p:spPr bwMode="auto">
            <a:xfrm rot="5400000">
              <a:off x="6400800" y="3886200"/>
              <a:ext cx="3048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5" name="TextBox 12"/>
            <p:cNvSpPr txBox="1">
              <a:spLocks noChangeArrowheads="1"/>
            </p:cNvSpPr>
            <p:nvPr/>
          </p:nvSpPr>
          <p:spPr bwMode="auto">
            <a:xfrm>
              <a:off x="6700258" y="3576935"/>
              <a:ext cx="1453670" cy="533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CF0E30"/>
                  </a:solidFill>
                  <a:latin typeface="Helvetica" charset="0"/>
                  <a:cs typeface="Helvetica" charset="0"/>
                </a:rPr>
                <a:t>Lock Point!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42750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628650"/>
          </a:xfrm>
        </p:spPr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: Transaction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686800" cy="2819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sz="1800" dirty="0">
                <a:latin typeface="Courier" charset="0"/>
                <a:ea typeface="ＭＳ Ｐゴシック" charset="0"/>
                <a:cs typeface="Courier" charset="0"/>
              </a:rPr>
              <a:t>UPDATE accounts SET balance = </a:t>
            </a:r>
            <a:r>
              <a:rPr lang="en-US" sz="1800" dirty="0" smtClean="0">
                <a:latin typeface="Courier" charset="0"/>
                <a:ea typeface="ＭＳ Ｐゴシック" charset="0"/>
                <a:cs typeface="Courier" charset="0"/>
              </a:rPr>
              <a:t>balance - 100.00 </a:t>
            </a:r>
            <a:r>
              <a:rPr lang="en-US" sz="1800" dirty="0">
                <a:latin typeface="Courier" charset="0"/>
                <a:ea typeface="ＭＳ Ｐゴシック" charset="0"/>
                <a:cs typeface="Courier" charset="0"/>
              </a:rPr>
              <a:t>WHERE name = 'Alice'; 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sz="1800" dirty="0">
                <a:latin typeface="Courier" charset="0"/>
                <a:ea typeface="ＭＳ Ｐゴシック" charset="0"/>
                <a:cs typeface="Courier" charset="0"/>
              </a:rPr>
              <a:t>UPDATE branches SET balance = balance - 100.00 WHERE name = (SELECT </a:t>
            </a:r>
            <a:r>
              <a:rPr lang="en-US" sz="1800" dirty="0" err="1">
                <a:latin typeface="Courier" charset="0"/>
                <a:ea typeface="ＭＳ Ｐゴシック" charset="0"/>
                <a:cs typeface="Courier" charset="0"/>
              </a:rPr>
              <a:t>branch_name</a:t>
            </a:r>
            <a:r>
              <a:rPr lang="en-US" sz="1800" dirty="0">
                <a:latin typeface="Courier" charset="0"/>
                <a:ea typeface="ＭＳ Ｐゴシック" charset="0"/>
                <a:cs typeface="Courier" charset="0"/>
              </a:rPr>
              <a:t> FROM accounts WHERE name = 'Alice');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sz="1800" dirty="0">
                <a:latin typeface="Courier" charset="0"/>
                <a:ea typeface="ＭＳ Ｐゴシック" charset="0"/>
                <a:cs typeface="Courier" charset="0"/>
              </a:rPr>
              <a:t>UPDATE accounts SET balance = balance + 100.00 WHERE name = 'Bob';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 charset="0"/>
                <a:ea typeface="ＭＳ Ｐゴシック" charset="0"/>
                <a:cs typeface="Courier" charset="0"/>
              </a:rPr>
              <a:t>UPDATE branches SET balance = balance + 100.00 WHERE name = (SELECT </a:t>
            </a:r>
            <a:r>
              <a:rPr lang="en-US" sz="1800" dirty="0" err="1">
                <a:latin typeface="Courier" charset="0"/>
                <a:ea typeface="ＭＳ Ｐゴシック" charset="0"/>
                <a:cs typeface="Courier" charset="0"/>
              </a:rPr>
              <a:t>branch_name</a:t>
            </a:r>
            <a:r>
              <a:rPr lang="en-US" sz="1800" dirty="0">
                <a:latin typeface="Courier" charset="0"/>
                <a:ea typeface="ＭＳ Ｐゴシック" charset="0"/>
                <a:cs typeface="Courier" charset="0"/>
              </a:rPr>
              <a:t> FROM accounts WHERE name = 'Bob');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1" y="800101"/>
            <a:ext cx="4201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urier" charset="0"/>
                <a:cs typeface="Courier" charset="0"/>
              </a:rPr>
              <a:t>BEGIN;    --BEGIN TRANSACTION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003278"/>
            <a:ext cx="3509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urier" charset="0"/>
                <a:cs typeface="Courier" charset="0"/>
              </a:rPr>
              <a:t>COMMIT;    --COMMIT WORK</a:t>
            </a:r>
            <a:endParaRPr lang="en-US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0" y="4527550"/>
            <a:ext cx="9144000" cy="457200"/>
          </a:xfrm>
          <a:prstGeom prst="rect">
            <a:avLst/>
          </a:prstGeom>
          <a:solidFill>
            <a:srgbClr val="FF6600"/>
          </a:solidFill>
          <a:ln w="25400">
            <a:noFill/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400" b="0" dirty="0">
                <a:solidFill>
                  <a:srgbClr val="FFFFFF"/>
                </a:solidFill>
                <a:latin typeface="Helvetica Neue Light"/>
                <a:cs typeface="Helvetica Neue Light"/>
              </a:rPr>
              <a:t>Transfer $100 from </a:t>
            </a:r>
            <a:r>
              <a:rPr lang="en-US" sz="2400" b="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Alice</a:t>
            </a:r>
            <a:r>
              <a:rPr lang="en-US" sz="24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’</a:t>
            </a:r>
            <a:r>
              <a:rPr lang="en-US" altLang="ja-JP" sz="2400" b="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s </a:t>
            </a:r>
            <a:r>
              <a:rPr lang="en-US" altLang="ja-JP" sz="2400" b="0" dirty="0">
                <a:solidFill>
                  <a:srgbClr val="FFFFFF"/>
                </a:solidFill>
                <a:latin typeface="Helvetica Neue Light"/>
                <a:cs typeface="Helvetica Neue Light"/>
              </a:rPr>
              <a:t>account to Bob’s account</a:t>
            </a:r>
            <a:endParaRPr lang="en-US" sz="2400" b="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6300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246063" y="-9525"/>
            <a:ext cx="8850312" cy="85725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Two-Phase Locking (2PL)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4400550"/>
          </a:xfrm>
        </p:spPr>
        <p:txBody>
          <a:bodyPr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2PL guarantees conflict </a:t>
            </a:r>
            <a:r>
              <a:rPr lang="en-US" dirty="0" err="1" smtClean="0">
                <a:latin typeface="Helvetica Neue Light"/>
                <a:ea typeface="ＭＳ Ｐゴシック" charset="0"/>
                <a:cs typeface="Helvetica Neue Light"/>
              </a:rPr>
              <a:t>serializability</a:t>
            </a:r>
            <a:endParaRPr lang="en-US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buSzPct val="75000"/>
            </a:pP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Doesn’</a:t>
            </a:r>
            <a:r>
              <a:rPr lang="en-US" altLang="ja-JP" dirty="0" smtClean="0">
                <a:latin typeface="Helvetica Neue Light"/>
                <a:ea typeface="ＭＳ Ｐゴシック" charset="0"/>
                <a:cs typeface="Helvetica Neue Light"/>
              </a:rPr>
              <a:t>t 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allow dependency cycles. Why</a:t>
            </a:r>
            <a:r>
              <a:rPr lang="en-US" altLang="ja-JP" dirty="0" smtClean="0">
                <a:latin typeface="Helvetica Neue Light"/>
                <a:ea typeface="ＭＳ Ｐゴシック" charset="0"/>
                <a:cs typeface="Helvetica Neue Light"/>
              </a:rPr>
              <a:t>?</a:t>
            </a:r>
            <a:endParaRPr lang="en-US" altLang="ja-JP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Answer: a dependency cycle leads to deadlock</a:t>
            </a:r>
          </a:p>
          <a:p>
            <a:pPr lvl="1"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Assume there is a cycle between Ti and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Edge from Ti to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: Ti acquires lock first and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needs to wait</a:t>
            </a:r>
          </a:p>
          <a:p>
            <a:pPr lvl="1"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Edge from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to Ti: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acquires lock first and Ti needs to wait</a:t>
            </a:r>
          </a:p>
          <a:p>
            <a:pPr lvl="1"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Thus, both Ti and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wait for each other </a:t>
            </a:r>
          </a:p>
          <a:p>
            <a:pPr lvl="1"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  <a:sym typeface="Wingdings" charset="0"/>
              </a:rPr>
              <a:t>Since with 2PL neither Ti nor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  <a:sym typeface="Wingdings" charset="0"/>
              </a:rPr>
              <a:t>Tj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  <a:sym typeface="Wingdings" charset="0"/>
              </a:rPr>
              <a:t> release locks before acquiring all locks they need 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  <a:sym typeface="Wingdings" charset="0"/>
              </a:rPr>
              <a:t>deadlock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Schedule of conflicting transactions is conflict equivalent to a serial schedule ordered by 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“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lock point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”</a:t>
            </a:r>
            <a:endParaRPr lang="en-US" altLang="ja-JP" dirty="0">
              <a:latin typeface="Helvetica Neue Light"/>
              <a:ea typeface="ＭＳ Ｐゴシック" charset="0"/>
              <a:cs typeface="Helvetica Neue Light"/>
            </a:endParaRPr>
          </a:p>
          <a:p>
            <a:pPr lvl="1"/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3795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432800" cy="742950"/>
          </a:xfrm>
        </p:spPr>
        <p:txBody>
          <a:bodyPr lIns="90488" tIns="44450" rIns="90488" bIns="44450"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Lock Management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95350"/>
            <a:ext cx="8763000" cy="3943350"/>
          </a:xfrm>
        </p:spPr>
        <p:txBody>
          <a:bodyPr lIns="90488" tIns="44450" rIns="90488" bIns="44450"/>
          <a:lstStyle/>
          <a:p>
            <a:r>
              <a:rPr lang="en-US" dirty="0">
                <a:latin typeface="Source Sans Pro Light"/>
                <a:ea typeface="ＭＳ Ｐゴシック" charset="0"/>
                <a:cs typeface="Source Sans Pro Light"/>
              </a:rPr>
              <a:t>Lock Manager (LM) handles all lock and unlock requests</a:t>
            </a:r>
          </a:p>
          <a:p>
            <a:pPr lvl="1"/>
            <a:r>
              <a:rPr lang="en-US" sz="2400" dirty="0">
                <a:latin typeface="Source Sans Pro Light"/>
                <a:ea typeface="ＭＳ Ｐゴシック" charset="0"/>
                <a:cs typeface="Source Sans Pro Light"/>
              </a:rPr>
              <a:t>LM contains an entry for each currently held </a:t>
            </a:r>
            <a:r>
              <a:rPr lang="en-US" sz="2400" dirty="0" smtClean="0">
                <a:latin typeface="Source Sans Pro Light"/>
                <a:ea typeface="ＭＳ Ｐゴシック" charset="0"/>
                <a:cs typeface="Source Sans Pro Light"/>
              </a:rPr>
              <a:t>lock</a:t>
            </a:r>
            <a:endParaRPr lang="en-US" sz="2400" dirty="0">
              <a:latin typeface="Source Sans Pro Light"/>
              <a:ea typeface="ＭＳ Ｐゴシック" charset="0"/>
              <a:cs typeface="Source Sans Pro Light"/>
            </a:endParaRPr>
          </a:p>
          <a:p>
            <a:pPr>
              <a:buSzPct val="75000"/>
            </a:pPr>
            <a:r>
              <a:rPr lang="en-US" dirty="0">
                <a:latin typeface="Source Sans Pro Light"/>
                <a:ea typeface="ＭＳ Ｐゴシック" charset="0"/>
                <a:cs typeface="Source Sans Pro Light"/>
              </a:rPr>
              <a:t>When lock request arrives see if anyone else holds a conflicting lock</a:t>
            </a:r>
          </a:p>
          <a:p>
            <a:pPr lvl="1">
              <a:buSzPct val="75000"/>
            </a:pPr>
            <a:r>
              <a:rPr lang="en-US" sz="2400" dirty="0">
                <a:latin typeface="Source Sans Pro Light"/>
                <a:ea typeface="ＭＳ Ｐゴシック" charset="0"/>
                <a:cs typeface="Source Sans Pro Light"/>
              </a:rPr>
              <a:t>If not, create an entry and grant the lock</a:t>
            </a:r>
          </a:p>
          <a:p>
            <a:pPr lvl="1">
              <a:buSzPct val="75000"/>
            </a:pPr>
            <a:r>
              <a:rPr lang="en-US" sz="2400" dirty="0">
                <a:latin typeface="Source Sans Pro Light"/>
                <a:ea typeface="ＭＳ Ｐゴシック" charset="0"/>
                <a:cs typeface="Source Sans Pro Light"/>
              </a:rPr>
              <a:t>Else, put the requestor on the wait </a:t>
            </a:r>
            <a:r>
              <a:rPr lang="en-US" sz="2400" dirty="0" smtClean="0">
                <a:latin typeface="Source Sans Pro Light"/>
                <a:ea typeface="ＭＳ Ｐゴシック" charset="0"/>
                <a:cs typeface="Source Sans Pro Light"/>
              </a:rPr>
              <a:t>queue</a:t>
            </a:r>
            <a:endParaRPr lang="en-US" sz="2400" dirty="0">
              <a:latin typeface="Source Sans Pro Light"/>
              <a:ea typeface="ＭＳ Ｐゴシック" charset="0"/>
              <a:cs typeface="Source Sans Pro Light"/>
            </a:endParaRPr>
          </a:p>
          <a:p>
            <a:r>
              <a:rPr lang="en-US" dirty="0">
                <a:latin typeface="Source Sans Pro Light"/>
                <a:ea typeface="ＭＳ Ｐゴシック" charset="0"/>
                <a:cs typeface="Source Sans Pro Light"/>
              </a:rPr>
              <a:t>Locking and unlocking are atomic </a:t>
            </a:r>
            <a:r>
              <a:rPr lang="en-US" dirty="0" smtClean="0">
                <a:latin typeface="Source Sans Pro Light"/>
                <a:ea typeface="ＭＳ Ｐゴシック" charset="0"/>
                <a:cs typeface="Source Sans Pro Light"/>
              </a:rPr>
              <a:t>operations</a:t>
            </a:r>
            <a:endParaRPr lang="en-US" sz="2400" dirty="0">
              <a:latin typeface="Source Sans Pro Light"/>
              <a:ea typeface="ＭＳ Ｐゴシック" charset="0"/>
              <a:cs typeface="Source Sans Pro Light"/>
            </a:endParaRPr>
          </a:p>
          <a:p>
            <a:r>
              <a:rPr lang="en-US" dirty="0">
                <a:latin typeface="Source Sans Pro Light"/>
                <a:ea typeface="ＭＳ Ｐゴシック" charset="0"/>
                <a:cs typeface="Source Sans Pro Light"/>
              </a:rPr>
              <a:t>Lock upgrade: share lock can be upgraded to exclusive lock</a:t>
            </a:r>
          </a:p>
          <a:p>
            <a:endParaRPr lang="en-US" dirty="0">
              <a:latin typeface="Source Sans Pro Light"/>
              <a:ea typeface="ＭＳ Ｐゴシック" charset="0"/>
              <a:cs typeface="Source Sans Pro Light"/>
            </a:endParaRP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4839891"/>
            <a:ext cx="2895600" cy="3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739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169863" y="1185863"/>
            <a:ext cx="8850312" cy="33940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T1 transfers $50 from account A to account B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T2 outputs the total of accounts A and B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Initially, A = $1000 and B = $2000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What are the possible output values?</a:t>
            </a:r>
          </a:p>
        </p:txBody>
      </p:sp>
      <p:sp>
        <p:nvSpPr>
          <p:cNvPr id="34819" name="Content Placeholder 4"/>
          <p:cNvSpPr txBox="1">
            <a:spLocks/>
          </p:cNvSpPr>
          <p:nvPr/>
        </p:nvSpPr>
        <p:spPr bwMode="auto">
          <a:xfrm>
            <a:off x="279400" y="1612900"/>
            <a:ext cx="8470900" cy="3488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T1:Read(A),A:=A-50,Write(A),Read(B),B:=B+50,Write(B)</a:t>
            </a:r>
            <a:endParaRPr lang="en-US" sz="2000" b="0">
              <a:latin typeface="Helvetica" charset="0"/>
            </a:endParaRPr>
          </a:p>
        </p:txBody>
      </p:sp>
      <p:sp>
        <p:nvSpPr>
          <p:cNvPr id="34820" name="Content Placeholder 4"/>
          <p:cNvSpPr txBox="1">
            <a:spLocks/>
          </p:cNvSpPr>
          <p:nvPr/>
        </p:nvSpPr>
        <p:spPr bwMode="auto">
          <a:xfrm>
            <a:off x="279400" y="2711848"/>
            <a:ext cx="8470900" cy="34885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T2:Read(A),Read(B),PRINT(A+B)</a:t>
            </a:r>
            <a:endParaRPr lang="en-US" sz="2000" b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990600" y="88900"/>
            <a:ext cx="7162800" cy="40005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Is this a 2PL Schedule?</a:t>
            </a:r>
          </a:p>
        </p:txBody>
      </p:sp>
      <p:graphicFrame>
        <p:nvGraphicFramePr>
          <p:cNvPr id="4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5483"/>
              </p:ext>
            </p:extLst>
          </p:nvPr>
        </p:nvGraphicFramePr>
        <p:xfrm>
          <a:off x="1066800" y="615951"/>
          <a:ext cx="7772400" cy="4118372"/>
        </p:xfrm>
        <a:graphic>
          <a:graphicData uri="http://schemas.openxmlformats.org/drawingml/2006/table">
            <a:tbl>
              <a:tblPr/>
              <a:tblGrid>
                <a:gridCol w="457200"/>
                <a:gridCol w="3733800"/>
                <a:gridCol w="3581400"/>
              </a:tblGrid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Lock_X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(A)   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Lock_S(A)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A: = A-50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47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Write(A)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         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Lock_S(B) 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Lock_X(B)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       &lt;granted&gt;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PRINT(A+B)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 := B +50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Write(B)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13" name="Footer Placeholder 3"/>
          <p:cNvSpPr txBox="1">
            <a:spLocks/>
          </p:cNvSpPr>
          <p:nvPr/>
        </p:nvSpPr>
        <p:spPr bwMode="auto">
          <a:xfrm>
            <a:off x="633413" y="4757341"/>
            <a:ext cx="2895600" cy="3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7" name="Text Box 59"/>
          <p:cNvSpPr txBox="1">
            <a:spLocks noChangeArrowheads="1"/>
          </p:cNvSpPr>
          <p:nvPr/>
        </p:nvSpPr>
        <p:spPr bwMode="auto">
          <a:xfrm>
            <a:off x="2819401" y="4695826"/>
            <a:ext cx="3724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CF0E30"/>
                </a:solidFill>
                <a:latin typeface="Source Sans Pro"/>
                <a:cs typeface="Source Sans Pro"/>
              </a:rPr>
              <a:t>No, and it is not serializable</a:t>
            </a:r>
          </a:p>
        </p:txBody>
      </p:sp>
      <p:sp>
        <p:nvSpPr>
          <p:cNvPr id="35915" name="Line 61"/>
          <p:cNvSpPr>
            <a:spLocks noChangeShapeType="1"/>
          </p:cNvSpPr>
          <p:nvPr/>
        </p:nvSpPr>
        <p:spPr bwMode="auto">
          <a:xfrm flipH="1">
            <a:off x="2019300" y="2971800"/>
            <a:ext cx="0" cy="4445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35916" name="Line 60"/>
          <p:cNvSpPr>
            <a:spLocks noChangeShapeType="1"/>
          </p:cNvSpPr>
          <p:nvPr/>
        </p:nvSpPr>
        <p:spPr bwMode="auto">
          <a:xfrm>
            <a:off x="5791200" y="1130300"/>
            <a:ext cx="0" cy="8001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175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990600" y="38100"/>
            <a:ext cx="7162800" cy="40005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Is this a 2PL Schedule?</a:t>
            </a:r>
          </a:p>
        </p:txBody>
      </p:sp>
      <p:graphicFrame>
        <p:nvGraphicFramePr>
          <p:cNvPr id="10" name="Group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864610"/>
              </p:ext>
            </p:extLst>
          </p:nvPr>
        </p:nvGraphicFramePr>
        <p:xfrm>
          <a:off x="1066800" y="565151"/>
          <a:ext cx="7772400" cy="4118372"/>
        </p:xfrm>
        <a:graphic>
          <a:graphicData uri="http://schemas.openxmlformats.org/drawingml/2006/table">
            <a:tbl>
              <a:tblPr/>
              <a:tblGrid>
                <a:gridCol w="457200"/>
                <a:gridCol w="3352800"/>
                <a:gridCol w="3962400"/>
              </a:tblGrid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Lock_X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(A)  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Read(A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Lock_S(A)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A: = A-50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47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Write(A)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Lock_X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(B)  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</a:rPr>
                        <a:t>Unlock(A)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          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Read(A)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Lock_S(B)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Read(B)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 := B +50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Write(B)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</a:rPr>
                        <a:t>Unlock(B)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        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</a:rPr>
                        <a:t>Unlock(A)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Read(B)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</a:rPr>
                        <a:t>Unlock(B)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PRINT(A+B)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37" name="Footer Placeholder 3"/>
          <p:cNvSpPr txBox="1">
            <a:spLocks/>
          </p:cNvSpPr>
          <p:nvPr/>
        </p:nvSpPr>
        <p:spPr bwMode="auto">
          <a:xfrm>
            <a:off x="633413" y="4833541"/>
            <a:ext cx="2895600" cy="3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3228976" y="4708526"/>
            <a:ext cx="30845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CF0E30"/>
                </a:solidFill>
                <a:latin typeface="Source Sans Pro"/>
                <a:cs typeface="Source Sans Pro"/>
              </a:rPr>
              <a:t>Yes, so it is serializable</a:t>
            </a:r>
          </a:p>
        </p:txBody>
      </p:sp>
      <p:sp>
        <p:nvSpPr>
          <p:cNvPr id="36939" name="Line 60"/>
          <p:cNvSpPr>
            <a:spLocks noChangeShapeType="1"/>
          </p:cNvSpPr>
          <p:nvPr/>
        </p:nvSpPr>
        <p:spPr bwMode="auto">
          <a:xfrm>
            <a:off x="5486400" y="1079500"/>
            <a:ext cx="0" cy="10287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0" name="Line 61"/>
          <p:cNvSpPr>
            <a:spLocks noChangeShapeType="1"/>
          </p:cNvSpPr>
          <p:nvPr/>
        </p:nvSpPr>
        <p:spPr bwMode="auto">
          <a:xfrm>
            <a:off x="5486400" y="2736850"/>
            <a:ext cx="0" cy="914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69863" y="41275"/>
            <a:ext cx="8850312" cy="8572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Cascading Aborts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893763"/>
            <a:ext cx="8813799" cy="4110037"/>
          </a:xfrm>
        </p:spPr>
        <p:txBody>
          <a:bodyPr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Example: T1 aborts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Note: this is a 2PL schedule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Rollback of T1 requires rollback of T2, since T2 reads a value written by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T1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Solution:</a:t>
            </a:r>
            <a:r>
              <a:rPr lang="en-US" b="1" dirty="0">
                <a:latin typeface="Helvetica Neue Light"/>
                <a:ea typeface="ＭＳ Ｐゴシック" charset="0"/>
                <a:cs typeface="Helvetica Neue Light"/>
              </a:rPr>
              <a:t> Strict Two-phase Locking (Strict 2PL)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: same as 2PL except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All locks held by a transaction are released only when the transaction completes 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7891" name="Content Placeholder 4"/>
          <p:cNvSpPr txBox="1">
            <a:spLocks/>
          </p:cNvSpPr>
          <p:nvPr/>
        </p:nvSpPr>
        <p:spPr bwMode="auto">
          <a:xfrm>
            <a:off x="762000" y="1727200"/>
            <a:ext cx="79248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T1:R(A),W(A),         R(B),W(B), Abort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T2:          R(A),W(A)          </a:t>
            </a:r>
            <a:r>
              <a:rPr lang="en-US" sz="2000" b="0">
                <a:latin typeface="Courier New" charset="0"/>
                <a:ea typeface="굴림" charset="0"/>
                <a:cs typeface="굴림" charset="0"/>
              </a:rPr>
              <a:t> </a:t>
            </a:r>
            <a:endParaRPr lang="en-US" sz="2000" b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4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3500"/>
            <a:ext cx="7772400" cy="857250"/>
          </a:xfrm>
        </p:spPr>
        <p:txBody>
          <a:bodyPr lIns="90488" tIns="44450" rIns="90488" bIns="44450"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Strict 2PL (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cont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d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060450"/>
            <a:ext cx="7772400" cy="3714750"/>
          </a:xfrm>
        </p:spPr>
        <p:txBody>
          <a:bodyPr lIns="90488" tIns="44450" rIns="90488" bIns="44450"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All locks held by a transaction are released only when the transaction completes</a:t>
            </a:r>
          </a:p>
          <a:p>
            <a:pPr marL="533400" indent="-533400">
              <a:buFontTx/>
              <a:buNone/>
              <a:defRPr/>
            </a:pPr>
            <a:endParaRPr lang="en-US" dirty="0" smtClean="0">
              <a:latin typeface="Helvetica Neue Light"/>
              <a:cs typeface="Helvetica Neue Light"/>
            </a:endParaRPr>
          </a:p>
          <a:p>
            <a:pPr marL="533400" indent="-533400">
              <a:defRPr/>
            </a:pPr>
            <a:r>
              <a:rPr lang="en-US" dirty="0">
                <a:latin typeface="Helvetica Neue Light"/>
                <a:cs typeface="Helvetica Neue Light"/>
              </a:rPr>
              <a:t>In effect, </a:t>
            </a:r>
            <a:r>
              <a:rPr lang="ja-JP" altLang="en-US" dirty="0">
                <a:latin typeface="Helvetica Neue Light"/>
                <a:cs typeface="Helvetica Neue Light"/>
              </a:rPr>
              <a:t>“</a:t>
            </a:r>
            <a:r>
              <a:rPr lang="en-US" dirty="0">
                <a:latin typeface="Helvetica Neue Light"/>
                <a:cs typeface="Helvetica Neue Light"/>
              </a:rPr>
              <a:t>shrinking phase</a:t>
            </a:r>
            <a:r>
              <a:rPr lang="ja-JP" altLang="en-US" dirty="0">
                <a:latin typeface="Helvetica Neue Light"/>
                <a:cs typeface="Helvetica Neue Light"/>
              </a:rPr>
              <a:t>”</a:t>
            </a:r>
            <a:r>
              <a:rPr lang="en-US" dirty="0">
                <a:latin typeface="Helvetica Neue Light"/>
                <a:cs typeface="Helvetica Neue Light"/>
              </a:rPr>
              <a:t> is delayed until:</a:t>
            </a:r>
          </a:p>
          <a:p>
            <a:pPr marL="914400" lvl="1" indent="-457200">
              <a:buFontTx/>
              <a:buAutoNum type="alphaLcParenR"/>
              <a:defRPr/>
            </a:pPr>
            <a:r>
              <a:rPr lang="en-US" dirty="0">
                <a:latin typeface="Helvetica Neue Light"/>
                <a:cs typeface="Helvetica Neue Light"/>
              </a:rPr>
              <a:t>Transaction has committed (commit log record on disk), or</a:t>
            </a:r>
          </a:p>
          <a:p>
            <a:pPr marL="914400" lvl="1" indent="-457200">
              <a:buFontTx/>
              <a:buAutoNum type="alphaLcParenR"/>
              <a:defRPr/>
            </a:pPr>
            <a:r>
              <a:rPr lang="en-US" dirty="0">
                <a:latin typeface="Helvetica Neue Light"/>
                <a:cs typeface="Helvetica Neue Light"/>
              </a:rPr>
              <a:t>Decision has been made to abort the transaction (then locks can be released after rollback).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4839891"/>
            <a:ext cx="2895600" cy="3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559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169863" y="-136525"/>
            <a:ext cx="8850312" cy="8572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Is this a Strict 2PL schedule?</a:t>
            </a:r>
          </a:p>
        </p:txBody>
      </p:sp>
      <p:graphicFrame>
        <p:nvGraphicFramePr>
          <p:cNvPr id="4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773392"/>
              </p:ext>
            </p:extLst>
          </p:nvPr>
        </p:nvGraphicFramePr>
        <p:xfrm>
          <a:off x="890588" y="590551"/>
          <a:ext cx="7772400" cy="4118372"/>
        </p:xfrm>
        <a:graphic>
          <a:graphicData uri="http://schemas.openxmlformats.org/drawingml/2006/table">
            <a:tbl>
              <a:tblPr/>
              <a:tblGrid>
                <a:gridCol w="481012"/>
                <a:gridCol w="3429000"/>
                <a:gridCol w="3862388"/>
              </a:tblGrid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Lock_X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(A)  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Read(A)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Lock_S(A)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A: = A-50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47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Write(A)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Lock_X(B)  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</a:rPr>
                        <a:t>Unlock(A)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          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Read(A)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Lock_S(B)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Read(B)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 := B +50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Write(B)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</a:rPr>
                        <a:t>Unlock(B)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        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</a:rPr>
                        <a:t>Unlock(A)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Read(B)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</a:rPr>
                        <a:t>Unlock(B)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PRINT(A+B)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33" name="Footer Placeholder 3"/>
          <p:cNvSpPr txBox="1">
            <a:spLocks/>
          </p:cNvSpPr>
          <p:nvPr/>
        </p:nvSpPr>
        <p:spPr bwMode="auto">
          <a:xfrm>
            <a:off x="457200" y="4846241"/>
            <a:ext cx="2895600" cy="3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2565400" y="4724400"/>
            <a:ext cx="472440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CF0E30"/>
                </a:solidFill>
                <a:latin typeface="Source Sans Pro"/>
                <a:cs typeface="Source Sans Pro"/>
              </a:rPr>
              <a:t>No: Cascading Abort Possible</a:t>
            </a:r>
          </a:p>
        </p:txBody>
      </p:sp>
      <p:sp>
        <p:nvSpPr>
          <p:cNvPr id="41035" name="Line 59"/>
          <p:cNvSpPr>
            <a:spLocks noChangeShapeType="1"/>
          </p:cNvSpPr>
          <p:nvPr/>
        </p:nvSpPr>
        <p:spPr bwMode="auto">
          <a:xfrm>
            <a:off x="5410200" y="1104900"/>
            <a:ext cx="0" cy="10287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6" name="Line 60"/>
          <p:cNvSpPr>
            <a:spLocks noChangeShapeType="1"/>
          </p:cNvSpPr>
          <p:nvPr/>
        </p:nvSpPr>
        <p:spPr bwMode="auto">
          <a:xfrm>
            <a:off x="5410200" y="2762250"/>
            <a:ext cx="0" cy="914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169863" y="-187325"/>
            <a:ext cx="8850312" cy="8572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Is this a Strict 2PL schedule?</a:t>
            </a:r>
          </a:p>
        </p:txBody>
      </p:sp>
      <p:graphicFrame>
        <p:nvGraphicFramePr>
          <p:cNvPr id="10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5737"/>
              </p:ext>
            </p:extLst>
          </p:nvPr>
        </p:nvGraphicFramePr>
        <p:xfrm>
          <a:off x="1066800" y="622300"/>
          <a:ext cx="7772400" cy="4118372"/>
        </p:xfrm>
        <a:graphic>
          <a:graphicData uri="http://schemas.openxmlformats.org/drawingml/2006/table">
            <a:tbl>
              <a:tblPr/>
              <a:tblGrid>
                <a:gridCol w="457200"/>
                <a:gridCol w="3352800"/>
                <a:gridCol w="3962400"/>
              </a:tblGrid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Lock_X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(A) 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Lock_S(A)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A: = A-50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47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Write(A)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Lock_X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(B) 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 := B +50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Write(B)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       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Read(A)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Lock_S(B)  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PRINT(A+B)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57" name="Line 62"/>
          <p:cNvSpPr>
            <a:spLocks noChangeShapeType="1"/>
          </p:cNvSpPr>
          <p:nvPr/>
        </p:nvSpPr>
        <p:spPr bwMode="auto">
          <a:xfrm>
            <a:off x="5486400" y="1136650"/>
            <a:ext cx="0" cy="2057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1" charset="-128"/>
              </a:rPr>
              <a:t>Granularity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185863"/>
            <a:ext cx="8850312" cy="3394075"/>
          </a:xfrm>
        </p:spPr>
        <p:txBody>
          <a:bodyPr/>
          <a:lstStyle/>
          <a:p>
            <a:pPr eaLnBrk="1" hangingPunct="1"/>
            <a:r>
              <a:rPr lang="en-US" sz="2800" dirty="0" smtClean="0">
                <a:ea typeface="ＭＳ Ｐゴシック" pitchFamily="1" charset="-128"/>
              </a:rPr>
              <a:t>What is a data item (on which a lock is obtained)?</a:t>
            </a:r>
          </a:p>
          <a:p>
            <a:pPr lvl="1" eaLnBrk="1" hangingPunct="1"/>
            <a:r>
              <a:rPr lang="en-US" sz="2400" dirty="0" smtClean="0"/>
              <a:t>Most times, in most modern systems: item is one tuple in a table</a:t>
            </a:r>
          </a:p>
          <a:p>
            <a:pPr lvl="1" eaLnBrk="1" hangingPunct="1"/>
            <a:r>
              <a:rPr lang="en-US" sz="2400" dirty="0" smtClean="0"/>
              <a:t>Sometimes (especially in early 1970s): item is a page (with several tuples)</a:t>
            </a:r>
          </a:p>
          <a:p>
            <a:pPr lvl="1" eaLnBrk="1" hangingPunct="1"/>
            <a:r>
              <a:rPr lang="en-US" sz="2400" dirty="0" smtClean="0"/>
              <a:t>Sometimes: item is a whole table</a:t>
            </a:r>
          </a:p>
        </p:txBody>
      </p:sp>
    </p:spTree>
    <p:extLst>
      <p:ext uri="{BB962C8B-B14F-4D97-AF65-F5344CB8AC3E}">
        <p14:creationId xmlns:p14="http://schemas.microsoft.com/office/powerpoint/2010/main" val="359295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is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Failures: might leave state inconsistent or cause updates to be lost</a:t>
            </a:r>
          </a:p>
          <a:p>
            <a:endParaRPr lang="en-US" dirty="0"/>
          </a:p>
          <a:p>
            <a:r>
              <a:rPr lang="en-US" dirty="0" smtClean="0"/>
              <a:t>Concurrency: </a:t>
            </a:r>
            <a:r>
              <a:rPr lang="en-US" dirty="0"/>
              <a:t>might leave state inconsistent or cause updates to be lost</a:t>
            </a:r>
          </a:p>
        </p:txBody>
      </p:sp>
    </p:spTree>
    <p:extLst>
      <p:ext uri="{BB962C8B-B14F-4D97-AF65-F5344CB8AC3E}">
        <p14:creationId xmlns:p14="http://schemas.microsoft.com/office/powerpoint/2010/main" val="2224815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1" charset="-128"/>
              </a:rPr>
              <a:t>Granularity trade-offs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946150"/>
            <a:ext cx="8788400" cy="41465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1" charset="-128"/>
              </a:rPr>
              <a:t>Larger granularity: fewer locks held, so less overhead; but less concurrency possible</a:t>
            </a:r>
          </a:p>
          <a:p>
            <a:pPr lvl="1" eaLnBrk="1" hangingPunct="1"/>
            <a:r>
              <a:rPr lang="en-US" dirty="0" smtClean="0"/>
              <a:t>“false conflicts” when </a:t>
            </a:r>
            <a:r>
              <a:rPr lang="en-US" dirty="0" err="1" smtClean="0"/>
              <a:t>txns</a:t>
            </a:r>
            <a:r>
              <a:rPr lang="en-US" dirty="0" smtClean="0"/>
              <a:t> deal with different parts of the same item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>
                <a:ea typeface="ＭＳ Ｐゴシック" pitchFamily="1" charset="-128"/>
              </a:rPr>
              <a:t>Smaller “fine” granularity: more locks held, so more overhead; but more concurrency is possible</a:t>
            </a:r>
          </a:p>
          <a:p>
            <a:pPr lvl="3" eaLnBrk="1" hangingPunct="1"/>
            <a:endParaRPr lang="en-US" dirty="0" smtClean="0">
              <a:ea typeface="ＭＳ Ｐゴシック" pitchFamily="1" charset="-128"/>
            </a:endParaRPr>
          </a:p>
          <a:p>
            <a:pPr eaLnBrk="1" hangingPunct="1"/>
            <a:r>
              <a:rPr lang="en-US" dirty="0" smtClean="0">
                <a:ea typeface="ＭＳ Ｐゴシック" pitchFamily="1" charset="-128"/>
              </a:rPr>
              <a:t>System usually gets fine grain locks until there are too many of them; then it replaces them with larger granularity locks</a:t>
            </a:r>
          </a:p>
        </p:txBody>
      </p:sp>
    </p:spTree>
    <p:extLst>
      <p:ext uri="{BB962C8B-B14F-4D97-AF65-F5344CB8AC3E}">
        <p14:creationId xmlns:p14="http://schemas.microsoft.com/office/powerpoint/2010/main" val="305106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Multigranular locking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</a:rPr>
              <a:t>Care needed to manage conflicts properly among items of varying granularity</a:t>
            </a:r>
          </a:p>
          <a:p>
            <a:pPr lvl="1"/>
            <a:r>
              <a:rPr lang="en-US" dirty="0" smtClean="0"/>
              <a:t>Note: conflicts only detectable among locks on a given item name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ea typeface="ＭＳ Ｐゴシック" pitchFamily="1" charset="-128"/>
              </a:rPr>
              <a:t>System gets “intention” mode locks on larger granules before getting actual S/X locks on smaller granules</a:t>
            </a:r>
          </a:p>
          <a:p>
            <a:pPr lvl="1"/>
            <a:r>
              <a:rPr lang="en-US" dirty="0" smtClean="0"/>
              <a:t>Conflict rules arranged so that activities that do not commute must get conflicting locks on some item</a:t>
            </a:r>
          </a:p>
          <a:p>
            <a:endParaRPr lang="en-US" dirty="0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593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Lock Mode Conflicts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185279"/>
              </p:ext>
            </p:extLst>
          </p:nvPr>
        </p:nvGraphicFramePr>
        <p:xfrm>
          <a:off x="838200" y="1392687"/>
          <a:ext cx="6515100" cy="2057400"/>
        </p:xfrm>
        <a:graphic>
          <a:graphicData uri="http://schemas.openxmlformats.org/drawingml/2006/table">
            <a:tbl>
              <a:tblPr/>
              <a:tblGrid>
                <a:gridCol w="1647670"/>
                <a:gridCol w="952323"/>
                <a:gridCol w="891858"/>
                <a:gridCol w="1043021"/>
                <a:gridCol w="922091"/>
                <a:gridCol w="1058137"/>
              </a:tblGrid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Held\Request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IS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IX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SIX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IS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IX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SIX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33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Lock manager internals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22036" y="895350"/>
            <a:ext cx="8199120" cy="3695700"/>
          </a:xfrm>
        </p:spPr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Hash table, keyed by hash of item name</a:t>
            </a:r>
          </a:p>
          <a:p>
            <a:pPr lvl="1"/>
            <a:r>
              <a:rPr lang="en-US" dirty="0" smtClean="0"/>
              <a:t>Each item has a mode and holder (set)</a:t>
            </a:r>
          </a:p>
          <a:p>
            <a:pPr lvl="1"/>
            <a:r>
              <a:rPr lang="en-US" dirty="0" smtClean="0"/>
              <a:t>Wait queue of requests</a:t>
            </a:r>
          </a:p>
          <a:p>
            <a:pPr lvl="1"/>
            <a:r>
              <a:rPr lang="en-US" dirty="0" smtClean="0"/>
              <a:t>All requests and locks in linked list from transaction information</a:t>
            </a:r>
          </a:p>
          <a:p>
            <a:pPr lvl="1"/>
            <a:r>
              <a:rPr lang="en-US" dirty="0" smtClean="0"/>
              <a:t>Transaction table</a:t>
            </a:r>
          </a:p>
          <a:p>
            <a:pPr lvl="2"/>
            <a:r>
              <a:rPr lang="en-US" dirty="0" smtClean="0"/>
              <a:t>To allow thread rescheduling when blocking is finished</a:t>
            </a:r>
          </a:p>
          <a:p>
            <a:pPr lvl="1"/>
            <a:r>
              <a:rPr lang="en-US" dirty="0" smtClean="0"/>
              <a:t>Deadlock detection</a:t>
            </a:r>
          </a:p>
          <a:p>
            <a:pPr lvl="2"/>
            <a:r>
              <a:rPr lang="en-US" dirty="0" smtClean="0"/>
              <a:t>Either cycle in waits-for graph, or just timeouts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570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1" charset="-128"/>
              </a:rPr>
              <a:t>Problems with serializability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354" y="1079500"/>
            <a:ext cx="8773746" cy="39243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Source Sans Pro Light"/>
                <a:ea typeface="ＭＳ Ｐゴシック" pitchFamily="1" charset="-128"/>
                <a:cs typeface="Source Sans Pro Light"/>
              </a:rPr>
              <a:t>The performance reduction from isolation is high</a:t>
            </a:r>
          </a:p>
          <a:p>
            <a:pPr lvl="1" eaLnBrk="1" hangingPunct="1"/>
            <a:r>
              <a:rPr lang="en-US" sz="2400" dirty="0" smtClean="0">
                <a:latin typeface="Source Sans Pro Light"/>
                <a:cs typeface="Source Sans Pro Light"/>
              </a:rPr>
              <a:t>Transactions are often blocked because they want to read data that another transactions has changed</a:t>
            </a:r>
          </a:p>
          <a:p>
            <a:pPr eaLnBrk="1" hangingPunct="1"/>
            <a:r>
              <a:rPr lang="en-US" sz="2800" dirty="0" smtClean="0">
                <a:latin typeface="Source Sans Pro Light"/>
                <a:ea typeface="ＭＳ Ｐゴシック" pitchFamily="1" charset="-128"/>
                <a:cs typeface="Source Sans Pro Light"/>
              </a:rPr>
              <a:t>For many applications, the accuracy of the data they read is not crucial</a:t>
            </a:r>
          </a:p>
          <a:p>
            <a:pPr lvl="1" eaLnBrk="1" hangingPunct="1"/>
            <a:r>
              <a:rPr lang="en-US" sz="2400" dirty="0" smtClean="0">
                <a:latin typeface="Source Sans Pro Light"/>
                <a:cs typeface="Source Sans Pro Light"/>
              </a:rPr>
              <a:t>e.g. overbooking a plane is ok in practice</a:t>
            </a:r>
          </a:p>
          <a:p>
            <a:pPr lvl="1" eaLnBrk="1" hangingPunct="1"/>
            <a:r>
              <a:rPr lang="en-US" sz="2400" dirty="0" smtClean="0">
                <a:latin typeface="Source Sans Pro Light"/>
                <a:cs typeface="Source Sans Pro Light"/>
              </a:rPr>
              <a:t>e.g. your banking decisions would not be very different if you saw yesterday’s balance instead of the most up-to-date</a:t>
            </a:r>
          </a:p>
        </p:txBody>
      </p:sp>
    </p:spTree>
    <p:extLst>
      <p:ext uri="{BB962C8B-B14F-4D97-AF65-F5344CB8AC3E}">
        <p14:creationId xmlns:p14="http://schemas.microsoft.com/office/powerpoint/2010/main" val="234700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609600" y="254000"/>
            <a:ext cx="8001000" cy="6985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ACID properties of Transactions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Sans Pro "/>
                <a:ea typeface="ＭＳ Ｐゴシック" charset="0"/>
                <a:cs typeface="Source Sans Pro "/>
              </a:rPr>
              <a:t>Atomicity:</a:t>
            </a:r>
            <a:r>
              <a:rPr lang="en-US" dirty="0">
                <a:latin typeface="Source Sans Pro Light"/>
                <a:ea typeface="ＭＳ Ｐゴシック" charset="0"/>
                <a:cs typeface="Source Sans Pro Light"/>
              </a:rPr>
              <a:t> all actions in the transaction happen, or none </a:t>
            </a:r>
            <a:r>
              <a:rPr lang="en-US" dirty="0" smtClean="0">
                <a:latin typeface="Source Sans Pro Light"/>
                <a:ea typeface="ＭＳ Ｐゴシック" charset="0"/>
                <a:cs typeface="Source Sans Pro Light"/>
              </a:rPr>
              <a:t>happen</a:t>
            </a:r>
            <a:endParaRPr lang="en-US" dirty="0">
              <a:latin typeface="Source Sans Pro Light"/>
              <a:ea typeface="ＭＳ Ｐゴシック" charset="0"/>
              <a:cs typeface="Source Sans Pro Light"/>
            </a:endParaRPr>
          </a:p>
          <a:p>
            <a:r>
              <a:rPr lang="en-US" dirty="0">
                <a:latin typeface="Source Sans Pro"/>
                <a:ea typeface="ＭＳ Ｐゴシック" charset="0"/>
                <a:cs typeface="Source Sans Pro"/>
              </a:rPr>
              <a:t>Consistency:</a:t>
            </a:r>
            <a:r>
              <a:rPr lang="en-US" dirty="0">
                <a:latin typeface="Source Sans Pro Light"/>
                <a:ea typeface="ＭＳ Ｐゴシック" charset="0"/>
                <a:cs typeface="Source Sans Pro Light"/>
              </a:rPr>
              <a:t> if each transaction is consistent, and the database starts consistent, it ends up consistent, e.g.,</a:t>
            </a:r>
          </a:p>
          <a:p>
            <a:pPr lvl="1"/>
            <a:r>
              <a:rPr lang="en-US" dirty="0">
                <a:latin typeface="Source Sans Pro Light"/>
                <a:ea typeface="ＭＳ Ｐゴシック" charset="0"/>
                <a:cs typeface="Source Sans Pro Light"/>
              </a:rPr>
              <a:t>Balance cannot be negative</a:t>
            </a:r>
          </a:p>
          <a:p>
            <a:pPr lvl="1"/>
            <a:r>
              <a:rPr lang="en-US" dirty="0">
                <a:latin typeface="Source Sans Pro Light"/>
                <a:ea typeface="ＭＳ Ｐゴシック" charset="0"/>
                <a:cs typeface="Source Sans Pro Light"/>
              </a:rPr>
              <a:t>Cannot reschedule meeting on February 30</a:t>
            </a:r>
          </a:p>
          <a:p>
            <a:r>
              <a:rPr lang="en-US" dirty="0" smtClean="0">
                <a:latin typeface="Source Sans Pro"/>
                <a:ea typeface="ＭＳ Ｐゴシック" charset="0"/>
                <a:cs typeface="Source Sans Pro"/>
              </a:rPr>
              <a:t>Isolation</a:t>
            </a:r>
            <a:r>
              <a:rPr lang="en-US" dirty="0">
                <a:latin typeface="Source Sans Pro"/>
                <a:ea typeface="ＭＳ Ｐゴシック" charset="0"/>
                <a:cs typeface="Source Sans Pro"/>
              </a:rPr>
              <a:t>:</a:t>
            </a:r>
            <a:r>
              <a:rPr lang="en-US" dirty="0">
                <a:latin typeface="Source Sans Pro Light"/>
                <a:ea typeface="ＭＳ Ｐゴシック" charset="0"/>
                <a:cs typeface="Source Sans Pro Light"/>
              </a:rPr>
              <a:t> execution of one transaction is isolated from </a:t>
            </a:r>
            <a:r>
              <a:rPr lang="en-US" dirty="0" smtClean="0">
                <a:latin typeface="Source Sans Pro Light"/>
                <a:ea typeface="ＭＳ Ｐゴシック" charset="0"/>
                <a:cs typeface="Source Sans Pro Light"/>
              </a:rPr>
              <a:t>others</a:t>
            </a:r>
            <a:endParaRPr lang="en-US" dirty="0">
              <a:latin typeface="Source Sans Pro Light"/>
              <a:ea typeface="ＭＳ Ｐゴシック" charset="0"/>
              <a:cs typeface="Source Sans Pro Light"/>
            </a:endParaRPr>
          </a:p>
          <a:p>
            <a:r>
              <a:rPr lang="en-US" dirty="0">
                <a:latin typeface="Source Sans Pro"/>
                <a:ea typeface="ＭＳ Ｐゴシック" charset="0"/>
                <a:cs typeface="Source Sans Pro"/>
              </a:rPr>
              <a:t>Durability:</a:t>
            </a:r>
            <a:r>
              <a:rPr lang="en-US" dirty="0">
                <a:latin typeface="Source Sans Pro Light"/>
                <a:ea typeface="ＭＳ Ｐゴシック" charset="0"/>
                <a:cs typeface="Source Sans Pro Light"/>
              </a:rPr>
              <a:t> if a transaction commits, its effects persist</a:t>
            </a:r>
          </a:p>
          <a:p>
            <a:endParaRPr lang="en-US" dirty="0">
              <a:latin typeface="Source Sans Pro Light"/>
              <a:ea typeface="ＭＳ Ｐゴシック" charset="0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056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Atomicity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69863" y="1257300"/>
            <a:ext cx="8850312" cy="3555999"/>
          </a:xfrm>
        </p:spPr>
        <p:txBody>
          <a:bodyPr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 transaction 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might</a:t>
            </a:r>
            <a:r>
              <a:rPr lang="en-US" dirty="0">
                <a:solidFill>
                  <a:schemeClr val="accent2"/>
                </a:solidFill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commit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after completing all its operations, or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it could </a:t>
            </a:r>
            <a:r>
              <a:rPr lang="en-US" i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abort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(or be aborted) after executing some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operations</a:t>
            </a:r>
          </a:p>
          <a:p>
            <a:pPr lvl="1"/>
            <a:endParaRPr lang="en-US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Atomic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transactions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:  a user can think of a transaction as always either </a:t>
            </a:r>
            <a:r>
              <a:rPr lang="en-US" i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executing all its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operations, or </a:t>
            </a:r>
            <a:r>
              <a:rPr lang="en-US" i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not executing any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operations at all</a:t>
            </a:r>
          </a:p>
          <a:p>
            <a:pPr lvl="1">
              <a:buSzPct val="75000"/>
            </a:pP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Database/storage system </a:t>
            </a:r>
            <a:r>
              <a:rPr lang="en-US" i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logs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all actions so that it can </a:t>
            </a:r>
            <a:r>
              <a:rPr lang="en-US" i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undo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the actions of aborted transactions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1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9863" y="117475"/>
            <a:ext cx="8850312" cy="8572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Consistency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241300" y="952500"/>
            <a:ext cx="8750300" cy="39751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D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ata follows integrity constraints (ICs)</a:t>
            </a:r>
          </a:p>
          <a:p>
            <a:pPr lvl="4">
              <a:lnSpc>
                <a:spcPct val="110000"/>
              </a:lnSpc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If database/storage system is consistent before transaction, it will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remain so after transaction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4">
              <a:lnSpc>
                <a:spcPct val="110000"/>
              </a:lnSpc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System checks ICs and if they fail, the transaction rolls back (i.e., is aborted)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 database enforces some ICs, depending on the ICs declared when the data has been created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Beyond this, database does not understand the semantics of the data  (e.g., it does not understand how the interest on a bank account is computed)</a:t>
            </a:r>
          </a:p>
          <a:p>
            <a:pPr>
              <a:lnSpc>
                <a:spcPct val="110000"/>
              </a:lnSpc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81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Isolation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79400" y="1117600"/>
            <a:ext cx="8534400" cy="382905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Each transaction executes as if it was running by itself</a:t>
            </a:r>
          </a:p>
          <a:p>
            <a:pPr lvl="1">
              <a:buSzPct val="75000"/>
            </a:pP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Concurrency is achieved by database/storage, which interleaves operations (reads/writes) of various transactions</a:t>
            </a:r>
          </a:p>
          <a:p>
            <a:pPr lvl="3">
              <a:buSzPct val="75000"/>
            </a:pPr>
            <a:endParaRPr lang="en-US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pPr>
              <a:buSzPct val="75000"/>
            </a:pP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Techniques:</a:t>
            </a:r>
          </a:p>
          <a:p>
            <a:pPr lvl="1">
              <a:buSzPct val="75000"/>
            </a:pPr>
            <a:r>
              <a:rPr lang="en-US" dirty="0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Pessimistic: 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don</a:t>
            </a:r>
            <a:r>
              <a:rPr lang="ja-JP" alt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’</a:t>
            </a:r>
            <a:r>
              <a:rPr lang="en-US" altLang="ja-JP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t let problems arise in the first place</a:t>
            </a:r>
          </a:p>
          <a:p>
            <a:pPr lvl="1">
              <a:buSzPct val="75000"/>
            </a:pPr>
            <a:r>
              <a:rPr lang="en-US" dirty="0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Optimistic: 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assume conflicts are rare, deal with them </a:t>
            </a:r>
            <a:r>
              <a:rPr lang="en-US" i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after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they happen</a:t>
            </a:r>
          </a:p>
          <a:p>
            <a:pPr lvl="1">
              <a:buSzPct val="75000"/>
            </a:pPr>
            <a:endParaRPr lang="en-US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828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Durability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 Neue Light"/>
                <a:ea typeface="ＭＳ Ｐゴシック" charset="0"/>
                <a:cs typeface="Helvetica Neue Light"/>
              </a:rPr>
              <a:t>Data should survive in the presence of</a:t>
            </a:r>
          </a:p>
          <a:p>
            <a:pPr lvl="1"/>
            <a:r>
              <a:rPr lang="en-US">
                <a:latin typeface="Helvetica Neue Light"/>
                <a:ea typeface="ＭＳ Ｐゴシック" charset="0"/>
                <a:cs typeface="Helvetica Neue Light"/>
              </a:rPr>
              <a:t>System crash</a:t>
            </a:r>
          </a:p>
          <a:p>
            <a:pPr lvl="1"/>
            <a:r>
              <a:rPr lang="en-US">
                <a:latin typeface="Helvetica Neue Light"/>
                <a:ea typeface="ＭＳ Ｐゴシック" charset="0"/>
                <a:cs typeface="Helvetica Neue Light"/>
              </a:rPr>
              <a:t>Disk crash </a:t>
            </a:r>
            <a:r>
              <a:rPr lang="en-US">
                <a:latin typeface="Helvetica Neue Light"/>
                <a:ea typeface="ＭＳ Ｐゴシック" charset="0"/>
                <a:cs typeface="Helvetica Neue Light"/>
                <a:sym typeface="Wingdings" charset="0"/>
              </a:rPr>
              <a:t> need backups</a:t>
            </a:r>
            <a:endParaRPr lang="en-US">
              <a:latin typeface="Helvetica Neue Light"/>
              <a:ea typeface="ＭＳ Ｐゴシック" charset="0"/>
              <a:cs typeface="Helvetica Neue Light"/>
            </a:endParaRPr>
          </a:p>
          <a:p>
            <a:pPr lvl="1"/>
            <a:endParaRPr lang="en-US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buSzPct val="75000"/>
            </a:pPr>
            <a:r>
              <a:rPr lang="en-US" sz="2000">
                <a:solidFill>
                  <a:schemeClr val="tx2"/>
                </a:solidFill>
                <a:latin typeface="Helvetica Neue Light"/>
                <a:ea typeface="ＭＳ Ｐゴシック" charset="0"/>
                <a:cs typeface="Helvetica Neue Light"/>
              </a:rPr>
              <a:t>All committed updates and only those updates are reflected in the database</a:t>
            </a:r>
          </a:p>
          <a:p>
            <a:pPr lvl="1">
              <a:buSzPct val="75000"/>
            </a:pPr>
            <a:r>
              <a:rPr lang="en-US" sz="2000">
                <a:solidFill>
                  <a:schemeClr val="tx2"/>
                </a:solidFill>
                <a:latin typeface="Helvetica Neue Light"/>
                <a:ea typeface="ＭＳ Ｐゴシック" charset="0"/>
                <a:cs typeface="Helvetica Neue Light"/>
              </a:rPr>
              <a:t>Some care must be taken to handle the case of a crash occurring during the recovery process!</a:t>
            </a:r>
            <a:endParaRPr lang="en-US" sz="200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983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  <a:fontScheme name="Office">
    <a:majorFont>
      <a:latin typeface="Comic Sans MS"/>
      <a:ea typeface=""/>
      <a:cs typeface=""/>
    </a:majorFont>
    <a:minorFont>
      <a:latin typeface="Comic Sans M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38482</TotalTime>
  <Words>3393</Words>
  <Application>Microsoft Macintosh PowerPoint</Application>
  <PresentationFormat>On-screen Show (16:9)</PresentationFormat>
  <Paragraphs>550</Paragraphs>
  <Slides>44</Slides>
  <Notes>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DB_deck_16x9_example</vt:lpstr>
      <vt:lpstr>Excel.Chart.8</vt:lpstr>
      <vt:lpstr>Equation</vt:lpstr>
      <vt:lpstr>Lock Granularity and Consistency Levels (Lecture 13, cs262a) </vt:lpstr>
      <vt:lpstr>Transaction Definition</vt:lpstr>
      <vt:lpstr>Example: Transaction</vt:lpstr>
      <vt:lpstr>Why it is Hard?</vt:lpstr>
      <vt:lpstr>The ACID properties of Transactions</vt:lpstr>
      <vt:lpstr>Atomicity</vt:lpstr>
      <vt:lpstr>Consistency</vt:lpstr>
      <vt:lpstr>Isolation</vt:lpstr>
      <vt:lpstr>Durability</vt:lpstr>
      <vt:lpstr>Concurrency</vt:lpstr>
      <vt:lpstr>Transaction Scheduling</vt:lpstr>
      <vt:lpstr>Goals of Transaction Scheduling</vt:lpstr>
      <vt:lpstr>Two Key Questions</vt:lpstr>
      <vt:lpstr>Transaction Scheduling</vt:lpstr>
      <vt:lpstr>Anomalies with Interleaved Execution </vt:lpstr>
      <vt:lpstr>Anomalies with Interleaved Execution </vt:lpstr>
      <vt:lpstr>Anomalies with Interleaved Execution </vt:lpstr>
      <vt:lpstr>Anomalies with Interleaved Execution </vt:lpstr>
      <vt:lpstr>Conflict Serializable Schedules</vt:lpstr>
      <vt:lpstr>Conflict Equivalence – Intuition</vt:lpstr>
      <vt:lpstr>Conflict Equivalence – Intuition</vt:lpstr>
      <vt:lpstr>Conflict Equivalence – Intuition</vt:lpstr>
      <vt:lpstr>Dependency Graph</vt:lpstr>
      <vt:lpstr>Example</vt:lpstr>
      <vt:lpstr>Example</vt:lpstr>
      <vt:lpstr>Notes on Conflict Serializability</vt:lpstr>
      <vt:lpstr>Srializability ≠ Conflict Serializability</vt:lpstr>
      <vt:lpstr>Locks</vt:lpstr>
      <vt:lpstr>Two-Phase Locking (2PL)</vt:lpstr>
      <vt:lpstr>Two-Phase Locking (2PL)</vt:lpstr>
      <vt:lpstr>Lock Management</vt:lpstr>
      <vt:lpstr>Example</vt:lpstr>
      <vt:lpstr>Is this a 2PL Schedule?</vt:lpstr>
      <vt:lpstr>Is this a 2PL Schedule?</vt:lpstr>
      <vt:lpstr>Cascading Aborts</vt:lpstr>
      <vt:lpstr> Strict 2PL (cont’d)</vt:lpstr>
      <vt:lpstr>Is this a Strict 2PL schedule?</vt:lpstr>
      <vt:lpstr>Is this a Strict 2PL schedule?</vt:lpstr>
      <vt:lpstr>Granularity</vt:lpstr>
      <vt:lpstr>Granularity trade-offs</vt:lpstr>
      <vt:lpstr>Multigranular locking</vt:lpstr>
      <vt:lpstr>Lock Mode Conflicts</vt:lpstr>
      <vt:lpstr>Lock manager internals</vt:lpstr>
      <vt:lpstr>Problems with serializability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1812</cp:revision>
  <cp:lastPrinted>2016-09-26T22:07:19Z</cp:lastPrinted>
  <dcterms:created xsi:type="dcterms:W3CDTF">2015-02-13T19:56:21Z</dcterms:created>
  <dcterms:modified xsi:type="dcterms:W3CDTF">2016-10-12T16:41:43Z</dcterms:modified>
</cp:coreProperties>
</file>