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77" r:id="rId2"/>
    <p:sldId id="819" r:id="rId3"/>
    <p:sldId id="783" r:id="rId4"/>
    <p:sldId id="805" r:id="rId5"/>
    <p:sldId id="807" r:id="rId6"/>
    <p:sldId id="808" r:id="rId7"/>
    <p:sldId id="809" r:id="rId8"/>
    <p:sldId id="821" r:id="rId9"/>
    <p:sldId id="817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23" r:id="rId18"/>
    <p:sldId id="822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10/11/16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10/11/16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Isolation Levels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14,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October 12,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by T1 are not overwritten by T2 while T1 is uncommitted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implifies </a:t>
            </a:r>
            <a:r>
              <a:rPr lang="en-US" dirty="0"/>
              <a:t>recovery from </a:t>
            </a:r>
            <a:r>
              <a:rPr lang="en-US" dirty="0" smtClean="0"/>
              <a:t>aborts, e.g., </a:t>
            </a:r>
          </a:p>
          <a:p>
            <a:pPr lvl="2"/>
            <a:r>
              <a:rPr lang="en-US" dirty="0" smtClean="0"/>
              <a:t>T1  </a:t>
            </a:r>
            <a:r>
              <a:rPr lang="en-US" dirty="0"/>
              <a:t>updates </a:t>
            </a:r>
            <a:r>
              <a:rPr lang="en-US" dirty="0" smtClean="0"/>
              <a:t>x, </a:t>
            </a:r>
            <a:r>
              <a:rPr lang="en-US" dirty="0"/>
              <a:t>T2  overwrites x </a:t>
            </a:r>
            <a:r>
              <a:rPr lang="en-US" dirty="0" smtClean="0"/>
              <a:t>, and </a:t>
            </a:r>
            <a:r>
              <a:rPr lang="en-US" dirty="0"/>
              <a:t>then T1  </a:t>
            </a:r>
            <a:r>
              <a:rPr lang="en-US" dirty="0" smtClean="0"/>
              <a:t>aborts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must not restore x  </a:t>
            </a:r>
            <a:r>
              <a:rPr lang="en-US" dirty="0" smtClean="0"/>
              <a:t>to </a:t>
            </a:r>
            <a:r>
              <a:rPr lang="en-US" dirty="0" smtClean="0"/>
              <a:t>T1’</a:t>
            </a:r>
            <a:r>
              <a:rPr lang="en-US" dirty="0"/>
              <a:t>s pre-</a:t>
            </a:r>
            <a:r>
              <a:rPr lang="en-US" dirty="0" smtClean="0"/>
              <a:t>state </a:t>
            </a:r>
          </a:p>
          <a:p>
            <a:pPr lvl="2"/>
            <a:r>
              <a:rPr lang="en-US" dirty="0" smtClean="0"/>
              <a:t>However</a:t>
            </a:r>
            <a:r>
              <a:rPr lang="en-US" dirty="0"/>
              <a:t>, if T2  aborts later, x  must </a:t>
            </a:r>
            <a:r>
              <a:rPr lang="en-US" dirty="0" smtClean="0"/>
              <a:t>be restored </a:t>
            </a:r>
            <a:r>
              <a:rPr lang="en-US" dirty="0"/>
              <a:t>to </a:t>
            </a:r>
            <a:r>
              <a:rPr lang="en-US" dirty="0" smtClean="0"/>
              <a:t>T1’</a:t>
            </a:r>
            <a:r>
              <a:rPr lang="en-US" dirty="0"/>
              <a:t>s pre-</a:t>
            </a:r>
            <a:r>
              <a:rPr lang="en-US" dirty="0" smtClean="0"/>
              <a:t>state!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erializes </a:t>
            </a:r>
            <a:r>
              <a:rPr lang="en-US" dirty="0"/>
              <a:t>transactions based on their writes </a:t>
            </a:r>
            <a:r>
              <a:rPr lang="en-US" dirty="0" smtClean="0"/>
              <a:t>alone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writes of T2  must be </a:t>
            </a:r>
            <a:r>
              <a:rPr lang="en-US" dirty="0" smtClean="0"/>
              <a:t>ordered before </a:t>
            </a:r>
            <a:r>
              <a:rPr lang="en-US" dirty="0"/>
              <a:t>or after all writes of </a:t>
            </a:r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" y="3073400"/>
            <a:ext cx="8064500" cy="825500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30600" y="3898900"/>
            <a:ext cx="2613713" cy="686832"/>
            <a:chOff x="3530600" y="3898900"/>
            <a:chExt cx="2613713" cy="686832"/>
          </a:xfrm>
        </p:grpSpPr>
        <p:cxnSp>
          <p:nvCxnSpPr>
            <p:cNvPr id="5" name="Straight Connector 4"/>
            <p:cNvCxnSpPr>
              <a:endCxn id="4" idx="2"/>
            </p:cNvCxnSpPr>
            <p:nvPr/>
          </p:nvCxnSpPr>
          <p:spPr>
            <a:xfrm flipH="1" flipV="1">
              <a:off x="4451350" y="3898900"/>
              <a:ext cx="374650" cy="292100"/>
            </a:xfrm>
            <a:prstGeom prst="line">
              <a:avLst/>
            </a:prstGeom>
            <a:ln w="38100" cmpd="sng">
              <a:solidFill>
                <a:srgbClr val="1AA75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30600" y="4216400"/>
              <a:ext cx="261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Source Sans Pro"/>
                  <a:cs typeface="Source Sans Pro"/>
                </a:rPr>
                <a:t>G0 just disallows this one</a:t>
              </a:r>
              <a:endParaRPr lang="en-US" dirty="0">
                <a:solidFill>
                  <a:srgbClr val="008000"/>
                </a:solidFill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88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71563"/>
            <a:ext cx="8850312" cy="3394075"/>
          </a:xfrm>
        </p:spPr>
        <p:txBody>
          <a:bodyPr/>
          <a:lstStyle/>
          <a:p>
            <a:r>
              <a:rPr lang="en-US" dirty="0"/>
              <a:t>G0: </a:t>
            </a:r>
            <a:r>
              <a:rPr lang="en-US" dirty="0" smtClean="0"/>
              <a:t>DSG </a:t>
            </a:r>
            <a:r>
              <a:rPr lang="en-US" dirty="0"/>
              <a:t>contains a directed cycle consisting entirely of write-dependency edges</a:t>
            </a:r>
          </a:p>
          <a:p>
            <a:pPr lvl="1"/>
            <a:r>
              <a:rPr lang="en-US" dirty="0" smtClean="0"/>
              <a:t>Just ensure serialization on writes alone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permissive than Degree </a:t>
            </a:r>
            <a:r>
              <a:rPr lang="en-US" dirty="0" smtClean="0"/>
              <a:t>1 as allows </a:t>
            </a:r>
            <a:r>
              <a:rPr lang="en-US" dirty="0"/>
              <a:t>concurrent </a:t>
            </a:r>
            <a:r>
              <a:rPr lang="en-US" dirty="0" smtClean="0"/>
              <a:t>transactions </a:t>
            </a:r>
            <a:r>
              <a:rPr lang="en-US" dirty="0"/>
              <a:t>to modify </a:t>
            </a:r>
            <a:r>
              <a:rPr lang="en-US" dirty="0" smtClean="0"/>
              <a:t>same object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25600" y="3048000"/>
            <a:ext cx="4864100" cy="1808931"/>
            <a:chOff x="1625600" y="3048000"/>
            <a:chExt cx="4864100" cy="1808931"/>
          </a:xfrm>
        </p:grpSpPr>
        <p:sp>
          <p:nvSpPr>
            <p:cNvPr id="4" name="Content Placeholder 4"/>
            <p:cNvSpPr txBox="1">
              <a:spLocks/>
            </p:cNvSpPr>
            <p:nvPr/>
          </p:nvSpPr>
          <p:spPr bwMode="auto">
            <a:xfrm>
              <a:off x="1625600" y="3048000"/>
              <a:ext cx="4864100" cy="742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T1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:W(</a:t>
              </a: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A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)              W(</a:t>
              </a: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B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), </a:t>
              </a:r>
              <a:r>
                <a:rPr lang="is-I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…</a:t>
              </a:r>
              <a:endParaRPr lang="en-US" altLang="ko-KR" sz="2000" b="0" dirty="0">
                <a:latin typeface="Courier New" charset="0"/>
                <a:ea typeface="굴림" charset="0"/>
                <a:cs typeface="굴림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ko-KR" sz="2000" b="0" dirty="0">
                  <a:latin typeface="Courier New" charset="0"/>
                  <a:ea typeface="굴림" charset="0"/>
                  <a:cs typeface="굴림" charset="0"/>
                </a:rPr>
                <a:t>T2:     </a:t>
              </a:r>
              <a:r>
                <a:rPr lang="en-US" altLang="ko-KR" sz="2000" b="0" dirty="0" smtClean="0">
                  <a:latin typeface="Courier New" charset="0"/>
                  <a:ea typeface="굴림" charset="0"/>
                  <a:cs typeface="굴림" charset="0"/>
                </a:rPr>
                <a:t>W(A), W(B), …          </a:t>
              </a:r>
              <a:r>
                <a:rPr lang="en-US" sz="2000" b="0" dirty="0" smtClean="0">
                  <a:latin typeface="Courier New" charset="0"/>
                  <a:ea typeface="굴림" charset="0"/>
                  <a:cs typeface="굴림" charset="0"/>
                </a:rPr>
                <a:t> </a:t>
              </a:r>
              <a:endParaRPr lang="en-US" sz="2000" b="0" dirty="0">
                <a:latin typeface="Helvetica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84438" y="4187429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380038" y="4187429"/>
              <a:ext cx="673100" cy="5048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b="0">
                <a:latin typeface="Courier New" charset="0"/>
                <a:cs typeface="Courier New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40000" y="42862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T1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435600" y="4286250"/>
              <a:ext cx="459787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0">
                  <a:latin typeface="Courier New" charset="0"/>
                  <a:cs typeface="Courier New" charset="0"/>
                </a:rPr>
                <a:t>T2</a:t>
              </a:r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087688" y="4490647"/>
              <a:ext cx="2362200" cy="366284"/>
              <a:chOff x="1353" y="2760"/>
              <a:chExt cx="1488" cy="346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353" y="2841"/>
                <a:ext cx="1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353" y="2841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1353" y="2793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968" y="2760"/>
                <a:ext cx="46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b="0" dirty="0" err="1" smtClean="0">
                    <a:latin typeface="Courier New" charset="0"/>
                    <a:cs typeface="Courier New" charset="0"/>
                  </a:rPr>
                  <a:t>ww</a:t>
                </a:r>
                <a:endParaRPr lang="en-US" b="0" dirty="0">
                  <a:latin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3087688" y="3961212"/>
              <a:ext cx="2362200" cy="392907"/>
              <a:chOff x="1353" y="2319"/>
              <a:chExt cx="1488" cy="330"/>
            </a:xfrm>
          </p:grpSpPr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1353" y="2601"/>
                <a:ext cx="1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697" y="2553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2697" y="2601"/>
                <a:ext cx="14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1968" y="2319"/>
                <a:ext cx="29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0" dirty="0" err="1" smtClean="0">
                    <a:latin typeface="Courier New" charset="0"/>
                    <a:cs typeface="Courier New" charset="0"/>
                  </a:rPr>
                  <a:t>ww</a:t>
                </a:r>
                <a:endParaRPr lang="en-US" b="0" dirty="0">
                  <a:latin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607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Writes </a:t>
            </a:r>
            <a:r>
              <a:rPr lang="en-US" dirty="0" smtClean="0"/>
              <a:t>of T1 </a:t>
            </a:r>
            <a:r>
              <a:rPr lang="en-US" dirty="0"/>
              <a:t>could not be read by T2  while T1 </a:t>
            </a:r>
            <a:r>
              <a:rPr lang="en-US" dirty="0" smtClean="0"/>
              <a:t>is still uncommitted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prevents a transaction T2  from committing if T2  </a:t>
            </a:r>
            <a:r>
              <a:rPr lang="en-US" dirty="0" smtClean="0"/>
              <a:t>has read </a:t>
            </a:r>
            <a:r>
              <a:rPr lang="en-US" dirty="0"/>
              <a:t>the updates of a transaction that might later </a:t>
            </a:r>
            <a:r>
              <a:rPr lang="en-US" dirty="0" smtClean="0"/>
              <a:t>abort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prevents transactions from reading </a:t>
            </a:r>
            <a:r>
              <a:rPr lang="en-US" dirty="0" smtClean="0"/>
              <a:t>intermediate modifications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transactions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serializes committed transactions based </a:t>
            </a:r>
            <a:r>
              <a:rPr lang="en-US" dirty="0" smtClean="0"/>
              <a:t>on their </a:t>
            </a:r>
            <a:r>
              <a:rPr lang="en-US" dirty="0"/>
              <a:t>read/write-dependencies (but not their </a:t>
            </a:r>
            <a:r>
              <a:rPr lang="en-US" dirty="0" err="1"/>
              <a:t>antidependencies</a:t>
            </a:r>
            <a:r>
              <a:rPr lang="en-US" dirty="0" smtClean="0"/>
              <a:t>), i.e.,</a:t>
            </a:r>
            <a:endParaRPr lang="en-US" dirty="0"/>
          </a:p>
          <a:p>
            <a:pPr lvl="2"/>
            <a:r>
              <a:rPr lang="en-US" dirty="0" smtClean="0"/>
              <a:t>If </a:t>
            </a:r>
            <a:r>
              <a:rPr lang="en-US" dirty="0"/>
              <a:t>transaction T2  depends </a:t>
            </a:r>
            <a:r>
              <a:rPr lang="en-US" dirty="0" smtClean="0"/>
              <a:t>on </a:t>
            </a:r>
            <a:r>
              <a:rPr lang="en-US" dirty="0" smtClean="0"/>
              <a:t>T1, </a:t>
            </a:r>
            <a:r>
              <a:rPr lang="en-US" dirty="0"/>
              <a:t>T1  cannot depend on T2 </a:t>
            </a:r>
          </a:p>
        </p:txBody>
      </p:sp>
    </p:spTree>
    <p:extLst>
      <p:ext uri="{BB962C8B-B14F-4D97-AF65-F5344CB8AC3E}">
        <p14:creationId xmlns:p14="http://schemas.microsoft.com/office/powerpoint/2010/main" val="158377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G1a – Aborted reads:</a:t>
            </a:r>
            <a:r>
              <a:rPr lang="en-US" dirty="0" smtClean="0"/>
              <a:t> T2  has read a value written by an aborted </a:t>
            </a:r>
            <a:r>
              <a:rPr lang="en-US" dirty="0" smtClean="0"/>
              <a:t>transaction T1</a:t>
            </a:r>
            <a:endParaRPr lang="en-US" dirty="0" smtClean="0"/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G1b</a:t>
            </a:r>
            <a:r>
              <a:rPr lang="en-US" dirty="0">
                <a:latin typeface="Helvetica Neue"/>
                <a:cs typeface="Helvetica Neue"/>
              </a:rPr>
              <a:t> </a:t>
            </a:r>
            <a:r>
              <a:rPr lang="en-US" dirty="0" smtClean="0">
                <a:latin typeface="Helvetica Neue"/>
                <a:cs typeface="Helvetica Neue"/>
              </a:rPr>
              <a:t>– Intermediate Reads</a:t>
            </a:r>
            <a:r>
              <a:rPr lang="en-US" dirty="0"/>
              <a:t>:</a:t>
            </a:r>
            <a:r>
              <a:rPr lang="en-US" dirty="0" smtClean="0"/>
              <a:t> Committed transaction T2 has </a:t>
            </a:r>
            <a:r>
              <a:rPr lang="en-US" dirty="0" smtClean="0"/>
              <a:t>read </a:t>
            </a:r>
            <a:r>
              <a:rPr lang="en-US" dirty="0" smtClean="0"/>
              <a:t>an intermediate value written </a:t>
            </a:r>
            <a:r>
              <a:rPr lang="en-US" dirty="0"/>
              <a:t>by transaction </a:t>
            </a:r>
            <a:r>
              <a:rPr lang="en-US" dirty="0" smtClean="0"/>
              <a:t>T1</a:t>
            </a:r>
          </a:p>
          <a:p>
            <a:endParaRPr lang="en-US" dirty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G1c – Circular Information Flow:</a:t>
            </a:r>
            <a:r>
              <a:rPr lang="en-US" dirty="0" smtClean="0"/>
              <a:t> </a:t>
            </a:r>
            <a:r>
              <a:rPr lang="en-US" dirty="0" smtClean="0"/>
              <a:t>DSG </a:t>
            </a:r>
            <a:r>
              <a:rPr lang="en-US" dirty="0"/>
              <a:t>contains a directed</a:t>
            </a:r>
          </a:p>
          <a:p>
            <a:r>
              <a:rPr lang="en-US" dirty="0"/>
              <a:t>cycle consisting entirely of dependency </a:t>
            </a:r>
            <a:r>
              <a:rPr lang="en-US" dirty="0" smtClean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76082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Disallowing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 cannot modify value read by T2</a:t>
            </a:r>
            <a:endParaRPr lang="en-US" dirty="0"/>
          </a:p>
          <a:p>
            <a:pPr lvl="1"/>
            <a:r>
              <a:rPr lang="en-US" dirty="0" smtClean="0"/>
              <a:t>Precludes </a:t>
            </a:r>
            <a:r>
              <a:rPr lang="en-US" dirty="0" smtClean="0"/>
              <a:t>a transaction reading inconsistent data and making inconsistent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62063"/>
            <a:ext cx="8850312" cy="3394075"/>
          </a:xfrm>
        </p:spPr>
        <p:txBody>
          <a:bodyPr/>
          <a:lstStyle/>
          <a:p>
            <a:r>
              <a:rPr lang="en-US" dirty="0" smtClean="0"/>
              <a:t>Just prevent </a:t>
            </a:r>
            <a:r>
              <a:rPr lang="en-US" dirty="0"/>
              <a:t>transactions that perform </a:t>
            </a:r>
            <a:r>
              <a:rPr lang="en-US" dirty="0" smtClean="0"/>
              <a:t>inconsistent reads </a:t>
            </a:r>
            <a:r>
              <a:rPr lang="en-US" dirty="0"/>
              <a:t>or writes from </a:t>
            </a:r>
            <a:r>
              <a:rPr lang="en-US" dirty="0" smtClean="0">
                <a:solidFill>
                  <a:srgbClr val="008000"/>
                </a:solidFill>
              </a:rPr>
              <a:t>committing</a:t>
            </a:r>
          </a:p>
          <a:p>
            <a:endParaRPr lang="en-US" dirty="0"/>
          </a:p>
          <a:p>
            <a:r>
              <a:rPr lang="en-US" dirty="0" smtClean="0">
                <a:latin typeface="Helvetica Neue"/>
                <a:cs typeface="Helvetica Neue"/>
              </a:rPr>
              <a:t>G2 – Anti-</a:t>
            </a:r>
            <a:r>
              <a:rPr lang="en-US" dirty="0">
                <a:latin typeface="Helvetica Neue"/>
                <a:cs typeface="Helvetica Neue"/>
              </a:rPr>
              <a:t>dependency </a:t>
            </a:r>
            <a:r>
              <a:rPr lang="en-US" dirty="0" smtClean="0">
                <a:latin typeface="Helvetica Neue"/>
                <a:cs typeface="Helvetica Neue"/>
              </a:rPr>
              <a:t>Cycles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DSG </a:t>
            </a:r>
            <a:r>
              <a:rPr lang="en-US" dirty="0"/>
              <a:t>contains a directed cycle</a:t>
            </a:r>
          </a:p>
          <a:p>
            <a:r>
              <a:rPr lang="en-US" dirty="0"/>
              <a:t>with one or more anti-dependency </a:t>
            </a:r>
            <a:r>
              <a:rPr lang="en-US" dirty="0" smtClean="0"/>
              <a:t>edges</a:t>
            </a:r>
          </a:p>
          <a:p>
            <a:endParaRPr lang="en-US" dirty="0"/>
          </a:p>
          <a:p>
            <a:r>
              <a:rPr lang="en-US" dirty="0" smtClean="0">
                <a:latin typeface="Helvetica Neue"/>
                <a:cs typeface="Helvetica Neue"/>
              </a:rPr>
              <a:t>G2</a:t>
            </a:r>
            <a:r>
              <a:rPr lang="en-US" dirty="0">
                <a:latin typeface="Helvetica Neue"/>
                <a:cs typeface="Helvetica Neue"/>
              </a:rPr>
              <a:t>-</a:t>
            </a:r>
            <a:r>
              <a:rPr lang="en-US" dirty="0" smtClean="0">
                <a:latin typeface="Helvetica Neue"/>
                <a:cs typeface="Helvetica Neue"/>
              </a:rPr>
              <a:t>item – Item Anti</a:t>
            </a:r>
            <a:r>
              <a:rPr lang="en-US" dirty="0">
                <a:latin typeface="Helvetica Neue"/>
                <a:cs typeface="Helvetica Neue"/>
              </a:rPr>
              <a:t>-dependency </a:t>
            </a:r>
            <a:r>
              <a:rPr lang="en-US" dirty="0" smtClean="0">
                <a:latin typeface="Helvetica Neue"/>
                <a:cs typeface="Helvetica Neue"/>
              </a:rPr>
              <a:t>Cycles:</a:t>
            </a:r>
            <a:r>
              <a:rPr lang="en-US" dirty="0" smtClean="0"/>
              <a:t> </a:t>
            </a:r>
            <a:r>
              <a:rPr lang="en-US" dirty="0" smtClean="0"/>
              <a:t>DSG </a:t>
            </a:r>
            <a:r>
              <a:rPr lang="en-US" dirty="0" smtClean="0"/>
              <a:t>contains a </a:t>
            </a:r>
            <a:r>
              <a:rPr lang="en-US" dirty="0"/>
              <a:t>directed cycle having one or more item-</a:t>
            </a:r>
            <a:r>
              <a:rPr lang="en-US" dirty="0" err="1" smtClean="0"/>
              <a:t>antidependency</a:t>
            </a:r>
            <a:r>
              <a:rPr lang="en-US" dirty="0"/>
              <a:t> </a:t>
            </a:r>
            <a:r>
              <a:rPr lang="en-US" dirty="0" smtClean="0"/>
              <a:t>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Isolation </a:t>
            </a:r>
            <a:r>
              <a:rPr lang="en-US" dirty="0" smtClean="0"/>
              <a:t>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00792"/>
              </p:ext>
            </p:extLst>
          </p:nvPr>
        </p:nvGraphicFramePr>
        <p:xfrm>
          <a:off x="317499" y="1301750"/>
          <a:ext cx="84582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9796"/>
                <a:gridCol w="1476705"/>
                <a:gridCol w="1498600"/>
                <a:gridCol w="1498600"/>
                <a:gridCol w="1714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Isolation levels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G2-Item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G2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UNCOMMITTED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COMITTED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REAPEATABLE READ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SERIALIZABLE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Not possible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51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665537"/>
          </a:xfrm>
        </p:spPr>
        <p:txBody>
          <a:bodyPr/>
          <a:lstStyle/>
          <a:p>
            <a:r>
              <a:rPr lang="en-US" dirty="0" smtClean="0"/>
              <a:t>Transactions, key abstractions on databases</a:t>
            </a:r>
          </a:p>
          <a:p>
            <a:pPr lvl="1"/>
            <a:r>
              <a:rPr lang="en-US" dirty="0" smtClean="0"/>
              <a:t>Application defined sequence of operations on one or more databases that is atomic</a:t>
            </a:r>
            <a:endParaRPr lang="en-US" dirty="0"/>
          </a:p>
          <a:p>
            <a:r>
              <a:rPr lang="en-US" dirty="0" smtClean="0"/>
              <a:t>Key challenge: trade performance to correctness</a:t>
            </a:r>
          </a:p>
          <a:p>
            <a:pPr lvl="1"/>
            <a:r>
              <a:rPr lang="en-US" dirty="0" smtClean="0"/>
              <a:t>On one hand we want to interleave transactions to increase throughput</a:t>
            </a:r>
          </a:p>
          <a:p>
            <a:pPr lvl="1"/>
            <a:r>
              <a:rPr lang="en-US" dirty="0" smtClean="0"/>
              <a:t>On the other hand we want to isolate transactions from each other</a:t>
            </a:r>
          </a:p>
          <a:p>
            <a:r>
              <a:rPr lang="en-US" dirty="0" smtClean="0"/>
              <a:t>Solution: increase interleaving by providing</a:t>
            </a:r>
          </a:p>
          <a:p>
            <a:pPr lvl="1"/>
            <a:r>
              <a:rPr lang="en-US" dirty="0" smtClean="0"/>
              <a:t>Multi-granularity locks</a:t>
            </a:r>
          </a:p>
          <a:p>
            <a:pPr lvl="1"/>
            <a:r>
              <a:rPr lang="en-US" dirty="0" smtClean="0"/>
              <a:t>Relax the isolation semantics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79375"/>
            <a:ext cx="8850312" cy="85725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25500"/>
            <a:ext cx="8850312" cy="4051299"/>
          </a:xfrm>
        </p:spPr>
        <p:txBody>
          <a:bodyPr/>
          <a:lstStyle/>
          <a:p>
            <a:r>
              <a:rPr lang="en-US" dirty="0" smtClean="0"/>
              <a:t>Next Monday: Project Progress Review</a:t>
            </a:r>
          </a:p>
          <a:p>
            <a:pPr lvl="4"/>
            <a:endParaRPr lang="en-US" dirty="0"/>
          </a:p>
          <a:p>
            <a:r>
              <a:rPr lang="en-US" dirty="0" smtClean="0"/>
              <a:t>Create a </a:t>
            </a:r>
            <a:r>
              <a:rPr lang="en-US" dirty="0"/>
              <a:t>G</a:t>
            </a:r>
            <a:r>
              <a:rPr lang="en-US" dirty="0" smtClean="0"/>
              <a:t>oogle doc (in addition to your proposal) specifying:</a:t>
            </a:r>
          </a:p>
          <a:p>
            <a:pPr lvl="1"/>
            <a:r>
              <a:rPr lang="en-US" dirty="0" smtClean="0"/>
              <a:t>Problem you are solving (this can be the same as in your project proposal if it </a:t>
            </a:r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</a:t>
            </a:r>
            <a:r>
              <a:rPr lang="en-US" dirty="0" smtClean="0"/>
              <a:t>change)</a:t>
            </a:r>
          </a:p>
          <a:p>
            <a:pPr lvl="1"/>
            <a:r>
              <a:rPr lang="en-US" dirty="0" smtClean="0"/>
              <a:t>Design, e.g.,</a:t>
            </a:r>
          </a:p>
          <a:p>
            <a:pPr lvl="2"/>
            <a:r>
              <a:rPr lang="en-US" dirty="0" smtClean="0"/>
              <a:t>Briefly described the </a:t>
            </a:r>
            <a:r>
              <a:rPr lang="en-US" dirty="0" smtClean="0"/>
              <a:t>alternatives </a:t>
            </a:r>
            <a:r>
              <a:rPr lang="en-US" dirty="0"/>
              <a:t>you considered if more than </a:t>
            </a:r>
            <a:r>
              <a:rPr lang="en-US" dirty="0" smtClean="0"/>
              <a:t>one</a:t>
            </a:r>
          </a:p>
          <a:p>
            <a:pPr lvl="2"/>
            <a:r>
              <a:rPr lang="en-US" dirty="0" smtClean="0"/>
              <a:t>Architecture diagram of your system</a:t>
            </a:r>
          </a:p>
          <a:p>
            <a:pPr lvl="2"/>
            <a:r>
              <a:rPr lang="en-US" dirty="0" smtClean="0"/>
              <a:t>Short description of functionality provided by each component and its API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reliminary results, any</a:t>
            </a:r>
          </a:p>
          <a:p>
            <a:pPr lvl="1"/>
            <a:r>
              <a:rPr lang="en-US" dirty="0" smtClean="0"/>
              <a:t>No more than 3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provided by database management systems in order to increase performance </a:t>
            </a:r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correctness is not </a:t>
            </a:r>
            <a:r>
              <a:rPr lang="en-US" dirty="0" smtClean="0"/>
              <a:t>necessary, or</a:t>
            </a:r>
          </a:p>
          <a:p>
            <a:pPr lvl="1"/>
            <a:r>
              <a:rPr lang="en-US" dirty="0"/>
              <a:t>Correctness could be assured at the application level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8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68299" y="206375"/>
            <a:ext cx="8651875" cy="8572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Explicit isolation levels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95" y="1219200"/>
            <a:ext cx="8342142" cy="33718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1" charset="-128"/>
              </a:rPr>
              <a:t>A transaction can be declared to have isolation properties that are less stringent than </a:t>
            </a:r>
            <a:r>
              <a:rPr lang="en-US" dirty="0" err="1" smtClean="0">
                <a:ea typeface="ＭＳ Ｐゴシック" pitchFamily="1" charset="-128"/>
              </a:rPr>
              <a:t>serializability</a:t>
            </a:r>
            <a:endParaRPr lang="en-US" dirty="0" smtClean="0">
              <a:ea typeface="ＭＳ Ｐゴシック" pitchFamily="1" charset="-128"/>
            </a:endParaRPr>
          </a:p>
          <a:p>
            <a:pPr lvl="1" eaLnBrk="1" hangingPunct="1"/>
            <a:r>
              <a:rPr lang="en-US" dirty="0" smtClean="0"/>
              <a:t>However SQL standard says that default should be </a:t>
            </a:r>
            <a:r>
              <a:rPr lang="en-US" dirty="0" err="1" smtClean="0"/>
              <a:t>serializable</a:t>
            </a:r>
            <a:r>
              <a:rPr lang="en-US" dirty="0" smtClean="0"/>
              <a:t> (Gray’75 called this “level 3 isolation”)</a:t>
            </a:r>
          </a:p>
          <a:p>
            <a:pPr lvl="1" eaLnBrk="1" hangingPunct="1"/>
            <a:r>
              <a:rPr lang="en-US" dirty="0" smtClean="0"/>
              <a:t>In practice, most systems have weaker default level, and most </a:t>
            </a:r>
            <a:r>
              <a:rPr lang="en-US" dirty="0" smtClean="0"/>
              <a:t>transactions </a:t>
            </a:r>
            <a:r>
              <a:rPr lang="en-US" dirty="0" smtClean="0"/>
              <a:t>run at weaker levels</a:t>
            </a:r>
            <a:r>
              <a:rPr lang="en-US" dirty="0" smtClean="0"/>
              <a:t>!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smtClean="0"/>
              <a:t>Isolation levels are defined with respect to data access conflicts (phenomena) they preclude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00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2363"/>
            <a:ext cx="8974138" cy="4021137"/>
          </a:xfrm>
        </p:spPr>
        <p:txBody>
          <a:bodyPr/>
          <a:lstStyle/>
          <a:p>
            <a:r>
              <a:rPr lang="en-US" dirty="0" smtClean="0">
                <a:latin typeface="Helvetica Neue"/>
                <a:cs typeface="Helvetica Neue"/>
              </a:rPr>
              <a:t>P0: </a:t>
            </a:r>
            <a:r>
              <a:rPr lang="en-US" dirty="0" smtClean="0"/>
              <a:t>T2 writes value modified by T1 before T1 commits</a:t>
            </a:r>
          </a:p>
          <a:p>
            <a:pPr lvl="1"/>
            <a:r>
              <a:rPr lang="en-US" dirty="0" smtClean="0"/>
              <a:t>Transactions cannot be serialized by their writes</a:t>
            </a:r>
            <a:endParaRPr lang="en-US" dirty="0" smtClean="0">
              <a:latin typeface="Helvetica Neue"/>
              <a:cs typeface="Helvetica Neue"/>
            </a:endParaRPr>
          </a:p>
          <a:p>
            <a:r>
              <a:rPr lang="en-US" dirty="0" smtClean="0">
                <a:latin typeface="Helvetica Neue"/>
                <a:cs typeface="Helvetica Neue"/>
              </a:rPr>
              <a:t>P1 </a:t>
            </a:r>
            <a:r>
              <a:rPr lang="en-US" dirty="0" smtClean="0">
                <a:latin typeface="Helvetica Neue"/>
                <a:cs typeface="Helvetica Neue"/>
              </a:rPr>
              <a:t>– Dirty Read:</a:t>
            </a:r>
            <a:r>
              <a:rPr lang="en-US" dirty="0" smtClean="0"/>
              <a:t> T2 reads value modified by T1 before T1 commits</a:t>
            </a:r>
          </a:p>
          <a:p>
            <a:pPr lvl="1"/>
            <a:r>
              <a:rPr lang="en-US" dirty="0" smtClean="0"/>
              <a:t>If T1 aborts </a:t>
            </a:r>
            <a:r>
              <a:rPr lang="en-US" dirty="0"/>
              <a:t>it will be as if transaction T2 read values that have never </a:t>
            </a:r>
            <a:r>
              <a:rPr lang="en-US" dirty="0" smtClean="0"/>
              <a:t>existed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P2 </a:t>
            </a:r>
            <a:r>
              <a:rPr lang="en-US" dirty="0" smtClean="0">
                <a:latin typeface="Helvetica Neue"/>
                <a:cs typeface="Helvetica Neue"/>
              </a:rPr>
              <a:t>– Non-</a:t>
            </a:r>
            <a:r>
              <a:rPr lang="en-US" dirty="0">
                <a:latin typeface="Helvetica Neue"/>
                <a:cs typeface="Helvetica Neue"/>
              </a:rPr>
              <a:t>Repeatable </a:t>
            </a:r>
            <a:r>
              <a:rPr lang="en-US" dirty="0" smtClean="0">
                <a:latin typeface="Helvetica Neue"/>
                <a:cs typeface="Helvetica Neue"/>
              </a:rPr>
              <a:t>Read:</a:t>
            </a:r>
            <a:r>
              <a:rPr lang="en-US" dirty="0" smtClean="0"/>
              <a:t> </a:t>
            </a:r>
            <a:r>
              <a:rPr lang="en-US" dirty="0" smtClean="0"/>
              <a:t>T2 </a:t>
            </a:r>
            <a:r>
              <a:rPr lang="en-US" dirty="0"/>
              <a:t>reads </a:t>
            </a:r>
            <a:r>
              <a:rPr lang="en-US" dirty="0" smtClean="0"/>
              <a:t>value, after which T1 modifies it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T1 attempts to re-</a:t>
            </a:r>
            <a:r>
              <a:rPr lang="en-US" dirty="0" smtClean="0"/>
              <a:t>read value </a:t>
            </a:r>
            <a:r>
              <a:rPr lang="en-US" dirty="0"/>
              <a:t>it can </a:t>
            </a:r>
            <a:r>
              <a:rPr lang="en-US" dirty="0" smtClean="0"/>
              <a:t>read another value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P3 – Phantom:</a:t>
            </a:r>
            <a:r>
              <a:rPr lang="en-US" dirty="0" smtClean="0"/>
              <a:t> (see next)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0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transaction T1 reads a set of rows that satisfy some </a:t>
            </a:r>
            <a:r>
              <a:rPr lang="en-US" dirty="0" smtClean="0"/>
              <a:t>condition  </a:t>
            </a:r>
            <a:endParaRPr lang="en-US" dirty="0" smtClean="0"/>
          </a:p>
          <a:p>
            <a:pPr marL="1546225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Another </a:t>
            </a:r>
            <a:r>
              <a:rPr lang="en-US" dirty="0"/>
              <a:t>transaction T2 executes a statement that causes new rows to be added or removed from the search </a:t>
            </a:r>
            <a:r>
              <a:rPr lang="en-US" dirty="0" smtClean="0"/>
              <a:t>condition  </a:t>
            </a:r>
          </a:p>
          <a:p>
            <a:pPr marL="1546225" lvl="2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T1 repeats the read it will obtain a different set of rows.</a:t>
            </a:r>
          </a:p>
        </p:txBody>
      </p:sp>
    </p:spTree>
    <p:extLst>
      <p:ext uri="{BB962C8B-B14F-4D97-AF65-F5344CB8AC3E}">
        <p14:creationId xmlns:p14="http://schemas.microsoft.com/office/powerpoint/2010/main" val="13847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05979"/>
            <a:ext cx="8446432" cy="8572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Phantom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5328" y="1059968"/>
            <a:ext cx="4258272" cy="384223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T1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Select count(*) 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where dept = “Acct”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find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and S-lock (“Sue”, “Acct”, 3500) and (“Tim”, “Acct, 2400)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Select </a:t>
            </a:r>
            <a:r>
              <a:rPr lang="en-US" sz="2100" dirty="0" err="1" smtClean="0">
                <a:latin typeface="Courier New"/>
                <a:ea typeface="ＭＳ Ｐゴシック" charset="-128"/>
                <a:cs typeface="Courier New"/>
              </a:rPr>
              <a:t>sum(salary</a:t>
            </a: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sz="2100" dirty="0" smtClean="0">
                <a:latin typeface="Courier New"/>
                <a:ea typeface="ＭＳ Ｐゴシック" charset="-128"/>
                <a:cs typeface="Courier New"/>
              </a:rPr>
              <a:t>where dept = “Acct”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/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find </a:t>
            </a:r>
            <a:r>
              <a:rPr lang="en-US" sz="1800" i="1" dirty="0" smtClean="0">
                <a:latin typeface="Courier New"/>
                <a:ea typeface="ＭＳ Ｐゴシック" charset="-128"/>
                <a:cs typeface="Courier New"/>
              </a:rPr>
              <a:t>and S-lock (“Sue”, “Acct”, 3500) and (“Tim”, “Acct, 2400) and </a:t>
            </a:r>
            <a:r>
              <a:rPr lang="en-US" sz="1800" i="1" dirty="0" smtClean="0">
                <a:solidFill>
                  <a:srgbClr val="FF0000"/>
                </a:solidFill>
                <a:latin typeface="Courier New"/>
                <a:ea typeface="ＭＳ Ｐゴシック" charset="-128"/>
                <a:cs typeface="Courier New"/>
              </a:rPr>
              <a:t>(“Joe”, “Acct”, 2000)</a:t>
            </a:r>
          </a:p>
          <a:p>
            <a:pPr eaLnBrk="1" hangingPunct="1"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eaLnBrk="1" hangingPunct="1"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060" name="Content Placeholder 4"/>
          <p:cNvSpPr>
            <a:spLocks noGrp="1"/>
          </p:cNvSpPr>
          <p:nvPr>
            <p:ph sz="half" idx="2"/>
          </p:nvPr>
        </p:nvSpPr>
        <p:spPr>
          <a:xfrm>
            <a:off x="4631036" y="1063384"/>
            <a:ext cx="4267200" cy="3280016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T2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Insert (“</a:t>
            </a:r>
            <a:r>
              <a:rPr lang="en-US" sz="1800" dirty="0" err="1" smtClean="0">
                <a:latin typeface="Courier New"/>
                <a:ea typeface="ＭＳ Ｐゴシック" charset="-128"/>
                <a:cs typeface="Courier New"/>
              </a:rPr>
              <a:t>Joe”,”Acct</a:t>
            </a: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”, 2000)</a:t>
            </a:r>
          </a:p>
          <a:p>
            <a:pPr>
              <a:buFontTx/>
              <a:buNone/>
            </a:pP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 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X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-lock the new record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/>
                <a:ea typeface="ＭＳ Ｐゴシック" charset="-128"/>
                <a:cs typeface="Courier New"/>
              </a:rPr>
              <a:t>Commit</a:t>
            </a:r>
          </a:p>
          <a:p>
            <a:pPr>
              <a:buFontTx/>
              <a:buNone/>
            </a:pP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</a:t>
            </a:r>
            <a:r>
              <a:rPr lang="en-US" sz="1400" dirty="0" smtClean="0">
                <a:latin typeface="Courier New"/>
                <a:ea typeface="ＭＳ Ｐゴシック" charset="-128"/>
                <a:cs typeface="Courier New"/>
              </a:rPr>
              <a:t>/ 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release </a:t>
            </a:r>
            <a:r>
              <a:rPr lang="en-US" sz="1400" i="1" dirty="0" smtClean="0">
                <a:latin typeface="Courier New"/>
                <a:ea typeface="ＭＳ Ｐゴシック" charset="-128"/>
                <a:cs typeface="Courier New"/>
              </a:rPr>
              <a:t>locks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23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r>
              <a:rPr lang="en-US" dirty="0" smtClean="0"/>
              <a:t>Levels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47271"/>
              </p:ext>
            </p:extLst>
          </p:nvPr>
        </p:nvGraphicFramePr>
        <p:xfrm>
          <a:off x="266699" y="1031240"/>
          <a:ext cx="8877301" cy="33121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1"/>
                <a:gridCol w="876300"/>
                <a:gridCol w="1447800"/>
                <a:gridCol w="2146300"/>
                <a:gridCol w="2222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Isolation levels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Degree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Proscribed Phenomena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locks on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data items and phantoms (same unless noted)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Write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locks on data items and phantoms (always the same)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Short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write locks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UNCOMMITTED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none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READ COMITTED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Short read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REAPEATABLE READ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P1, P2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data-item read locks, short phantom locks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SERIALIZABLE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3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P0, P1, P2, P3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read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Long write locks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66700" y="2298700"/>
            <a:ext cx="2184400" cy="2655332"/>
            <a:chOff x="266700" y="2298700"/>
            <a:chExt cx="2184400" cy="2655332"/>
          </a:xfrm>
        </p:grpSpPr>
        <p:sp>
          <p:nvSpPr>
            <p:cNvPr id="3" name="Rectangle 2"/>
            <p:cNvSpPr/>
            <p:nvPr/>
          </p:nvSpPr>
          <p:spPr>
            <a:xfrm>
              <a:off x="266700" y="2298700"/>
              <a:ext cx="2184400" cy="2044700"/>
            </a:xfrm>
            <a:prstGeom prst="rect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3300" y="4584700"/>
              <a:ext cx="643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Source Sans Pro"/>
                  <a:cs typeface="Source Sans Pro"/>
                </a:rPr>
                <a:t>ANSI</a:t>
              </a:r>
              <a:endParaRPr lang="en-US" dirty="0">
                <a:solidFill>
                  <a:srgbClr val="008000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3" idx="2"/>
            </p:cNvCxnSpPr>
            <p:nvPr/>
          </p:nvCxnSpPr>
          <p:spPr>
            <a:xfrm flipV="1">
              <a:off x="1325081" y="4343400"/>
              <a:ext cx="33819" cy="241300"/>
            </a:xfrm>
            <a:prstGeom prst="line">
              <a:avLst/>
            </a:prstGeom>
            <a:ln w="38100" cmpd="sng">
              <a:solidFill>
                <a:srgbClr val="1AA75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66900" y="1930400"/>
            <a:ext cx="2547926" cy="3010932"/>
            <a:chOff x="1866900" y="1930400"/>
            <a:chExt cx="2547926" cy="3010932"/>
          </a:xfrm>
        </p:grpSpPr>
        <p:sp>
          <p:nvSpPr>
            <p:cNvPr id="8" name="Rectangle 7"/>
            <p:cNvSpPr/>
            <p:nvPr/>
          </p:nvSpPr>
          <p:spPr>
            <a:xfrm>
              <a:off x="2451100" y="1930400"/>
              <a:ext cx="876300" cy="2413000"/>
            </a:xfrm>
            <a:prstGeom prst="rect">
              <a:avLst/>
            </a:prstGeom>
            <a:noFill/>
            <a:ln w="38100" cmpd="sng">
              <a:solidFill>
                <a:srgbClr val="3D84C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6900" y="4572000"/>
              <a:ext cx="2547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D84C7"/>
                  </a:solidFill>
                  <a:latin typeface="Source Sans Pro"/>
                  <a:cs typeface="Source Sans Pro"/>
                </a:rPr>
                <a:t>Gray’s isolation degrees</a:t>
              </a:r>
              <a:endParaRPr lang="en-US" dirty="0">
                <a:solidFill>
                  <a:srgbClr val="3D84C7"/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8" idx="2"/>
            </p:cNvCxnSpPr>
            <p:nvPr/>
          </p:nvCxnSpPr>
          <p:spPr>
            <a:xfrm flipH="1" flipV="1">
              <a:off x="2889250" y="4343400"/>
              <a:ext cx="251613" cy="228600"/>
            </a:xfrm>
            <a:prstGeom prst="line">
              <a:avLst/>
            </a:prstGeom>
            <a:ln w="38100" cmpd="sng">
              <a:solidFill>
                <a:srgbClr val="3D84C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54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416175"/>
            <a:ext cx="8850312" cy="857250"/>
          </a:xfrm>
        </p:spPr>
        <p:txBody>
          <a:bodyPr/>
          <a:lstStyle/>
          <a:p>
            <a:r>
              <a:rPr lang="en-US" dirty="0" smtClean="0"/>
              <a:t>Generalized Isolation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53975"/>
            <a:ext cx="8850312" cy="857250"/>
          </a:xfrm>
        </p:spPr>
        <p:txBody>
          <a:bodyPr/>
          <a:lstStyle/>
          <a:p>
            <a:r>
              <a:rPr lang="en-US" dirty="0" smtClean="0"/>
              <a:t>Direct Serialization Graph (DSG)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25565"/>
              </p:ext>
            </p:extLst>
          </p:nvPr>
        </p:nvGraphicFramePr>
        <p:xfrm>
          <a:off x="500063" y="1008063"/>
          <a:ext cx="833913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3337"/>
                <a:gridCol w="3620923"/>
                <a:gridCol w="21448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Conflict Name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Description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Source Sans Pro"/>
                          <a:cs typeface="Source Sans Pro"/>
                        </a:rPr>
                        <a:t>DSG</a:t>
                      </a:r>
                      <a:endParaRPr lang="en-US" b="0" dirty="0">
                        <a:latin typeface="Source Sans Pro"/>
                        <a:cs typeface="Source Sans Pr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write-depends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value, then T2 overwrites it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read-depends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writes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</a:t>
                      </a: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 T2 reads it 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             T2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Directly anti-depends</a:t>
                      </a:r>
                      <a:endParaRPr lang="en-US" dirty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reads value,</a:t>
                      </a:r>
                      <a:r>
                        <a:rPr lang="en-US" baseline="0" dirty="0" smtClean="0">
                          <a:latin typeface="Source Sans Pro Light"/>
                          <a:cs typeface="Source Sans Pro Light"/>
                        </a:rPr>
                        <a:t> then T2 writes it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 Light"/>
                          <a:cs typeface="Source Sans Pro Light"/>
                        </a:rPr>
                        <a:t>T1               T2</a:t>
                      </a:r>
                      <a:endParaRPr lang="en-US" dirty="0" smtClean="0">
                        <a:latin typeface="Source Sans Pro Light"/>
                        <a:cs typeface="Source Sans Pro Ligh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48500" y="15875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48500" y="19558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61200" y="2324100"/>
            <a:ext cx="571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9300" y="1320800"/>
            <a:ext cx="442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ww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9300" y="1663700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wr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9300" y="201930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Source Sans Pro"/>
                <a:cs typeface="Source Sans Pro"/>
              </a:rPr>
              <a:t>rw</a:t>
            </a:r>
            <a:endParaRPr lang="en-US" sz="1400" dirty="0">
              <a:latin typeface="Source Sans Pro"/>
              <a:cs typeface="Source Sans Pro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44600" y="3898900"/>
            <a:ext cx="5753100" cy="1171377"/>
            <a:chOff x="1244600" y="3898900"/>
            <a:chExt cx="5753100" cy="1171377"/>
          </a:xfrm>
        </p:grpSpPr>
        <p:sp>
          <p:nvSpPr>
            <p:cNvPr id="19" name="Oval 18"/>
            <p:cNvSpPr/>
            <p:nvPr/>
          </p:nvSpPr>
          <p:spPr>
            <a:xfrm>
              <a:off x="1244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830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451600" y="4330700"/>
              <a:ext cx="546100" cy="4953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26262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/>
                  <a:cs typeface="Source Sans Pro"/>
                </a:rPr>
                <a:t>T3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/>
                <a:cs typeface="Source Sans Pro"/>
              </a:endParaRPr>
            </a:p>
          </p:txBody>
        </p:sp>
        <p:cxnSp>
          <p:nvCxnSpPr>
            <p:cNvPr id="23" name="Curved Connector 22"/>
            <p:cNvCxnSpPr>
              <a:stCxn id="19" idx="7"/>
              <a:endCxn id="20" idx="1"/>
            </p:cNvCxnSpPr>
            <p:nvPr/>
          </p:nvCxnSpPr>
          <p:spPr>
            <a:xfrm rot="5400000" flipH="1" flipV="1">
              <a:off x="2736850" y="3377111"/>
              <a:ext cx="12700" cy="2052248"/>
            </a:xfrm>
            <a:prstGeom prst="curvedConnector3">
              <a:avLst>
                <a:gd name="adj1" fmla="val 16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28900" y="3898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27" name="Curved Connector 26"/>
            <p:cNvCxnSpPr>
              <a:stCxn id="19" idx="5"/>
              <a:endCxn id="20" idx="3"/>
            </p:cNvCxnSpPr>
            <p:nvPr/>
          </p:nvCxnSpPr>
          <p:spPr>
            <a:xfrm rot="16200000" flipH="1">
              <a:off x="2736850" y="3727341"/>
              <a:ext cx="12700" cy="2052248"/>
            </a:xfrm>
            <a:prstGeom prst="curvedConnector3">
              <a:avLst>
                <a:gd name="adj1" fmla="val 1371142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78100" y="46228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3" name="Curved Connector 32"/>
            <p:cNvCxnSpPr>
              <a:stCxn id="19" idx="4"/>
              <a:endCxn id="21" idx="3"/>
            </p:cNvCxnSpPr>
            <p:nvPr/>
          </p:nvCxnSpPr>
          <p:spPr>
            <a:xfrm rot="5400000" flipH="1" flipV="1">
              <a:off x="3988344" y="2282771"/>
              <a:ext cx="72535" cy="5013924"/>
            </a:xfrm>
            <a:prstGeom prst="curvedConnector3">
              <a:avLst>
                <a:gd name="adj1" fmla="val -315158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0" y="4762500"/>
              <a:ext cx="442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37" name="Curved Connector 36"/>
            <p:cNvCxnSpPr>
              <a:stCxn id="20" idx="6"/>
              <a:endCxn id="21" idx="2"/>
            </p:cNvCxnSpPr>
            <p:nvPr/>
          </p:nvCxnSpPr>
          <p:spPr>
            <a:xfrm>
              <a:off x="4229100" y="4578350"/>
              <a:ext cx="2222500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26262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38700" y="4279900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wr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  <p:cxnSp>
          <p:nvCxnSpPr>
            <p:cNvPr id="42" name="Curved Connector 41"/>
            <p:cNvCxnSpPr>
              <a:stCxn id="20" idx="7"/>
              <a:endCxn id="21" idx="1"/>
            </p:cNvCxnSpPr>
            <p:nvPr/>
          </p:nvCxnSpPr>
          <p:spPr>
            <a:xfrm rot="5400000" flipH="1" flipV="1">
              <a:off x="5340350" y="3212011"/>
              <a:ext cx="12700" cy="2382448"/>
            </a:xfrm>
            <a:prstGeom prst="curvedConnector3">
              <a:avLst>
                <a:gd name="adj1" fmla="val 1471142"/>
              </a:avLst>
            </a:prstGeom>
            <a:ln w="12700">
              <a:solidFill>
                <a:srgbClr val="262626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30800" y="39370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Source Sans Pro"/>
                  <a:cs typeface="Source Sans Pro"/>
                </a:rPr>
                <a:t>rw</a:t>
              </a:r>
              <a:endParaRPr lang="en-US" sz="1400" dirty="0">
                <a:latin typeface="Source Sans Pro"/>
                <a:cs typeface="Source Sans Pr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5300" y="2578100"/>
            <a:ext cx="6629400" cy="1371600"/>
            <a:chOff x="495300" y="2578100"/>
            <a:chExt cx="6629400" cy="1371600"/>
          </a:xfrm>
        </p:grpSpPr>
        <p:sp>
          <p:nvSpPr>
            <p:cNvPr id="18" name="Content Placeholder 4"/>
            <p:cNvSpPr txBox="1">
              <a:spLocks/>
            </p:cNvSpPr>
            <p:nvPr/>
          </p:nvSpPr>
          <p:spPr bwMode="auto">
            <a:xfrm>
              <a:off x="546100" y="2984500"/>
              <a:ext cx="6578600" cy="965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76263" algn="l"/>
                  <a:tab pos="914400" algn="l"/>
                  <a:tab pos="1252538" algn="l"/>
                  <a:tab pos="1603375" algn="l"/>
                  <a:tab pos="42338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T1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:W(</a:t>
              </a: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A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), W(B), W(C) </a:t>
              </a:r>
              <a:endParaRPr lang="en-US" altLang="ko-KR" sz="1800" b="0" dirty="0">
                <a:latin typeface="Courier New" charset="0"/>
                <a:ea typeface="굴림" charset="0"/>
                <a:cs typeface="굴림" charset="0"/>
              </a:endParaRP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>
                  <a:latin typeface="Courier New" charset="0"/>
                  <a:ea typeface="굴림" charset="0"/>
                  <a:cs typeface="굴림" charset="0"/>
                </a:rPr>
                <a:t>T2:     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                 R(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B)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, W(C)</a:t>
              </a:r>
            </a:p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T3:                 W(B)</a:t>
              </a:r>
              <a:r>
                <a:rPr lang="en-US" altLang="ko-KR" sz="1800" b="0" dirty="0" smtClean="0">
                  <a:latin typeface="Courier New" charset="0"/>
                  <a:ea typeface="굴림" charset="0"/>
                  <a:cs typeface="굴림" charset="0"/>
                </a:rPr>
                <a:t>          </a:t>
              </a:r>
              <a:r>
                <a:rPr lang="en-US" sz="1800" b="0" dirty="0" smtClean="0">
                  <a:latin typeface="Courier New" charset="0"/>
                  <a:ea typeface="굴림" charset="0"/>
                  <a:cs typeface="굴림" charset="0"/>
                </a:rPr>
                <a:t>  R</a:t>
              </a:r>
              <a:r>
                <a:rPr lang="de-DE" sz="1800" b="0" dirty="0" smtClean="0">
                  <a:latin typeface="Courier New" charset="0"/>
                  <a:ea typeface="굴림" charset="0"/>
                  <a:cs typeface="굴림" charset="0"/>
                </a:rPr>
                <a:t>(C), W(B)</a:t>
              </a:r>
              <a:endParaRPr lang="en-US" sz="1800" b="0" dirty="0">
                <a:latin typeface="Helvetica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" y="2578100"/>
              <a:ext cx="1137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 Light"/>
                  <a:cs typeface="Source Sans Pro Light"/>
                </a:rPr>
                <a:t>Example:</a:t>
              </a:r>
              <a:endParaRPr lang="en-US" sz="2000" dirty="0">
                <a:latin typeface="Source Sans Pro Light"/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8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40086</TotalTime>
  <Words>1136</Words>
  <Application>Microsoft Macintosh PowerPoint</Application>
  <PresentationFormat>On-screen Show (16:9)</PresentationFormat>
  <Paragraphs>203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DB_deck_16x9_example</vt:lpstr>
      <vt:lpstr>Excel.Chart.8</vt:lpstr>
      <vt:lpstr>Isolation Levels (Lecture 14, cs262a) </vt:lpstr>
      <vt:lpstr>Isolation Levels</vt:lpstr>
      <vt:lpstr>Explicit isolation levels</vt:lpstr>
      <vt:lpstr>Phenomena</vt:lpstr>
      <vt:lpstr>Phantom</vt:lpstr>
      <vt:lpstr>Phantom Example</vt:lpstr>
      <vt:lpstr>Isolation Levels</vt:lpstr>
      <vt:lpstr>Generalized Isolation Levels</vt:lpstr>
      <vt:lpstr>Direct Serialization Graph (DSG)</vt:lpstr>
      <vt:lpstr>Disallowing P0</vt:lpstr>
      <vt:lpstr>G0</vt:lpstr>
      <vt:lpstr>Disallowing P1</vt:lpstr>
      <vt:lpstr>G1</vt:lpstr>
      <vt:lpstr>Disallowing P2</vt:lpstr>
      <vt:lpstr>G2</vt:lpstr>
      <vt:lpstr>Generalized Isolation Levels</vt:lpstr>
      <vt:lpstr>Summary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1877</cp:revision>
  <cp:lastPrinted>2016-09-26T22:07:19Z</cp:lastPrinted>
  <dcterms:created xsi:type="dcterms:W3CDTF">2015-02-13T19:56:21Z</dcterms:created>
  <dcterms:modified xsi:type="dcterms:W3CDTF">2016-10-12T19:33:19Z</dcterms:modified>
</cp:coreProperties>
</file>