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77" r:id="rId2"/>
    <p:sldId id="866" r:id="rId3"/>
    <p:sldId id="867" r:id="rId4"/>
    <p:sldId id="868" r:id="rId5"/>
    <p:sldId id="871" r:id="rId6"/>
    <p:sldId id="872" r:id="rId7"/>
    <p:sldId id="873" r:id="rId8"/>
    <p:sldId id="874" r:id="rId9"/>
    <p:sldId id="875" r:id="rId10"/>
    <p:sldId id="876" r:id="rId11"/>
    <p:sldId id="877" r:id="rId12"/>
    <p:sldId id="878" r:id="rId13"/>
    <p:sldId id="880" r:id="rId14"/>
    <p:sldId id="881" r:id="rId15"/>
    <p:sldId id="882" r:id="rId16"/>
    <p:sldId id="887" r:id="rId17"/>
    <p:sldId id="888" r:id="rId18"/>
    <p:sldId id="891" r:id="rId19"/>
    <p:sldId id="892" r:id="rId20"/>
    <p:sldId id="894" r:id="rId21"/>
    <p:sldId id="895" r:id="rId22"/>
    <p:sldId id="909" r:id="rId23"/>
    <p:sldId id="912" r:id="rId24"/>
    <p:sldId id="913" r:id="rId25"/>
    <p:sldId id="898" r:id="rId26"/>
    <p:sldId id="907" r:id="rId27"/>
    <p:sldId id="908" r:id="rId28"/>
    <p:sldId id="901" r:id="rId29"/>
    <p:sldId id="902" r:id="rId30"/>
    <p:sldId id="903" r:id="rId31"/>
    <p:sldId id="915" r:id="rId32"/>
    <p:sldId id="905" r:id="rId33"/>
    <p:sldId id="914" r:id="rId34"/>
    <p:sldId id="910" r:id="rId35"/>
    <p:sldId id="911" r:id="rId36"/>
    <p:sldId id="916" r:id="rId3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53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11/20/16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6600" dirty="0">
                <a:ea typeface="ＭＳ Ｐゴシック" charset="0"/>
              </a:rPr>
              <a:t>GFS and </a:t>
            </a:r>
            <a:r>
              <a:rPr lang="en-US" sz="6600" dirty="0" err="1">
                <a:ea typeface="ＭＳ Ｐゴシック" charset="0"/>
              </a:rPr>
              <a:t>BigTable</a:t>
            </a:r>
            <a:r>
              <a:rPr lang="en-US" sz="4800" dirty="0">
                <a:ea typeface="ＭＳ Ｐゴシック" charset="0"/>
              </a:rPr>
              <a:t/>
            </a:r>
            <a:br>
              <a:rPr lang="en-US" sz="4800" dirty="0">
                <a:ea typeface="ＭＳ Ｐゴシック" charset="0"/>
              </a:rPr>
            </a:br>
            <a:r>
              <a:rPr lang="en-US" sz="4800" dirty="0">
                <a:ea typeface="ＭＳ Ｐゴシック" charset="0"/>
              </a:rPr>
              <a:t>(Lecture 20, 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November 2,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01 at 9.4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74"/>
            <a:ext cx="9144000" cy="3570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0463"/>
            <a:ext cx="8850312" cy="528637"/>
          </a:xfrm>
        </p:spPr>
        <p:txBody>
          <a:bodyPr/>
          <a:lstStyle/>
          <a:p>
            <a:r>
              <a:rPr lang="en-US" dirty="0" smtClean="0"/>
              <a:t>Single Master (why?)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Screen Shot 2016-11-01 at 9.4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274"/>
            <a:ext cx="9144000" cy="35704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0463"/>
            <a:ext cx="8850312" cy="2509837"/>
          </a:xfrm>
        </p:spPr>
        <p:txBody>
          <a:bodyPr/>
          <a:lstStyle/>
          <a:p>
            <a:r>
              <a:rPr lang="en-US" dirty="0" smtClean="0"/>
              <a:t>64MB chunks</a:t>
            </a:r>
            <a:r>
              <a:rPr lang="en-US" dirty="0"/>
              <a:t> </a:t>
            </a:r>
            <a:r>
              <a:rPr lang="en-US" dirty="0" smtClean="0"/>
              <a:t>identified </a:t>
            </a:r>
            <a:r>
              <a:rPr lang="en-US" dirty="0"/>
              <a:t>by </a:t>
            </a:r>
            <a:r>
              <a:rPr lang="en-US" dirty="0" smtClean="0"/>
              <a:t>unique </a:t>
            </a:r>
            <a:r>
              <a:rPr lang="en-US" dirty="0"/>
              <a:t>64 bit </a:t>
            </a:r>
            <a:r>
              <a:rPr lang="en-US" dirty="0" smtClean="0"/>
              <a:t>identifier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8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64MB chunks: pros and cons?</a:t>
            </a:r>
          </a:p>
          <a:p>
            <a:endParaRPr lang="en-US" dirty="0" smtClean="0"/>
          </a:p>
          <a:p>
            <a:r>
              <a:rPr lang="en-US" dirty="0" smtClean="0"/>
              <a:t>How do they deal with hotspots?</a:t>
            </a:r>
          </a:p>
          <a:p>
            <a:endParaRPr lang="en-US" dirty="0"/>
          </a:p>
          <a:p>
            <a:r>
              <a:rPr lang="en-US" dirty="0" smtClean="0"/>
              <a:t>How do they achieve master fault tolerance?</a:t>
            </a:r>
          </a:p>
          <a:p>
            <a:endParaRPr lang="en-US" dirty="0"/>
          </a:p>
          <a:p>
            <a:r>
              <a:rPr lang="en-US" dirty="0"/>
              <a:t>How does master achieve high throughput, perform load balancing, </a:t>
            </a:r>
            <a:r>
              <a:rPr lang="en-US" dirty="0" err="1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9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79500"/>
            <a:ext cx="8850312" cy="3975099"/>
          </a:xfrm>
        </p:spPr>
        <p:txBody>
          <a:bodyPr>
            <a:normAutofit/>
          </a:bodyPr>
          <a:lstStyle/>
          <a:p>
            <a:r>
              <a:rPr lang="en-US" dirty="0" smtClean="0"/>
              <a:t>Mutation: write/append operation to a chunk</a:t>
            </a:r>
            <a:endParaRPr lang="en-US" dirty="0"/>
          </a:p>
          <a:p>
            <a:r>
              <a:rPr lang="en-US" dirty="0" smtClean="0"/>
              <a:t>Use lease mechanism to ensure consistency: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grants </a:t>
            </a:r>
            <a:r>
              <a:rPr lang="en-US" dirty="0" smtClean="0"/>
              <a:t>a chunk lease </a:t>
            </a:r>
            <a:r>
              <a:rPr lang="en-US" dirty="0"/>
              <a:t>to one </a:t>
            </a:r>
            <a:r>
              <a:rPr lang="en-US" dirty="0" smtClean="0"/>
              <a:t>of replicas (primary)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picks a </a:t>
            </a:r>
            <a:r>
              <a:rPr lang="en-US" dirty="0" smtClean="0"/>
              <a:t>serial order </a:t>
            </a:r>
            <a:r>
              <a:rPr lang="en-US" dirty="0"/>
              <a:t>for all mutations to the </a:t>
            </a:r>
            <a:r>
              <a:rPr lang="en-US" dirty="0" smtClean="0"/>
              <a:t>chunk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replicas follow </a:t>
            </a:r>
            <a:r>
              <a:rPr lang="en-US" dirty="0" smtClean="0"/>
              <a:t>this order </a:t>
            </a:r>
            <a:r>
              <a:rPr lang="en-US" dirty="0"/>
              <a:t>when applying </a:t>
            </a:r>
            <a:r>
              <a:rPr lang="en-US" dirty="0" smtClean="0"/>
              <a:t>mutations </a:t>
            </a:r>
          </a:p>
          <a:p>
            <a:pPr lvl="1"/>
            <a:r>
              <a:rPr lang="en-US" dirty="0" smtClean="0"/>
              <a:t>Global mutation order defined </a:t>
            </a:r>
            <a:r>
              <a:rPr lang="en-US" dirty="0"/>
              <a:t>first by </a:t>
            </a:r>
            <a:endParaRPr lang="en-US" dirty="0" smtClean="0"/>
          </a:p>
          <a:p>
            <a:pPr lvl="2"/>
            <a:r>
              <a:rPr lang="en-US" dirty="0" smtClean="0"/>
              <a:t>lease </a:t>
            </a:r>
            <a:r>
              <a:rPr lang="en-US" dirty="0"/>
              <a:t>grant order chosen by </a:t>
            </a:r>
            <a:r>
              <a:rPr lang="en-US" dirty="0" smtClean="0"/>
              <a:t>the master</a:t>
            </a:r>
          </a:p>
          <a:p>
            <a:pPr lvl="2"/>
            <a:r>
              <a:rPr lang="en-US" dirty="0" smtClean="0"/>
              <a:t>serial </a:t>
            </a:r>
            <a:r>
              <a:rPr lang="en-US" dirty="0"/>
              <a:t>numbers </a:t>
            </a:r>
            <a:r>
              <a:rPr lang="en-US" dirty="0" smtClean="0"/>
              <a:t>assigned by </a:t>
            </a:r>
            <a:r>
              <a:rPr lang="en-US" dirty="0"/>
              <a:t>the </a:t>
            </a:r>
            <a:r>
              <a:rPr lang="en-US" dirty="0" smtClean="0"/>
              <a:t>primary within lease</a:t>
            </a:r>
          </a:p>
          <a:p>
            <a:r>
              <a:rPr lang="en-US" dirty="0" smtClean="0"/>
              <a:t>If master doesn’t hear from primary, it grant lease to another replica after lease expires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Control and data Flow</a:t>
            </a:r>
            <a:endParaRPr lang="en-US" dirty="0"/>
          </a:p>
        </p:txBody>
      </p:sp>
      <p:pic>
        <p:nvPicPr>
          <p:cNvPr id="4" name="Picture 3" descr="Screen Shot 2016-11-01 at 10.34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69" y="1040134"/>
            <a:ext cx="4729431" cy="410336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Writes Appends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specifies </a:t>
            </a:r>
            <a:r>
              <a:rPr lang="en-US" dirty="0"/>
              <a:t>only the </a:t>
            </a:r>
            <a:r>
              <a:rPr lang="en-US" dirty="0" smtClean="0"/>
              <a:t>data 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GFS</a:t>
            </a:r>
            <a:r>
              <a:rPr lang="en-US" dirty="0"/>
              <a:t> </a:t>
            </a:r>
            <a:r>
              <a:rPr lang="en-US" dirty="0" smtClean="0"/>
              <a:t>picks offset to append data and returns it to client</a:t>
            </a:r>
          </a:p>
          <a:p>
            <a:pPr lvl="2"/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checks </a:t>
            </a:r>
            <a:r>
              <a:rPr lang="en-US" dirty="0" smtClean="0"/>
              <a:t>if </a:t>
            </a:r>
            <a:r>
              <a:rPr lang="en-US" dirty="0"/>
              <a:t>appending r</a:t>
            </a:r>
            <a:r>
              <a:rPr lang="en-US" dirty="0" smtClean="0"/>
              <a:t>ecord will exceed chunk max size</a:t>
            </a:r>
          </a:p>
          <a:p>
            <a:r>
              <a:rPr lang="en-US" dirty="0" smtClean="0"/>
              <a:t>If yes</a:t>
            </a:r>
          </a:p>
          <a:p>
            <a:pPr lvl="1"/>
            <a:r>
              <a:rPr lang="en-US" dirty="0" smtClean="0"/>
              <a:t>Pad chunk to maximum</a:t>
            </a:r>
            <a:r>
              <a:rPr lang="en-US" dirty="0"/>
              <a:t>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Tell client to try on a new chunk</a:t>
            </a:r>
          </a:p>
        </p:txBody>
      </p:sp>
    </p:spTree>
    <p:extLst>
      <p:ext uri="{BB962C8B-B14F-4D97-AF65-F5344CB8AC3E}">
        <p14:creationId xmlns:p14="http://schemas.microsoft.com/office/powerpoint/2010/main" val="68426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 locking management</a:t>
            </a:r>
          </a:p>
          <a:p>
            <a:pPr lvl="1"/>
            <a:r>
              <a:rPr lang="en-US" dirty="0" smtClean="0"/>
              <a:t>Each master operation acquires a set </a:t>
            </a:r>
            <a:r>
              <a:rPr lang="en-US" dirty="0"/>
              <a:t>o</a:t>
            </a:r>
            <a:r>
              <a:rPr lang="en-US" dirty="0" smtClean="0"/>
              <a:t>f locks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34" charset="-127"/>
              </a:rPr>
              <a:t>Locking scheme allows concurrent mutations in same 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34" charset="-127"/>
              </a:rPr>
              <a:t>Locks are acquired in a consistent total order to prevent 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deadlock</a:t>
            </a:r>
          </a:p>
          <a:p>
            <a:pPr lvl="1"/>
            <a:endParaRPr lang="en-US" altLang="ko-KR" dirty="0" smtClean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Replica Placement</a:t>
            </a:r>
          </a:p>
          <a:p>
            <a:pPr lvl="1" fontAlgn="auto">
              <a:defRPr/>
            </a:pP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Spread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34" charset="-127"/>
              </a:rPr>
              <a:t>chunk replicas across </a:t>
            </a:r>
            <a:r>
              <a:rPr lang="en-US" altLang="ko-KR" dirty="0" smtClean="0">
                <a:solidFill>
                  <a:schemeClr val="tx1"/>
                </a:solidFill>
                <a:ea typeface="굴림" panose="020B0600000101010101" pitchFamily="34" charset="-127"/>
              </a:rPr>
              <a:t>racks to maximize availability, reliability, and network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1"/>
            <a:ext cx="8850312" cy="3563938"/>
          </a:xfrm>
        </p:spPr>
        <p:txBody>
          <a:bodyPr/>
          <a:lstStyle/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Chunk creation</a:t>
            </a:r>
            <a:endParaRPr lang="en-US" sz="2800" dirty="0">
              <a:solidFill>
                <a:schemeClr val="tx1"/>
              </a:solidFill>
            </a:endParaRPr>
          </a:p>
          <a:p>
            <a:pPr lvl="1" fontAlgn="auto">
              <a:defRPr/>
            </a:pP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Equalize </a:t>
            </a: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disk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utilization</a:t>
            </a:r>
          </a:p>
          <a:p>
            <a:pPr lvl="1" fontAlgn="auto">
              <a:defRPr/>
            </a:pP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Limit </a:t>
            </a: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the number of creation on chunk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server</a:t>
            </a:r>
            <a:endParaRPr lang="en-US" altLang="ko-KR" sz="22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lvl="1" fontAlgn="auto">
              <a:defRPr/>
            </a:pP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Spread replicas across </a:t>
            </a:r>
            <a:r>
              <a:rPr lang="en-US" altLang="ko-KR" sz="2200" dirty="0" smtClean="0">
                <a:solidFill>
                  <a:schemeClr val="tx1"/>
                </a:solidFill>
                <a:ea typeface="굴림" panose="020B0600000101010101" pitchFamily="34" charset="-127"/>
              </a:rPr>
              <a:t>racks</a:t>
            </a:r>
          </a:p>
          <a:p>
            <a:pPr fontAlgn="auto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Rebalancing</a:t>
            </a: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lvl="1" fontAlgn="auto">
              <a:defRPr/>
            </a:pP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Move replica for better disk space and load balancing.</a:t>
            </a:r>
          </a:p>
          <a:p>
            <a:pPr lvl="1" fontAlgn="auto">
              <a:defRPr/>
            </a:pPr>
            <a:r>
              <a:rPr lang="en-US" altLang="ko-KR" sz="2200" dirty="0">
                <a:solidFill>
                  <a:schemeClr val="tx1"/>
                </a:solidFill>
                <a:ea typeface="굴림" panose="020B0600000101010101" pitchFamily="34" charset="-127"/>
              </a:rPr>
              <a:t>Remove replicas on chunk servers with below average free space</a:t>
            </a:r>
          </a:p>
          <a:p>
            <a:pPr fontAlgn="auto"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fontAlgn="auto"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marL="1146175" lvl="2" indent="-457200" fontAlgn="auto">
              <a:buFont typeface="Courier New" panose="02070309020205020404" pitchFamily="49" charset="0"/>
              <a:buChar char="o"/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fontAlgn="auto"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pPr fontAlgn="auto">
              <a:buFont typeface="Courier New" panose="02070309020205020404" pitchFamily="49" charset="0"/>
              <a:buChar char="o"/>
              <a:defRPr/>
            </a:pPr>
            <a:endParaRPr lang="en-US" altLang="ko-KR" sz="2600" dirty="0">
              <a:solidFill>
                <a:schemeClr val="tx1"/>
              </a:solidFill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6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GFS meets Google storage </a:t>
            </a:r>
            <a:r>
              <a:rPr lang="en-US" dirty="0" smtClean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Optimized for given workload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Simple </a:t>
            </a:r>
            <a:r>
              <a:rPr lang="en-US" dirty="0" smtClean="0">
                <a:solidFill>
                  <a:schemeClr val="tx1"/>
                </a:solidFill>
              </a:rPr>
              <a:t>architecture: highly scalable, fault tolerant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8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err="1" smtClean="0"/>
              <a:t>BigTable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3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87129"/>
            <a:ext cx="8850312" cy="857250"/>
          </a:xfrm>
        </p:spPr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985681"/>
            <a:ext cx="8415337" cy="4100081"/>
          </a:xfrm>
        </p:spPr>
        <p:txBody>
          <a:bodyPr/>
          <a:lstStyle/>
          <a:p>
            <a:r>
              <a:rPr lang="en-US" dirty="0"/>
              <a:t>The Google File System</a:t>
            </a:r>
            <a:r>
              <a:rPr lang="en-US" dirty="0">
                <a:ea typeface="ＭＳ Ｐゴシック" charset="0"/>
              </a:rPr>
              <a:t>, </a:t>
            </a:r>
          </a:p>
          <a:p>
            <a:r>
              <a:rPr lang="en-US" sz="2000" dirty="0"/>
              <a:t>Sanjay </a:t>
            </a:r>
            <a:r>
              <a:rPr lang="en-US" sz="2000" dirty="0" err="1"/>
              <a:t>Ghemawat</a:t>
            </a:r>
            <a:r>
              <a:rPr lang="en-US" sz="2000" dirty="0"/>
              <a:t>, Howard </a:t>
            </a:r>
            <a:r>
              <a:rPr lang="en-US" sz="2000" dirty="0" err="1"/>
              <a:t>Gobioff</a:t>
            </a:r>
            <a:r>
              <a:rPr lang="en-US" sz="2000" dirty="0"/>
              <a:t>, and Shun-</a:t>
            </a:r>
            <a:r>
              <a:rPr lang="en-US" sz="2000" dirty="0" err="1"/>
              <a:t>Tak</a:t>
            </a:r>
            <a:r>
              <a:rPr lang="en-US" sz="2000" dirty="0"/>
              <a:t> Leung</a:t>
            </a:r>
            <a:r>
              <a:rPr lang="en-US" sz="2000" dirty="0">
                <a:ea typeface="ＭＳ Ｐゴシック" charset="0"/>
              </a:rPr>
              <a:t>, SOSP’03 </a:t>
            </a:r>
          </a:p>
          <a:p>
            <a:r>
              <a:rPr lang="en-US" sz="2000" dirty="0">
                <a:ea typeface="ＭＳ Ｐゴシック" charset="0"/>
              </a:rPr>
              <a:t>(</a:t>
            </a:r>
            <a:r>
              <a:rPr lang="en-US" sz="2000" dirty="0"/>
              <a:t>http://</a:t>
            </a:r>
            <a:r>
              <a:rPr lang="en-US" sz="2000" dirty="0" err="1"/>
              <a:t>static.googleusercontent.com</a:t>
            </a:r>
            <a:r>
              <a:rPr lang="en-US" sz="2000" dirty="0"/>
              <a:t>/media/</a:t>
            </a:r>
            <a:r>
              <a:rPr lang="en-US" sz="2000" dirty="0" err="1"/>
              <a:t>research.google.com</a:t>
            </a:r>
            <a:r>
              <a:rPr lang="en-US" sz="2000" dirty="0"/>
              <a:t>/en//archive/gfs-sosp2003.pdf)</a:t>
            </a:r>
            <a:endParaRPr lang="en-US" sz="2000" dirty="0">
              <a:ea typeface="ＭＳ Ｐゴシック" charset="0"/>
            </a:endParaRPr>
          </a:p>
          <a:p>
            <a:pPr lvl="2"/>
            <a:endParaRPr lang="en-US" dirty="0">
              <a:ea typeface="ＭＳ Ｐゴシック" charset="0"/>
            </a:endParaRPr>
          </a:p>
          <a:p>
            <a:r>
              <a:rPr lang="en-US" dirty="0" err="1">
                <a:ea typeface="ＭＳ Ｐゴシック" charset="0"/>
              </a:rPr>
              <a:t>BigTable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/>
              <a:t>A Distributed Storage System for Structured Data.</a:t>
            </a:r>
            <a:endParaRPr lang="en-US" dirty="0">
              <a:ea typeface="ＭＳ Ｐゴシック" charset="0"/>
            </a:endParaRPr>
          </a:p>
          <a:p>
            <a:r>
              <a:rPr lang="en-US" sz="2000" dirty="0"/>
              <a:t>Fay Chang, Jeffrey Dean, Sanjay </a:t>
            </a:r>
            <a:r>
              <a:rPr lang="en-US" sz="2000" dirty="0" err="1"/>
              <a:t>Ghemawat</a:t>
            </a:r>
            <a:r>
              <a:rPr lang="en-US" sz="2000" dirty="0"/>
              <a:t>, Wilson C. Hsieh, Deborah A. Wallach, Mike Burrows, </a:t>
            </a:r>
            <a:r>
              <a:rPr lang="en-US" sz="2000" dirty="0" err="1"/>
              <a:t>Tushar</a:t>
            </a:r>
            <a:r>
              <a:rPr lang="en-US" sz="2000" dirty="0"/>
              <a:t> Chandra, Andrew </a:t>
            </a:r>
            <a:r>
              <a:rPr lang="en-US" sz="2000" dirty="0" err="1"/>
              <a:t>Fikes</a:t>
            </a:r>
            <a:r>
              <a:rPr lang="en-US" sz="2000" dirty="0"/>
              <a:t>, Robert E. Gruber,</a:t>
            </a:r>
          </a:p>
          <a:p>
            <a:r>
              <a:rPr lang="en-US" sz="2000" dirty="0">
                <a:ea typeface="ＭＳ Ｐゴシック" charset="0"/>
              </a:rPr>
              <a:t>OSDI’06 </a:t>
            </a:r>
          </a:p>
          <a:p>
            <a:r>
              <a:rPr lang="en-US" sz="2000" dirty="0">
                <a:ea typeface="ＭＳ Ｐゴシック" charset="0"/>
              </a:rPr>
              <a:t>(</a:t>
            </a:r>
            <a:r>
              <a:rPr lang="en-US" sz="2000" dirty="0"/>
              <a:t>http://</a:t>
            </a:r>
            <a:r>
              <a:rPr lang="en-US" sz="2000" dirty="0" err="1"/>
              <a:t>static.googleusercontent.com</a:t>
            </a:r>
            <a:r>
              <a:rPr lang="en-US" sz="2000" dirty="0"/>
              <a:t>/media/</a:t>
            </a:r>
            <a:r>
              <a:rPr lang="en-US" sz="2000" dirty="0" err="1"/>
              <a:t>research.google.com</a:t>
            </a:r>
            <a:r>
              <a:rPr lang="en-US" sz="2000" dirty="0"/>
              <a:t>/en//archive/bigtable-osdi06.pdf)</a:t>
            </a:r>
            <a:endParaRPr lang="en-US" sz="2000" dirty="0">
              <a:ea typeface="ＭＳ Ｐゴシック" charset="0"/>
            </a:endParaRP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93864" y="15589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16001"/>
            <a:ext cx="8850312" cy="36909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Highly available distributed storage for structured data, e.g.,</a:t>
            </a:r>
          </a:p>
          <a:p>
            <a:pPr lvl="1"/>
            <a:r>
              <a:rPr lang="en-US" dirty="0" smtClean="0"/>
              <a:t>URLs: content, metadata, links, anchors, page rank</a:t>
            </a:r>
          </a:p>
          <a:p>
            <a:pPr lvl="1"/>
            <a:r>
              <a:rPr lang="en-US" dirty="0" smtClean="0"/>
              <a:t>User data: preferences, account info, recent queries</a:t>
            </a:r>
          </a:p>
          <a:p>
            <a:pPr lvl="1"/>
            <a:r>
              <a:rPr lang="en-US" dirty="0" smtClean="0"/>
              <a:t>Geography: roads, satellite images, points of interest, annotations</a:t>
            </a:r>
          </a:p>
          <a:p>
            <a:pPr lvl="1"/>
            <a:endParaRPr lang="en-US" dirty="0" smtClean="0"/>
          </a:p>
          <a:p>
            <a:r>
              <a:rPr lang="en-US" dirty="0"/>
              <a:t>Large scale</a:t>
            </a:r>
          </a:p>
          <a:p>
            <a:pPr lvl="1"/>
            <a:r>
              <a:rPr lang="en-US" dirty="0"/>
              <a:t>Petabytes of data across thousands of servers</a:t>
            </a:r>
          </a:p>
          <a:p>
            <a:pPr lvl="1"/>
            <a:r>
              <a:rPr lang="en-US" dirty="0"/>
              <a:t>Billions of URLs with many versions per page</a:t>
            </a:r>
          </a:p>
          <a:p>
            <a:pPr lvl="1"/>
            <a:r>
              <a:rPr lang="en-US" dirty="0"/>
              <a:t>Hundreds of millions of users</a:t>
            </a:r>
          </a:p>
          <a:p>
            <a:pPr lvl="1"/>
            <a:r>
              <a:rPr lang="en-US" dirty="0"/>
              <a:t>Thousands of queries per second</a:t>
            </a:r>
          </a:p>
          <a:p>
            <a:pPr lvl="1"/>
            <a:r>
              <a:rPr lang="en-US" dirty="0"/>
              <a:t>100TB+ satellite image data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07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(Big)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54100"/>
            <a:ext cx="8850312" cy="1409699"/>
          </a:xfrm>
        </p:spPr>
        <p:txBody>
          <a:bodyPr/>
          <a:lstStyle/>
          <a:p>
            <a:r>
              <a:rPr lang="en-US" sz="2000" dirty="0"/>
              <a:t>“A </a:t>
            </a:r>
            <a:r>
              <a:rPr lang="en-US" sz="2000" dirty="0" err="1"/>
              <a:t>BigTable</a:t>
            </a:r>
            <a:r>
              <a:rPr lang="en-US" sz="2000" dirty="0"/>
              <a:t> is a sparse, distributed, persistent </a:t>
            </a:r>
            <a:r>
              <a:rPr lang="en-US" sz="2000" dirty="0" smtClean="0"/>
              <a:t>multidimensional sorted </a:t>
            </a:r>
            <a:r>
              <a:rPr lang="en-US" sz="2000" dirty="0"/>
              <a:t>map</a:t>
            </a:r>
            <a:r>
              <a:rPr lang="en-US" sz="2000" dirty="0" smtClean="0"/>
              <a:t>”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row:string</a:t>
            </a:r>
            <a:r>
              <a:rPr lang="en-US" dirty="0"/>
              <a:t>, </a:t>
            </a:r>
            <a:r>
              <a:rPr lang="en-US" dirty="0" err="1"/>
              <a:t>column:string</a:t>
            </a:r>
            <a:r>
              <a:rPr lang="en-US" dirty="0"/>
              <a:t>, time:int64)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cell content</a:t>
            </a:r>
            <a:endParaRPr lang="en-US" dirty="0"/>
          </a:p>
        </p:txBody>
      </p:sp>
      <p:pic>
        <p:nvPicPr>
          <p:cNvPr id="4" name="Picture 3" descr="Screen Shot 2016-11-01 at 6.4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662"/>
            <a:ext cx="9144000" cy="21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06500"/>
            <a:ext cx="8850312" cy="3835399"/>
          </a:xfrm>
        </p:spPr>
        <p:txBody>
          <a:bodyPr>
            <a:normAutofit/>
          </a:bodyPr>
          <a:lstStyle/>
          <a:p>
            <a:r>
              <a:rPr lang="en-US" dirty="0"/>
              <a:t>Column Family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of column keys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unit of data access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in a column family is typically of the same type</a:t>
            </a:r>
          </a:p>
          <a:p>
            <a:pPr lvl="1"/>
            <a:r>
              <a:rPr lang="en-US" dirty="0" smtClean="0"/>
              <a:t>Data within </a:t>
            </a:r>
            <a:r>
              <a:rPr lang="en-US" dirty="0"/>
              <a:t>the same column </a:t>
            </a:r>
            <a:r>
              <a:rPr lang="en-US" dirty="0" smtClean="0"/>
              <a:t>family is compressed</a:t>
            </a:r>
          </a:p>
          <a:p>
            <a:r>
              <a:rPr lang="en-US" dirty="0" smtClean="0"/>
              <a:t>Identified by </a:t>
            </a:r>
            <a:r>
              <a:rPr lang="en-US" dirty="0" err="1" smtClean="0"/>
              <a:t>family:qualifier</a:t>
            </a:r>
            <a:r>
              <a:rPr lang="en-US" dirty="0" smtClean="0"/>
              <a:t>, e.g.,</a:t>
            </a:r>
          </a:p>
          <a:p>
            <a:pPr lvl="1"/>
            <a:r>
              <a:rPr lang="en-US" dirty="0" smtClean="0"/>
              <a:t>“language”:</a:t>
            </a:r>
            <a:r>
              <a:rPr lang="en-US" dirty="0" err="1" smtClean="0"/>
              <a:t>language_id</a:t>
            </a:r>
            <a:endParaRPr lang="en-US" dirty="0" smtClean="0"/>
          </a:p>
          <a:p>
            <a:pPr lvl="1"/>
            <a:r>
              <a:rPr lang="en-US" dirty="0" smtClean="0"/>
              <a:t>“anchor”:</a:t>
            </a:r>
            <a:r>
              <a:rPr lang="en-US" dirty="0" err="1" smtClean="0"/>
              <a:t>referring_site</a:t>
            </a:r>
            <a:endParaRPr lang="en-US" dirty="0" smtClean="0"/>
          </a:p>
          <a:p>
            <a:pPr lvl="2"/>
            <a:r>
              <a:rPr lang="en-US" dirty="0" smtClean="0"/>
              <a:t>Example: 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/>
              <a:t>"http://www.w3.org/"&gt;CERN&lt;</a:t>
            </a:r>
            <a:r>
              <a:rPr lang="en-US" dirty="0" smtClean="0"/>
              <a:t>/a&gt; appearing in </a:t>
            </a:r>
            <a:r>
              <a:rPr lang="en-US" dirty="0" err="1" smtClean="0"/>
              <a:t>www.berkeley.edu</a:t>
            </a:r>
            <a:endParaRPr lang="is-I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08100" y="4610100"/>
            <a:ext cx="4178300" cy="469900"/>
            <a:chOff x="1308100" y="4610100"/>
            <a:chExt cx="4178300" cy="469900"/>
          </a:xfrm>
        </p:grpSpPr>
        <p:sp>
          <p:nvSpPr>
            <p:cNvPr id="5" name="Rectangle 4"/>
            <p:cNvSpPr/>
            <p:nvPr/>
          </p:nvSpPr>
          <p:spPr>
            <a:xfrm flipH="1">
              <a:off x="1308100" y="4610100"/>
              <a:ext cx="1930400" cy="2921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ne Callout 1 5"/>
            <p:cNvSpPr/>
            <p:nvPr/>
          </p:nvSpPr>
          <p:spPr>
            <a:xfrm>
              <a:off x="3695700" y="4749800"/>
              <a:ext cx="1790700" cy="330200"/>
            </a:xfrm>
            <a:prstGeom prst="borderCallout1">
              <a:avLst>
                <a:gd name="adj1" fmla="val 70265"/>
                <a:gd name="adj2" fmla="val -4787"/>
                <a:gd name="adj3" fmla="val 12500"/>
                <a:gd name="adj4" fmla="val -25567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Referring site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51200" y="3835400"/>
            <a:ext cx="2908300" cy="762000"/>
            <a:chOff x="3251200" y="3835400"/>
            <a:chExt cx="2908300" cy="762000"/>
          </a:xfrm>
        </p:grpSpPr>
        <p:sp>
          <p:nvSpPr>
            <p:cNvPr id="4" name="Rectangle 3"/>
            <p:cNvSpPr/>
            <p:nvPr/>
          </p:nvSpPr>
          <p:spPr>
            <a:xfrm flipH="1">
              <a:off x="3251200" y="4305300"/>
              <a:ext cx="1930400" cy="2921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4368800" y="3835400"/>
              <a:ext cx="1790700" cy="330200"/>
            </a:xfrm>
            <a:prstGeom prst="borderCallout1">
              <a:avLst>
                <a:gd name="adj1" fmla="val 70265"/>
                <a:gd name="adj2" fmla="val -4787"/>
                <a:gd name="adj3" fmla="val 143269"/>
                <a:gd name="adj4" fmla="val -21312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Cell content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Picture 3" descr="Screen Shot 2016-11-01 at 11.5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707"/>
            <a:ext cx="9144000" cy="3162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4762500"/>
            <a:ext cx="6417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(from https</a:t>
            </a:r>
            <a:r>
              <a:rPr lang="en-US" sz="1400" dirty="0">
                <a:latin typeface="Helvetica Neue Light"/>
                <a:cs typeface="Helvetica Neue Light"/>
              </a:rPr>
              <a:t>://</a:t>
            </a:r>
            <a:r>
              <a:rPr lang="en-US" sz="1400" dirty="0" err="1">
                <a:latin typeface="Helvetica Neue Light"/>
                <a:cs typeface="Helvetica Neue Light"/>
              </a:rPr>
              <a:t>www.cs.rutgers.edu</a:t>
            </a:r>
            <a:r>
              <a:rPr lang="en-US" sz="1400" dirty="0">
                <a:latin typeface="Helvetica Neue Light"/>
                <a:cs typeface="Helvetica Neue Light"/>
              </a:rPr>
              <a:t>/~</a:t>
            </a:r>
            <a:r>
              <a:rPr lang="en-US" sz="1400" dirty="0" err="1">
                <a:latin typeface="Helvetica Neue Light"/>
                <a:cs typeface="Helvetica Neue Light"/>
              </a:rPr>
              <a:t>pxk</a:t>
            </a:r>
            <a:r>
              <a:rPr lang="en-US" sz="1400" dirty="0">
                <a:latin typeface="Helvetica Neue Light"/>
                <a:cs typeface="Helvetica Neue Light"/>
              </a:rPr>
              <a:t>/417/notes/content/18-</a:t>
            </a:r>
            <a:r>
              <a:rPr lang="en-US" sz="1400" b="1" dirty="0">
                <a:latin typeface="Helvetica Neue Light"/>
                <a:cs typeface="Helvetica Neue Light"/>
              </a:rPr>
              <a:t>bigtable</a:t>
            </a:r>
            <a:r>
              <a:rPr lang="en-US" sz="1400" dirty="0">
                <a:latin typeface="Helvetica Neue Light"/>
                <a:cs typeface="Helvetica Neue Light"/>
              </a:rPr>
              <a:t>-</a:t>
            </a:r>
            <a:r>
              <a:rPr lang="en-US" sz="1400" b="1" dirty="0">
                <a:latin typeface="Helvetica Neue Light"/>
                <a:cs typeface="Helvetica Neue Light"/>
              </a:rPr>
              <a:t>slides</a:t>
            </a:r>
            <a:r>
              <a:rPr lang="en-US" sz="1400" dirty="0">
                <a:latin typeface="Helvetica Neue Light"/>
                <a:cs typeface="Helvetica Neue Light"/>
              </a:rPr>
              <a:t>.pdf</a:t>
            </a:r>
            <a:r>
              <a:rPr lang="en-US" sz="1400" dirty="0" smtClean="0">
                <a:latin typeface="Helvetica Neue Light"/>
                <a:cs typeface="Helvetica Neue Light"/>
              </a:rPr>
              <a:t>)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35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cell in a </a:t>
            </a:r>
            <a:r>
              <a:rPr lang="en-US" dirty="0" err="1"/>
              <a:t>Bigtable</a:t>
            </a:r>
            <a:r>
              <a:rPr lang="en-US" dirty="0"/>
              <a:t> can contain multiple versions </a:t>
            </a:r>
            <a:r>
              <a:rPr lang="en-US" dirty="0" smtClean="0"/>
              <a:t>of same data</a:t>
            </a:r>
            <a:endParaRPr lang="en-US" dirty="0"/>
          </a:p>
          <a:p>
            <a:pPr lvl="1"/>
            <a:r>
              <a:rPr lang="en-US" dirty="0" smtClean="0"/>
              <a:t>Version </a:t>
            </a:r>
            <a:r>
              <a:rPr lang="en-US" dirty="0"/>
              <a:t>indexed by a 64-bit </a:t>
            </a:r>
            <a:r>
              <a:rPr lang="en-US" dirty="0" smtClean="0"/>
              <a:t>timestamp: real </a:t>
            </a:r>
            <a:r>
              <a:rPr lang="en-US" dirty="0"/>
              <a:t>time or assigned by </a:t>
            </a:r>
            <a:r>
              <a:rPr lang="en-US" dirty="0" smtClean="0"/>
              <a:t>client</a:t>
            </a:r>
          </a:p>
          <a:p>
            <a:pPr lvl="4"/>
            <a:endParaRPr lang="en-US" dirty="0"/>
          </a:p>
          <a:p>
            <a:r>
              <a:rPr lang="en-US" dirty="0" smtClean="0"/>
              <a:t>Per</a:t>
            </a:r>
            <a:r>
              <a:rPr lang="en-US" dirty="0"/>
              <a:t>-column-family settings for garbage </a:t>
            </a:r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only latest n versions</a:t>
            </a:r>
          </a:p>
          <a:p>
            <a:pPr lvl="1"/>
            <a:r>
              <a:rPr lang="en-US" dirty="0" smtClean="0"/>
              <a:t>Or keep </a:t>
            </a:r>
            <a:r>
              <a:rPr lang="en-US" dirty="0"/>
              <a:t>only versions written since time </a:t>
            </a:r>
            <a:r>
              <a:rPr lang="en-US" i="1" dirty="0" smtClean="0"/>
              <a:t>t</a:t>
            </a:r>
          </a:p>
          <a:p>
            <a:pPr lvl="3"/>
            <a:endParaRPr lang="en-US" i="1" dirty="0"/>
          </a:p>
          <a:p>
            <a:r>
              <a:rPr lang="en-US" dirty="0" smtClean="0"/>
              <a:t>Retrieve </a:t>
            </a:r>
            <a:r>
              <a:rPr lang="en-US" dirty="0"/>
              <a:t>most recent version if no version specified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specified, return version where timestamp ≤ requested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04900"/>
            <a:ext cx="8850312" cy="382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Table </a:t>
            </a:r>
            <a:r>
              <a:rPr lang="en-US" dirty="0"/>
              <a:t>partitioned dynamically by rows into </a:t>
            </a:r>
            <a:r>
              <a:rPr lang="en-US" dirty="0" smtClean="0"/>
              <a:t>tablets</a:t>
            </a:r>
          </a:p>
          <a:p>
            <a:pPr lvl="2"/>
            <a:endParaRPr lang="en-US" dirty="0"/>
          </a:p>
          <a:p>
            <a:r>
              <a:rPr lang="en-US" dirty="0" smtClean="0"/>
              <a:t>Tablet </a:t>
            </a:r>
            <a:r>
              <a:rPr lang="en-US" dirty="0"/>
              <a:t>= range of contiguous rows</a:t>
            </a:r>
          </a:p>
          <a:p>
            <a:pPr lvl="1"/>
            <a:r>
              <a:rPr lang="en-US" dirty="0" smtClean="0"/>
              <a:t>Unit </a:t>
            </a:r>
            <a:r>
              <a:rPr lang="en-US" dirty="0"/>
              <a:t>of distribution and load balancing</a:t>
            </a:r>
          </a:p>
          <a:p>
            <a:pPr lvl="1"/>
            <a:r>
              <a:rPr lang="en-US" dirty="0" smtClean="0"/>
              <a:t>Nearby </a:t>
            </a:r>
            <a:r>
              <a:rPr lang="en-US" dirty="0"/>
              <a:t>rows will usually be served by </a:t>
            </a:r>
            <a:r>
              <a:rPr lang="en-US" dirty="0" smtClean="0"/>
              <a:t>same </a:t>
            </a:r>
            <a:r>
              <a:rPr lang="en-US" dirty="0"/>
              <a:t>server</a:t>
            </a:r>
          </a:p>
          <a:p>
            <a:pPr lvl="1"/>
            <a:r>
              <a:rPr lang="en-US" dirty="0" smtClean="0"/>
              <a:t>Accessing </a:t>
            </a:r>
            <a:r>
              <a:rPr lang="en-US" dirty="0"/>
              <a:t>nearby rows requires communication with </a:t>
            </a:r>
            <a:r>
              <a:rPr lang="en-US" dirty="0" smtClean="0"/>
              <a:t>small </a:t>
            </a:r>
            <a:r>
              <a:rPr lang="en-US" dirty="0"/>
              <a:t># </a:t>
            </a:r>
            <a:r>
              <a:rPr lang="en-US" dirty="0" smtClean="0"/>
              <a:t>of servers</a:t>
            </a:r>
          </a:p>
          <a:p>
            <a:pPr lvl="1"/>
            <a:r>
              <a:rPr lang="en-US" dirty="0" smtClean="0"/>
              <a:t>Usually, 100</a:t>
            </a:r>
            <a:r>
              <a:rPr lang="en-US" dirty="0"/>
              <a:t>-200 MB per </a:t>
            </a:r>
            <a:r>
              <a:rPr lang="en-US" dirty="0" smtClean="0"/>
              <a:t>tablet</a:t>
            </a:r>
          </a:p>
          <a:p>
            <a:pPr lvl="1"/>
            <a:endParaRPr lang="en-US" dirty="0"/>
          </a:p>
          <a:p>
            <a:r>
              <a:rPr lang="en-US" dirty="0" smtClean="0"/>
              <a:t>Users can control related rows to be in same tablet by row keys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store </a:t>
            </a:r>
            <a:r>
              <a:rPr lang="en-US" dirty="0" err="1" smtClean="0"/>
              <a:t>maps.google.com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under </a:t>
            </a:r>
            <a:r>
              <a:rPr lang="en-US" dirty="0" smtClean="0"/>
              <a:t>key </a:t>
            </a:r>
            <a:r>
              <a:rPr lang="en-US" dirty="0" err="1"/>
              <a:t>com.google.maps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723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SSTable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5850"/>
            <a:ext cx="8382000" cy="249555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Immutable, sorted file of key-value pairs</a:t>
            </a:r>
          </a:p>
          <a:p>
            <a:r>
              <a:rPr lang="en-US" dirty="0"/>
              <a:t>Chunks of data plus an index </a:t>
            </a:r>
          </a:p>
          <a:p>
            <a:pPr lvl="1"/>
            <a:r>
              <a:rPr lang="en-US" dirty="0"/>
              <a:t>Index </a:t>
            </a:r>
            <a:r>
              <a:rPr lang="en-US" dirty="0" smtClean="0"/>
              <a:t>of </a:t>
            </a:r>
            <a:r>
              <a:rPr lang="en-US" dirty="0"/>
              <a:t>block ranges, not values</a:t>
            </a:r>
          </a:p>
          <a:p>
            <a:pPr lvl="1"/>
            <a:r>
              <a:rPr lang="en-US" dirty="0"/>
              <a:t>Index loaded into memory when </a:t>
            </a:r>
            <a:r>
              <a:rPr lang="en-US" dirty="0" err="1"/>
              <a:t>SSTable</a:t>
            </a:r>
            <a:r>
              <a:rPr lang="en-US" dirty="0"/>
              <a:t> is opened</a:t>
            </a:r>
          </a:p>
          <a:p>
            <a:pPr lvl="1"/>
            <a:r>
              <a:rPr lang="en-US" dirty="0"/>
              <a:t>Lookup is a single disk seek</a:t>
            </a:r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can </a:t>
            </a:r>
            <a:r>
              <a:rPr lang="en-US" dirty="0" smtClean="0"/>
              <a:t>map </a:t>
            </a:r>
            <a:r>
              <a:rPr lang="en-US" dirty="0" err="1"/>
              <a:t>SSTable</a:t>
            </a:r>
            <a:r>
              <a:rPr lang="en-US" dirty="0"/>
              <a:t> into </a:t>
            </a:r>
            <a:r>
              <a:rPr lang="en-US" dirty="0" err="1"/>
              <a:t>mem</a:t>
            </a:r>
            <a:endParaRPr lang="en-US" dirty="0"/>
          </a:p>
        </p:txBody>
      </p:sp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2362201" y="3714751"/>
            <a:ext cx="4038600" cy="1085850"/>
            <a:chOff x="1248" y="2640"/>
            <a:chExt cx="2544" cy="912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296" y="2688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920" y="2688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544" y="2688"/>
              <a:ext cx="57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3168" y="3216"/>
              <a:ext cx="48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168" y="3187"/>
              <a:ext cx="4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248" y="2640"/>
              <a:ext cx="2544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1296" y="2736"/>
              <a:ext cx="52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1920" y="2736"/>
              <a:ext cx="52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2544" y="2736"/>
              <a:ext cx="52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64K block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3158" y="2663"/>
              <a:ext cx="57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282700" y="4784923"/>
            <a:ext cx="681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(from </a:t>
            </a:r>
            <a:r>
              <a:rPr lang="en-US" sz="1400" dirty="0" err="1" smtClean="0">
                <a:latin typeface="Helvetica Neue Light"/>
                <a:cs typeface="Helvetica Neue Light"/>
              </a:rPr>
              <a:t>www.cs.cmu.edu</a:t>
            </a:r>
            <a:r>
              <a:rPr lang="en-US" sz="1400" dirty="0">
                <a:latin typeface="Helvetica Neue Light"/>
                <a:cs typeface="Helvetica Neue Light"/>
              </a:rPr>
              <a:t>/~</a:t>
            </a:r>
            <a:r>
              <a:rPr lang="en-US" sz="1400" dirty="0" err="1">
                <a:latin typeface="Helvetica Neue Light"/>
                <a:cs typeface="Helvetica Neue Light"/>
              </a:rPr>
              <a:t>chensm</a:t>
            </a:r>
            <a:r>
              <a:rPr lang="en-US" sz="1400" dirty="0">
                <a:latin typeface="Helvetica Neue Light"/>
                <a:cs typeface="Helvetica Neue Light"/>
              </a:rPr>
              <a:t>/</a:t>
            </a:r>
            <a:r>
              <a:rPr lang="en-US" sz="1400" dirty="0" err="1">
                <a:latin typeface="Helvetica Neue Light"/>
                <a:cs typeface="Helvetica Neue Light"/>
              </a:rPr>
              <a:t>Big_Data_reading</a:t>
            </a:r>
            <a:r>
              <a:rPr lang="en-US" sz="1400" dirty="0">
                <a:latin typeface="Helvetica Neue Light"/>
                <a:cs typeface="Helvetica Neue Light"/>
              </a:rPr>
              <a:t>.../</a:t>
            </a:r>
            <a:r>
              <a:rPr lang="en-US" sz="1400" dirty="0" err="1">
                <a:latin typeface="Helvetica Neue Light"/>
                <a:cs typeface="Helvetica Neue Light"/>
              </a:rPr>
              <a:t>Gibbons_bigtable-</a:t>
            </a:r>
            <a:r>
              <a:rPr lang="en-US" sz="1400" dirty="0" err="1" smtClean="0">
                <a:latin typeface="Helvetica Neue Light"/>
                <a:cs typeface="Helvetica Neue Light"/>
              </a:rPr>
              <a:t>updated.ppt</a:t>
            </a:r>
            <a:r>
              <a:rPr lang="en-US" sz="1400" dirty="0" smtClean="0">
                <a:latin typeface="Helvetica Neue Light"/>
                <a:cs typeface="Helvetica Neue Light"/>
              </a:rPr>
              <a:t>)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432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7763"/>
            <a:ext cx="8850312" cy="681037"/>
          </a:xfrm>
        </p:spPr>
        <p:txBody>
          <a:bodyPr/>
          <a:lstStyle/>
          <a:p>
            <a:r>
              <a:rPr lang="en-US" dirty="0" err="1"/>
              <a:t>SSTables</a:t>
            </a:r>
            <a:r>
              <a:rPr lang="en-US" dirty="0"/>
              <a:t> can be shared</a:t>
            </a:r>
          </a:p>
          <a:p>
            <a:r>
              <a:rPr lang="en-US" dirty="0"/>
              <a:t>Tablets do not overlap, </a:t>
            </a:r>
            <a:r>
              <a:rPr lang="en-US" dirty="0" err="1"/>
              <a:t>SSTables</a:t>
            </a:r>
            <a:r>
              <a:rPr lang="en-US" dirty="0"/>
              <a:t> can overlap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070100" y="2235200"/>
            <a:ext cx="5426075" cy="2478088"/>
            <a:chOff x="470" y="2087"/>
            <a:chExt cx="3418" cy="156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76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6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48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48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112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84" y="2928"/>
              <a:ext cx="62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84" y="3120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SSTable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0" y="2112"/>
              <a:ext cx="158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18" y="2087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Tablet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70" y="2327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aardvark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632" y="2304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apple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04" y="2112"/>
              <a:ext cx="158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342" y="2087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Tablet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94" y="2327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apple_two_E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56" y="2304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boat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768" y="2544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96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84" y="2544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96" y="2544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120" y="25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82700" y="4784923"/>
            <a:ext cx="681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(from </a:t>
            </a:r>
            <a:r>
              <a:rPr lang="en-US" sz="1400" dirty="0" err="1" smtClean="0">
                <a:latin typeface="Helvetica Neue Light"/>
                <a:cs typeface="Helvetica Neue Light"/>
              </a:rPr>
              <a:t>www.cs.cmu.edu</a:t>
            </a:r>
            <a:r>
              <a:rPr lang="en-US" sz="1400" dirty="0">
                <a:latin typeface="Helvetica Neue Light"/>
                <a:cs typeface="Helvetica Neue Light"/>
              </a:rPr>
              <a:t>/~</a:t>
            </a:r>
            <a:r>
              <a:rPr lang="en-US" sz="1400" dirty="0" err="1">
                <a:latin typeface="Helvetica Neue Light"/>
                <a:cs typeface="Helvetica Neue Light"/>
              </a:rPr>
              <a:t>chensm</a:t>
            </a:r>
            <a:r>
              <a:rPr lang="en-US" sz="1400" dirty="0">
                <a:latin typeface="Helvetica Neue Light"/>
                <a:cs typeface="Helvetica Neue Light"/>
              </a:rPr>
              <a:t>/</a:t>
            </a:r>
            <a:r>
              <a:rPr lang="en-US" sz="1400" dirty="0" err="1">
                <a:latin typeface="Helvetica Neue Light"/>
                <a:cs typeface="Helvetica Neue Light"/>
              </a:rPr>
              <a:t>Big_Data_reading</a:t>
            </a:r>
            <a:r>
              <a:rPr lang="en-US" sz="1400" dirty="0">
                <a:latin typeface="Helvetica Neue Light"/>
                <a:cs typeface="Helvetica Neue Light"/>
              </a:rPr>
              <a:t>.../</a:t>
            </a:r>
            <a:r>
              <a:rPr lang="en-US" sz="1400" dirty="0" err="1">
                <a:latin typeface="Helvetica Neue Light"/>
                <a:cs typeface="Helvetica Neue Light"/>
              </a:rPr>
              <a:t>Gibbons_bigtable-</a:t>
            </a:r>
            <a:r>
              <a:rPr lang="en-US" sz="1400" dirty="0" err="1" smtClean="0">
                <a:latin typeface="Helvetica Neue Light"/>
                <a:cs typeface="Helvetica Neue Light"/>
              </a:rPr>
              <a:t>updated.ppt</a:t>
            </a:r>
            <a:r>
              <a:rPr lang="en-US" sz="1400" dirty="0" smtClean="0">
                <a:latin typeface="Helvetica Neue Light"/>
                <a:cs typeface="Helvetica Neue Light"/>
              </a:rPr>
              <a:t>)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197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23963"/>
            <a:ext cx="8850312" cy="3525837"/>
          </a:xfrm>
        </p:spPr>
        <p:txBody>
          <a:bodyPr>
            <a:normAutofit/>
          </a:bodyPr>
          <a:lstStyle/>
          <a:p>
            <a:r>
              <a:rPr lang="en-US" dirty="0" smtClean="0"/>
              <a:t>Tables </a:t>
            </a:r>
            <a:r>
              <a:rPr lang="en-US" dirty="0"/>
              <a:t>and column </a:t>
            </a:r>
            <a:r>
              <a:rPr lang="en-US" dirty="0" smtClean="0"/>
              <a:t>families: create, delete, update, control rights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Rows: </a:t>
            </a:r>
            <a:r>
              <a:rPr lang="en-US" dirty="0"/>
              <a:t>atomic </a:t>
            </a:r>
            <a:r>
              <a:rPr lang="en-US" dirty="0" smtClean="0"/>
              <a:t>read and write, read</a:t>
            </a:r>
            <a:r>
              <a:rPr lang="en-US" dirty="0"/>
              <a:t>-modify-write </a:t>
            </a:r>
            <a:r>
              <a:rPr lang="en-US" dirty="0" smtClean="0"/>
              <a:t>sequences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Values: delete</a:t>
            </a:r>
            <a:r>
              <a:rPr lang="en-US" dirty="0"/>
              <a:t>, and lookup values in individual </a:t>
            </a:r>
            <a:r>
              <a:rPr lang="en-US" dirty="0" smtClean="0"/>
              <a:t>rows</a:t>
            </a:r>
          </a:p>
          <a:p>
            <a:pPr lvl="4"/>
            <a:endParaRPr lang="en-US" dirty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Iterate </a:t>
            </a:r>
            <a:r>
              <a:rPr lang="en-US" dirty="0"/>
              <a:t>over subset of data in table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transactions across rows, but </a:t>
            </a:r>
            <a:r>
              <a:rPr lang="en-US" dirty="0" smtClean="0"/>
              <a:t>support </a:t>
            </a:r>
            <a:r>
              <a:rPr lang="en-US" dirty="0"/>
              <a:t>batching writes across </a:t>
            </a:r>
            <a:r>
              <a:rPr lang="en-US" dirty="0" smtClean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2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23963"/>
            <a:ext cx="8850312" cy="3394075"/>
          </a:xfrm>
        </p:spPr>
        <p:txBody>
          <a:bodyPr/>
          <a:lstStyle/>
          <a:p>
            <a:r>
              <a:rPr lang="en-US" dirty="0"/>
              <a:t>Google-File-System (GFS) to store log and data files.</a:t>
            </a:r>
          </a:p>
          <a:p>
            <a:pPr lvl="1"/>
            <a:r>
              <a:rPr lang="en-US" dirty="0" err="1" smtClean="0"/>
              <a:t>SSTable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format</a:t>
            </a:r>
          </a:p>
          <a:p>
            <a:pPr lvl="1"/>
            <a:endParaRPr lang="en-US" dirty="0"/>
          </a:p>
          <a:p>
            <a:r>
              <a:rPr lang="en-US" dirty="0" smtClean="0"/>
              <a:t>Chubby </a:t>
            </a:r>
            <a:r>
              <a:rPr lang="en-US" dirty="0"/>
              <a:t>as a lock </a:t>
            </a:r>
            <a:r>
              <a:rPr lang="en-US" dirty="0" smtClean="0"/>
              <a:t>service (future lecture)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at most one active master exists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bootstrap location of </a:t>
            </a:r>
            <a:r>
              <a:rPr lang="en-US" dirty="0" err="1"/>
              <a:t>Bigtable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iscover </a:t>
            </a:r>
            <a:r>
              <a:rPr lang="en-US" dirty="0"/>
              <a:t>tablet servers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 err="1"/>
              <a:t>Bigtable</a:t>
            </a:r>
            <a:r>
              <a:rPr lang="en-US" dirty="0"/>
              <a:t> schema information (column family info for each table)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access control lists</a:t>
            </a:r>
          </a:p>
        </p:txBody>
      </p:sp>
    </p:spTree>
    <p:extLst>
      <p:ext uri="{BB962C8B-B14F-4D97-AF65-F5344CB8AC3E}">
        <p14:creationId xmlns:p14="http://schemas.microsoft.com/office/powerpoint/2010/main" val="19921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022475"/>
            <a:ext cx="8850312" cy="857250"/>
          </a:xfrm>
        </p:spPr>
        <p:txBody>
          <a:bodyPr/>
          <a:lstStyle/>
          <a:p>
            <a:pPr algn="ctr"/>
            <a:r>
              <a:rPr lang="en-US" dirty="0" smtClean="0"/>
              <a:t>Google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47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0"/>
            <a:ext cx="8850312" cy="3898900"/>
          </a:xfrm>
        </p:spPr>
        <p:txBody>
          <a:bodyPr/>
          <a:lstStyle/>
          <a:p>
            <a:r>
              <a:rPr lang="en-US" dirty="0" smtClean="0"/>
              <a:t>Components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linked with </a:t>
            </a:r>
            <a:r>
              <a:rPr lang="en-US" dirty="0"/>
              <a:t>every client</a:t>
            </a:r>
          </a:p>
          <a:p>
            <a:pPr lvl="1"/>
            <a:r>
              <a:rPr lang="en-US" dirty="0" smtClean="0"/>
              <a:t>Master </a:t>
            </a:r>
            <a:r>
              <a:rPr lang="en-US" dirty="0"/>
              <a:t>server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tablet </a:t>
            </a:r>
            <a:r>
              <a:rPr lang="en-US" dirty="0" smtClean="0"/>
              <a:t>servers</a:t>
            </a:r>
          </a:p>
          <a:p>
            <a:pPr lvl="1"/>
            <a:endParaRPr lang="en-US" dirty="0"/>
          </a:p>
          <a:p>
            <a:r>
              <a:rPr lang="en-US" dirty="0" smtClean="0"/>
              <a:t>Master responsible </a:t>
            </a:r>
            <a:r>
              <a:rPr lang="en-US" dirty="0"/>
              <a:t>for assigning tablets to tablet servers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servers can be added or removed dynamically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 store typically 10-1000 tablets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 handle read and writes and splitting of </a:t>
            </a:r>
            <a:r>
              <a:rPr lang="en-US" dirty="0" smtClean="0"/>
              <a:t>tablets</a:t>
            </a:r>
            <a:endParaRPr lang="en-US" dirty="0"/>
          </a:p>
          <a:p>
            <a:pPr lvl="1"/>
            <a:r>
              <a:rPr lang="en-US" dirty="0" smtClean="0"/>
              <a:t>Client </a:t>
            </a:r>
            <a:r>
              <a:rPr lang="en-US" dirty="0"/>
              <a:t>data does not move through </a:t>
            </a:r>
            <a:r>
              <a:rPr lang="en-US" dirty="0" smtClean="0"/>
              <a:t>master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27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L</a:t>
            </a:r>
            <a:r>
              <a:rPr lang="en-US" dirty="0" smtClean="0"/>
              <a:t>ocation Hierarchy</a:t>
            </a:r>
            <a:endParaRPr lang="en-US" dirty="0"/>
          </a:p>
        </p:txBody>
      </p:sp>
      <p:pic>
        <p:nvPicPr>
          <p:cNvPr id="4" name="Picture 3" descr="Screen Shot 2016-11-01 at 6.4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89000"/>
            <a:ext cx="6556500" cy="3543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4178300"/>
            <a:ext cx="8850312" cy="528638"/>
          </a:xfrm>
        </p:spPr>
        <p:txBody>
          <a:bodyPr/>
          <a:lstStyle/>
          <a:p>
            <a:r>
              <a:rPr lang="en-US" dirty="0" smtClean="0"/>
              <a:t>Able to address 2</a:t>
            </a:r>
            <a:r>
              <a:rPr lang="en-US" baseline="30000" dirty="0" smtClean="0"/>
              <a:t>34</a:t>
            </a:r>
            <a:r>
              <a:rPr lang="en-US" dirty="0" smtClean="0"/>
              <a:t> tablets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2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9113837" cy="3394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Master keeps track of live tablet servers, current assignments</a:t>
            </a:r>
            <a:r>
              <a:rPr lang="en-US" dirty="0" smtClean="0"/>
              <a:t>, and unassigned </a:t>
            </a:r>
            <a:r>
              <a:rPr lang="en-US" dirty="0"/>
              <a:t>tablets</a:t>
            </a:r>
          </a:p>
          <a:p>
            <a:pPr lvl="1"/>
            <a:r>
              <a:rPr lang="en-US" dirty="0" smtClean="0"/>
              <a:t>Master </a:t>
            </a:r>
            <a:r>
              <a:rPr lang="en-US" dirty="0"/>
              <a:t>assigns unassigned tablets to tablet </a:t>
            </a:r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Tablet </a:t>
            </a:r>
            <a:r>
              <a:rPr lang="en-US" dirty="0"/>
              <a:t>servers are linked to files in Chubby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 smtClean="0"/>
              <a:t>Upon a </a:t>
            </a:r>
            <a:r>
              <a:rPr lang="en-US" dirty="0"/>
              <a:t>master </a:t>
            </a:r>
            <a:r>
              <a:rPr lang="en-US" dirty="0" smtClean="0"/>
              <a:t>starting</a:t>
            </a:r>
            <a:endParaRPr lang="en-US" dirty="0"/>
          </a:p>
          <a:p>
            <a:pPr lvl="1"/>
            <a:r>
              <a:rPr lang="en-US" dirty="0" smtClean="0"/>
              <a:t>Acquire master </a:t>
            </a:r>
            <a:r>
              <a:rPr lang="en-US" dirty="0"/>
              <a:t>lock in Chubby</a:t>
            </a:r>
          </a:p>
          <a:p>
            <a:pPr lvl="1"/>
            <a:r>
              <a:rPr lang="en-US" dirty="0" smtClean="0"/>
              <a:t>Scan </a:t>
            </a:r>
            <a:r>
              <a:rPr lang="en-US" dirty="0"/>
              <a:t>live tablet servers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list of tablets from each tablet server, to </a:t>
            </a:r>
            <a:r>
              <a:rPr lang="en-US" dirty="0" smtClean="0"/>
              <a:t>find out assigned tablets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set of existing tablets → adds unassigned tablets to list</a:t>
            </a:r>
          </a:p>
        </p:txBody>
      </p:sp>
    </p:spTree>
    <p:extLst>
      <p:ext uri="{BB962C8B-B14F-4D97-AF65-F5344CB8AC3E}">
        <p14:creationId xmlns:p14="http://schemas.microsoft.com/office/powerpoint/2010/main" val="8981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3416300"/>
            <a:ext cx="8850312" cy="1290638"/>
          </a:xfrm>
        </p:spPr>
        <p:txBody>
          <a:bodyPr/>
          <a:lstStyle/>
          <a:p>
            <a:r>
              <a:rPr lang="en-US" dirty="0" smtClean="0"/>
              <a:t>Tablet recovery:</a:t>
            </a:r>
          </a:p>
          <a:p>
            <a:pPr lvl="1"/>
            <a:r>
              <a:rPr lang="en-US" dirty="0" smtClean="0"/>
              <a:t>METADATA: </a:t>
            </a:r>
            <a:r>
              <a:rPr lang="en-US" dirty="0"/>
              <a:t>list of </a:t>
            </a:r>
            <a:r>
              <a:rPr lang="en-US" dirty="0" err="1"/>
              <a:t>SSTables</a:t>
            </a:r>
            <a:r>
              <a:rPr lang="en-US" dirty="0"/>
              <a:t> that comprise a </a:t>
            </a:r>
            <a:r>
              <a:rPr lang="en-US" dirty="0" smtClean="0"/>
              <a:t>tablet and set of redo points</a:t>
            </a:r>
            <a:endParaRPr lang="en-US" dirty="0"/>
          </a:p>
          <a:p>
            <a:pPr lvl="1"/>
            <a:r>
              <a:rPr lang="en-US" dirty="0" smtClean="0"/>
              <a:t>Reconstructs </a:t>
            </a:r>
            <a:r>
              <a:rPr lang="en-US" dirty="0"/>
              <a:t>the </a:t>
            </a:r>
            <a:r>
              <a:rPr lang="en-US" dirty="0" err="1"/>
              <a:t>memtable</a:t>
            </a:r>
            <a:r>
              <a:rPr lang="en-US" dirty="0"/>
              <a:t> by applying all of the </a:t>
            </a:r>
            <a:r>
              <a:rPr lang="en-US" dirty="0" smtClean="0"/>
              <a:t>updates that </a:t>
            </a:r>
            <a:r>
              <a:rPr lang="en-US" dirty="0"/>
              <a:t>have committed since the redo </a:t>
            </a:r>
            <a:r>
              <a:rPr lang="en-US" dirty="0" smtClean="0"/>
              <a:t>points</a:t>
            </a:r>
            <a:endParaRPr lang="en-US" dirty="0"/>
          </a:p>
        </p:txBody>
      </p:sp>
      <p:pic>
        <p:nvPicPr>
          <p:cNvPr id="4" name="Picture 3" descr="Screen Shot 2016-11-01 at 6.4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102557"/>
            <a:ext cx="4724400" cy="27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40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BigTable vs. Relational DB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08063"/>
            <a:ext cx="8850312" cy="3944937"/>
          </a:xfrm>
        </p:spPr>
        <p:txBody>
          <a:bodyPr/>
          <a:lstStyle/>
          <a:p>
            <a:r>
              <a:rPr lang="en-US" dirty="0" smtClean="0"/>
              <a:t>No data independency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lients dynamically control </a:t>
            </a:r>
            <a:r>
              <a:rPr lang="en-US" dirty="0"/>
              <a:t>whether to </a:t>
            </a:r>
            <a:r>
              <a:rPr lang="en-US" dirty="0" smtClean="0"/>
              <a:t>serve data form </a:t>
            </a:r>
            <a:r>
              <a:rPr lang="en-US" dirty="0"/>
              <a:t>memory </a:t>
            </a:r>
            <a:r>
              <a:rPr lang="en-US" dirty="0" smtClean="0"/>
              <a:t>or disk</a:t>
            </a:r>
          </a:p>
          <a:p>
            <a:pPr lvl="1"/>
            <a:r>
              <a:rPr lang="en-US" dirty="0"/>
              <a:t>Client control locality by </a:t>
            </a:r>
            <a:r>
              <a:rPr lang="en-US" dirty="0" smtClean="0"/>
              <a:t>key names</a:t>
            </a:r>
          </a:p>
          <a:p>
            <a:r>
              <a:rPr lang="en-US" dirty="0" err="1"/>
              <a:t>Uninterpreted</a:t>
            </a:r>
            <a:r>
              <a:rPr lang="en-US" dirty="0"/>
              <a:t> values: clients can serialize, </a:t>
            </a:r>
            <a:r>
              <a:rPr lang="en-US" dirty="0" err="1"/>
              <a:t>deserialize</a:t>
            </a:r>
            <a:r>
              <a:rPr lang="en-US" dirty="0"/>
              <a:t> data</a:t>
            </a:r>
          </a:p>
          <a:p>
            <a:r>
              <a:rPr lang="en-US" dirty="0" smtClean="0"/>
              <a:t>No </a:t>
            </a:r>
            <a:r>
              <a:rPr lang="en-US" dirty="0"/>
              <a:t>multi-row transactions</a:t>
            </a:r>
          </a:p>
          <a:p>
            <a:r>
              <a:rPr lang="en-US" dirty="0" smtClean="0"/>
              <a:t>No </a:t>
            </a:r>
            <a:r>
              <a:rPr lang="en-US" dirty="0"/>
              <a:t>table-wide integrity constraints</a:t>
            </a:r>
          </a:p>
          <a:p>
            <a:r>
              <a:rPr lang="en-US" dirty="0"/>
              <a:t>Immutable data, similar to DBs</a:t>
            </a:r>
          </a:p>
          <a:p>
            <a:pPr lvl="1"/>
            <a:r>
              <a:rPr lang="en-US" dirty="0"/>
              <a:t>Can specify: keep last </a:t>
            </a:r>
            <a:r>
              <a:rPr lang="en-US" i="1" dirty="0"/>
              <a:t> N</a:t>
            </a:r>
            <a:r>
              <a:rPr lang="en-US" dirty="0"/>
              <a:t> versions or last </a:t>
            </a:r>
            <a:r>
              <a:rPr lang="en-US" i="1" dirty="0"/>
              <a:t>N</a:t>
            </a:r>
            <a:r>
              <a:rPr lang="en-US" dirty="0"/>
              <a:t> days</a:t>
            </a:r>
          </a:p>
          <a:p>
            <a:r>
              <a:rPr lang="en-US" dirty="0" smtClean="0"/>
              <a:t>API: C</a:t>
            </a:r>
            <a:r>
              <a:rPr lang="en-US" dirty="0"/>
              <a:t>+</a:t>
            </a:r>
            <a:r>
              <a:rPr lang="en-US" dirty="0" smtClean="0"/>
              <a:t>+, </a:t>
            </a:r>
            <a:r>
              <a:rPr lang="en-US" dirty="0"/>
              <a:t>not </a:t>
            </a:r>
            <a:r>
              <a:rPr lang="en-US" dirty="0" smtClean="0"/>
              <a:t>SQL(</a:t>
            </a:r>
            <a:r>
              <a:rPr lang="en-US" dirty="0"/>
              <a:t>no complex queries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2700" y="4784923"/>
            <a:ext cx="681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(from </a:t>
            </a:r>
            <a:r>
              <a:rPr lang="en-US" sz="1400" dirty="0" err="1" smtClean="0">
                <a:latin typeface="Helvetica Neue Light"/>
                <a:cs typeface="Helvetica Neue Light"/>
              </a:rPr>
              <a:t>www.cs.cmu.edu</a:t>
            </a:r>
            <a:r>
              <a:rPr lang="en-US" sz="1400" dirty="0">
                <a:latin typeface="Helvetica Neue Light"/>
                <a:cs typeface="Helvetica Neue Light"/>
              </a:rPr>
              <a:t>/~</a:t>
            </a:r>
            <a:r>
              <a:rPr lang="en-US" sz="1400" dirty="0" err="1">
                <a:latin typeface="Helvetica Neue Light"/>
                <a:cs typeface="Helvetica Neue Light"/>
              </a:rPr>
              <a:t>chensm</a:t>
            </a:r>
            <a:r>
              <a:rPr lang="en-US" sz="1400" dirty="0">
                <a:latin typeface="Helvetica Neue Light"/>
                <a:cs typeface="Helvetica Neue Light"/>
              </a:rPr>
              <a:t>/</a:t>
            </a:r>
            <a:r>
              <a:rPr lang="en-US" sz="1400" dirty="0" err="1">
                <a:latin typeface="Helvetica Neue Light"/>
                <a:cs typeface="Helvetica Neue Light"/>
              </a:rPr>
              <a:t>Big_Data_reading</a:t>
            </a:r>
            <a:r>
              <a:rPr lang="en-US" sz="1400" dirty="0">
                <a:latin typeface="Helvetica Neue Light"/>
                <a:cs typeface="Helvetica Neue Light"/>
              </a:rPr>
              <a:t>.../</a:t>
            </a:r>
            <a:r>
              <a:rPr lang="en-US" sz="1400" dirty="0" err="1">
                <a:latin typeface="Helvetica Neue Light"/>
                <a:cs typeface="Helvetica Neue Light"/>
              </a:rPr>
              <a:t>Gibbons_bigtable-</a:t>
            </a:r>
            <a:r>
              <a:rPr lang="en-US" sz="1400" dirty="0" err="1" smtClean="0">
                <a:latin typeface="Helvetica Neue Light"/>
                <a:cs typeface="Helvetica Neue Light"/>
              </a:rPr>
              <a:t>updated.ppt</a:t>
            </a:r>
            <a:r>
              <a:rPr lang="en-US" sz="1400" dirty="0" smtClean="0">
                <a:latin typeface="Helvetica Neue Light"/>
                <a:cs typeface="Helvetica Neue Light"/>
              </a:rPr>
              <a:t>)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8041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3873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types of failure </a:t>
            </a:r>
            <a:r>
              <a:rPr lang="en-US" dirty="0" smtClean="0"/>
              <a:t>possible, not only fail-stop: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and network corruption, large clock skew, </a:t>
            </a:r>
            <a:r>
              <a:rPr lang="en-US" dirty="0" smtClean="0"/>
              <a:t>hung machines</a:t>
            </a:r>
            <a:r>
              <a:rPr lang="en-US" dirty="0"/>
              <a:t>, extended and asymmetric network partitions</a:t>
            </a:r>
            <a:r>
              <a:rPr lang="en-US" dirty="0" smtClean="0"/>
              <a:t>, bugs </a:t>
            </a:r>
            <a:r>
              <a:rPr lang="en-US" dirty="0"/>
              <a:t>in other </a:t>
            </a:r>
            <a:r>
              <a:rPr lang="en-US" dirty="0" smtClean="0"/>
              <a:t>systems, planned </a:t>
            </a:r>
            <a:r>
              <a:rPr lang="en-US" dirty="0"/>
              <a:t>and </a:t>
            </a:r>
            <a:r>
              <a:rPr lang="en-US" dirty="0" smtClean="0"/>
              <a:t>unplanned hardware maintenance</a:t>
            </a:r>
          </a:p>
          <a:p>
            <a:pPr lvl="1"/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elay </a:t>
            </a:r>
            <a:r>
              <a:rPr lang="en-US" dirty="0"/>
              <a:t>adding new features until it is </a:t>
            </a:r>
            <a:r>
              <a:rPr lang="en-US" dirty="0" smtClean="0"/>
              <a:t>clear they are needed</a:t>
            </a:r>
          </a:p>
          <a:p>
            <a:pPr lvl="1"/>
            <a:r>
              <a:rPr lang="en-US" dirty="0" smtClean="0"/>
              <a:t>E.g., Initially planned for multi-row transaction APIs 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Big systems need proper systems-level </a:t>
            </a:r>
            <a:r>
              <a:rPr lang="en-US" dirty="0" smtClean="0"/>
              <a:t>monitoring</a:t>
            </a:r>
          </a:p>
          <a:p>
            <a:endParaRPr lang="en-US" dirty="0"/>
          </a:p>
          <a:p>
            <a:r>
              <a:rPr lang="en-US" dirty="0" smtClean="0"/>
              <a:t>Most important: value of simple designs</a:t>
            </a:r>
          </a:p>
          <a:p>
            <a:pPr lvl="1"/>
            <a:r>
              <a:rPr lang="en-US" dirty="0" smtClean="0"/>
              <a:t>Related: use widely used features of systems you depend on as less widely features more likely to be buggy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211263"/>
            <a:ext cx="8850312" cy="3394075"/>
          </a:xfrm>
        </p:spPr>
        <p:txBody>
          <a:bodyPr/>
          <a:lstStyle/>
          <a:p>
            <a:r>
              <a:rPr lang="en-US" dirty="0" smtClean="0"/>
              <a:t>Huge impact</a:t>
            </a:r>
          </a:p>
          <a:p>
            <a:pPr lvl="1"/>
            <a:r>
              <a:rPr lang="en-US" dirty="0" smtClean="0"/>
              <a:t>GFS </a:t>
            </a:r>
            <a:r>
              <a:rPr lang="en-US" dirty="0" smtClean="0">
                <a:sym typeface="Wingdings"/>
              </a:rPr>
              <a:t> HDFS</a:t>
            </a:r>
          </a:p>
          <a:p>
            <a:pPr lvl="1"/>
            <a:r>
              <a:rPr lang="en-US" dirty="0" err="1" smtClean="0">
                <a:sym typeface="Wingdings"/>
              </a:rPr>
              <a:t>BigTable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HBase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HyperTable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Demonstrate the value of</a:t>
            </a:r>
          </a:p>
          <a:p>
            <a:pPr lvl="1"/>
            <a:r>
              <a:rPr lang="en-US" dirty="0" smtClean="0"/>
              <a:t>Deeply understanding the workload, use case</a:t>
            </a:r>
          </a:p>
          <a:p>
            <a:pPr lvl="1"/>
            <a:r>
              <a:rPr lang="en-US" dirty="0" smtClean="0"/>
              <a:t>Make hard tradeoffs to simplify system design</a:t>
            </a:r>
          </a:p>
          <a:p>
            <a:pPr lvl="1"/>
            <a:r>
              <a:rPr lang="en-US" dirty="0" smtClean="0"/>
              <a:t>Simple systems much easier to scale and make them fault tolerant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7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958850"/>
            <a:ext cx="7264399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Systems before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1303337" cy="33940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6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>
                <a:solidFill>
                  <a:srgbClr val="FF6600"/>
                </a:solidFill>
              </a:rPr>
              <a:t>failures</a:t>
            </a:r>
            <a:r>
              <a:rPr lang="en-US" dirty="0"/>
              <a:t> are </a:t>
            </a:r>
            <a:r>
              <a:rPr lang="en-US" dirty="0" smtClean="0"/>
              <a:t>norm </a:t>
            </a:r>
            <a:r>
              <a:rPr lang="en-US" dirty="0"/>
              <a:t>rather </a:t>
            </a:r>
            <a:r>
              <a:rPr lang="en-US" dirty="0" smtClean="0"/>
              <a:t>than</a:t>
            </a:r>
            <a:r>
              <a:rPr lang="en-US" dirty="0"/>
              <a:t> </a:t>
            </a:r>
            <a:r>
              <a:rPr lang="en-US" dirty="0" smtClean="0"/>
              <a:t>exception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system consists of </a:t>
            </a:r>
            <a:r>
              <a:rPr lang="en-US" dirty="0" smtClean="0"/>
              <a:t>100s/1,000s commodity storage servers</a:t>
            </a:r>
          </a:p>
          <a:p>
            <a:pPr lvl="1"/>
            <a:r>
              <a:rPr lang="en-US" dirty="0" smtClean="0"/>
              <a:t>Comparable number of clients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 smtClean="0">
                <a:solidFill>
                  <a:srgbClr val="FF6600"/>
                </a:solidFill>
              </a:rPr>
              <a:t>bigger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GBs file sizes common</a:t>
            </a:r>
          </a:p>
          <a:p>
            <a:pPr lvl="1"/>
            <a:r>
              <a:rPr lang="en-US" dirty="0" smtClean="0"/>
              <a:t>TBs data sizes: hard to manipulate billions of KB size blocks</a:t>
            </a:r>
          </a:p>
        </p:txBody>
      </p:sp>
    </p:spTree>
    <p:extLst>
      <p:ext uri="{BB962C8B-B14F-4D97-AF65-F5344CB8AC3E}">
        <p14:creationId xmlns:p14="http://schemas.microsoft.com/office/powerpoint/2010/main" val="39840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r>
              <a:rPr lang="en-US" dirty="0"/>
              <a:t>are mutated by </a:t>
            </a:r>
            <a:r>
              <a:rPr lang="en-US" dirty="0">
                <a:solidFill>
                  <a:srgbClr val="FF6600"/>
                </a:solidFill>
              </a:rPr>
              <a:t>appending</a:t>
            </a:r>
            <a:r>
              <a:rPr lang="en-US" dirty="0"/>
              <a:t> new </a:t>
            </a:r>
            <a:r>
              <a:rPr lang="en-US" dirty="0" smtClean="0"/>
              <a:t>data, and not overwriting</a:t>
            </a:r>
            <a:endParaRPr lang="en-US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writes </a:t>
            </a:r>
            <a:r>
              <a:rPr lang="en-US" dirty="0" smtClean="0"/>
              <a:t>practically </a:t>
            </a:r>
            <a:r>
              <a:rPr lang="en-US" dirty="0"/>
              <a:t>non-</a:t>
            </a:r>
            <a:r>
              <a:rPr lang="en-US" dirty="0" smtClean="0"/>
              <a:t>existent 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written, </a:t>
            </a:r>
            <a:r>
              <a:rPr lang="en-US" dirty="0" smtClean="0"/>
              <a:t>files are only read </a:t>
            </a:r>
            <a:r>
              <a:rPr lang="en-US" dirty="0" smtClean="0">
                <a:solidFill>
                  <a:srgbClr val="FF6600"/>
                </a:solidFill>
              </a:rPr>
              <a:t>sequentially</a:t>
            </a: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Own both applications and file system </a:t>
            </a:r>
            <a:r>
              <a:rPr lang="en-US" dirty="0" smtClean="0">
                <a:sym typeface="Wingdings"/>
              </a:rPr>
              <a:t> can </a:t>
            </a:r>
            <a:r>
              <a:rPr lang="en-US" dirty="0" err="1" smtClean="0">
                <a:sym typeface="Wingdings"/>
              </a:rPr>
              <a:t>efectively</a:t>
            </a:r>
            <a:r>
              <a:rPr lang="en-US" dirty="0" smtClean="0"/>
              <a:t> co</a:t>
            </a:r>
            <a:r>
              <a:rPr lang="en-US" dirty="0"/>
              <a:t>-designing </a:t>
            </a:r>
            <a:r>
              <a:rPr lang="en-US" dirty="0" smtClean="0"/>
              <a:t>applications </a:t>
            </a:r>
            <a:r>
              <a:rPr lang="en-US" dirty="0"/>
              <a:t>and </a:t>
            </a:r>
            <a:r>
              <a:rPr lang="en-US" dirty="0" smtClean="0"/>
              <a:t>file system APIs</a:t>
            </a:r>
            <a:endParaRPr lang="en-US" dirty="0"/>
          </a:p>
          <a:p>
            <a:pPr lvl="1"/>
            <a:r>
              <a:rPr lang="en-US" dirty="0" smtClean="0"/>
              <a:t>Relaxed consistency model</a:t>
            </a:r>
          </a:p>
          <a:p>
            <a:pPr lvl="1"/>
            <a:r>
              <a:rPr lang="en-US" dirty="0" smtClean="0"/>
              <a:t>Atomic </a:t>
            </a:r>
            <a:r>
              <a:rPr lang="en-US" dirty="0"/>
              <a:t>append </a:t>
            </a:r>
            <a:r>
              <a:rPr lang="en-US" dirty="0" smtClean="0"/>
              <a:t>operation: allow multiple </a:t>
            </a:r>
            <a:r>
              <a:rPr lang="en-US" dirty="0"/>
              <a:t>clients </a:t>
            </a:r>
            <a:r>
              <a:rPr lang="en-US" dirty="0" smtClean="0"/>
              <a:t>to append data to a file with no extra synchronization between them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Design Requirements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8400"/>
            <a:ext cx="8850312" cy="370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Should monitor, </a:t>
            </a:r>
            <a:r>
              <a:rPr lang="en-US" dirty="0"/>
              <a:t>detect, tolerate, and recover </a:t>
            </a:r>
            <a:r>
              <a:rPr lang="en-US" dirty="0" smtClean="0"/>
              <a:t>from failures</a:t>
            </a:r>
          </a:p>
          <a:p>
            <a:pPr lvl="4"/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a modest number of large </a:t>
            </a:r>
            <a:r>
              <a:rPr lang="en-US" dirty="0" smtClean="0"/>
              <a:t>files (millions of 100s MB files)</a:t>
            </a:r>
            <a:endParaRPr lang="en-US" dirty="0"/>
          </a:p>
          <a:p>
            <a:pPr lvl="1"/>
            <a:r>
              <a:rPr lang="en-US" dirty="0" smtClean="0"/>
              <a:t>Small files supported, but no need to be efficient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Workload </a:t>
            </a:r>
          </a:p>
          <a:p>
            <a:pPr lvl="1"/>
            <a:r>
              <a:rPr lang="en-US" dirty="0" smtClean="0"/>
              <a:t>Large sequential reads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 reads supported, but ok to batch them</a:t>
            </a:r>
          </a:p>
          <a:p>
            <a:pPr lvl="1"/>
            <a:r>
              <a:rPr lang="en-US" dirty="0" smtClean="0"/>
              <a:t>Large</a:t>
            </a:r>
            <a:r>
              <a:rPr lang="en-US" dirty="0"/>
              <a:t>, sequential </a:t>
            </a:r>
            <a:r>
              <a:rPr lang="en-US" dirty="0" smtClean="0"/>
              <a:t>writes that </a:t>
            </a:r>
            <a:r>
              <a:rPr lang="en-US" dirty="0"/>
              <a:t>append data to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Small random writes supported but no need to be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4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43000"/>
            <a:ext cx="8850312" cy="3269411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well-defined </a:t>
            </a:r>
            <a:r>
              <a:rPr lang="en-US" dirty="0" smtClean="0"/>
              <a:t>semantics for concurrent appends</a:t>
            </a:r>
          </a:p>
          <a:p>
            <a:pPr lvl="1"/>
            <a:r>
              <a:rPr lang="en-US" dirty="0" smtClean="0"/>
              <a:t>Producer-consumer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h</a:t>
            </a:r>
            <a:r>
              <a:rPr lang="en-US" dirty="0" smtClean="0"/>
              <a:t>undreds of producers concurrently</a:t>
            </a:r>
            <a:r>
              <a:rPr lang="en-US" dirty="0"/>
              <a:t> </a:t>
            </a:r>
            <a:r>
              <a:rPr lang="en-US" dirty="0" smtClean="0"/>
              <a:t>appending </a:t>
            </a:r>
            <a:r>
              <a:rPr lang="en-US" dirty="0"/>
              <a:t>to a </a:t>
            </a:r>
            <a:r>
              <a:rPr lang="en-US" dirty="0" smtClean="0"/>
              <a:t>file </a:t>
            </a:r>
          </a:p>
          <a:p>
            <a:pPr lvl="1"/>
            <a:r>
              <a:rPr lang="en-US" dirty="0" smtClean="0"/>
              <a:t>Provide atomicity </a:t>
            </a:r>
            <a:r>
              <a:rPr lang="en-US" dirty="0"/>
              <a:t>with minimal </a:t>
            </a:r>
            <a:r>
              <a:rPr lang="en-US" dirty="0" smtClean="0"/>
              <a:t>synchronization overhead</a:t>
            </a:r>
          </a:p>
          <a:p>
            <a:pPr lvl="1"/>
            <a:r>
              <a:rPr lang="en-US" dirty="0" smtClean="0"/>
              <a:t>Support consumers reading the file as it is written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sustained bandwidth </a:t>
            </a:r>
            <a:r>
              <a:rPr lang="en-US" dirty="0" smtClean="0"/>
              <a:t>more </a:t>
            </a:r>
            <a:r>
              <a:rPr lang="en-US" dirty="0"/>
              <a:t>important than </a:t>
            </a:r>
            <a:r>
              <a:rPr lang="en-US" dirty="0" smtClean="0"/>
              <a:t>low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8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POSIX, but.. </a:t>
            </a:r>
          </a:p>
          <a:p>
            <a:pPr lvl="1"/>
            <a:r>
              <a:rPr lang="en-US" dirty="0" smtClean="0"/>
              <a:t>Support usual ops: </a:t>
            </a:r>
            <a:r>
              <a:rPr lang="en-US" dirty="0"/>
              <a:t>create, delete</a:t>
            </a:r>
            <a:r>
              <a:rPr lang="en-US" dirty="0" smtClean="0"/>
              <a:t>, open</a:t>
            </a:r>
            <a:r>
              <a:rPr lang="en-US" dirty="0"/>
              <a:t>, close, read, and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Support snapshot </a:t>
            </a:r>
            <a:r>
              <a:rPr lang="en-US" dirty="0"/>
              <a:t>and record append </a:t>
            </a:r>
            <a:r>
              <a:rPr lang="en-US" dirty="0" smtClean="0"/>
              <a:t>operations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601015"/>
      </p:ext>
    </p:extLst>
  </p:cSld>
  <p:clrMapOvr>
    <a:masterClrMapping/>
  </p:clrMapOvr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46432</TotalTime>
  <Words>1677</Words>
  <Application>Microsoft Macintosh PowerPoint</Application>
  <PresentationFormat>On-screen Show (16:9)</PresentationFormat>
  <Paragraphs>270</Paragraphs>
  <Slides>36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DB_deck_16x9_example</vt:lpstr>
      <vt:lpstr>Excel.Chart.8</vt:lpstr>
      <vt:lpstr>GFS and BigTable (Lecture 20, cs262a) </vt:lpstr>
      <vt:lpstr>Today’s Papers</vt:lpstr>
      <vt:lpstr>Google File System</vt:lpstr>
      <vt:lpstr>Distributed File Systems before GFS</vt:lpstr>
      <vt:lpstr>What is Different?</vt:lpstr>
      <vt:lpstr>What is Different?</vt:lpstr>
      <vt:lpstr>Assumptions and Design Requirements (1/2)</vt:lpstr>
      <vt:lpstr>Assumptions and Design Requirements</vt:lpstr>
      <vt:lpstr>API</vt:lpstr>
      <vt:lpstr>Architecture</vt:lpstr>
      <vt:lpstr>Architecture</vt:lpstr>
      <vt:lpstr>Discussion</vt:lpstr>
      <vt:lpstr>Consistency Model</vt:lpstr>
      <vt:lpstr>Write Control and data Flow</vt:lpstr>
      <vt:lpstr>Atomic Writes Appends</vt:lpstr>
      <vt:lpstr>Master Operation</vt:lpstr>
      <vt:lpstr>Others</vt:lpstr>
      <vt:lpstr>Summary</vt:lpstr>
      <vt:lpstr>BigTable</vt:lpstr>
      <vt:lpstr>Motivation</vt:lpstr>
      <vt:lpstr>(Big) Tables</vt:lpstr>
      <vt:lpstr>Column Families</vt:lpstr>
      <vt:lpstr>Another Example</vt:lpstr>
      <vt:lpstr>Timestamps</vt:lpstr>
      <vt:lpstr>Tablets</vt:lpstr>
      <vt:lpstr>SSTable</vt:lpstr>
      <vt:lpstr>Putting Everything Together</vt:lpstr>
      <vt:lpstr>API</vt:lpstr>
      <vt:lpstr>Architecture</vt:lpstr>
      <vt:lpstr>Implementation</vt:lpstr>
      <vt:lpstr>Tablet Location Hierarchy</vt:lpstr>
      <vt:lpstr>Tablet Assignment</vt:lpstr>
      <vt:lpstr>Tablet Representation</vt:lpstr>
      <vt:lpstr>BigTable vs. Relational DB</vt:lpstr>
      <vt:lpstr>Lessons learned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2059</cp:revision>
  <cp:lastPrinted>2016-09-26T22:07:19Z</cp:lastPrinted>
  <dcterms:created xsi:type="dcterms:W3CDTF">2015-02-13T19:56:21Z</dcterms:created>
  <dcterms:modified xsi:type="dcterms:W3CDTF">2016-11-21T07:46:52Z</dcterms:modified>
</cp:coreProperties>
</file>