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xls" ContentType="application/vnd.ms-exce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Microsoft_Equation2.bin" ContentType="application/vnd.openxmlformats-officedocument.oleObject"/>
  <Override PartName="/ppt/embeddings/Microsoft_Equation3.bin" ContentType="application/vnd.openxmlformats-officedocument.oleObject"/>
  <Override PartName="/ppt/embeddings/Microsoft_Equation4.bin" ContentType="application/vnd.openxmlformats-officedocument.oleObject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Microsoft_Equation5.bin" ContentType="application/vnd.openxmlformats-officedocument.oleObjec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777" r:id="rId2"/>
    <p:sldId id="971" r:id="rId3"/>
    <p:sldId id="910" r:id="rId4"/>
    <p:sldId id="908" r:id="rId5"/>
    <p:sldId id="909" r:id="rId6"/>
    <p:sldId id="927" r:id="rId7"/>
    <p:sldId id="890" r:id="rId8"/>
    <p:sldId id="891" r:id="rId9"/>
    <p:sldId id="892" r:id="rId10"/>
    <p:sldId id="956" r:id="rId11"/>
    <p:sldId id="967" r:id="rId12"/>
    <p:sldId id="968" r:id="rId13"/>
    <p:sldId id="969" r:id="rId14"/>
    <p:sldId id="957" r:id="rId15"/>
    <p:sldId id="958" r:id="rId16"/>
    <p:sldId id="959" r:id="rId17"/>
    <p:sldId id="960" r:id="rId18"/>
    <p:sldId id="961" r:id="rId19"/>
    <p:sldId id="962" r:id="rId20"/>
    <p:sldId id="911" r:id="rId21"/>
    <p:sldId id="912" r:id="rId22"/>
    <p:sldId id="914" r:id="rId23"/>
    <p:sldId id="889" r:id="rId24"/>
    <p:sldId id="915" r:id="rId25"/>
    <p:sldId id="916" r:id="rId26"/>
    <p:sldId id="917" r:id="rId27"/>
    <p:sldId id="918" r:id="rId28"/>
    <p:sldId id="919" r:id="rId29"/>
    <p:sldId id="920" r:id="rId30"/>
    <p:sldId id="922" r:id="rId31"/>
    <p:sldId id="923" r:id="rId32"/>
    <p:sldId id="924" r:id="rId33"/>
    <p:sldId id="925" r:id="rId34"/>
    <p:sldId id="926" r:id="rId35"/>
    <p:sldId id="929" r:id="rId36"/>
    <p:sldId id="930" r:id="rId37"/>
    <p:sldId id="931" r:id="rId38"/>
    <p:sldId id="871" r:id="rId39"/>
    <p:sldId id="872" r:id="rId40"/>
    <p:sldId id="873" r:id="rId41"/>
    <p:sldId id="884" r:id="rId42"/>
    <p:sldId id="875" r:id="rId43"/>
    <p:sldId id="876" r:id="rId44"/>
    <p:sldId id="877" r:id="rId45"/>
    <p:sldId id="878" r:id="rId46"/>
    <p:sldId id="888" r:id="rId47"/>
    <p:sldId id="886" r:id="rId48"/>
    <p:sldId id="887" r:id="rId49"/>
    <p:sldId id="880" r:id="rId50"/>
    <p:sldId id="970" r:id="rId51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Ion Stoic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CB4"/>
    <a:srgbClr val="FFE0B6"/>
    <a:srgbClr val="95CEE8"/>
    <a:srgbClr val="69CEE8"/>
    <a:srgbClr val="C9E5FF"/>
    <a:srgbClr val="FF8D00"/>
    <a:srgbClr val="FFA63C"/>
    <a:srgbClr val="FFD4E1"/>
    <a:srgbClr val="3D84C7"/>
    <a:srgbClr val="ADCC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44" autoAdjust="0"/>
    <p:restoredTop sz="94095" autoAdjust="0"/>
  </p:normalViewPr>
  <p:slideViewPr>
    <p:cSldViewPr snapToGrid="0">
      <p:cViewPr>
        <p:scale>
          <a:sx n="100" d="100"/>
          <a:sy n="100" d="100"/>
        </p:scale>
        <p:origin x="-688" y="-2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53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7" d="100"/>
        <a:sy n="167" d="100"/>
      </p:scale>
      <p:origin x="0" y="242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handoutMaster" Target="handoutMasters/handoutMaster1.xml"/><Relationship Id="rId54" Type="http://schemas.openxmlformats.org/officeDocument/2006/relationships/printerSettings" Target="printerSettings/printerSettings1.bin"/><Relationship Id="rId55" Type="http://schemas.openxmlformats.org/officeDocument/2006/relationships/commentAuthors" Target="commentAuthors.xml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4" Type="http://schemas.openxmlformats.org/officeDocument/2006/relationships/image" Target="../media/image27.emf"/><Relationship Id="rId1" Type="http://schemas.openxmlformats.org/officeDocument/2006/relationships/image" Target="../media/image24.wmf"/><Relationship Id="rId2" Type="http://schemas.openxmlformats.org/officeDocument/2006/relationships/image" Target="../media/image2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7976391-CA72-415F-9630-5C942629CBBC}" type="datetimeFigureOut">
              <a:rPr lang="en-US" altLang="en-US"/>
              <a:pPr/>
              <a:t>11/20/16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9027113-7185-43B9-8633-626C4872BF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66903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B14504-7E73-40B3-A4BE-FCEED13BF409}" type="datetimeFigureOut">
              <a:rPr lang="en-US" altLang="en-US"/>
              <a:pPr/>
              <a:t>11/20/16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4DB17D3-99E1-4420-81D7-8B4A93584C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43874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3-D graph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Checklist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What we want to enable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What we have today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How we’ll get there</a:t>
            </a:r>
          </a:p>
        </p:txBody>
      </p:sp>
    </p:spTree>
    <p:extLst>
      <p:ext uri="{BB962C8B-B14F-4D97-AF65-F5344CB8AC3E}">
        <p14:creationId xmlns:p14="http://schemas.microsoft.com/office/powerpoint/2010/main" val="835259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349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sv-SE">
                <a:ea typeface="ＭＳ Ｐゴシック" charset="0"/>
                <a:cs typeface="ＭＳ Ｐゴシック" charset="0"/>
              </a:rPr>
              <a:t>Less than its fair share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C7DE712B-4CDB-5144-AB5D-2E79D1C65C77}" type="slidenum">
              <a:rPr lang="en-US" sz="1200" b="0">
                <a:latin typeface="Times New Roman" charset="0"/>
              </a:rPr>
              <a:pPr eaLnBrk="1" hangingPunct="1"/>
              <a:t>4</a:t>
            </a:fld>
            <a:endParaRPr lang="en-US" sz="1200" b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96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sv-SE">
                <a:ea typeface="ＭＳ Ｐゴシック" charset="0"/>
                <a:cs typeface="ＭＳ Ｐゴシック" charset="0"/>
              </a:rPr>
              <a:t>Put fb in title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696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17DCD3C-0CC0-7A48-8CF1-11D0EED67CD4}" type="slidenum">
              <a:rPr lang="en-US" sz="1200" b="0">
                <a:latin typeface="Times New Roman" charset="0"/>
              </a:rPr>
              <a:pPr eaLnBrk="1" hangingPunct="1"/>
              <a:t>39</a:t>
            </a:fld>
            <a:endParaRPr lang="en-US" sz="1200" b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168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843C0F2-DB6A-5741-98A9-D8876455AB05}" type="slidenum">
              <a:rPr lang="en-US" sz="1200" b="0">
                <a:latin typeface="Times New Roman" charset="0"/>
              </a:rPr>
              <a:pPr eaLnBrk="1" hangingPunct="1"/>
              <a:t>40</a:t>
            </a:fld>
            <a:endParaRPr lang="en-US" sz="1200" b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373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sv-SE" dirty="0" err="1">
                <a:ea typeface="ＭＳ Ｐゴシック" charset="0"/>
                <a:cs typeface="ＭＳ Ｐゴシック" charset="0"/>
              </a:rPr>
              <a:t>Say</a:t>
            </a:r>
            <a:r>
              <a:rPr lang="sv-SE" dirty="0">
                <a:ea typeface="ＭＳ Ｐゴシック" charset="0"/>
                <a:cs typeface="ＭＳ Ｐゴシック" charset="0"/>
              </a:rPr>
              <a:t> </a:t>
            </a:r>
            <a:r>
              <a:rPr lang="sv-SE" dirty="0" err="1">
                <a:ea typeface="ＭＳ Ｐゴシック" charset="0"/>
                <a:cs typeface="ＭＳ Ｐゴシック" charset="0"/>
              </a:rPr>
              <a:t>whats</a:t>
            </a:r>
            <a:r>
              <a:rPr lang="sv-SE" dirty="0">
                <a:ea typeface="ＭＳ Ｐゴシック" charset="0"/>
                <a:cs typeface="ＭＳ Ｐゴシック" charset="0"/>
              </a:rPr>
              <a:t> the </a:t>
            </a:r>
            <a:r>
              <a:rPr lang="sv-SE" dirty="0" err="1">
                <a:ea typeface="ＭＳ Ｐゴシック" charset="0"/>
                <a:cs typeface="ＭＳ Ｐゴシック" charset="0"/>
              </a:rPr>
              <a:t>prob</a:t>
            </a:r>
            <a:endParaRPr lang="sv-SE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737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37413451-E0D2-8941-9A24-323AFD3AB8CE}" type="slidenum">
              <a:rPr lang="en-US" sz="1200" b="0">
                <a:latin typeface="Times New Roman" charset="0"/>
              </a:rPr>
              <a:pPr eaLnBrk="1" hangingPunct="1"/>
              <a:t>41</a:t>
            </a:fld>
            <a:endParaRPr lang="en-US" sz="1200" b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Setup using pricing</a:t>
            </a:r>
            <a:r>
              <a:rPr lang="sv-SE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0720A-D525-496A-92EC-EE0266BC495E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1.xls"/><Relationship Id="rId4" Type="http://schemas.openxmlformats.org/officeDocument/2006/relationships/image" Target="../media/image3.png"/><Relationship Id="rId1" Type="http://schemas.openxmlformats.org/officeDocument/2006/relationships/vmlDrawing" Target="../drawings/vmlDrawing1.vml"/><Relationship Id="rId2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5556" y="1558774"/>
            <a:ext cx="8240889" cy="186317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5400" b="0" i="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9593" y="4176647"/>
            <a:ext cx="6400800" cy="453863"/>
          </a:xfrm>
        </p:spPr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87742" y="4563527"/>
            <a:ext cx="6446838" cy="443446"/>
          </a:xfrm>
        </p:spPr>
        <p:txBody>
          <a:bodyPr>
            <a:normAutofit/>
          </a:bodyPr>
          <a:lstStyle>
            <a:lvl1pPr marL="0" indent="0" algn="l">
              <a:buNone/>
              <a:defRPr sz="14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33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 userDrawn="1"/>
        </p:nvSpPr>
        <p:spPr>
          <a:xfrm>
            <a:off x="946150" y="206375"/>
            <a:ext cx="7172325" cy="8572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Newslab Light"/>
                <a:ea typeface="+mj-ea"/>
                <a:cs typeface="Newslab Light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en-US" sz="4000" dirty="0" smtClean="0">
                <a:latin typeface="Helvetica Neue" charset="0"/>
                <a:ea typeface="Helvetica Neue" charset="0"/>
                <a:cs typeface="Helvetica Neue" charset="0"/>
              </a:rPr>
              <a:t>Use this Chart to Start</a:t>
            </a:r>
            <a:endParaRPr lang="en-US" sz="4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graphicFrame>
        <p:nvGraphicFramePr>
          <p:cNvPr id="3" name="Picture Placeholder 9"/>
          <p:cNvGraphicFramePr>
            <a:graphicFrameLocks/>
          </p:cNvGraphicFramePr>
          <p:nvPr/>
        </p:nvGraphicFramePr>
        <p:xfrm>
          <a:off x="1158875" y="1149350"/>
          <a:ext cx="7273925" cy="349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r:id="rId3" imgW="7271927" imgH="3492719" progId="Excel.Chart.8">
                  <p:embed/>
                </p:oleObj>
              </mc:Choice>
              <mc:Fallback>
                <p:oleObj r:id="rId3" imgW="7271927" imgH="3492719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75" y="1149350"/>
                        <a:ext cx="7273925" cy="349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6787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 userDrawn="1"/>
        </p:nvGrpSpPr>
        <p:grpSpPr>
          <a:xfrm>
            <a:off x="798513" y="946150"/>
            <a:ext cx="8208962" cy="3709988"/>
            <a:chOff x="798513" y="946150"/>
            <a:chExt cx="8208962" cy="3709988"/>
          </a:xfrm>
        </p:grpSpPr>
        <p:pic>
          <p:nvPicPr>
            <p:cNvPr id="3" name="Picture 4" descr="01_FLASHLIGHT_exploration.png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138" y="987425"/>
              <a:ext cx="1092200" cy="1092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6" descr="02_CLOUDCLUSTER_managedclusters.png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8338" y="1006475"/>
              <a:ext cx="1073150" cy="1073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7" descr="03_PIPELINES.png"/>
            <p:cNvPicPr>
              <a:picLocks noChangeAspect="1"/>
            </p:cNvPicPr>
            <p:nvPr userDrawn="1"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3875" y="1006475"/>
              <a:ext cx="1073150" cy="1073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8" descr="04_THIRDPARTY.png"/>
            <p:cNvPicPr>
              <a:picLocks noChangeAspect="1"/>
            </p:cNvPicPr>
            <p:nvPr userDrawn="1"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4163" y="1006475"/>
              <a:ext cx="1082675" cy="1082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9" descr="05_UNIFIED_PLATFORM_knot.eps.png"/>
            <p:cNvPicPr>
              <a:picLocks noChangeAspect="1"/>
            </p:cNvPicPr>
            <p:nvPr userDrawn="1"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8950" y="946150"/>
              <a:ext cx="1144588" cy="1144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0" descr="06_COMMUNITY.png"/>
            <p:cNvPicPr>
              <a:picLocks noChangeAspect="1"/>
            </p:cNvPicPr>
            <p:nvPr userDrawn="1"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9900" y="1065213"/>
              <a:ext cx="987425" cy="987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11" descr="07_LIBRARIES.png"/>
            <p:cNvPicPr>
              <a:picLocks noChangeAspect="1"/>
            </p:cNvPicPr>
            <p:nvPr userDrawn="1"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3688" y="1027113"/>
              <a:ext cx="1093787" cy="1093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12" descr="08_LOGO_BUG.png"/>
            <p:cNvPicPr>
              <a:picLocks noChangeAspect="1"/>
            </p:cNvPicPr>
            <p:nvPr userDrawn="1"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7050" y="3424238"/>
              <a:ext cx="1073150" cy="1073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13" descr="09_EXPLORE_LANGUAGE.png"/>
            <p:cNvPicPr>
              <a:picLocks noChangeAspect="1"/>
            </p:cNvPicPr>
            <p:nvPr userDrawn="1"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513" y="2325688"/>
              <a:ext cx="1079500" cy="1079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14" descr="10_COLLABORATE.png"/>
            <p:cNvPicPr>
              <a:picLocks noChangeAspect="1"/>
            </p:cNvPicPr>
            <p:nvPr userDrawn="1"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8975" y="2338388"/>
              <a:ext cx="989013" cy="989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5" descr="11_CHART_visualize.png"/>
            <p:cNvPicPr>
              <a:picLocks noChangeAspect="1"/>
            </p:cNvPicPr>
            <p:nvPr userDrawn="1"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5150" y="2392363"/>
              <a:ext cx="989013" cy="989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16" descr="12_DASHBOARD.png"/>
            <p:cNvPicPr>
              <a:picLocks noChangeAspect="1"/>
            </p:cNvPicPr>
            <p:nvPr userDrawn="1"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3375" y="2381250"/>
              <a:ext cx="973138" cy="971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17" descr="13_CLUSTERS.png"/>
            <p:cNvPicPr>
              <a:picLocks noChangeAspect="1"/>
            </p:cNvPicPr>
            <p:nvPr userDrawn="1"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025" y="3552825"/>
              <a:ext cx="1103313" cy="1103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18" descr="14_WAND_PowerSpark.png"/>
            <p:cNvPicPr>
              <a:picLocks noChangeAspect="1"/>
            </p:cNvPicPr>
            <p:nvPr userDrawn="1"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4213" y="3554413"/>
              <a:ext cx="1047750" cy="1047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19" descr="15_IMPORT_CLOUD.png"/>
            <p:cNvPicPr>
              <a:picLocks noChangeAspect="1"/>
            </p:cNvPicPr>
            <p:nvPr userDrawn="1"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2925" y="3552825"/>
              <a:ext cx="1035050" cy="1035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20" descr="16_CALENDAR_schedule.png"/>
            <p:cNvPicPr>
              <a:picLocks noChangeAspect="1"/>
            </p:cNvPicPr>
            <p:nvPr userDrawn="1"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4200" y="2393950"/>
              <a:ext cx="973138" cy="974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1" descr="17_CHECKLIST_monitor.png"/>
            <p:cNvPicPr>
              <a:picLocks noChangeAspect="1"/>
            </p:cNvPicPr>
            <p:nvPr userDrawn="1"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7363" y="2392363"/>
              <a:ext cx="1031875" cy="1031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>
              <a:spLocks noChangeArrowheads="1"/>
            </p:cNvSpPr>
            <p:nvPr userDrawn="1"/>
          </p:nvSpPr>
          <p:spPr bwMode="auto">
            <a:xfrm>
              <a:off x="1028700" y="1878013"/>
              <a:ext cx="768159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Exploration</a:t>
              </a:r>
            </a:p>
          </p:txBody>
        </p:sp>
        <p:sp>
          <p:nvSpPr>
            <p:cNvPr id="21" name="TextBox 20"/>
            <p:cNvSpPr txBox="1">
              <a:spLocks noChangeArrowheads="1"/>
            </p:cNvSpPr>
            <p:nvPr userDrawn="1"/>
          </p:nvSpPr>
          <p:spPr bwMode="auto">
            <a:xfrm>
              <a:off x="1958975" y="1878013"/>
              <a:ext cx="1130438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Managed Clusters</a:t>
              </a:r>
            </a:p>
          </p:txBody>
        </p:sp>
        <p:sp>
          <p:nvSpPr>
            <p:cNvPr id="22" name="TextBox 21"/>
            <p:cNvSpPr txBox="1">
              <a:spLocks noChangeArrowheads="1"/>
            </p:cNvSpPr>
            <p:nvPr userDrawn="1"/>
          </p:nvSpPr>
          <p:spPr bwMode="auto">
            <a:xfrm>
              <a:off x="3311525" y="1878013"/>
              <a:ext cx="65274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Pipelines</a:t>
              </a:r>
            </a:p>
          </p:txBody>
        </p:sp>
        <p:sp>
          <p:nvSpPr>
            <p:cNvPr id="23" name="TextBox 22"/>
            <p:cNvSpPr txBox="1">
              <a:spLocks noChangeArrowheads="1"/>
            </p:cNvSpPr>
            <p:nvPr userDrawn="1"/>
          </p:nvSpPr>
          <p:spPr bwMode="auto">
            <a:xfrm>
              <a:off x="4221163" y="1878013"/>
              <a:ext cx="92525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3</a:t>
              </a:r>
              <a:r>
                <a:rPr lang="en-US" sz="900" baseline="300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rd</a:t>
              </a: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 Party Apps</a:t>
              </a:r>
            </a:p>
          </p:txBody>
        </p:sp>
        <p:sp>
          <p:nvSpPr>
            <p:cNvPr id="24" name="TextBox 23"/>
            <p:cNvSpPr txBox="1">
              <a:spLocks noChangeArrowheads="1"/>
            </p:cNvSpPr>
            <p:nvPr userDrawn="1"/>
          </p:nvSpPr>
          <p:spPr bwMode="auto">
            <a:xfrm>
              <a:off x="6950075" y="1878013"/>
              <a:ext cx="77777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Community</a:t>
              </a:r>
            </a:p>
          </p:txBody>
        </p:sp>
        <p:sp>
          <p:nvSpPr>
            <p:cNvPr id="25" name="TextBox 24"/>
            <p:cNvSpPr txBox="1">
              <a:spLocks noChangeArrowheads="1"/>
            </p:cNvSpPr>
            <p:nvPr userDrawn="1"/>
          </p:nvSpPr>
          <p:spPr bwMode="auto">
            <a:xfrm>
              <a:off x="1096963" y="4357688"/>
              <a:ext cx="611065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dirty="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Clusters</a:t>
              </a:r>
            </a:p>
          </p:txBody>
        </p:sp>
        <p:sp>
          <p:nvSpPr>
            <p:cNvPr id="26" name="TextBox 25"/>
            <p:cNvSpPr txBox="1">
              <a:spLocks noChangeArrowheads="1"/>
            </p:cNvSpPr>
            <p:nvPr userDrawn="1"/>
          </p:nvSpPr>
          <p:spPr bwMode="auto">
            <a:xfrm>
              <a:off x="6937375" y="3216275"/>
              <a:ext cx="997389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Monitor Results</a:t>
              </a:r>
            </a:p>
          </p:txBody>
        </p:sp>
        <p:sp>
          <p:nvSpPr>
            <p:cNvPr id="27" name="TextBox 26"/>
            <p:cNvSpPr txBox="1">
              <a:spLocks noChangeArrowheads="1"/>
            </p:cNvSpPr>
            <p:nvPr userDrawn="1"/>
          </p:nvSpPr>
          <p:spPr bwMode="auto">
            <a:xfrm>
              <a:off x="5607050" y="3216275"/>
              <a:ext cx="127631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Schedule Workflows </a:t>
              </a:r>
            </a:p>
          </p:txBody>
        </p:sp>
        <p:sp>
          <p:nvSpPr>
            <p:cNvPr id="28" name="TextBox 27"/>
            <p:cNvSpPr txBox="1">
              <a:spLocks noChangeArrowheads="1"/>
            </p:cNvSpPr>
            <p:nvPr userDrawn="1"/>
          </p:nvSpPr>
          <p:spPr bwMode="auto">
            <a:xfrm>
              <a:off x="3259138" y="4354513"/>
              <a:ext cx="79861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Import Data</a:t>
              </a:r>
            </a:p>
          </p:txBody>
        </p:sp>
        <p:sp>
          <p:nvSpPr>
            <p:cNvPr id="29" name="TextBox 28"/>
            <p:cNvSpPr txBox="1">
              <a:spLocks noChangeArrowheads="1"/>
            </p:cNvSpPr>
            <p:nvPr userDrawn="1"/>
          </p:nvSpPr>
          <p:spPr bwMode="auto">
            <a:xfrm>
              <a:off x="2012950" y="4357688"/>
              <a:ext cx="98296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Power of Spark</a:t>
              </a:r>
            </a:p>
          </p:txBody>
        </p:sp>
        <p:sp>
          <p:nvSpPr>
            <p:cNvPr id="30" name="TextBox 29"/>
            <p:cNvSpPr txBox="1">
              <a:spLocks noChangeArrowheads="1"/>
            </p:cNvSpPr>
            <p:nvPr userDrawn="1"/>
          </p:nvSpPr>
          <p:spPr bwMode="auto">
            <a:xfrm>
              <a:off x="2057400" y="3205163"/>
              <a:ext cx="78258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Collaborate</a:t>
              </a:r>
            </a:p>
          </p:txBody>
        </p:sp>
        <p:sp>
          <p:nvSpPr>
            <p:cNvPr id="31" name="TextBox 30"/>
            <p:cNvSpPr txBox="1">
              <a:spLocks noChangeArrowheads="1"/>
            </p:cNvSpPr>
            <p:nvPr userDrawn="1"/>
          </p:nvSpPr>
          <p:spPr bwMode="auto">
            <a:xfrm>
              <a:off x="4364038" y="3205163"/>
              <a:ext cx="56618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Publish</a:t>
              </a:r>
            </a:p>
          </p:txBody>
        </p:sp>
        <p:sp>
          <p:nvSpPr>
            <p:cNvPr id="32" name="TextBox 31"/>
            <p:cNvSpPr txBox="1">
              <a:spLocks noChangeArrowheads="1"/>
            </p:cNvSpPr>
            <p:nvPr userDrawn="1"/>
          </p:nvSpPr>
          <p:spPr bwMode="auto">
            <a:xfrm>
              <a:off x="3336925" y="3205163"/>
              <a:ext cx="63511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Visualize</a:t>
              </a:r>
            </a:p>
          </p:txBody>
        </p:sp>
        <p:sp>
          <p:nvSpPr>
            <p:cNvPr id="33" name="TextBox 32"/>
            <p:cNvSpPr txBox="1">
              <a:spLocks noChangeArrowheads="1"/>
            </p:cNvSpPr>
            <p:nvPr userDrawn="1"/>
          </p:nvSpPr>
          <p:spPr bwMode="auto">
            <a:xfrm>
              <a:off x="1019175" y="3205163"/>
              <a:ext cx="696024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Language</a:t>
              </a:r>
            </a:p>
          </p:txBody>
        </p:sp>
        <p:sp>
          <p:nvSpPr>
            <p:cNvPr id="34" name="TextBox 33"/>
            <p:cNvSpPr txBox="1">
              <a:spLocks noChangeArrowheads="1"/>
            </p:cNvSpPr>
            <p:nvPr userDrawn="1"/>
          </p:nvSpPr>
          <p:spPr bwMode="auto">
            <a:xfrm>
              <a:off x="8204200" y="1878013"/>
              <a:ext cx="628698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Libraries</a:t>
              </a:r>
            </a:p>
          </p:txBody>
        </p:sp>
        <p:sp>
          <p:nvSpPr>
            <p:cNvPr id="35" name="TextBox 34"/>
            <p:cNvSpPr txBox="1">
              <a:spLocks noChangeArrowheads="1"/>
            </p:cNvSpPr>
            <p:nvPr userDrawn="1"/>
          </p:nvSpPr>
          <p:spPr bwMode="auto">
            <a:xfrm>
              <a:off x="5700713" y="1878013"/>
              <a:ext cx="1016625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Unified Platform</a:t>
              </a:r>
            </a:p>
          </p:txBody>
        </p:sp>
        <p:sp>
          <p:nvSpPr>
            <p:cNvPr id="36" name="TextBox 35"/>
            <p:cNvSpPr txBox="1">
              <a:spLocks noChangeArrowheads="1"/>
            </p:cNvSpPr>
            <p:nvPr userDrawn="1"/>
          </p:nvSpPr>
          <p:spPr bwMode="auto">
            <a:xfrm>
              <a:off x="5875338" y="4302125"/>
              <a:ext cx="68640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Logo Bug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948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Frame"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903111" y="1598392"/>
            <a:ext cx="7739943" cy="1248834"/>
          </a:xfrm>
        </p:spPr>
        <p:txBody>
          <a:bodyPr>
            <a:noAutofit/>
          </a:bodyPr>
          <a:lstStyle>
            <a:lvl1pPr algn="l">
              <a:defRPr sz="5400" b="0" i="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3111" y="2717006"/>
            <a:ext cx="6349823" cy="666441"/>
          </a:xfr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602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>
                <a:latin typeface="Tahoma"/>
                <a:cs typeface="Tahom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95482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162800" cy="6286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257300"/>
            <a:ext cx="35052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7300"/>
            <a:ext cx="35052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4686300"/>
            <a:ext cx="19050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81800" y="4857750"/>
            <a:ext cx="19050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3F24809-45C0-4B45-8295-E6949CA1334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846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206375"/>
            <a:ext cx="8850312" cy="857250"/>
          </a:xfrm>
        </p:spPr>
        <p:txBody>
          <a:bodyPr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312863"/>
            <a:ext cx="8850312" cy="3394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354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Question or Section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9863" y="952049"/>
            <a:ext cx="8850311" cy="2440157"/>
          </a:xfrm>
        </p:spPr>
        <p:txBody>
          <a:bodyPr>
            <a:normAutofit/>
          </a:bodyPr>
          <a:lstStyle>
            <a:lvl1pPr algn="l">
              <a:defRPr sz="4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178742" y="2965040"/>
            <a:ext cx="8749914" cy="1380671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sz="2400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7340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9863" y="205979"/>
            <a:ext cx="8708369" cy="85725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169863" y="1313040"/>
            <a:ext cx="4231449" cy="34455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 marL="1028700" indent="-115888">
              <a:tabLst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4620768" y="1313040"/>
            <a:ext cx="4399407" cy="34455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 marL="1028700" indent="-115888"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077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9863" y="205979"/>
            <a:ext cx="8850311" cy="857250"/>
          </a:xfrm>
        </p:spPr>
        <p:txBody>
          <a:bodyPr/>
          <a:lstStyle>
            <a:lvl1pPr>
              <a:defRPr sz="3200" b="0" i="0"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169864" y="1286171"/>
            <a:ext cx="4231448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169864" y="1844616"/>
            <a:ext cx="4231448" cy="2963466"/>
          </a:xfrm>
        </p:spPr>
        <p:txBody>
          <a:bodyPr>
            <a:normAutofit/>
          </a:bodyPr>
          <a:lstStyle>
            <a:lvl1pPr>
              <a:defRPr sz="2000">
                <a:latin typeface="Helvetica Neue" charset="0"/>
                <a:ea typeface="Helvetica Neue" charset="0"/>
                <a:cs typeface="Helvetica Neue" charset="0"/>
              </a:defRPr>
            </a:lvl1pPr>
            <a:lvl2pPr>
              <a:defRPr sz="1800">
                <a:latin typeface="Helvetica Neue" charset="0"/>
                <a:ea typeface="Helvetica Neue" charset="0"/>
                <a:cs typeface="Helvetica Neue" charset="0"/>
              </a:defRPr>
            </a:lvl2pPr>
            <a:lvl3pPr marL="1028700" indent="-114300">
              <a:defRPr sz="1600"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defRPr sz="1400"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defRPr sz="1400">
                <a:latin typeface="Helvetica Neue" charset="0"/>
                <a:ea typeface="Helvetica Neue" charset="0"/>
                <a:cs typeface="Helvetica Neue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7344" y="1286171"/>
            <a:ext cx="4362831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4657344" y="1844616"/>
            <a:ext cx="4362831" cy="2963466"/>
          </a:xfrm>
        </p:spPr>
        <p:txBody>
          <a:bodyPr>
            <a:normAutofit/>
          </a:bodyPr>
          <a:lstStyle>
            <a:lvl1pPr>
              <a:defRPr sz="2000">
                <a:latin typeface="Helvetica Neue" charset="0"/>
                <a:ea typeface="Helvetica Neue" charset="0"/>
                <a:cs typeface="Helvetica Neue" charset="0"/>
              </a:defRPr>
            </a:lvl1pPr>
            <a:lvl2pPr>
              <a:defRPr sz="1800">
                <a:latin typeface="Helvetica Neue" charset="0"/>
                <a:ea typeface="Helvetica Neue" charset="0"/>
                <a:cs typeface="Helvetica Neue" charset="0"/>
              </a:defRPr>
            </a:lvl2pPr>
            <a:lvl3pPr marL="1028700" indent="-114300">
              <a:defRPr sz="1600"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defRPr sz="1400"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defRPr sz="1400">
                <a:latin typeface="Helvetica Neue" charset="0"/>
                <a:ea typeface="Helvetica Neue" charset="0"/>
                <a:cs typeface="Helvetica Neue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096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169863" y="206663"/>
            <a:ext cx="8850312" cy="480131"/>
          </a:xfrm>
          <a:prstGeom prst="rect">
            <a:avLst/>
          </a:prstGeom>
        </p:spPr>
        <p:txBody>
          <a:bodyPr rtlCol="0" anchor="t">
            <a:spAutoFit/>
          </a:bodyPr>
          <a:lstStyle>
            <a:lvl1pPr>
              <a:lnSpc>
                <a:spcPct val="90000"/>
              </a:lnSpc>
              <a:defRPr sz="2800" baseline="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247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atabricks_logoTM_rgb_TM.eps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9863" y="4821238"/>
            <a:ext cx="1071562" cy="16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204787"/>
            <a:ext cx="3008313" cy="2000428"/>
          </a:xfrm>
        </p:spPr>
        <p:txBody>
          <a:bodyPr anchor="t">
            <a:noAutofit/>
          </a:bodyPr>
          <a:lstStyle>
            <a:lvl1pPr algn="l">
              <a:defRPr sz="4000" b="0" i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3489" y="204788"/>
            <a:ext cx="5506686" cy="438983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863" y="2621494"/>
            <a:ext cx="3008313" cy="197313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6157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3600450"/>
            <a:ext cx="8840025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9863" y="459581"/>
            <a:ext cx="8840025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863" y="4025503"/>
            <a:ext cx="8840025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695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5245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946150" y="206375"/>
            <a:ext cx="71723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46150" y="1312863"/>
            <a:ext cx="7172325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7" r:id="rId13"/>
    <p:sldLayoutId id="2147483718" r:id="rId14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000" b="0" i="0" kern="1200">
          <a:solidFill>
            <a:srgbClr val="404040"/>
          </a:solidFill>
          <a:latin typeface="Helvetica Neue" charset="0"/>
          <a:ea typeface="Helvetica Neue" charset="0"/>
          <a:cs typeface="Helvetica Neue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MS PGothic" pitchFamily="34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MS PGothic" pitchFamily="34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MS PGothic" pitchFamily="34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MS PGothic" pitchFamily="34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ＭＳ Ｐゴシック" charset="0"/>
        </a:defRPr>
      </a:lvl9pPr>
    </p:titleStyle>
    <p:bodyStyle>
      <a:lvl1pPr marL="0" indent="0" algn="l" defTabSz="4572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SzPct val="90000"/>
        <a:buFont typeface="Arial" pitchFamily="34" charset="0"/>
        <a:defRPr sz="2400"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1pPr>
      <a:lvl2pPr marL="628650" indent="-171450" algn="l" defTabSz="4572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SzPct val="90000"/>
        <a:buFont typeface="Arial" pitchFamily="34" charset="0"/>
        <a:buChar char="•"/>
        <a:defRPr sz="2000"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2pPr>
      <a:lvl3pPr marL="1089025" indent="-174625" algn="l" defTabSz="4572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SzPct val="100000"/>
        <a:buFont typeface="Lucida Grande" charset="0"/>
        <a:buChar char="–"/>
        <a:defRPr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3pPr>
      <a:lvl4pPr marL="1541463" indent="-169863" algn="l" defTabSz="4572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SzPct val="90000"/>
        <a:buFont typeface="Arial" pitchFamily="34" charset="0"/>
        <a:buChar char="•"/>
        <a:defRPr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4pPr>
      <a:lvl5pPr marL="2001838" indent="-173038" algn="l" defTabSz="4572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Font typeface="Lucida Grande" charset="0"/>
        <a:buChar char="-"/>
        <a:defRPr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4.bin"/><Relationship Id="rId4" Type="http://schemas.openxmlformats.org/officeDocument/2006/relationships/image" Target="../media/image23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4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5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26.wmf"/><Relationship Id="rId9" Type="http://schemas.openxmlformats.org/officeDocument/2006/relationships/oleObject" Target="../embeddings/Microsoft_Equation5.bin"/><Relationship Id="rId10" Type="http://schemas.openxmlformats.org/officeDocument/2006/relationships/image" Target="../media/image27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usenix.org/publications/library/proceedings/osdi/full_papers/waldspurger.pdf" TargetMode="External"/><Relationship Id="rId3" Type="http://schemas.openxmlformats.org/officeDocument/2006/relationships/hyperlink" Target="https://www.cs.berkeley.edu/~alig/papers/drf.pdf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2.bin"/><Relationship Id="rId4" Type="http://schemas.openxmlformats.org/officeDocument/2006/relationships/image" Target="../media/image21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3.bin"/><Relationship Id="rId4" Type="http://schemas.openxmlformats.org/officeDocument/2006/relationships/image" Target="../media/image22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266700"/>
            <a:ext cx="8520599" cy="245414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4000" dirty="0" smtClean="0"/>
              <a:t>Lottery Scheduling and </a:t>
            </a:r>
            <a:br>
              <a:rPr lang="en-US" sz="4000" dirty="0" smtClean="0"/>
            </a:br>
            <a:r>
              <a:rPr lang="en-US" sz="4000" dirty="0" smtClean="0"/>
              <a:t>Dominant Resource Fairness</a:t>
            </a:r>
            <a:r>
              <a:rPr lang="en-US" sz="4000" dirty="0">
                <a:ea typeface="ＭＳ Ｐゴシック" charset="0"/>
              </a:rPr>
              <a:t/>
            </a:r>
            <a:br>
              <a:rPr lang="en-US" sz="4000" dirty="0">
                <a:ea typeface="ＭＳ Ｐゴシック" charset="0"/>
              </a:rPr>
            </a:br>
            <a:r>
              <a:rPr lang="en-US" sz="4000" dirty="0">
                <a:ea typeface="ＭＳ Ｐゴシック" charset="0"/>
              </a:rPr>
              <a:t>(Lecture </a:t>
            </a:r>
            <a:r>
              <a:rPr lang="en-US" sz="4000" dirty="0" smtClean="0">
                <a:ea typeface="ＭＳ Ｐゴシック" charset="0"/>
              </a:rPr>
              <a:t>24, </a:t>
            </a:r>
            <a:r>
              <a:rPr lang="en-US" sz="4000" dirty="0">
                <a:ea typeface="ＭＳ Ｐゴシック" charset="0"/>
              </a:rPr>
              <a:t>cs262a) </a:t>
            </a:r>
            <a:endParaRPr lang="en-US" sz="4000"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0" y="3084597"/>
            <a:ext cx="9144000" cy="14371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Ion Stoica,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UC Berkeley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November 7, 2016</a:t>
            </a:r>
          </a:p>
          <a:p>
            <a:pPr lvl="0" rtl="0">
              <a:spcBef>
                <a:spcPts val="0"/>
              </a:spcBef>
              <a:buNone/>
            </a:pPr>
            <a:endParaRPr lang="en-US" sz="2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87092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>
          <a:xfrm>
            <a:off x="406399" y="206375"/>
            <a:ext cx="8435975" cy="857250"/>
          </a:xfrm>
        </p:spPr>
        <p:txBody>
          <a:bodyPr/>
          <a:lstStyle/>
          <a:p>
            <a:r>
              <a:rPr lang="en-US" dirty="0"/>
              <a:t>Fluid Flow System</a:t>
            </a:r>
          </a:p>
        </p:txBody>
      </p:sp>
      <p:sp>
        <p:nvSpPr>
          <p:cNvPr id="111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0200" y="1219200"/>
            <a:ext cx="8712200" cy="3200400"/>
          </a:xfrm>
        </p:spPr>
        <p:txBody>
          <a:bodyPr/>
          <a:lstStyle/>
          <a:p>
            <a:r>
              <a:rPr lang="en-US" dirty="0"/>
              <a:t>Flows can be served one bit at a </a:t>
            </a:r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Fluid flow system, also known as</a:t>
            </a:r>
            <a:r>
              <a:rPr lang="en-US" dirty="0" smtClean="0">
                <a:sym typeface="Wingdings"/>
              </a:rPr>
              <a:t> Generalized Processor Sharing (GPS) </a:t>
            </a:r>
            <a:r>
              <a:rPr lang="en-US" dirty="0"/>
              <a:t>[Parekh and </a:t>
            </a:r>
            <a:r>
              <a:rPr lang="en-US" dirty="0" err="1"/>
              <a:t>Gallager</a:t>
            </a:r>
            <a:r>
              <a:rPr lang="en-US" dirty="0"/>
              <a:t> </a:t>
            </a:r>
            <a:r>
              <a:rPr lang="ja-JP" altLang="en-US" dirty="0">
                <a:latin typeface="Arial"/>
              </a:rPr>
              <a:t>‘</a:t>
            </a:r>
            <a:r>
              <a:rPr lang="en-US" dirty="0"/>
              <a:t>93]</a:t>
            </a:r>
            <a:endParaRPr lang="en-US" dirty="0" smtClean="0"/>
          </a:p>
          <a:p>
            <a:pPr lvl="3"/>
            <a:endParaRPr lang="en-US" dirty="0"/>
          </a:p>
          <a:p>
            <a:r>
              <a:rPr lang="en-US" dirty="0"/>
              <a:t>WFQ can be implemented using </a:t>
            </a:r>
            <a:r>
              <a:rPr lang="en-US" dirty="0">
                <a:solidFill>
                  <a:srgbClr val="FF6600"/>
                </a:solidFill>
              </a:rPr>
              <a:t>bit-by-bit weighted round </a:t>
            </a:r>
            <a:r>
              <a:rPr lang="en-US" dirty="0" smtClean="0">
                <a:solidFill>
                  <a:srgbClr val="FF6600"/>
                </a:solidFill>
              </a:rPr>
              <a:t>robin </a:t>
            </a:r>
            <a:r>
              <a:rPr lang="en-US" dirty="0" smtClean="0">
                <a:solidFill>
                  <a:schemeClr val="tx1"/>
                </a:solidFill>
              </a:rPr>
              <a:t>in GPS model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/>
              <a:t>During each round from each flow that has data to send, send a number of bits equal to the flow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weight</a:t>
            </a: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089400" y="-25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89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Processor </a:t>
            </a:r>
            <a:r>
              <a:rPr lang="en-US" dirty="0" smtClean="0"/>
              <a:t>Sharing Example</a:t>
            </a:r>
            <a:endParaRPr lang="en-US" dirty="0"/>
          </a:p>
        </p:txBody>
      </p:sp>
      <p:sp>
        <p:nvSpPr>
          <p:cNvPr id="972803" name="Rectangle 3"/>
          <p:cNvSpPr>
            <a:spLocks noChangeArrowheads="1"/>
          </p:cNvSpPr>
          <p:nvPr/>
        </p:nvSpPr>
        <p:spPr bwMode="auto">
          <a:xfrm>
            <a:off x="915989" y="3295650"/>
            <a:ext cx="942975" cy="446485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972804" name="Rectangle 4"/>
          <p:cNvSpPr>
            <a:spLocks noChangeArrowheads="1"/>
          </p:cNvSpPr>
          <p:nvPr/>
        </p:nvSpPr>
        <p:spPr bwMode="auto">
          <a:xfrm>
            <a:off x="1858963" y="3295650"/>
            <a:ext cx="942975" cy="446485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972805" name="Rectangle 5"/>
          <p:cNvSpPr>
            <a:spLocks noChangeArrowheads="1"/>
          </p:cNvSpPr>
          <p:nvPr/>
        </p:nvSpPr>
        <p:spPr bwMode="auto">
          <a:xfrm>
            <a:off x="2803526" y="3295650"/>
            <a:ext cx="942975" cy="446485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972806" name="Rectangle 6"/>
          <p:cNvSpPr>
            <a:spLocks noChangeArrowheads="1"/>
          </p:cNvSpPr>
          <p:nvPr/>
        </p:nvSpPr>
        <p:spPr bwMode="auto">
          <a:xfrm>
            <a:off x="4689476" y="3295650"/>
            <a:ext cx="944563" cy="446485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972807" name="Rectangle 7"/>
          <p:cNvSpPr>
            <a:spLocks noChangeArrowheads="1"/>
          </p:cNvSpPr>
          <p:nvPr/>
        </p:nvSpPr>
        <p:spPr bwMode="auto">
          <a:xfrm>
            <a:off x="3746501" y="3295650"/>
            <a:ext cx="942975" cy="446485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972808" name="Rectangle 8"/>
          <p:cNvSpPr>
            <a:spLocks noChangeArrowheads="1"/>
          </p:cNvSpPr>
          <p:nvPr/>
        </p:nvSpPr>
        <p:spPr bwMode="auto">
          <a:xfrm>
            <a:off x="915988" y="3742135"/>
            <a:ext cx="4718050" cy="98822"/>
          </a:xfrm>
          <a:prstGeom prst="rect">
            <a:avLst/>
          </a:prstGeom>
          <a:solidFill>
            <a:schemeClr val="tx2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972809" name="Rectangle 9"/>
          <p:cNvSpPr>
            <a:spLocks noChangeArrowheads="1"/>
          </p:cNvSpPr>
          <p:nvPr/>
        </p:nvSpPr>
        <p:spPr bwMode="auto">
          <a:xfrm>
            <a:off x="915988" y="3840957"/>
            <a:ext cx="4718050" cy="97631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972810" name="Rectangle 10"/>
          <p:cNvSpPr>
            <a:spLocks noChangeArrowheads="1"/>
          </p:cNvSpPr>
          <p:nvPr/>
        </p:nvSpPr>
        <p:spPr bwMode="auto">
          <a:xfrm>
            <a:off x="915988" y="4135042"/>
            <a:ext cx="4718050" cy="107156"/>
          </a:xfrm>
          <a:prstGeom prst="rect">
            <a:avLst/>
          </a:prstGeom>
          <a:solidFill>
            <a:srgbClr val="000099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972811" name="Rectangle 11"/>
          <p:cNvSpPr>
            <a:spLocks noChangeArrowheads="1"/>
          </p:cNvSpPr>
          <p:nvPr/>
        </p:nvSpPr>
        <p:spPr bwMode="auto">
          <a:xfrm>
            <a:off x="915988" y="4037410"/>
            <a:ext cx="4718050" cy="97631"/>
          </a:xfrm>
          <a:prstGeom prst="rect">
            <a:avLst/>
          </a:prstGeom>
          <a:solidFill>
            <a:srgbClr val="FF6600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972812" name="Rectangle 12"/>
          <p:cNvSpPr>
            <a:spLocks noChangeArrowheads="1"/>
          </p:cNvSpPr>
          <p:nvPr/>
        </p:nvSpPr>
        <p:spPr bwMode="auto">
          <a:xfrm>
            <a:off x="915988" y="3938588"/>
            <a:ext cx="4718050" cy="98822"/>
          </a:xfrm>
          <a:prstGeom prst="rect">
            <a:avLst/>
          </a:prstGeom>
          <a:solidFill>
            <a:srgbClr val="65D6E5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endParaRPr lang="en-US"/>
          </a:p>
        </p:txBody>
      </p:sp>
      <p:grpSp>
        <p:nvGrpSpPr>
          <p:cNvPr id="972813" name="Group 13"/>
          <p:cNvGrpSpPr>
            <a:grpSpLocks/>
          </p:cNvGrpSpPr>
          <p:nvPr/>
        </p:nvGrpSpPr>
        <p:grpSpPr bwMode="auto">
          <a:xfrm>
            <a:off x="5630864" y="3292078"/>
            <a:ext cx="2371725" cy="947738"/>
            <a:chOff x="573" y="2298"/>
            <a:chExt cx="3600" cy="413"/>
          </a:xfrm>
        </p:grpSpPr>
        <p:sp>
          <p:nvSpPr>
            <p:cNvPr id="972814" name="Rectangle 14"/>
            <p:cNvSpPr>
              <a:spLocks noChangeArrowheads="1"/>
            </p:cNvSpPr>
            <p:nvPr/>
          </p:nvSpPr>
          <p:spPr bwMode="auto">
            <a:xfrm>
              <a:off x="573" y="2298"/>
              <a:ext cx="3600" cy="83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72815" name="Rectangle 15"/>
            <p:cNvSpPr>
              <a:spLocks noChangeArrowheads="1"/>
            </p:cNvSpPr>
            <p:nvPr/>
          </p:nvSpPr>
          <p:spPr bwMode="auto">
            <a:xfrm>
              <a:off x="573" y="2381"/>
              <a:ext cx="3600" cy="82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72816" name="Rectangle 16"/>
            <p:cNvSpPr>
              <a:spLocks noChangeArrowheads="1"/>
            </p:cNvSpPr>
            <p:nvPr/>
          </p:nvSpPr>
          <p:spPr bwMode="auto">
            <a:xfrm>
              <a:off x="573" y="2628"/>
              <a:ext cx="3600" cy="83"/>
            </a:xfrm>
            <a:prstGeom prst="rect">
              <a:avLst/>
            </a:prstGeom>
            <a:solidFill>
              <a:srgbClr val="0000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72817" name="Rectangle 17"/>
            <p:cNvSpPr>
              <a:spLocks noChangeArrowheads="1"/>
            </p:cNvSpPr>
            <p:nvPr/>
          </p:nvSpPr>
          <p:spPr bwMode="auto">
            <a:xfrm>
              <a:off x="573" y="2546"/>
              <a:ext cx="3600" cy="82"/>
            </a:xfrm>
            <a:prstGeom prst="rect">
              <a:avLst/>
            </a:prstGeom>
            <a:solidFill>
              <a:srgbClr val="FF66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72818" name="Rectangle 18"/>
            <p:cNvSpPr>
              <a:spLocks noChangeArrowheads="1"/>
            </p:cNvSpPr>
            <p:nvPr/>
          </p:nvSpPr>
          <p:spPr bwMode="auto">
            <a:xfrm>
              <a:off x="573" y="2463"/>
              <a:ext cx="3600" cy="83"/>
            </a:xfrm>
            <a:prstGeom prst="rect">
              <a:avLst/>
            </a:prstGeom>
            <a:solidFill>
              <a:srgbClr val="65D6E5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</p:grpSp>
      <p:sp>
        <p:nvSpPr>
          <p:cNvPr id="972819" name="Line 19"/>
          <p:cNvSpPr>
            <a:spLocks noChangeShapeType="1"/>
          </p:cNvSpPr>
          <p:nvPr/>
        </p:nvSpPr>
        <p:spPr bwMode="auto">
          <a:xfrm>
            <a:off x="914400" y="4356497"/>
            <a:ext cx="7315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972820" name="Text Box 20"/>
          <p:cNvSpPr txBox="1">
            <a:spLocks noChangeArrowheads="1"/>
          </p:cNvSpPr>
          <p:nvPr/>
        </p:nvSpPr>
        <p:spPr bwMode="auto">
          <a:xfrm>
            <a:off x="812885" y="4306876"/>
            <a:ext cx="310984" cy="371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>
                <a:latin typeface="Book Antiqua" charset="0"/>
              </a:rPr>
              <a:t>0</a:t>
            </a:r>
            <a:endParaRPr lang="en-US" sz="1400" b="1">
              <a:solidFill>
                <a:schemeClr val="tx2"/>
              </a:solidFill>
              <a:latin typeface="Book Antiqua" charset="0"/>
            </a:endParaRPr>
          </a:p>
        </p:txBody>
      </p:sp>
      <p:sp>
        <p:nvSpPr>
          <p:cNvPr id="972821" name="Text Box 21"/>
          <p:cNvSpPr txBox="1">
            <a:spLocks noChangeArrowheads="1"/>
          </p:cNvSpPr>
          <p:nvPr/>
        </p:nvSpPr>
        <p:spPr bwMode="auto">
          <a:xfrm>
            <a:off x="7695665" y="4306876"/>
            <a:ext cx="439224" cy="371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>
                <a:latin typeface="Book Antiqua" charset="0"/>
              </a:rPr>
              <a:t>15</a:t>
            </a:r>
            <a:endParaRPr lang="en-US" sz="1400" b="1">
              <a:solidFill>
                <a:schemeClr val="tx2"/>
              </a:solidFill>
              <a:latin typeface="Book Antiqua" charset="0"/>
            </a:endParaRPr>
          </a:p>
        </p:txBody>
      </p:sp>
      <p:sp>
        <p:nvSpPr>
          <p:cNvPr id="972822" name="Text Box 22"/>
          <p:cNvSpPr txBox="1">
            <a:spLocks noChangeArrowheads="1"/>
          </p:cNvSpPr>
          <p:nvPr/>
        </p:nvSpPr>
        <p:spPr bwMode="auto">
          <a:xfrm>
            <a:off x="1716172" y="4306876"/>
            <a:ext cx="310984" cy="371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>
                <a:latin typeface="Book Antiqua" charset="0"/>
              </a:rPr>
              <a:t>2</a:t>
            </a:r>
            <a:endParaRPr lang="en-US" sz="1400" b="1">
              <a:solidFill>
                <a:schemeClr val="tx2"/>
              </a:solidFill>
              <a:latin typeface="Book Antiqua" charset="0"/>
            </a:endParaRPr>
          </a:p>
        </p:txBody>
      </p:sp>
      <p:sp>
        <p:nvSpPr>
          <p:cNvPr id="972823" name="Text Box 23"/>
          <p:cNvSpPr txBox="1">
            <a:spLocks noChangeArrowheads="1"/>
          </p:cNvSpPr>
          <p:nvPr/>
        </p:nvSpPr>
        <p:spPr bwMode="auto">
          <a:xfrm>
            <a:off x="5494338" y="4306876"/>
            <a:ext cx="533400" cy="371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>
                <a:latin typeface="Book Antiqua" charset="0"/>
              </a:rPr>
              <a:t>10</a:t>
            </a:r>
            <a:endParaRPr lang="en-US" sz="1400" b="1">
              <a:solidFill>
                <a:schemeClr val="tx2"/>
              </a:solidFill>
              <a:latin typeface="Book Antiqua" charset="0"/>
            </a:endParaRPr>
          </a:p>
        </p:txBody>
      </p:sp>
      <p:sp>
        <p:nvSpPr>
          <p:cNvPr id="972824" name="Text Box 24"/>
          <p:cNvSpPr txBox="1">
            <a:spLocks noChangeArrowheads="1"/>
          </p:cNvSpPr>
          <p:nvPr/>
        </p:nvSpPr>
        <p:spPr bwMode="auto">
          <a:xfrm>
            <a:off x="2698773" y="4306876"/>
            <a:ext cx="323808" cy="371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>
                <a:latin typeface="Book Antiqua" charset="0"/>
              </a:rPr>
              <a:t>4</a:t>
            </a:r>
            <a:endParaRPr lang="en-US" sz="1400" b="1">
              <a:solidFill>
                <a:schemeClr val="tx2"/>
              </a:solidFill>
              <a:latin typeface="Book Antiqua" charset="0"/>
            </a:endParaRPr>
          </a:p>
        </p:txBody>
      </p:sp>
      <p:sp>
        <p:nvSpPr>
          <p:cNvPr id="972825" name="Text Box 25"/>
          <p:cNvSpPr txBox="1">
            <a:spLocks noChangeArrowheads="1"/>
          </p:cNvSpPr>
          <p:nvPr/>
        </p:nvSpPr>
        <p:spPr bwMode="auto">
          <a:xfrm>
            <a:off x="3695785" y="4306876"/>
            <a:ext cx="310984" cy="371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>
                <a:latin typeface="Book Antiqua" charset="0"/>
              </a:rPr>
              <a:t>6</a:t>
            </a:r>
            <a:endParaRPr lang="en-US" sz="1400" b="1">
              <a:solidFill>
                <a:schemeClr val="tx2"/>
              </a:solidFill>
              <a:latin typeface="Book Antiqua" charset="0"/>
            </a:endParaRPr>
          </a:p>
        </p:txBody>
      </p:sp>
      <p:sp>
        <p:nvSpPr>
          <p:cNvPr id="972826" name="Text Box 26"/>
          <p:cNvSpPr txBox="1">
            <a:spLocks noChangeArrowheads="1"/>
          </p:cNvSpPr>
          <p:nvPr/>
        </p:nvSpPr>
        <p:spPr bwMode="auto">
          <a:xfrm>
            <a:off x="4611772" y="4306876"/>
            <a:ext cx="310984" cy="371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>
                <a:latin typeface="Book Antiqua" charset="0"/>
              </a:rPr>
              <a:t>8</a:t>
            </a:r>
            <a:endParaRPr lang="en-US" sz="1400" b="1">
              <a:solidFill>
                <a:schemeClr val="tx2"/>
              </a:solidFill>
              <a:latin typeface="Book Antiqua" charset="0"/>
            </a:endParaRPr>
          </a:p>
        </p:txBody>
      </p:sp>
      <p:sp>
        <p:nvSpPr>
          <p:cNvPr id="972846" name="Rectangle 46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3786188" cy="2114550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rgbClr val="FF0000"/>
                </a:solidFill>
              </a:rPr>
              <a:t>Red session </a:t>
            </a:r>
            <a:r>
              <a:rPr lang="en-US" dirty="0"/>
              <a:t>has packets backlogged between time 0 and 10</a:t>
            </a:r>
          </a:p>
          <a:p>
            <a:r>
              <a:rPr lang="en-US" dirty="0"/>
              <a:t>Other sessions have packets continuously backlogged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108323" y="1085850"/>
            <a:ext cx="4656183" cy="1758950"/>
            <a:chOff x="4108323" y="1085850"/>
            <a:chExt cx="4656183" cy="1465276"/>
          </a:xfrm>
        </p:grpSpPr>
        <p:sp>
          <p:nvSpPr>
            <p:cNvPr id="972828" name="Oval 28"/>
            <p:cNvSpPr>
              <a:spLocks noChangeArrowheads="1"/>
            </p:cNvSpPr>
            <p:nvPr/>
          </p:nvSpPr>
          <p:spPr bwMode="auto">
            <a:xfrm>
              <a:off x="4779963" y="1910954"/>
              <a:ext cx="381000" cy="28575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829" name="Oval 29"/>
            <p:cNvSpPr>
              <a:spLocks noChangeArrowheads="1"/>
            </p:cNvSpPr>
            <p:nvPr/>
          </p:nvSpPr>
          <p:spPr bwMode="auto">
            <a:xfrm>
              <a:off x="5392738" y="1910954"/>
              <a:ext cx="381000" cy="28575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endParaRPr lang="en-US" b="1">
                <a:solidFill>
                  <a:schemeClr val="tx2"/>
                </a:solidFill>
                <a:latin typeface="Book Antiqua" charset="0"/>
              </a:endParaRPr>
            </a:p>
          </p:txBody>
        </p:sp>
        <p:sp>
          <p:nvSpPr>
            <p:cNvPr id="972830" name="Oval 30"/>
            <p:cNvSpPr>
              <a:spLocks noChangeArrowheads="1"/>
            </p:cNvSpPr>
            <p:nvPr/>
          </p:nvSpPr>
          <p:spPr bwMode="auto">
            <a:xfrm>
              <a:off x="6008688" y="1912144"/>
              <a:ext cx="381000" cy="28575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831" name="Oval 31"/>
            <p:cNvSpPr>
              <a:spLocks noChangeArrowheads="1"/>
            </p:cNvSpPr>
            <p:nvPr/>
          </p:nvSpPr>
          <p:spPr bwMode="auto">
            <a:xfrm>
              <a:off x="6651625" y="1912144"/>
              <a:ext cx="381000" cy="28575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832" name="Oval 32"/>
            <p:cNvSpPr>
              <a:spLocks noChangeArrowheads="1"/>
            </p:cNvSpPr>
            <p:nvPr/>
          </p:nvSpPr>
          <p:spPr bwMode="auto">
            <a:xfrm>
              <a:off x="7280275" y="1910954"/>
              <a:ext cx="381000" cy="285750"/>
            </a:xfrm>
            <a:prstGeom prst="ellipse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833" name="Oval 33"/>
            <p:cNvSpPr>
              <a:spLocks noChangeArrowheads="1"/>
            </p:cNvSpPr>
            <p:nvPr/>
          </p:nvSpPr>
          <p:spPr bwMode="auto">
            <a:xfrm>
              <a:off x="8039100" y="1912144"/>
              <a:ext cx="381000" cy="285750"/>
            </a:xfrm>
            <a:prstGeom prst="ellipse">
              <a:avLst/>
            </a:prstGeom>
            <a:solidFill>
              <a:srgbClr val="0000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834" name="Oval 34"/>
            <p:cNvSpPr>
              <a:spLocks noChangeArrowheads="1"/>
            </p:cNvSpPr>
            <p:nvPr/>
          </p:nvSpPr>
          <p:spPr bwMode="auto">
            <a:xfrm>
              <a:off x="6338888" y="1189435"/>
              <a:ext cx="381000" cy="285750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840" name="Text Box 40"/>
            <p:cNvSpPr txBox="1">
              <a:spLocks noChangeArrowheads="1"/>
            </p:cNvSpPr>
            <p:nvPr/>
          </p:nvSpPr>
          <p:spPr bwMode="auto">
            <a:xfrm>
              <a:off x="4689560" y="2179229"/>
              <a:ext cx="310984" cy="3718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000" b="1">
                  <a:latin typeface="Book Antiqua" charset="0"/>
                </a:rPr>
                <a:t>5</a:t>
              </a:r>
              <a:endParaRPr lang="en-US" sz="1400" b="1">
                <a:solidFill>
                  <a:schemeClr val="tx2"/>
                </a:solidFill>
                <a:latin typeface="Book Antiqua" charset="0"/>
              </a:endParaRPr>
            </a:p>
          </p:txBody>
        </p:sp>
        <p:sp>
          <p:nvSpPr>
            <p:cNvPr id="972841" name="Text Box 41"/>
            <p:cNvSpPr txBox="1">
              <a:spLocks noChangeArrowheads="1"/>
            </p:cNvSpPr>
            <p:nvPr/>
          </p:nvSpPr>
          <p:spPr bwMode="auto">
            <a:xfrm>
              <a:off x="5419810" y="2179229"/>
              <a:ext cx="310984" cy="3718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000" b="1">
                  <a:latin typeface="Book Antiqua" charset="0"/>
                </a:rPr>
                <a:t>1</a:t>
              </a:r>
              <a:endParaRPr lang="en-US" sz="1400" b="1">
                <a:solidFill>
                  <a:schemeClr val="tx2"/>
                </a:solidFill>
                <a:latin typeface="Book Antiqua" charset="0"/>
              </a:endParaRPr>
            </a:p>
          </p:txBody>
        </p:sp>
        <p:sp>
          <p:nvSpPr>
            <p:cNvPr id="972842" name="Text Box 42"/>
            <p:cNvSpPr txBox="1">
              <a:spLocks noChangeArrowheads="1"/>
            </p:cNvSpPr>
            <p:nvPr/>
          </p:nvSpPr>
          <p:spPr bwMode="auto">
            <a:xfrm>
              <a:off x="6134185" y="2179229"/>
              <a:ext cx="310984" cy="3718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000" b="1">
                  <a:latin typeface="Book Antiqua" charset="0"/>
                </a:rPr>
                <a:t>1</a:t>
              </a:r>
              <a:endParaRPr lang="en-US" sz="1400" b="1">
                <a:solidFill>
                  <a:schemeClr val="tx2"/>
                </a:solidFill>
                <a:latin typeface="Book Antiqua" charset="0"/>
              </a:endParaRPr>
            </a:p>
          </p:txBody>
        </p:sp>
        <p:sp>
          <p:nvSpPr>
            <p:cNvPr id="972843" name="Text Box 43"/>
            <p:cNvSpPr txBox="1">
              <a:spLocks noChangeArrowheads="1"/>
            </p:cNvSpPr>
            <p:nvPr/>
          </p:nvSpPr>
          <p:spPr bwMode="auto">
            <a:xfrm>
              <a:off x="7613735" y="2179229"/>
              <a:ext cx="310984" cy="3718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000" b="1">
                  <a:latin typeface="Book Antiqua" charset="0"/>
                </a:rPr>
                <a:t>1</a:t>
              </a:r>
              <a:endParaRPr lang="en-US" sz="1400" b="1">
                <a:solidFill>
                  <a:schemeClr val="tx2"/>
                </a:solidFill>
                <a:latin typeface="Book Antiqua" charset="0"/>
              </a:endParaRPr>
            </a:p>
          </p:txBody>
        </p:sp>
        <p:sp>
          <p:nvSpPr>
            <p:cNvPr id="972844" name="Text Box 44"/>
            <p:cNvSpPr txBox="1">
              <a:spLocks noChangeArrowheads="1"/>
            </p:cNvSpPr>
            <p:nvPr/>
          </p:nvSpPr>
          <p:spPr bwMode="auto">
            <a:xfrm>
              <a:off x="6886660" y="2179229"/>
              <a:ext cx="310984" cy="3718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000" b="1">
                  <a:latin typeface="Book Antiqua" charset="0"/>
                </a:rPr>
                <a:t>1</a:t>
              </a:r>
              <a:endParaRPr lang="en-US" sz="1400" b="1">
                <a:solidFill>
                  <a:schemeClr val="tx2"/>
                </a:solidFill>
                <a:latin typeface="Book Antiqua" charset="0"/>
              </a:endParaRPr>
            </a:p>
          </p:txBody>
        </p:sp>
        <p:sp>
          <p:nvSpPr>
            <p:cNvPr id="972845" name="Text Box 45"/>
            <p:cNvSpPr txBox="1">
              <a:spLocks noChangeArrowheads="1"/>
            </p:cNvSpPr>
            <p:nvPr/>
          </p:nvSpPr>
          <p:spPr bwMode="auto">
            <a:xfrm>
              <a:off x="8453522" y="2179229"/>
              <a:ext cx="310984" cy="3718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000" b="1">
                  <a:latin typeface="Book Antiqua" charset="0"/>
                </a:rPr>
                <a:t>1</a:t>
              </a:r>
              <a:endParaRPr lang="en-US" sz="1400" b="1">
                <a:solidFill>
                  <a:schemeClr val="tx2"/>
                </a:solidFill>
                <a:latin typeface="Book Antiqua" charset="0"/>
              </a:endParaRPr>
            </a:p>
          </p:txBody>
        </p:sp>
        <p:cxnSp>
          <p:nvCxnSpPr>
            <p:cNvPr id="972847" name="AutoShape 47"/>
            <p:cNvCxnSpPr>
              <a:cxnSpLocks noChangeShapeType="1"/>
              <a:stCxn id="972828" idx="7"/>
              <a:endCxn id="972834" idx="2"/>
            </p:cNvCxnSpPr>
            <p:nvPr/>
          </p:nvCxnSpPr>
          <p:spPr bwMode="auto">
            <a:xfrm flipV="1">
              <a:off x="5105400" y="1332310"/>
              <a:ext cx="1233488" cy="62031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72848" name="AutoShape 48"/>
            <p:cNvCxnSpPr>
              <a:cxnSpLocks noChangeShapeType="1"/>
              <a:stCxn id="972829" idx="0"/>
              <a:endCxn id="972834" idx="3"/>
            </p:cNvCxnSpPr>
            <p:nvPr/>
          </p:nvCxnSpPr>
          <p:spPr bwMode="auto">
            <a:xfrm flipV="1">
              <a:off x="5583238" y="1433513"/>
              <a:ext cx="811212" cy="47744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72849" name="AutoShape 49"/>
            <p:cNvCxnSpPr>
              <a:cxnSpLocks noChangeShapeType="1"/>
              <a:stCxn id="972830" idx="0"/>
              <a:endCxn id="972834" idx="4"/>
            </p:cNvCxnSpPr>
            <p:nvPr/>
          </p:nvCxnSpPr>
          <p:spPr bwMode="auto">
            <a:xfrm flipV="1">
              <a:off x="6199188" y="1475185"/>
              <a:ext cx="330200" cy="43695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72850" name="AutoShape 50"/>
            <p:cNvCxnSpPr>
              <a:cxnSpLocks noChangeShapeType="1"/>
              <a:stCxn id="972831" idx="0"/>
              <a:endCxn id="972834" idx="4"/>
            </p:cNvCxnSpPr>
            <p:nvPr/>
          </p:nvCxnSpPr>
          <p:spPr bwMode="auto">
            <a:xfrm flipH="1" flipV="1">
              <a:off x="6529389" y="1475185"/>
              <a:ext cx="312737" cy="43695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72851" name="AutoShape 51"/>
            <p:cNvCxnSpPr>
              <a:cxnSpLocks noChangeShapeType="1"/>
              <a:stCxn id="972832" idx="0"/>
              <a:endCxn id="972834" idx="5"/>
            </p:cNvCxnSpPr>
            <p:nvPr/>
          </p:nvCxnSpPr>
          <p:spPr bwMode="auto">
            <a:xfrm flipH="1" flipV="1">
              <a:off x="6664325" y="1433513"/>
              <a:ext cx="806450" cy="47744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72852" name="AutoShape 52"/>
            <p:cNvCxnSpPr>
              <a:cxnSpLocks noChangeShapeType="1"/>
              <a:stCxn id="972833" idx="0"/>
              <a:endCxn id="972834" idx="6"/>
            </p:cNvCxnSpPr>
            <p:nvPr/>
          </p:nvCxnSpPr>
          <p:spPr bwMode="auto">
            <a:xfrm flipH="1" flipV="1">
              <a:off x="6719888" y="1332310"/>
              <a:ext cx="1509712" cy="57983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972853" name="Text Box 53"/>
            <p:cNvSpPr txBox="1">
              <a:spLocks noChangeArrowheads="1"/>
            </p:cNvSpPr>
            <p:nvPr/>
          </p:nvSpPr>
          <p:spPr bwMode="auto">
            <a:xfrm>
              <a:off x="4108323" y="1899048"/>
              <a:ext cx="682880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1800"/>
                <a:t>flows</a:t>
              </a:r>
            </a:p>
          </p:txBody>
        </p:sp>
        <p:sp>
          <p:nvSpPr>
            <p:cNvPr id="972854" name="Text Box 54"/>
            <p:cNvSpPr txBox="1">
              <a:spLocks noChangeArrowheads="1"/>
            </p:cNvSpPr>
            <p:nvPr/>
          </p:nvSpPr>
          <p:spPr bwMode="auto">
            <a:xfrm>
              <a:off x="5728378" y="1085850"/>
              <a:ext cx="516168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1800"/>
                <a:t>link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858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9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092200"/>
            <a:ext cx="7391400" cy="3086100"/>
          </a:xfrm>
        </p:spPr>
        <p:txBody>
          <a:bodyPr/>
          <a:lstStyle/>
          <a:p>
            <a:r>
              <a:rPr lang="en-US" dirty="0"/>
              <a:t>Standard techniques of approximating fluid GPS</a:t>
            </a:r>
          </a:p>
          <a:p>
            <a:pPr lvl="1"/>
            <a:r>
              <a:rPr lang="en-US" dirty="0"/>
              <a:t>Select packet that finishes first in GPS </a:t>
            </a:r>
            <a:r>
              <a:rPr lang="en-US" dirty="0">
                <a:solidFill>
                  <a:srgbClr val="FF6600"/>
                </a:solidFill>
              </a:rPr>
              <a:t>assuming that there are no future </a:t>
            </a:r>
            <a:r>
              <a:rPr lang="en-US" dirty="0" smtClean="0">
                <a:solidFill>
                  <a:srgbClr val="FF6600"/>
                </a:solidFill>
              </a:rPr>
              <a:t>arrivals</a:t>
            </a:r>
          </a:p>
          <a:p>
            <a:pPr lvl="1"/>
            <a:endParaRPr lang="en-US" dirty="0">
              <a:solidFill>
                <a:srgbClr val="FF6600"/>
              </a:solidFill>
            </a:endParaRPr>
          </a:p>
          <a:p>
            <a:r>
              <a:rPr lang="en-US" dirty="0" smtClean="0"/>
              <a:t>Implementation </a:t>
            </a:r>
            <a:r>
              <a:rPr lang="en-US" dirty="0"/>
              <a:t>based on virtual time</a:t>
            </a:r>
          </a:p>
          <a:p>
            <a:pPr lvl="1"/>
            <a:r>
              <a:rPr lang="en-US" dirty="0"/>
              <a:t>Assign virtual finish time to each packet upon arrival</a:t>
            </a:r>
          </a:p>
          <a:p>
            <a:pPr lvl="1"/>
            <a:r>
              <a:rPr lang="en-US" dirty="0"/>
              <a:t>Packets served in increasing order of virtual times</a:t>
            </a:r>
          </a:p>
        </p:txBody>
      </p:sp>
      <p:sp>
        <p:nvSpPr>
          <p:cNvPr id="9779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Packet Approximation of Fluid System</a:t>
            </a:r>
          </a:p>
        </p:txBody>
      </p:sp>
    </p:spTree>
    <p:extLst>
      <p:ext uri="{BB962C8B-B14F-4D97-AF65-F5344CB8AC3E}">
        <p14:creationId xmlns:p14="http://schemas.microsoft.com/office/powerpoint/2010/main" val="711134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Approximating GPS with WFQ</a:t>
            </a:r>
          </a:p>
        </p:txBody>
      </p:sp>
      <p:sp>
        <p:nvSpPr>
          <p:cNvPr id="9768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9164" y="1139428"/>
            <a:ext cx="7140575" cy="347663"/>
          </a:xfrm>
        </p:spPr>
        <p:txBody>
          <a:bodyPr>
            <a:normAutofit fontScale="92500" lnSpcReduction="20000"/>
          </a:bodyPr>
          <a:lstStyle/>
          <a:p>
            <a:r>
              <a:rPr lang="en-US" sz="2000"/>
              <a:t>Fluid GPS system service order</a:t>
            </a:r>
          </a:p>
        </p:txBody>
      </p:sp>
      <p:grpSp>
        <p:nvGrpSpPr>
          <p:cNvPr id="976901" name="Group 5"/>
          <p:cNvGrpSpPr>
            <a:grpSpLocks/>
          </p:cNvGrpSpPr>
          <p:nvPr/>
        </p:nvGrpSpPr>
        <p:grpSpPr bwMode="auto">
          <a:xfrm>
            <a:off x="1060451" y="1504950"/>
            <a:ext cx="6767513" cy="742950"/>
            <a:chOff x="677" y="1472"/>
            <a:chExt cx="2972" cy="788"/>
          </a:xfrm>
        </p:grpSpPr>
        <p:sp>
          <p:nvSpPr>
            <p:cNvPr id="976902" name="Rectangle 6"/>
            <p:cNvSpPr>
              <a:spLocks noChangeArrowheads="1"/>
            </p:cNvSpPr>
            <p:nvPr/>
          </p:nvSpPr>
          <p:spPr bwMode="auto">
            <a:xfrm>
              <a:off x="677" y="1472"/>
              <a:ext cx="594" cy="375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76903" name="Rectangle 7"/>
            <p:cNvSpPr>
              <a:spLocks noChangeArrowheads="1"/>
            </p:cNvSpPr>
            <p:nvPr/>
          </p:nvSpPr>
          <p:spPr bwMode="auto">
            <a:xfrm>
              <a:off x="1271" y="1472"/>
              <a:ext cx="594" cy="375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76904" name="Rectangle 8"/>
            <p:cNvSpPr>
              <a:spLocks noChangeArrowheads="1"/>
            </p:cNvSpPr>
            <p:nvPr/>
          </p:nvSpPr>
          <p:spPr bwMode="auto">
            <a:xfrm>
              <a:off x="1866" y="1472"/>
              <a:ext cx="594" cy="375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76905" name="Rectangle 9"/>
            <p:cNvSpPr>
              <a:spLocks noChangeArrowheads="1"/>
            </p:cNvSpPr>
            <p:nvPr/>
          </p:nvSpPr>
          <p:spPr bwMode="auto">
            <a:xfrm>
              <a:off x="3054" y="1472"/>
              <a:ext cx="595" cy="375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76906" name="Rectangle 10"/>
            <p:cNvSpPr>
              <a:spLocks noChangeArrowheads="1"/>
            </p:cNvSpPr>
            <p:nvPr/>
          </p:nvSpPr>
          <p:spPr bwMode="auto">
            <a:xfrm>
              <a:off x="2460" y="1472"/>
              <a:ext cx="594" cy="375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76907" name="Rectangle 11"/>
            <p:cNvSpPr>
              <a:spLocks noChangeArrowheads="1"/>
            </p:cNvSpPr>
            <p:nvPr/>
          </p:nvSpPr>
          <p:spPr bwMode="auto">
            <a:xfrm>
              <a:off x="677" y="1847"/>
              <a:ext cx="2972" cy="83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76908" name="Rectangle 12"/>
            <p:cNvSpPr>
              <a:spLocks noChangeArrowheads="1"/>
            </p:cNvSpPr>
            <p:nvPr/>
          </p:nvSpPr>
          <p:spPr bwMode="auto">
            <a:xfrm>
              <a:off x="677" y="1930"/>
              <a:ext cx="2972" cy="82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76909" name="Rectangle 13"/>
            <p:cNvSpPr>
              <a:spLocks noChangeArrowheads="1"/>
            </p:cNvSpPr>
            <p:nvPr/>
          </p:nvSpPr>
          <p:spPr bwMode="auto">
            <a:xfrm>
              <a:off x="677" y="2177"/>
              <a:ext cx="2972" cy="83"/>
            </a:xfrm>
            <a:prstGeom prst="rect">
              <a:avLst/>
            </a:prstGeom>
            <a:solidFill>
              <a:srgbClr val="0000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76910" name="Rectangle 14"/>
            <p:cNvSpPr>
              <a:spLocks noChangeArrowheads="1"/>
            </p:cNvSpPr>
            <p:nvPr/>
          </p:nvSpPr>
          <p:spPr bwMode="auto">
            <a:xfrm>
              <a:off x="677" y="2095"/>
              <a:ext cx="2972" cy="82"/>
            </a:xfrm>
            <a:prstGeom prst="rect">
              <a:avLst/>
            </a:prstGeom>
            <a:solidFill>
              <a:srgbClr val="0DF118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76911" name="Rectangle 15"/>
            <p:cNvSpPr>
              <a:spLocks noChangeArrowheads="1"/>
            </p:cNvSpPr>
            <p:nvPr/>
          </p:nvSpPr>
          <p:spPr bwMode="auto">
            <a:xfrm>
              <a:off x="677" y="2012"/>
              <a:ext cx="2972" cy="83"/>
            </a:xfrm>
            <a:prstGeom prst="rect">
              <a:avLst/>
            </a:prstGeom>
            <a:solidFill>
              <a:srgbClr val="65D6E5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</p:grpSp>
      <p:sp>
        <p:nvSpPr>
          <p:cNvPr id="976912" name="Line 16"/>
          <p:cNvSpPr>
            <a:spLocks noChangeShapeType="1"/>
          </p:cNvSpPr>
          <p:nvPr/>
        </p:nvSpPr>
        <p:spPr bwMode="auto">
          <a:xfrm flipV="1">
            <a:off x="914400" y="2362200"/>
            <a:ext cx="7086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976913" name="Text Box 17"/>
          <p:cNvSpPr txBox="1">
            <a:spLocks noChangeArrowheads="1"/>
          </p:cNvSpPr>
          <p:nvPr/>
        </p:nvSpPr>
        <p:spPr bwMode="auto">
          <a:xfrm>
            <a:off x="979572" y="2361394"/>
            <a:ext cx="310984" cy="371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>
                <a:latin typeface="Book Antiqua" charset="0"/>
              </a:rPr>
              <a:t>0</a:t>
            </a:r>
            <a:endParaRPr lang="en-US" sz="1400" b="1">
              <a:solidFill>
                <a:schemeClr val="tx2"/>
              </a:solidFill>
              <a:latin typeface="Book Antiqua" charset="0"/>
            </a:endParaRPr>
          </a:p>
        </p:txBody>
      </p:sp>
      <p:sp>
        <p:nvSpPr>
          <p:cNvPr id="976914" name="Text Box 18"/>
          <p:cNvSpPr txBox="1">
            <a:spLocks noChangeArrowheads="1"/>
          </p:cNvSpPr>
          <p:nvPr/>
        </p:nvSpPr>
        <p:spPr bwMode="auto">
          <a:xfrm>
            <a:off x="2274972" y="2361394"/>
            <a:ext cx="310984" cy="371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>
                <a:latin typeface="Book Antiqua" charset="0"/>
              </a:rPr>
              <a:t>2</a:t>
            </a:r>
            <a:endParaRPr lang="en-US" sz="1400" b="1">
              <a:solidFill>
                <a:schemeClr val="tx2"/>
              </a:solidFill>
              <a:latin typeface="Book Antiqua" charset="0"/>
            </a:endParaRPr>
          </a:p>
        </p:txBody>
      </p:sp>
      <p:sp>
        <p:nvSpPr>
          <p:cNvPr id="976915" name="Text Box 19"/>
          <p:cNvSpPr txBox="1">
            <a:spLocks noChangeArrowheads="1"/>
          </p:cNvSpPr>
          <p:nvPr/>
        </p:nvSpPr>
        <p:spPr bwMode="auto">
          <a:xfrm>
            <a:off x="7467601" y="2361394"/>
            <a:ext cx="765175" cy="371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>
                <a:latin typeface="Book Antiqua" charset="0"/>
              </a:rPr>
              <a:t>10</a:t>
            </a:r>
            <a:endParaRPr lang="en-US" sz="1400" b="1">
              <a:solidFill>
                <a:schemeClr val="tx2"/>
              </a:solidFill>
              <a:latin typeface="Book Antiqua" charset="0"/>
            </a:endParaRPr>
          </a:p>
        </p:txBody>
      </p:sp>
      <p:sp>
        <p:nvSpPr>
          <p:cNvPr id="976916" name="Text Box 20"/>
          <p:cNvSpPr txBox="1">
            <a:spLocks noChangeArrowheads="1"/>
          </p:cNvSpPr>
          <p:nvPr/>
        </p:nvSpPr>
        <p:spPr bwMode="auto">
          <a:xfrm>
            <a:off x="3686990" y="2361394"/>
            <a:ext cx="323808" cy="371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>
                <a:latin typeface="Book Antiqua" charset="0"/>
              </a:rPr>
              <a:t>4</a:t>
            </a:r>
            <a:endParaRPr lang="en-US" sz="1400" b="1">
              <a:solidFill>
                <a:schemeClr val="tx2"/>
              </a:solidFill>
              <a:latin typeface="Book Antiqua" charset="0"/>
            </a:endParaRPr>
          </a:p>
        </p:txBody>
      </p:sp>
      <p:sp>
        <p:nvSpPr>
          <p:cNvPr id="976917" name="Text Box 21"/>
          <p:cNvSpPr txBox="1">
            <a:spLocks noChangeArrowheads="1"/>
          </p:cNvSpPr>
          <p:nvPr/>
        </p:nvSpPr>
        <p:spPr bwMode="auto">
          <a:xfrm>
            <a:off x="5114215" y="2361394"/>
            <a:ext cx="310984" cy="371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>
                <a:latin typeface="Book Antiqua" charset="0"/>
              </a:rPr>
              <a:t>6</a:t>
            </a:r>
            <a:endParaRPr lang="en-US" sz="1400" b="1">
              <a:solidFill>
                <a:schemeClr val="tx2"/>
              </a:solidFill>
              <a:latin typeface="Book Antiqua" charset="0"/>
            </a:endParaRPr>
          </a:p>
        </p:txBody>
      </p:sp>
      <p:sp>
        <p:nvSpPr>
          <p:cNvPr id="976918" name="Text Box 22"/>
          <p:cNvSpPr txBox="1">
            <a:spLocks noChangeArrowheads="1"/>
          </p:cNvSpPr>
          <p:nvPr/>
        </p:nvSpPr>
        <p:spPr bwMode="auto">
          <a:xfrm>
            <a:off x="6430252" y="2361394"/>
            <a:ext cx="310984" cy="371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>
                <a:latin typeface="Book Antiqua" charset="0"/>
              </a:rPr>
              <a:t>8</a:t>
            </a:r>
            <a:endParaRPr lang="en-US" sz="1400" b="1">
              <a:solidFill>
                <a:schemeClr val="tx2"/>
              </a:solidFill>
              <a:latin typeface="Book Antiqua" charset="0"/>
            </a:endParaRPr>
          </a:p>
        </p:txBody>
      </p:sp>
      <p:sp>
        <p:nvSpPr>
          <p:cNvPr id="976919" name="Rectangle 23"/>
          <p:cNvSpPr>
            <a:spLocks noGrp="1" noChangeArrowheads="1"/>
          </p:cNvSpPr>
          <p:nvPr>
            <p:ph type="body" sz="half" idx="2"/>
          </p:nvPr>
        </p:nvSpPr>
        <p:spPr>
          <a:xfrm>
            <a:off x="1008064" y="2640807"/>
            <a:ext cx="6981825" cy="1988344"/>
          </a:xfrm>
        </p:spPr>
        <p:txBody>
          <a:bodyPr/>
          <a:lstStyle/>
          <a:p>
            <a:r>
              <a:rPr lang="en-US" sz="2000"/>
              <a:t>Weighted Fair Queueing</a:t>
            </a:r>
          </a:p>
          <a:p>
            <a:pPr lvl="1"/>
            <a:r>
              <a:rPr lang="en-US" sz="1800"/>
              <a:t>select the first packet that finishes in GPS</a:t>
            </a:r>
          </a:p>
          <a:p>
            <a:pPr lvl="1"/>
            <a:endParaRPr lang="en-US" sz="1800"/>
          </a:p>
          <a:p>
            <a:pPr lvl="1"/>
            <a:endParaRPr lang="en-US" sz="1800"/>
          </a:p>
          <a:p>
            <a:pPr lvl="1"/>
            <a:endParaRPr lang="en-US" sz="1800"/>
          </a:p>
          <a:p>
            <a:pPr lvl="1"/>
            <a:endParaRPr lang="en-US" sz="1800"/>
          </a:p>
        </p:txBody>
      </p:sp>
      <p:sp>
        <p:nvSpPr>
          <p:cNvPr id="976920" name="Rectangle 24"/>
          <p:cNvSpPr>
            <a:spLocks noChangeArrowheads="1"/>
          </p:cNvSpPr>
          <p:nvPr/>
        </p:nvSpPr>
        <p:spPr bwMode="auto">
          <a:xfrm>
            <a:off x="1143001" y="3575050"/>
            <a:ext cx="676275" cy="685800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976921" name="Rectangle 25"/>
          <p:cNvSpPr>
            <a:spLocks noChangeArrowheads="1"/>
          </p:cNvSpPr>
          <p:nvPr/>
        </p:nvSpPr>
        <p:spPr bwMode="auto">
          <a:xfrm>
            <a:off x="1828800" y="3575050"/>
            <a:ext cx="674688" cy="685800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976922" name="Rectangle 26"/>
          <p:cNvSpPr>
            <a:spLocks noChangeArrowheads="1"/>
          </p:cNvSpPr>
          <p:nvPr/>
        </p:nvSpPr>
        <p:spPr bwMode="auto">
          <a:xfrm>
            <a:off x="2503489" y="3575050"/>
            <a:ext cx="676275" cy="682229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976923" name="Rectangle 27"/>
          <p:cNvSpPr>
            <a:spLocks noChangeArrowheads="1"/>
          </p:cNvSpPr>
          <p:nvPr/>
        </p:nvSpPr>
        <p:spPr bwMode="auto">
          <a:xfrm>
            <a:off x="3189289" y="3575050"/>
            <a:ext cx="674687" cy="682229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976924" name="Rectangle 28"/>
          <p:cNvSpPr>
            <a:spLocks noChangeArrowheads="1"/>
          </p:cNvSpPr>
          <p:nvPr/>
        </p:nvSpPr>
        <p:spPr bwMode="auto">
          <a:xfrm>
            <a:off x="3836989" y="3575050"/>
            <a:ext cx="676275" cy="682229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976925" name="Rectangle 29"/>
          <p:cNvSpPr>
            <a:spLocks noChangeArrowheads="1"/>
          </p:cNvSpPr>
          <p:nvPr/>
        </p:nvSpPr>
        <p:spPr bwMode="auto">
          <a:xfrm>
            <a:off x="4519614" y="3575050"/>
            <a:ext cx="676275" cy="685800"/>
          </a:xfrm>
          <a:prstGeom prst="rect">
            <a:avLst/>
          </a:prstGeom>
          <a:solidFill>
            <a:schemeClr val="tx2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976926" name="Rectangle 30"/>
          <p:cNvSpPr>
            <a:spLocks noChangeArrowheads="1"/>
          </p:cNvSpPr>
          <p:nvPr/>
        </p:nvSpPr>
        <p:spPr bwMode="auto">
          <a:xfrm>
            <a:off x="5192714" y="3575050"/>
            <a:ext cx="676275" cy="685800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976927" name="Rectangle 31"/>
          <p:cNvSpPr>
            <a:spLocks noChangeArrowheads="1"/>
          </p:cNvSpPr>
          <p:nvPr/>
        </p:nvSpPr>
        <p:spPr bwMode="auto">
          <a:xfrm>
            <a:off x="5867400" y="3575050"/>
            <a:ext cx="674688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976928" name="Rectangle 32"/>
          <p:cNvSpPr>
            <a:spLocks noChangeArrowheads="1"/>
          </p:cNvSpPr>
          <p:nvPr/>
        </p:nvSpPr>
        <p:spPr bwMode="auto">
          <a:xfrm>
            <a:off x="6551614" y="3575050"/>
            <a:ext cx="676275" cy="685800"/>
          </a:xfrm>
          <a:prstGeom prst="rect">
            <a:avLst/>
          </a:prstGeom>
          <a:solidFill>
            <a:srgbClr val="0DF118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976929" name="Rectangle 33"/>
          <p:cNvSpPr>
            <a:spLocks noChangeArrowheads="1"/>
          </p:cNvSpPr>
          <p:nvPr/>
        </p:nvSpPr>
        <p:spPr bwMode="auto">
          <a:xfrm>
            <a:off x="7239000" y="3575050"/>
            <a:ext cx="636588" cy="685800"/>
          </a:xfrm>
          <a:prstGeom prst="rect">
            <a:avLst/>
          </a:prstGeom>
          <a:solidFill>
            <a:srgbClr val="000099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280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 Challenge</a:t>
            </a:r>
          </a:p>
        </p:txBody>
      </p:sp>
      <p:sp>
        <p:nvSpPr>
          <p:cNvPr id="112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compute the finish time of a packet in the fluid flow system…</a:t>
            </a:r>
          </a:p>
          <a:p>
            <a:r>
              <a:rPr lang="en-US" dirty="0"/>
              <a:t>… but the finish time may change as new packets arrive</a:t>
            </a:r>
            <a:r>
              <a:rPr lang="en-US" dirty="0" smtClean="0"/>
              <a:t>!</a:t>
            </a:r>
          </a:p>
          <a:p>
            <a:endParaRPr lang="en-US" dirty="0"/>
          </a:p>
          <a:p>
            <a:r>
              <a:rPr lang="en-US" dirty="0"/>
              <a:t>Need to update  the finish times of all packets that are in service in the fluid flow system when a new packet arrives</a:t>
            </a:r>
          </a:p>
          <a:p>
            <a:pPr lvl="1"/>
            <a:r>
              <a:rPr lang="en-US" dirty="0"/>
              <a:t>But this is very expensive; a high speed router may need to handle hundred of thousands of flows!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98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435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23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162800" cy="6286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Example: Each flow has weight 1</a:t>
            </a:r>
            <a:endParaRPr lang="en-US" dirty="0"/>
          </a:p>
        </p:txBody>
      </p:sp>
      <p:sp>
        <p:nvSpPr>
          <p:cNvPr id="243" name="Line 4"/>
          <p:cNvSpPr>
            <a:spLocks noChangeShapeType="1"/>
          </p:cNvSpPr>
          <p:nvPr/>
        </p:nvSpPr>
        <p:spPr bwMode="auto">
          <a:xfrm>
            <a:off x="1524000" y="2336800"/>
            <a:ext cx="60198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44" name="Line 5"/>
          <p:cNvSpPr>
            <a:spLocks noChangeShapeType="1"/>
          </p:cNvSpPr>
          <p:nvPr/>
        </p:nvSpPr>
        <p:spPr bwMode="auto">
          <a:xfrm>
            <a:off x="1524000" y="963613"/>
            <a:ext cx="60198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45" name="Text Box 6"/>
          <p:cNvSpPr txBox="1">
            <a:spLocks noChangeArrowheads="1"/>
          </p:cNvSpPr>
          <p:nvPr/>
        </p:nvSpPr>
        <p:spPr bwMode="auto">
          <a:xfrm>
            <a:off x="685800" y="660400"/>
            <a:ext cx="7778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/>
              <a:t>Flow 1</a:t>
            </a:r>
          </a:p>
        </p:txBody>
      </p:sp>
      <p:sp>
        <p:nvSpPr>
          <p:cNvPr id="246" name="Text Box 7"/>
          <p:cNvSpPr txBox="1">
            <a:spLocks noChangeArrowheads="1"/>
          </p:cNvSpPr>
          <p:nvPr/>
        </p:nvSpPr>
        <p:spPr bwMode="auto">
          <a:xfrm>
            <a:off x="7512050" y="2184400"/>
            <a:ext cx="5651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/>
              <a:t>time</a:t>
            </a:r>
          </a:p>
        </p:txBody>
      </p:sp>
      <p:sp>
        <p:nvSpPr>
          <p:cNvPr id="247" name="Text Box 8"/>
          <p:cNvSpPr txBox="1">
            <a:spLocks noChangeArrowheads="1"/>
          </p:cNvSpPr>
          <p:nvPr/>
        </p:nvSpPr>
        <p:spPr bwMode="auto">
          <a:xfrm>
            <a:off x="7543800" y="812800"/>
            <a:ext cx="5651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/>
              <a:t>time</a:t>
            </a:r>
          </a:p>
        </p:txBody>
      </p:sp>
      <p:sp>
        <p:nvSpPr>
          <p:cNvPr id="248" name="Line 9"/>
          <p:cNvSpPr>
            <a:spLocks noChangeShapeType="1"/>
          </p:cNvSpPr>
          <p:nvPr/>
        </p:nvSpPr>
        <p:spPr bwMode="auto">
          <a:xfrm flipV="1">
            <a:off x="1524000" y="584200"/>
            <a:ext cx="0" cy="381000"/>
          </a:xfrm>
          <a:prstGeom prst="line">
            <a:avLst/>
          </a:prstGeom>
          <a:noFill/>
          <a:ln w="50800">
            <a:solidFill>
              <a:srgbClr val="99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49" name="Line 10"/>
          <p:cNvSpPr>
            <a:spLocks noChangeShapeType="1"/>
          </p:cNvSpPr>
          <p:nvPr/>
        </p:nvSpPr>
        <p:spPr bwMode="auto">
          <a:xfrm flipV="1">
            <a:off x="1598613" y="1941513"/>
            <a:ext cx="1587" cy="381000"/>
          </a:xfrm>
          <a:prstGeom prst="line">
            <a:avLst/>
          </a:prstGeom>
          <a:noFill/>
          <a:ln w="50800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50" name="Line 11"/>
          <p:cNvSpPr>
            <a:spLocks noChangeShapeType="1"/>
          </p:cNvSpPr>
          <p:nvPr/>
        </p:nvSpPr>
        <p:spPr bwMode="auto">
          <a:xfrm>
            <a:off x="1524000" y="1574800"/>
            <a:ext cx="0" cy="90011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51" name="Line 12"/>
          <p:cNvSpPr>
            <a:spLocks noChangeShapeType="1"/>
          </p:cNvSpPr>
          <p:nvPr/>
        </p:nvSpPr>
        <p:spPr bwMode="auto">
          <a:xfrm>
            <a:off x="1600200" y="2322513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52" name="Line 13"/>
          <p:cNvSpPr>
            <a:spLocks noChangeShapeType="1"/>
          </p:cNvSpPr>
          <p:nvPr/>
        </p:nvSpPr>
        <p:spPr bwMode="auto">
          <a:xfrm>
            <a:off x="1295400" y="2474913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53" name="Line 14"/>
          <p:cNvSpPr>
            <a:spLocks noChangeShapeType="1"/>
          </p:cNvSpPr>
          <p:nvPr/>
        </p:nvSpPr>
        <p:spPr bwMode="auto">
          <a:xfrm flipH="1">
            <a:off x="1600200" y="2474913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54" name="Text Box 15"/>
          <p:cNvSpPr txBox="1">
            <a:spLocks noChangeArrowheads="1"/>
          </p:cNvSpPr>
          <p:nvPr/>
        </p:nvSpPr>
        <p:spPr bwMode="auto">
          <a:xfrm>
            <a:off x="1770063" y="2308225"/>
            <a:ext cx="27146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l-GR">
                <a:cs typeface="Arial" charset="0"/>
              </a:rPr>
              <a:t>ε</a:t>
            </a:r>
          </a:p>
        </p:txBody>
      </p:sp>
      <p:sp>
        <p:nvSpPr>
          <p:cNvPr id="255" name="Line 16"/>
          <p:cNvSpPr>
            <a:spLocks noChangeShapeType="1"/>
          </p:cNvSpPr>
          <p:nvPr/>
        </p:nvSpPr>
        <p:spPr bwMode="auto">
          <a:xfrm>
            <a:off x="1524000" y="1420813"/>
            <a:ext cx="60198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56" name="Text Box 17"/>
          <p:cNvSpPr txBox="1">
            <a:spLocks noChangeArrowheads="1"/>
          </p:cNvSpPr>
          <p:nvPr/>
        </p:nvSpPr>
        <p:spPr bwMode="auto">
          <a:xfrm>
            <a:off x="7543800" y="1268413"/>
            <a:ext cx="5651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/>
              <a:t>time</a:t>
            </a:r>
          </a:p>
        </p:txBody>
      </p:sp>
      <p:sp>
        <p:nvSpPr>
          <p:cNvPr id="257" name="Line 18"/>
          <p:cNvSpPr>
            <a:spLocks noChangeShapeType="1"/>
          </p:cNvSpPr>
          <p:nvPr/>
        </p:nvSpPr>
        <p:spPr bwMode="auto">
          <a:xfrm flipV="1">
            <a:off x="1524000" y="1039813"/>
            <a:ext cx="0" cy="381000"/>
          </a:xfrm>
          <a:prstGeom prst="line">
            <a:avLst/>
          </a:prstGeom>
          <a:noFill/>
          <a:ln w="5080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58" name="Line 19"/>
          <p:cNvSpPr>
            <a:spLocks noChangeShapeType="1"/>
          </p:cNvSpPr>
          <p:nvPr/>
        </p:nvSpPr>
        <p:spPr bwMode="auto">
          <a:xfrm>
            <a:off x="1524000" y="1879600"/>
            <a:ext cx="60198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59" name="Text Box 20"/>
          <p:cNvSpPr txBox="1">
            <a:spLocks noChangeArrowheads="1"/>
          </p:cNvSpPr>
          <p:nvPr/>
        </p:nvSpPr>
        <p:spPr bwMode="auto">
          <a:xfrm>
            <a:off x="7543800" y="1727200"/>
            <a:ext cx="5651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/>
              <a:t>time</a:t>
            </a:r>
          </a:p>
        </p:txBody>
      </p:sp>
      <p:sp>
        <p:nvSpPr>
          <p:cNvPr id="260" name="Line 21"/>
          <p:cNvSpPr>
            <a:spLocks noChangeShapeType="1"/>
          </p:cNvSpPr>
          <p:nvPr/>
        </p:nvSpPr>
        <p:spPr bwMode="auto">
          <a:xfrm flipV="1">
            <a:off x="1524000" y="1497013"/>
            <a:ext cx="0" cy="38100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61" name="Text Box 22"/>
          <p:cNvSpPr txBox="1">
            <a:spLocks noChangeArrowheads="1"/>
          </p:cNvSpPr>
          <p:nvPr/>
        </p:nvSpPr>
        <p:spPr bwMode="auto">
          <a:xfrm>
            <a:off x="685800" y="1089025"/>
            <a:ext cx="7778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/>
              <a:t>Flow 2</a:t>
            </a:r>
          </a:p>
        </p:txBody>
      </p:sp>
      <p:sp>
        <p:nvSpPr>
          <p:cNvPr id="262" name="Text Box 23"/>
          <p:cNvSpPr txBox="1">
            <a:spLocks noChangeArrowheads="1"/>
          </p:cNvSpPr>
          <p:nvPr/>
        </p:nvSpPr>
        <p:spPr bwMode="auto">
          <a:xfrm>
            <a:off x="685800" y="1546225"/>
            <a:ext cx="7778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/>
              <a:t>Flow 3</a:t>
            </a:r>
          </a:p>
        </p:txBody>
      </p:sp>
      <p:sp>
        <p:nvSpPr>
          <p:cNvPr id="263" name="Text Box 24"/>
          <p:cNvSpPr txBox="1">
            <a:spLocks noChangeArrowheads="1"/>
          </p:cNvSpPr>
          <p:nvPr/>
        </p:nvSpPr>
        <p:spPr bwMode="auto">
          <a:xfrm>
            <a:off x="685800" y="2003425"/>
            <a:ext cx="7778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/>
              <a:t>Flow 4</a:t>
            </a:r>
          </a:p>
        </p:txBody>
      </p:sp>
      <p:grpSp>
        <p:nvGrpSpPr>
          <p:cNvPr id="264" name="Group 25"/>
          <p:cNvGrpSpPr>
            <a:grpSpLocks/>
          </p:cNvGrpSpPr>
          <p:nvPr/>
        </p:nvGrpSpPr>
        <p:grpSpPr bwMode="auto">
          <a:xfrm>
            <a:off x="1371600" y="2400300"/>
            <a:ext cx="6777038" cy="1447800"/>
            <a:chOff x="864" y="2448"/>
            <a:chExt cx="4269" cy="912"/>
          </a:xfrm>
        </p:grpSpPr>
        <p:sp>
          <p:nvSpPr>
            <p:cNvPr id="265" name="Text Box 26"/>
            <p:cNvSpPr txBox="1">
              <a:spLocks noChangeArrowheads="1"/>
            </p:cNvSpPr>
            <p:nvPr/>
          </p:nvSpPr>
          <p:spPr bwMode="auto">
            <a:xfrm>
              <a:off x="864" y="3150"/>
              <a:ext cx="18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266" name="Text Box 27"/>
            <p:cNvSpPr txBox="1">
              <a:spLocks noChangeArrowheads="1"/>
            </p:cNvSpPr>
            <p:nvPr/>
          </p:nvSpPr>
          <p:spPr bwMode="auto">
            <a:xfrm>
              <a:off x="1251" y="3150"/>
              <a:ext cx="18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267" name="Text Box 28"/>
            <p:cNvSpPr txBox="1">
              <a:spLocks noChangeArrowheads="1"/>
            </p:cNvSpPr>
            <p:nvPr/>
          </p:nvSpPr>
          <p:spPr bwMode="auto">
            <a:xfrm>
              <a:off x="1615" y="3150"/>
              <a:ext cx="18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268" name="Text Box 29"/>
            <p:cNvSpPr txBox="1">
              <a:spLocks noChangeArrowheads="1"/>
            </p:cNvSpPr>
            <p:nvPr/>
          </p:nvSpPr>
          <p:spPr bwMode="auto">
            <a:xfrm>
              <a:off x="2016" y="3150"/>
              <a:ext cx="18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269" name="Text Box 30"/>
            <p:cNvSpPr txBox="1">
              <a:spLocks noChangeArrowheads="1"/>
            </p:cNvSpPr>
            <p:nvPr/>
          </p:nvSpPr>
          <p:spPr bwMode="auto">
            <a:xfrm>
              <a:off x="2448" y="2448"/>
              <a:ext cx="192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dirty="0"/>
                <a:t>Finish times computed at time 0</a:t>
              </a:r>
            </a:p>
          </p:txBody>
        </p:sp>
        <p:sp>
          <p:nvSpPr>
            <p:cNvPr id="270" name="Text Box 31"/>
            <p:cNvSpPr txBox="1">
              <a:spLocks noChangeArrowheads="1"/>
            </p:cNvSpPr>
            <p:nvPr/>
          </p:nvSpPr>
          <p:spPr bwMode="auto">
            <a:xfrm>
              <a:off x="4777" y="2994"/>
              <a:ext cx="35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/>
                <a:t>time</a:t>
              </a:r>
            </a:p>
          </p:txBody>
        </p:sp>
        <p:sp>
          <p:nvSpPr>
            <p:cNvPr id="271" name="Rectangle 32"/>
            <p:cNvSpPr>
              <a:spLocks noChangeArrowheads="1"/>
            </p:cNvSpPr>
            <p:nvPr/>
          </p:nvSpPr>
          <p:spPr bwMode="auto">
            <a:xfrm>
              <a:off x="960" y="2658"/>
              <a:ext cx="1152" cy="144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272" name="Rectangle 33"/>
            <p:cNvSpPr>
              <a:spLocks noChangeArrowheads="1"/>
            </p:cNvSpPr>
            <p:nvPr/>
          </p:nvSpPr>
          <p:spPr bwMode="auto">
            <a:xfrm>
              <a:off x="960" y="2802"/>
              <a:ext cx="1152" cy="144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273" name="Rectangle 34"/>
            <p:cNvSpPr>
              <a:spLocks noChangeArrowheads="1"/>
            </p:cNvSpPr>
            <p:nvPr/>
          </p:nvSpPr>
          <p:spPr bwMode="auto">
            <a:xfrm>
              <a:off x="960" y="2946"/>
              <a:ext cx="1152" cy="144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274" name="Line 35"/>
            <p:cNvSpPr>
              <a:spLocks noChangeShapeType="1"/>
            </p:cNvSpPr>
            <p:nvPr/>
          </p:nvSpPr>
          <p:spPr bwMode="auto">
            <a:xfrm>
              <a:off x="960" y="3089"/>
              <a:ext cx="379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275" name="Line 36"/>
            <p:cNvSpPr>
              <a:spLocks noChangeShapeType="1"/>
            </p:cNvSpPr>
            <p:nvPr/>
          </p:nvSpPr>
          <p:spPr bwMode="auto">
            <a:xfrm flipH="1">
              <a:off x="2112" y="2562"/>
              <a:ext cx="24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276" name="Line 37"/>
            <p:cNvSpPr>
              <a:spLocks noChangeShapeType="1"/>
            </p:cNvSpPr>
            <p:nvPr/>
          </p:nvSpPr>
          <p:spPr bwMode="auto">
            <a:xfrm>
              <a:off x="960" y="3090"/>
              <a:ext cx="0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277" name="Line 38"/>
            <p:cNvSpPr>
              <a:spLocks noChangeShapeType="1"/>
            </p:cNvSpPr>
            <p:nvPr/>
          </p:nvSpPr>
          <p:spPr bwMode="auto">
            <a:xfrm>
              <a:off x="1344" y="3090"/>
              <a:ext cx="0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278" name="Line 39"/>
            <p:cNvSpPr>
              <a:spLocks noChangeShapeType="1"/>
            </p:cNvSpPr>
            <p:nvPr/>
          </p:nvSpPr>
          <p:spPr bwMode="auto">
            <a:xfrm>
              <a:off x="1728" y="3090"/>
              <a:ext cx="0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279" name="Line 40"/>
            <p:cNvSpPr>
              <a:spLocks noChangeShapeType="1"/>
            </p:cNvSpPr>
            <p:nvPr/>
          </p:nvSpPr>
          <p:spPr bwMode="auto">
            <a:xfrm>
              <a:off x="2112" y="3090"/>
              <a:ext cx="0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grpSp>
        <p:nvGrpSpPr>
          <p:cNvPr id="280" name="Group 41"/>
          <p:cNvGrpSpPr>
            <a:grpSpLocks/>
          </p:cNvGrpSpPr>
          <p:nvPr/>
        </p:nvGrpSpPr>
        <p:grpSpPr bwMode="auto">
          <a:xfrm>
            <a:off x="1371600" y="3578225"/>
            <a:ext cx="6781800" cy="1400175"/>
            <a:chOff x="864" y="3438"/>
            <a:chExt cx="4272" cy="882"/>
          </a:xfrm>
        </p:grpSpPr>
        <p:sp>
          <p:nvSpPr>
            <p:cNvPr id="281" name="Text Box 42"/>
            <p:cNvSpPr txBox="1">
              <a:spLocks noChangeArrowheads="1"/>
            </p:cNvSpPr>
            <p:nvPr/>
          </p:nvSpPr>
          <p:spPr bwMode="auto">
            <a:xfrm>
              <a:off x="4780" y="3966"/>
              <a:ext cx="35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/>
                <a:t>time</a:t>
              </a:r>
            </a:p>
          </p:txBody>
        </p:sp>
        <p:sp>
          <p:nvSpPr>
            <p:cNvPr id="282" name="Rectangle 43"/>
            <p:cNvSpPr>
              <a:spLocks noChangeArrowheads="1"/>
            </p:cNvSpPr>
            <p:nvPr/>
          </p:nvSpPr>
          <p:spPr bwMode="auto">
            <a:xfrm>
              <a:off x="960" y="3648"/>
              <a:ext cx="1584" cy="104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283" name="Rectangle 44"/>
            <p:cNvSpPr>
              <a:spLocks noChangeArrowheads="1"/>
            </p:cNvSpPr>
            <p:nvPr/>
          </p:nvSpPr>
          <p:spPr bwMode="auto">
            <a:xfrm>
              <a:off x="960" y="3744"/>
              <a:ext cx="1584" cy="104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284" name="Rectangle 45"/>
            <p:cNvSpPr>
              <a:spLocks noChangeArrowheads="1"/>
            </p:cNvSpPr>
            <p:nvPr/>
          </p:nvSpPr>
          <p:spPr bwMode="auto">
            <a:xfrm>
              <a:off x="960" y="3848"/>
              <a:ext cx="1584" cy="112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285" name="Line 46"/>
            <p:cNvSpPr>
              <a:spLocks noChangeShapeType="1"/>
            </p:cNvSpPr>
            <p:nvPr/>
          </p:nvSpPr>
          <p:spPr bwMode="auto">
            <a:xfrm>
              <a:off x="960" y="4079"/>
              <a:ext cx="379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286" name="Rectangle 47"/>
            <p:cNvSpPr>
              <a:spLocks noChangeArrowheads="1"/>
            </p:cNvSpPr>
            <p:nvPr/>
          </p:nvSpPr>
          <p:spPr bwMode="auto">
            <a:xfrm>
              <a:off x="1008" y="3960"/>
              <a:ext cx="1592" cy="112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287" name="Rectangle 48"/>
            <p:cNvSpPr>
              <a:spLocks noChangeArrowheads="1"/>
            </p:cNvSpPr>
            <p:nvPr/>
          </p:nvSpPr>
          <p:spPr bwMode="auto">
            <a:xfrm>
              <a:off x="960" y="3648"/>
              <a:ext cx="48" cy="144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288" name="Rectangle 49"/>
            <p:cNvSpPr>
              <a:spLocks noChangeArrowheads="1"/>
            </p:cNvSpPr>
            <p:nvPr/>
          </p:nvSpPr>
          <p:spPr bwMode="auto">
            <a:xfrm>
              <a:off x="960" y="3792"/>
              <a:ext cx="48" cy="144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289" name="Rectangle 50"/>
            <p:cNvSpPr>
              <a:spLocks noChangeArrowheads="1"/>
            </p:cNvSpPr>
            <p:nvPr/>
          </p:nvSpPr>
          <p:spPr bwMode="auto">
            <a:xfrm>
              <a:off x="960" y="3936"/>
              <a:ext cx="48" cy="144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290" name="Rectangle 51"/>
            <p:cNvSpPr>
              <a:spLocks noChangeArrowheads="1"/>
            </p:cNvSpPr>
            <p:nvPr/>
          </p:nvSpPr>
          <p:spPr bwMode="auto">
            <a:xfrm>
              <a:off x="960" y="3648"/>
              <a:ext cx="144" cy="96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291" name="Rectangle 52"/>
            <p:cNvSpPr>
              <a:spLocks noChangeArrowheads="1"/>
            </p:cNvSpPr>
            <p:nvPr/>
          </p:nvSpPr>
          <p:spPr bwMode="auto">
            <a:xfrm>
              <a:off x="960" y="3792"/>
              <a:ext cx="96" cy="4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292" name="Text Box 53"/>
            <p:cNvSpPr txBox="1">
              <a:spLocks noChangeArrowheads="1"/>
            </p:cNvSpPr>
            <p:nvPr/>
          </p:nvSpPr>
          <p:spPr bwMode="auto">
            <a:xfrm>
              <a:off x="2824" y="3438"/>
              <a:ext cx="206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dirty="0"/>
                <a:t>Finish times re-computed at time </a:t>
              </a:r>
              <a:r>
                <a:rPr lang="el-GR" dirty="0"/>
                <a:t>ε</a:t>
              </a:r>
              <a:endParaRPr lang="en-US" dirty="0"/>
            </a:p>
          </p:txBody>
        </p:sp>
        <p:sp>
          <p:nvSpPr>
            <p:cNvPr id="293" name="Line 54"/>
            <p:cNvSpPr>
              <a:spLocks noChangeShapeType="1"/>
            </p:cNvSpPr>
            <p:nvPr/>
          </p:nvSpPr>
          <p:spPr bwMode="auto">
            <a:xfrm flipH="1">
              <a:off x="2544" y="3552"/>
              <a:ext cx="24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294" name="Text Box 55"/>
            <p:cNvSpPr txBox="1">
              <a:spLocks noChangeArrowheads="1"/>
            </p:cNvSpPr>
            <p:nvPr/>
          </p:nvSpPr>
          <p:spPr bwMode="auto">
            <a:xfrm>
              <a:off x="864" y="4110"/>
              <a:ext cx="18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295" name="Text Box 56"/>
            <p:cNvSpPr txBox="1">
              <a:spLocks noChangeArrowheads="1"/>
            </p:cNvSpPr>
            <p:nvPr/>
          </p:nvSpPr>
          <p:spPr bwMode="auto">
            <a:xfrm>
              <a:off x="1251" y="4110"/>
              <a:ext cx="18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296" name="Text Box 57"/>
            <p:cNvSpPr txBox="1">
              <a:spLocks noChangeArrowheads="1"/>
            </p:cNvSpPr>
            <p:nvPr/>
          </p:nvSpPr>
          <p:spPr bwMode="auto">
            <a:xfrm>
              <a:off x="1615" y="4110"/>
              <a:ext cx="18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297" name="Text Box 58"/>
            <p:cNvSpPr txBox="1">
              <a:spLocks noChangeArrowheads="1"/>
            </p:cNvSpPr>
            <p:nvPr/>
          </p:nvSpPr>
          <p:spPr bwMode="auto">
            <a:xfrm>
              <a:off x="2016" y="4110"/>
              <a:ext cx="18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298" name="Line 59"/>
            <p:cNvSpPr>
              <a:spLocks noChangeShapeType="1"/>
            </p:cNvSpPr>
            <p:nvPr/>
          </p:nvSpPr>
          <p:spPr bwMode="auto">
            <a:xfrm>
              <a:off x="960" y="4080"/>
              <a:ext cx="0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299" name="Line 60"/>
            <p:cNvSpPr>
              <a:spLocks noChangeShapeType="1"/>
            </p:cNvSpPr>
            <p:nvPr/>
          </p:nvSpPr>
          <p:spPr bwMode="auto">
            <a:xfrm>
              <a:off x="1344" y="4080"/>
              <a:ext cx="0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300" name="Line 61"/>
            <p:cNvSpPr>
              <a:spLocks noChangeShapeType="1"/>
            </p:cNvSpPr>
            <p:nvPr/>
          </p:nvSpPr>
          <p:spPr bwMode="auto">
            <a:xfrm>
              <a:off x="1728" y="4080"/>
              <a:ext cx="0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301" name="Line 62"/>
            <p:cNvSpPr>
              <a:spLocks noChangeShapeType="1"/>
            </p:cNvSpPr>
            <p:nvPr/>
          </p:nvSpPr>
          <p:spPr bwMode="auto">
            <a:xfrm>
              <a:off x="2112" y="4080"/>
              <a:ext cx="0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302" name="Text Box 63"/>
            <p:cNvSpPr txBox="1">
              <a:spLocks noChangeArrowheads="1"/>
            </p:cNvSpPr>
            <p:nvPr/>
          </p:nvSpPr>
          <p:spPr bwMode="auto">
            <a:xfrm>
              <a:off x="2455" y="4110"/>
              <a:ext cx="18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303" name="Line 64"/>
            <p:cNvSpPr>
              <a:spLocks noChangeShapeType="1"/>
            </p:cNvSpPr>
            <p:nvPr/>
          </p:nvSpPr>
          <p:spPr bwMode="auto">
            <a:xfrm>
              <a:off x="2551" y="4080"/>
              <a:ext cx="0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9229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Virtual Time</a:t>
            </a:r>
          </a:p>
        </p:txBody>
      </p:sp>
      <p:sp>
        <p:nvSpPr>
          <p:cNvPr id="1126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16000"/>
            <a:ext cx="8001000" cy="3937000"/>
          </a:xfrm>
        </p:spPr>
        <p:txBody>
          <a:bodyPr/>
          <a:lstStyle/>
          <a:p>
            <a:r>
              <a:rPr lang="en-US" dirty="0">
                <a:latin typeface="Helvetica Neue"/>
                <a:cs typeface="Helvetica Neue"/>
              </a:rPr>
              <a:t>Key Observation</a:t>
            </a:r>
            <a:r>
              <a:rPr lang="en-US" dirty="0"/>
              <a:t>: while the finish times of packets may change when a new packet arrives, the order in which packets finish </a:t>
            </a:r>
            <a:r>
              <a:rPr lang="en-US" dirty="0" err="1"/>
              <a:t>doesn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t!</a:t>
            </a:r>
          </a:p>
          <a:p>
            <a:pPr lvl="1"/>
            <a:r>
              <a:rPr lang="en-US" dirty="0"/>
              <a:t>Only the order is important for scheduling</a:t>
            </a:r>
          </a:p>
          <a:p>
            <a:r>
              <a:rPr lang="en-US" dirty="0">
                <a:latin typeface="Helvetica Neue"/>
                <a:cs typeface="Helvetica Neue"/>
              </a:rPr>
              <a:t>Solution</a:t>
            </a:r>
            <a:r>
              <a:rPr lang="en-US" dirty="0"/>
              <a:t>: instead of the packet finish time maintain</a:t>
            </a:r>
            <a:r>
              <a:rPr lang="en-US" dirty="0">
                <a:sym typeface="Wingdings" charset="0"/>
              </a:rPr>
              <a:t> the number of rounds needed to send the remaining bits of the packet (</a:t>
            </a:r>
            <a:r>
              <a:rPr lang="en-US" dirty="0">
                <a:solidFill>
                  <a:srgbClr val="FF6600"/>
                </a:solidFill>
                <a:sym typeface="Wingdings" charset="0"/>
              </a:rPr>
              <a:t>virtual finishing time</a:t>
            </a:r>
            <a:r>
              <a:rPr lang="en-US" dirty="0">
                <a:sym typeface="Wingdings" charset="0"/>
              </a:rPr>
              <a:t>)</a:t>
            </a:r>
          </a:p>
          <a:p>
            <a:pPr lvl="1"/>
            <a:r>
              <a:rPr lang="en-US" dirty="0">
                <a:sym typeface="Wingdings" charset="0"/>
              </a:rPr>
              <a:t>Virtual finishing time </a:t>
            </a:r>
            <a:r>
              <a:rPr lang="en-US" dirty="0" err="1">
                <a:sym typeface="Wingdings" charset="0"/>
              </a:rPr>
              <a:t>doesn</a:t>
            </a:r>
            <a:r>
              <a:rPr lang="ja-JP" altLang="en-US" dirty="0">
                <a:latin typeface="Arial"/>
                <a:sym typeface="Wingdings" charset="0"/>
              </a:rPr>
              <a:t>’</a:t>
            </a:r>
            <a:r>
              <a:rPr lang="en-US" dirty="0">
                <a:sym typeface="Wingdings" charset="0"/>
              </a:rPr>
              <a:t>t change when the packet arrives</a:t>
            </a:r>
          </a:p>
          <a:p>
            <a:r>
              <a:rPr lang="en-US" dirty="0">
                <a:latin typeface="Helvetica Neue"/>
                <a:cs typeface="Helvetica Neue"/>
                <a:sym typeface="Wingdings" charset="0"/>
              </a:rPr>
              <a:t>System virtual time </a:t>
            </a:r>
            <a:r>
              <a:rPr lang="en-US" dirty="0">
                <a:sym typeface="Wingdings" charset="0"/>
              </a:rPr>
              <a:t>– </a:t>
            </a:r>
            <a:r>
              <a:rPr lang="en-US" dirty="0">
                <a:solidFill>
                  <a:srgbClr val="FF6600"/>
                </a:solidFill>
                <a:sym typeface="Wingdings" charset="0"/>
              </a:rPr>
              <a:t>index of the round in the bit-by-bit round robin scheme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217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0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Virtual Time: </a:t>
            </a:r>
            <a:r>
              <a:rPr lang="en-US" i="1"/>
              <a:t>V</a:t>
            </a:r>
            <a:r>
              <a:rPr lang="en-US"/>
              <a:t>(t)</a:t>
            </a:r>
          </a:p>
        </p:txBody>
      </p:sp>
      <p:sp>
        <p:nvSpPr>
          <p:cNvPr id="1127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028700"/>
            <a:ext cx="8458200" cy="1612900"/>
          </a:xfrm>
        </p:spPr>
        <p:txBody>
          <a:bodyPr/>
          <a:lstStyle/>
          <a:p>
            <a:r>
              <a:rPr lang="en-US" sz="2000" dirty="0"/>
              <a:t>Measure service, instead of time</a:t>
            </a:r>
          </a:p>
          <a:p>
            <a:r>
              <a:rPr lang="en-US" sz="2000" dirty="0"/>
              <a:t>V(t) slope – </a:t>
            </a:r>
            <a:r>
              <a:rPr lang="en-US" sz="2000" dirty="0">
                <a:solidFill>
                  <a:srgbClr val="FF6600"/>
                </a:solidFill>
              </a:rPr>
              <a:t>normalized rate at which every backlogged flow receives service in the fluid flow system</a:t>
            </a:r>
          </a:p>
          <a:p>
            <a:pPr lvl="1"/>
            <a:r>
              <a:rPr lang="en-US" sz="1800" i="1" dirty="0"/>
              <a:t>C</a:t>
            </a:r>
            <a:r>
              <a:rPr lang="en-US" sz="1800" dirty="0"/>
              <a:t> – link capacity</a:t>
            </a:r>
          </a:p>
          <a:p>
            <a:pPr lvl="1"/>
            <a:r>
              <a:rPr lang="en-US" sz="1800" i="1" dirty="0"/>
              <a:t>N</a:t>
            </a:r>
            <a:r>
              <a:rPr lang="en-US" sz="1800" dirty="0"/>
              <a:t>(t) – total weight of backlogged flows in fluid flow system at time t </a:t>
            </a:r>
          </a:p>
        </p:txBody>
      </p:sp>
      <p:sp>
        <p:nvSpPr>
          <p:cNvPr id="1127454" name="Line 30"/>
          <p:cNvSpPr>
            <a:spLocks noChangeShapeType="1"/>
          </p:cNvSpPr>
          <p:nvPr/>
        </p:nvSpPr>
        <p:spPr bwMode="auto">
          <a:xfrm>
            <a:off x="1371600" y="4794250"/>
            <a:ext cx="6019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27455" name="Line 31"/>
          <p:cNvSpPr>
            <a:spLocks noChangeShapeType="1"/>
          </p:cNvSpPr>
          <p:nvPr/>
        </p:nvSpPr>
        <p:spPr bwMode="auto">
          <a:xfrm flipV="1">
            <a:off x="1371600" y="2794000"/>
            <a:ext cx="0" cy="2000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27456" name="Line 32"/>
          <p:cNvSpPr>
            <a:spLocks noChangeShapeType="1"/>
          </p:cNvSpPr>
          <p:nvPr/>
        </p:nvSpPr>
        <p:spPr bwMode="auto">
          <a:xfrm flipV="1">
            <a:off x="2667000" y="3365500"/>
            <a:ext cx="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27457" name="Freeform 33"/>
          <p:cNvSpPr>
            <a:spLocks/>
          </p:cNvSpPr>
          <p:nvPr/>
        </p:nvSpPr>
        <p:spPr bwMode="auto">
          <a:xfrm>
            <a:off x="1371600" y="2965450"/>
            <a:ext cx="4648200" cy="1828800"/>
          </a:xfrm>
          <a:custGeom>
            <a:avLst/>
            <a:gdLst>
              <a:gd name="T0" fmla="*/ 0 w 2928"/>
              <a:gd name="T1" fmla="*/ 1536 h 1536"/>
              <a:gd name="T2" fmla="*/ 816 w 2928"/>
              <a:gd name="T3" fmla="*/ 528 h 1536"/>
              <a:gd name="T4" fmla="*/ 2928 w 2928"/>
              <a:gd name="T5" fmla="*/ 0 h 1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28" h="1536">
                <a:moveTo>
                  <a:pt x="0" y="1536"/>
                </a:moveTo>
                <a:lnTo>
                  <a:pt x="816" y="528"/>
                </a:lnTo>
                <a:lnTo>
                  <a:pt x="2928" y="0"/>
                </a:lnTo>
              </a:path>
            </a:pathLst>
          </a:custGeom>
          <a:noFill/>
          <a:ln w="2540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27458" name="Text Box 34"/>
          <p:cNvSpPr txBox="1">
            <a:spLocks noChangeArrowheads="1"/>
          </p:cNvSpPr>
          <p:nvPr/>
        </p:nvSpPr>
        <p:spPr bwMode="auto">
          <a:xfrm>
            <a:off x="7336928" y="4658519"/>
            <a:ext cx="61059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/>
              <a:t>time</a:t>
            </a:r>
          </a:p>
        </p:txBody>
      </p:sp>
      <p:sp>
        <p:nvSpPr>
          <p:cNvPr id="1127459" name="Text Box 35"/>
          <p:cNvSpPr txBox="1">
            <a:spLocks noChangeArrowheads="1"/>
          </p:cNvSpPr>
          <p:nvPr/>
        </p:nvSpPr>
        <p:spPr bwMode="auto">
          <a:xfrm>
            <a:off x="779859" y="2794001"/>
            <a:ext cx="531021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/>
              <a:t>V(t)</a:t>
            </a:r>
          </a:p>
        </p:txBody>
      </p:sp>
      <p:graphicFrame>
        <p:nvGraphicFramePr>
          <p:cNvPr id="1127460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6008244"/>
              </p:ext>
            </p:extLst>
          </p:nvPr>
        </p:nvGraphicFramePr>
        <p:xfrm>
          <a:off x="5761038" y="3276600"/>
          <a:ext cx="1566862" cy="719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2" name="Equation" r:id="rId3" imgW="876240" imgH="419040" progId="Equation.3">
                  <p:embed/>
                </p:oleObj>
              </mc:Choice>
              <mc:Fallback>
                <p:oleObj name="Equation" r:id="rId3" imgW="8762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1038" y="3276600"/>
                        <a:ext cx="1566862" cy="7192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8814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2070100" y="1854200"/>
            <a:ext cx="292100" cy="863600"/>
          </a:xfrm>
          <a:prstGeom prst="ellipse">
            <a:avLst/>
          </a:prstGeom>
          <a:solidFill>
            <a:schemeClr val="accent2">
              <a:lumMod val="60000"/>
              <a:lumOff val="40000"/>
              <a:alpha val="4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84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System Virtual Time (V(t)): </a:t>
            </a:r>
            <a:r>
              <a:rPr lang="en-US" sz="2800" dirty="0" smtClean="0"/>
              <a:t>Example</a:t>
            </a:r>
            <a:endParaRPr lang="en-US" sz="2800" dirty="0"/>
          </a:p>
        </p:txBody>
      </p:sp>
      <p:sp>
        <p:nvSpPr>
          <p:cNvPr id="11284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2100" y="984250"/>
            <a:ext cx="7772400" cy="882650"/>
          </a:xfrm>
        </p:spPr>
        <p:txBody>
          <a:bodyPr>
            <a:normAutofit/>
          </a:bodyPr>
          <a:lstStyle/>
          <a:p>
            <a:r>
              <a:rPr lang="en-US" dirty="0"/>
              <a:t>V(t) increases inversely proportionally to the sum of the weights of the backlogged flows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24730" y="1993900"/>
            <a:ext cx="6813529" cy="2743200"/>
            <a:chOff x="282376" y="1181100"/>
            <a:chExt cx="8321585" cy="3581400"/>
          </a:xfrm>
        </p:grpSpPr>
        <p:sp>
          <p:nvSpPr>
            <p:cNvPr id="52" name="Line 2"/>
            <p:cNvSpPr>
              <a:spLocks noChangeShapeType="1"/>
            </p:cNvSpPr>
            <p:nvPr/>
          </p:nvSpPr>
          <p:spPr bwMode="auto">
            <a:xfrm flipV="1">
              <a:off x="3200400" y="1181100"/>
              <a:ext cx="0" cy="3581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sz="1400">
                <a:latin typeface="Helvetica Neue Light"/>
                <a:cs typeface="Helvetica Neue Light"/>
              </a:endParaRPr>
            </a:p>
          </p:txBody>
        </p:sp>
        <p:sp>
          <p:nvSpPr>
            <p:cNvPr id="53" name="Line 5"/>
            <p:cNvSpPr>
              <a:spLocks noChangeShapeType="1"/>
            </p:cNvSpPr>
            <p:nvPr/>
          </p:nvSpPr>
          <p:spPr bwMode="auto">
            <a:xfrm>
              <a:off x="1981200" y="2474913"/>
              <a:ext cx="60198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400">
                <a:latin typeface="Helvetica Neue Light"/>
                <a:cs typeface="Helvetica Neue Light"/>
              </a:endParaRPr>
            </a:p>
          </p:txBody>
        </p:sp>
        <p:sp>
          <p:nvSpPr>
            <p:cNvPr id="54" name="Line 6"/>
            <p:cNvSpPr>
              <a:spLocks noChangeShapeType="1"/>
            </p:cNvSpPr>
            <p:nvPr/>
          </p:nvSpPr>
          <p:spPr bwMode="auto">
            <a:xfrm>
              <a:off x="1981200" y="1941513"/>
              <a:ext cx="60198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400">
                <a:latin typeface="Helvetica Neue Light"/>
                <a:cs typeface="Helvetica Neue Light"/>
              </a:endParaRPr>
            </a:p>
          </p:txBody>
        </p:sp>
        <p:sp>
          <p:nvSpPr>
            <p:cNvPr id="55" name="Line 7"/>
            <p:cNvSpPr>
              <a:spLocks noChangeShapeType="1"/>
            </p:cNvSpPr>
            <p:nvPr/>
          </p:nvSpPr>
          <p:spPr bwMode="auto">
            <a:xfrm>
              <a:off x="1981200" y="3279775"/>
              <a:ext cx="60198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400">
                <a:latin typeface="Helvetica Neue Light"/>
                <a:cs typeface="Helvetica Neue Light"/>
              </a:endParaRPr>
            </a:p>
          </p:txBody>
        </p:sp>
        <p:sp>
          <p:nvSpPr>
            <p:cNvPr id="56" name="Rectangle 8"/>
            <p:cNvSpPr>
              <a:spLocks noChangeArrowheads="1"/>
            </p:cNvSpPr>
            <p:nvPr/>
          </p:nvSpPr>
          <p:spPr bwMode="auto">
            <a:xfrm>
              <a:off x="1981200" y="2806700"/>
              <a:ext cx="609600" cy="457200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400">
                <a:latin typeface="Helvetica Neue Light"/>
                <a:cs typeface="Helvetica Neue Light"/>
              </a:endParaRPr>
            </a:p>
          </p:txBody>
        </p:sp>
        <p:sp>
          <p:nvSpPr>
            <p:cNvPr id="57" name="Rectangle 9"/>
            <p:cNvSpPr>
              <a:spLocks noChangeArrowheads="1"/>
            </p:cNvSpPr>
            <p:nvPr/>
          </p:nvSpPr>
          <p:spPr bwMode="auto">
            <a:xfrm>
              <a:off x="2590800" y="2806700"/>
              <a:ext cx="609600" cy="457200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400">
                <a:latin typeface="Helvetica Neue Light"/>
                <a:cs typeface="Helvetica Neue Light"/>
              </a:endParaRPr>
            </a:p>
          </p:txBody>
        </p:sp>
        <p:sp>
          <p:nvSpPr>
            <p:cNvPr id="58" name="Rectangle 10"/>
            <p:cNvSpPr>
              <a:spLocks noChangeArrowheads="1"/>
            </p:cNvSpPr>
            <p:nvPr/>
          </p:nvSpPr>
          <p:spPr bwMode="auto">
            <a:xfrm>
              <a:off x="3187700" y="3038475"/>
              <a:ext cx="609600" cy="228600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400">
                <a:latin typeface="Helvetica Neue Light"/>
                <a:cs typeface="Helvetica Neue Light"/>
              </a:endParaRPr>
            </a:p>
          </p:txBody>
        </p:sp>
        <p:sp>
          <p:nvSpPr>
            <p:cNvPr id="59" name="Rectangle 11"/>
            <p:cNvSpPr>
              <a:spLocks noChangeArrowheads="1"/>
            </p:cNvSpPr>
            <p:nvPr/>
          </p:nvSpPr>
          <p:spPr bwMode="auto">
            <a:xfrm>
              <a:off x="3187700" y="2809875"/>
              <a:ext cx="1219200" cy="228600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400">
                <a:latin typeface="Helvetica Neue Light"/>
                <a:cs typeface="Helvetica Neue Light"/>
              </a:endParaRPr>
            </a:p>
          </p:txBody>
        </p:sp>
        <p:sp>
          <p:nvSpPr>
            <p:cNvPr id="60" name="Rectangle 12"/>
            <p:cNvSpPr>
              <a:spLocks noChangeArrowheads="1"/>
            </p:cNvSpPr>
            <p:nvPr/>
          </p:nvSpPr>
          <p:spPr bwMode="auto">
            <a:xfrm>
              <a:off x="3797300" y="3038475"/>
              <a:ext cx="609600" cy="228600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400">
                <a:latin typeface="Helvetica Neue Light"/>
                <a:cs typeface="Helvetica Neue Light"/>
              </a:endParaRPr>
            </a:p>
          </p:txBody>
        </p:sp>
        <p:sp>
          <p:nvSpPr>
            <p:cNvPr id="61" name="Rectangle 13"/>
            <p:cNvSpPr>
              <a:spLocks noChangeArrowheads="1"/>
            </p:cNvSpPr>
            <p:nvPr/>
          </p:nvSpPr>
          <p:spPr bwMode="auto">
            <a:xfrm>
              <a:off x="4406900" y="2809875"/>
              <a:ext cx="1219200" cy="228600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400">
                <a:latin typeface="Helvetica Neue Light"/>
                <a:cs typeface="Helvetica Neue Light"/>
              </a:endParaRPr>
            </a:p>
          </p:txBody>
        </p:sp>
        <p:sp>
          <p:nvSpPr>
            <p:cNvPr id="62" name="Rectangle 14"/>
            <p:cNvSpPr>
              <a:spLocks noChangeArrowheads="1"/>
            </p:cNvSpPr>
            <p:nvPr/>
          </p:nvSpPr>
          <p:spPr bwMode="auto">
            <a:xfrm>
              <a:off x="4406900" y="3038475"/>
              <a:ext cx="609600" cy="228600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400">
                <a:latin typeface="Helvetica Neue Light"/>
                <a:cs typeface="Helvetica Neue Light"/>
              </a:endParaRPr>
            </a:p>
          </p:txBody>
        </p:sp>
        <p:sp>
          <p:nvSpPr>
            <p:cNvPr id="63" name="Rectangle 15"/>
            <p:cNvSpPr>
              <a:spLocks noChangeArrowheads="1"/>
            </p:cNvSpPr>
            <p:nvPr/>
          </p:nvSpPr>
          <p:spPr bwMode="auto">
            <a:xfrm>
              <a:off x="5016500" y="3038475"/>
              <a:ext cx="609600" cy="228600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400">
                <a:latin typeface="Helvetica Neue Light"/>
                <a:cs typeface="Helvetica Neue Light"/>
              </a:endParaRPr>
            </a:p>
          </p:txBody>
        </p:sp>
        <p:sp>
          <p:nvSpPr>
            <p:cNvPr id="64" name="Text Box 16"/>
            <p:cNvSpPr txBox="1">
              <a:spLocks noChangeArrowheads="1"/>
            </p:cNvSpPr>
            <p:nvPr/>
          </p:nvSpPr>
          <p:spPr bwMode="auto">
            <a:xfrm>
              <a:off x="2113448" y="2844799"/>
              <a:ext cx="345106" cy="3984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1400">
                  <a:latin typeface="Helvetica Neue Light"/>
                  <a:cs typeface="Helvetica Neue Light"/>
                </a:rPr>
                <a:t>1</a:t>
              </a:r>
            </a:p>
          </p:txBody>
        </p:sp>
        <p:sp>
          <p:nvSpPr>
            <p:cNvPr id="65" name="Text Box 17"/>
            <p:cNvSpPr txBox="1">
              <a:spLocks noChangeArrowheads="1"/>
            </p:cNvSpPr>
            <p:nvPr/>
          </p:nvSpPr>
          <p:spPr bwMode="auto">
            <a:xfrm>
              <a:off x="2723047" y="2844799"/>
              <a:ext cx="345106" cy="3984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1400">
                  <a:latin typeface="Helvetica Neue Light"/>
                  <a:cs typeface="Helvetica Neue Light"/>
                </a:rPr>
                <a:t>2</a:t>
              </a:r>
            </a:p>
          </p:txBody>
        </p:sp>
        <p:sp>
          <p:nvSpPr>
            <p:cNvPr id="66" name="Text Box 18"/>
            <p:cNvSpPr txBox="1">
              <a:spLocks noChangeArrowheads="1"/>
            </p:cNvSpPr>
            <p:nvPr/>
          </p:nvSpPr>
          <p:spPr bwMode="auto">
            <a:xfrm>
              <a:off x="3616018" y="2698397"/>
              <a:ext cx="364153" cy="3984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1400" dirty="0">
                  <a:latin typeface="Helvetica Neue Light"/>
                  <a:cs typeface="Helvetica Neue Light"/>
                </a:rPr>
                <a:t>3</a:t>
              </a:r>
            </a:p>
          </p:txBody>
        </p:sp>
        <p:sp>
          <p:nvSpPr>
            <p:cNvPr id="67" name="Text Box 19"/>
            <p:cNvSpPr txBox="1">
              <a:spLocks noChangeArrowheads="1"/>
            </p:cNvSpPr>
            <p:nvPr/>
          </p:nvSpPr>
          <p:spPr bwMode="auto">
            <a:xfrm>
              <a:off x="3325503" y="2960158"/>
              <a:ext cx="345106" cy="3984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1400">
                  <a:latin typeface="Helvetica Neue Light"/>
                  <a:cs typeface="Helvetica Neue Light"/>
                </a:rPr>
                <a:t>1</a:t>
              </a:r>
            </a:p>
          </p:txBody>
        </p:sp>
        <p:sp>
          <p:nvSpPr>
            <p:cNvPr id="68" name="Text Box 20"/>
            <p:cNvSpPr txBox="1">
              <a:spLocks noChangeArrowheads="1"/>
            </p:cNvSpPr>
            <p:nvPr/>
          </p:nvSpPr>
          <p:spPr bwMode="auto">
            <a:xfrm>
              <a:off x="3935103" y="2960158"/>
              <a:ext cx="345106" cy="3984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1400">
                  <a:latin typeface="Helvetica Neue Light"/>
                  <a:cs typeface="Helvetica Neue Light"/>
                </a:rPr>
                <a:t>2</a:t>
              </a:r>
            </a:p>
          </p:txBody>
        </p:sp>
        <p:sp>
          <p:nvSpPr>
            <p:cNvPr id="69" name="Text Box 21"/>
            <p:cNvSpPr txBox="1">
              <a:spLocks noChangeArrowheads="1"/>
            </p:cNvSpPr>
            <p:nvPr/>
          </p:nvSpPr>
          <p:spPr bwMode="auto">
            <a:xfrm>
              <a:off x="4843049" y="2714978"/>
              <a:ext cx="348490" cy="3984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1400">
                  <a:latin typeface="Helvetica Neue Light"/>
                  <a:cs typeface="Helvetica Neue Light"/>
                </a:rPr>
                <a:t>4</a:t>
              </a:r>
            </a:p>
          </p:txBody>
        </p:sp>
        <p:sp>
          <p:nvSpPr>
            <p:cNvPr id="70" name="Text Box 22"/>
            <p:cNvSpPr txBox="1">
              <a:spLocks noChangeArrowheads="1"/>
            </p:cNvSpPr>
            <p:nvPr/>
          </p:nvSpPr>
          <p:spPr bwMode="auto">
            <a:xfrm>
              <a:off x="4535181" y="2960158"/>
              <a:ext cx="364153" cy="3984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1400">
                  <a:latin typeface="Helvetica Neue Light"/>
                  <a:cs typeface="Helvetica Neue Light"/>
                </a:rPr>
                <a:t>3</a:t>
              </a:r>
            </a:p>
          </p:txBody>
        </p:sp>
        <p:sp>
          <p:nvSpPr>
            <p:cNvPr id="71" name="Text Box 23"/>
            <p:cNvSpPr txBox="1">
              <a:spLocks noChangeArrowheads="1"/>
            </p:cNvSpPr>
            <p:nvPr/>
          </p:nvSpPr>
          <p:spPr bwMode="auto">
            <a:xfrm>
              <a:off x="5141499" y="2960158"/>
              <a:ext cx="348490" cy="3984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1400" dirty="0">
                  <a:latin typeface="Helvetica Neue Light"/>
                  <a:cs typeface="Helvetica Neue Light"/>
                </a:rPr>
                <a:t>4</a:t>
              </a:r>
            </a:p>
          </p:txBody>
        </p:sp>
        <p:sp>
          <p:nvSpPr>
            <p:cNvPr id="72" name="Rectangle 24"/>
            <p:cNvSpPr>
              <a:spLocks noChangeArrowheads="1"/>
            </p:cNvSpPr>
            <p:nvPr/>
          </p:nvSpPr>
          <p:spPr bwMode="auto">
            <a:xfrm>
              <a:off x="5626100" y="2809875"/>
              <a:ext cx="1219200" cy="228600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400">
                <a:latin typeface="Helvetica Neue Light"/>
                <a:cs typeface="Helvetica Neue Light"/>
              </a:endParaRPr>
            </a:p>
          </p:txBody>
        </p:sp>
        <p:sp>
          <p:nvSpPr>
            <p:cNvPr id="73" name="Rectangle 25"/>
            <p:cNvSpPr>
              <a:spLocks noChangeArrowheads="1"/>
            </p:cNvSpPr>
            <p:nvPr/>
          </p:nvSpPr>
          <p:spPr bwMode="auto">
            <a:xfrm>
              <a:off x="5626100" y="3038475"/>
              <a:ext cx="609600" cy="228600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400">
                <a:latin typeface="Helvetica Neue Light"/>
                <a:cs typeface="Helvetica Neue Light"/>
              </a:endParaRPr>
            </a:p>
          </p:txBody>
        </p:sp>
        <p:sp>
          <p:nvSpPr>
            <p:cNvPr id="74" name="Rectangle 26"/>
            <p:cNvSpPr>
              <a:spLocks noChangeArrowheads="1"/>
            </p:cNvSpPr>
            <p:nvPr/>
          </p:nvSpPr>
          <p:spPr bwMode="auto">
            <a:xfrm>
              <a:off x="6235700" y="3038475"/>
              <a:ext cx="609600" cy="228600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400">
                <a:latin typeface="Helvetica Neue Light"/>
                <a:cs typeface="Helvetica Neue Light"/>
              </a:endParaRPr>
            </a:p>
          </p:txBody>
        </p:sp>
        <p:sp>
          <p:nvSpPr>
            <p:cNvPr id="75" name="Text Box 27"/>
            <p:cNvSpPr txBox="1">
              <a:spLocks noChangeArrowheads="1"/>
            </p:cNvSpPr>
            <p:nvPr/>
          </p:nvSpPr>
          <p:spPr bwMode="auto">
            <a:xfrm>
              <a:off x="6063941" y="2714978"/>
              <a:ext cx="345106" cy="3984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1400">
                  <a:latin typeface="Helvetica Neue Light"/>
                  <a:cs typeface="Helvetica Neue Light"/>
                </a:rPr>
                <a:t>5</a:t>
              </a:r>
            </a:p>
          </p:txBody>
        </p:sp>
        <p:sp>
          <p:nvSpPr>
            <p:cNvPr id="76" name="Text Box 28"/>
            <p:cNvSpPr txBox="1">
              <a:spLocks noChangeArrowheads="1"/>
            </p:cNvSpPr>
            <p:nvPr/>
          </p:nvSpPr>
          <p:spPr bwMode="auto">
            <a:xfrm>
              <a:off x="5763902" y="2960158"/>
              <a:ext cx="345106" cy="3984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1400">
                  <a:latin typeface="Helvetica Neue Light"/>
                  <a:cs typeface="Helvetica Neue Light"/>
                </a:rPr>
                <a:t>5</a:t>
              </a:r>
            </a:p>
          </p:txBody>
        </p:sp>
        <p:sp>
          <p:nvSpPr>
            <p:cNvPr id="77" name="Text Box 29"/>
            <p:cNvSpPr txBox="1">
              <a:spLocks noChangeArrowheads="1"/>
            </p:cNvSpPr>
            <p:nvPr/>
          </p:nvSpPr>
          <p:spPr bwMode="auto">
            <a:xfrm>
              <a:off x="6360698" y="2943578"/>
              <a:ext cx="348490" cy="3984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1400">
                  <a:latin typeface="Helvetica Neue Light"/>
                  <a:cs typeface="Helvetica Neue Light"/>
                </a:rPr>
                <a:t>6</a:t>
              </a:r>
            </a:p>
          </p:txBody>
        </p:sp>
        <p:sp>
          <p:nvSpPr>
            <p:cNvPr id="78" name="Text Box 30"/>
            <p:cNvSpPr txBox="1">
              <a:spLocks noChangeArrowheads="1"/>
            </p:cNvSpPr>
            <p:nvPr/>
          </p:nvSpPr>
          <p:spPr bwMode="auto">
            <a:xfrm>
              <a:off x="282376" y="2218267"/>
              <a:ext cx="1675212" cy="6797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1400" dirty="0">
                  <a:latin typeface="Helvetica Neue Light"/>
                  <a:cs typeface="Helvetica Neue Light"/>
                </a:rPr>
                <a:t>Flow 2 (w2 = 1)</a:t>
              </a:r>
            </a:p>
            <a:p>
              <a:pPr algn="ctr"/>
              <a:endParaRPr lang="en-US" sz="1400" dirty="0">
                <a:latin typeface="Helvetica Neue Light"/>
                <a:cs typeface="Helvetica Neue Light"/>
              </a:endParaRPr>
            </a:p>
          </p:txBody>
        </p:sp>
        <p:sp>
          <p:nvSpPr>
            <p:cNvPr id="79" name="Text Box 31"/>
            <p:cNvSpPr txBox="1">
              <a:spLocks noChangeArrowheads="1"/>
            </p:cNvSpPr>
            <p:nvPr/>
          </p:nvSpPr>
          <p:spPr bwMode="auto">
            <a:xfrm>
              <a:off x="282376" y="1691570"/>
              <a:ext cx="1675212" cy="3984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1400">
                  <a:latin typeface="Helvetica Neue Light"/>
                  <a:cs typeface="Helvetica Neue Light"/>
                </a:rPr>
                <a:t>Flow 1 (w1 = 1)</a:t>
              </a:r>
            </a:p>
          </p:txBody>
        </p:sp>
        <p:sp>
          <p:nvSpPr>
            <p:cNvPr id="80" name="Text Box 32"/>
            <p:cNvSpPr txBox="1">
              <a:spLocks noChangeArrowheads="1"/>
            </p:cNvSpPr>
            <p:nvPr/>
          </p:nvSpPr>
          <p:spPr bwMode="auto">
            <a:xfrm>
              <a:off x="7931437" y="2309813"/>
              <a:ext cx="640776" cy="3984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1400">
                  <a:latin typeface="Helvetica Neue Light"/>
                  <a:cs typeface="Helvetica Neue Light"/>
                </a:rPr>
                <a:t>time</a:t>
              </a:r>
            </a:p>
          </p:txBody>
        </p:sp>
        <p:sp>
          <p:nvSpPr>
            <p:cNvPr id="81" name="Text Box 33"/>
            <p:cNvSpPr txBox="1">
              <a:spLocks noChangeArrowheads="1"/>
            </p:cNvSpPr>
            <p:nvPr/>
          </p:nvSpPr>
          <p:spPr bwMode="auto">
            <a:xfrm>
              <a:off x="7963185" y="1762124"/>
              <a:ext cx="640776" cy="3984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1400">
                  <a:latin typeface="Helvetica Neue Light"/>
                  <a:cs typeface="Helvetica Neue Light"/>
                </a:rPr>
                <a:t>time</a:t>
              </a:r>
            </a:p>
          </p:txBody>
        </p:sp>
        <p:sp>
          <p:nvSpPr>
            <p:cNvPr id="82" name="Line 34"/>
            <p:cNvSpPr>
              <a:spLocks noChangeShapeType="1"/>
            </p:cNvSpPr>
            <p:nvPr/>
          </p:nvSpPr>
          <p:spPr bwMode="auto">
            <a:xfrm flipV="1">
              <a:off x="1981200" y="1181100"/>
              <a:ext cx="0" cy="762000"/>
            </a:xfrm>
            <a:prstGeom prst="line">
              <a:avLst/>
            </a:prstGeom>
            <a:noFill/>
            <a:ln w="50800">
              <a:solidFill>
                <a:srgbClr val="99CC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sz="1400">
                <a:latin typeface="Helvetica Neue Light"/>
                <a:cs typeface="Helvetica Neue Light"/>
              </a:endParaRPr>
            </a:p>
          </p:txBody>
        </p:sp>
        <p:sp>
          <p:nvSpPr>
            <p:cNvPr id="83" name="Line 35"/>
            <p:cNvSpPr>
              <a:spLocks noChangeShapeType="1"/>
            </p:cNvSpPr>
            <p:nvPr/>
          </p:nvSpPr>
          <p:spPr bwMode="auto">
            <a:xfrm flipV="1">
              <a:off x="2590800" y="1181100"/>
              <a:ext cx="0" cy="762000"/>
            </a:xfrm>
            <a:prstGeom prst="line">
              <a:avLst/>
            </a:prstGeom>
            <a:noFill/>
            <a:ln w="50800">
              <a:solidFill>
                <a:srgbClr val="99CC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sz="1400">
                <a:latin typeface="Helvetica Neue Light"/>
                <a:cs typeface="Helvetica Neue Light"/>
              </a:endParaRPr>
            </a:p>
          </p:txBody>
        </p:sp>
        <p:sp>
          <p:nvSpPr>
            <p:cNvPr id="84" name="Line 36"/>
            <p:cNvSpPr>
              <a:spLocks noChangeShapeType="1"/>
            </p:cNvSpPr>
            <p:nvPr/>
          </p:nvSpPr>
          <p:spPr bwMode="auto">
            <a:xfrm flipV="1">
              <a:off x="3200400" y="1181100"/>
              <a:ext cx="0" cy="762000"/>
            </a:xfrm>
            <a:prstGeom prst="line">
              <a:avLst/>
            </a:prstGeom>
            <a:noFill/>
            <a:ln w="50800">
              <a:solidFill>
                <a:srgbClr val="99CC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sz="1400">
                <a:latin typeface="Helvetica Neue Light"/>
                <a:cs typeface="Helvetica Neue Light"/>
              </a:endParaRPr>
            </a:p>
          </p:txBody>
        </p:sp>
        <p:sp>
          <p:nvSpPr>
            <p:cNvPr id="85" name="Line 37"/>
            <p:cNvSpPr>
              <a:spLocks noChangeShapeType="1"/>
            </p:cNvSpPr>
            <p:nvPr/>
          </p:nvSpPr>
          <p:spPr bwMode="auto">
            <a:xfrm flipV="1">
              <a:off x="3810000" y="1181100"/>
              <a:ext cx="0" cy="762000"/>
            </a:xfrm>
            <a:prstGeom prst="line">
              <a:avLst/>
            </a:prstGeom>
            <a:noFill/>
            <a:ln w="50800">
              <a:solidFill>
                <a:srgbClr val="99CC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sz="1400">
                <a:latin typeface="Helvetica Neue Light"/>
                <a:cs typeface="Helvetica Neue Light"/>
              </a:endParaRPr>
            </a:p>
          </p:txBody>
        </p:sp>
        <p:sp>
          <p:nvSpPr>
            <p:cNvPr id="86" name="Line 38"/>
            <p:cNvSpPr>
              <a:spLocks noChangeShapeType="1"/>
            </p:cNvSpPr>
            <p:nvPr/>
          </p:nvSpPr>
          <p:spPr bwMode="auto">
            <a:xfrm flipV="1">
              <a:off x="4419600" y="1181100"/>
              <a:ext cx="0" cy="762000"/>
            </a:xfrm>
            <a:prstGeom prst="line">
              <a:avLst/>
            </a:prstGeom>
            <a:noFill/>
            <a:ln w="50800">
              <a:solidFill>
                <a:srgbClr val="99CC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sz="1400">
                <a:latin typeface="Helvetica Neue Light"/>
                <a:cs typeface="Helvetica Neue Light"/>
              </a:endParaRPr>
            </a:p>
          </p:txBody>
        </p:sp>
        <p:sp>
          <p:nvSpPr>
            <p:cNvPr id="87" name="Line 39"/>
            <p:cNvSpPr>
              <a:spLocks noChangeShapeType="1"/>
            </p:cNvSpPr>
            <p:nvPr/>
          </p:nvSpPr>
          <p:spPr bwMode="auto">
            <a:xfrm flipV="1">
              <a:off x="3200400" y="2019300"/>
              <a:ext cx="0" cy="45720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sz="1400">
                <a:latin typeface="Helvetica Neue Light"/>
                <a:cs typeface="Helvetica Neue Light"/>
              </a:endParaRPr>
            </a:p>
          </p:txBody>
        </p:sp>
        <p:sp>
          <p:nvSpPr>
            <p:cNvPr id="88" name="Line 40"/>
            <p:cNvSpPr>
              <a:spLocks noChangeShapeType="1"/>
            </p:cNvSpPr>
            <p:nvPr/>
          </p:nvSpPr>
          <p:spPr bwMode="auto">
            <a:xfrm flipV="1">
              <a:off x="3810000" y="2019300"/>
              <a:ext cx="0" cy="45720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sz="1400">
                <a:latin typeface="Helvetica Neue Light"/>
                <a:cs typeface="Helvetica Neue Light"/>
              </a:endParaRPr>
            </a:p>
          </p:txBody>
        </p:sp>
        <p:sp>
          <p:nvSpPr>
            <p:cNvPr id="89" name="Line 41"/>
            <p:cNvSpPr>
              <a:spLocks noChangeShapeType="1"/>
            </p:cNvSpPr>
            <p:nvPr/>
          </p:nvSpPr>
          <p:spPr bwMode="auto">
            <a:xfrm flipV="1">
              <a:off x="4419600" y="2019300"/>
              <a:ext cx="0" cy="45720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sz="1400">
                <a:latin typeface="Helvetica Neue Light"/>
                <a:cs typeface="Helvetica Neue Light"/>
              </a:endParaRPr>
            </a:p>
          </p:txBody>
        </p:sp>
        <p:sp>
          <p:nvSpPr>
            <p:cNvPr id="90" name="Line 42"/>
            <p:cNvSpPr>
              <a:spLocks noChangeShapeType="1"/>
            </p:cNvSpPr>
            <p:nvPr/>
          </p:nvSpPr>
          <p:spPr bwMode="auto">
            <a:xfrm flipV="1">
              <a:off x="5029200" y="2019300"/>
              <a:ext cx="0" cy="45720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sz="1400">
                <a:latin typeface="Helvetica Neue Light"/>
                <a:cs typeface="Helvetica Neue Light"/>
              </a:endParaRPr>
            </a:p>
          </p:txBody>
        </p:sp>
        <p:sp>
          <p:nvSpPr>
            <p:cNvPr id="91" name="Line 43"/>
            <p:cNvSpPr>
              <a:spLocks noChangeShapeType="1"/>
            </p:cNvSpPr>
            <p:nvPr/>
          </p:nvSpPr>
          <p:spPr bwMode="auto">
            <a:xfrm flipV="1">
              <a:off x="5638800" y="2019300"/>
              <a:ext cx="0" cy="45720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sz="1400">
                <a:latin typeface="Helvetica Neue Light"/>
                <a:cs typeface="Helvetica Neue Light"/>
              </a:endParaRPr>
            </a:p>
          </p:txBody>
        </p:sp>
        <p:sp>
          <p:nvSpPr>
            <p:cNvPr id="92" name="Line 44"/>
            <p:cNvSpPr>
              <a:spLocks noChangeShapeType="1"/>
            </p:cNvSpPr>
            <p:nvPr/>
          </p:nvSpPr>
          <p:spPr bwMode="auto">
            <a:xfrm flipV="1">
              <a:off x="6248400" y="2019300"/>
              <a:ext cx="0" cy="45720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sz="1400">
                <a:latin typeface="Helvetica Neue Light"/>
                <a:cs typeface="Helvetica Neue Light"/>
              </a:endParaRPr>
            </a:p>
          </p:txBody>
        </p:sp>
        <p:sp>
          <p:nvSpPr>
            <p:cNvPr id="93" name="Line 45"/>
            <p:cNvSpPr>
              <a:spLocks noChangeShapeType="1"/>
            </p:cNvSpPr>
            <p:nvPr/>
          </p:nvSpPr>
          <p:spPr bwMode="auto">
            <a:xfrm>
              <a:off x="1981200" y="4762500"/>
              <a:ext cx="5943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sz="1400">
                <a:latin typeface="Helvetica Neue Light"/>
                <a:cs typeface="Helvetica Neue Light"/>
              </a:endParaRPr>
            </a:p>
          </p:txBody>
        </p:sp>
        <p:sp>
          <p:nvSpPr>
            <p:cNvPr id="94" name="Line 46"/>
            <p:cNvSpPr>
              <a:spLocks noChangeShapeType="1"/>
            </p:cNvSpPr>
            <p:nvPr/>
          </p:nvSpPr>
          <p:spPr bwMode="auto">
            <a:xfrm flipV="1">
              <a:off x="1981200" y="3543300"/>
              <a:ext cx="0" cy="1219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sz="1400">
                <a:latin typeface="Helvetica Neue Light"/>
                <a:cs typeface="Helvetica Neue Light"/>
              </a:endParaRPr>
            </a:p>
          </p:txBody>
        </p:sp>
        <p:sp>
          <p:nvSpPr>
            <p:cNvPr id="95" name="Freeform 47"/>
            <p:cNvSpPr>
              <a:spLocks/>
            </p:cNvSpPr>
            <p:nvPr/>
          </p:nvSpPr>
          <p:spPr bwMode="auto">
            <a:xfrm>
              <a:off x="1981200" y="3619500"/>
              <a:ext cx="4343400" cy="1143000"/>
            </a:xfrm>
            <a:custGeom>
              <a:avLst/>
              <a:gdLst>
                <a:gd name="T0" fmla="*/ 0 w 2928"/>
                <a:gd name="T1" fmla="*/ 1536 h 1536"/>
                <a:gd name="T2" fmla="*/ 816 w 2928"/>
                <a:gd name="T3" fmla="*/ 528 h 1536"/>
                <a:gd name="T4" fmla="*/ 2928 w 2928"/>
                <a:gd name="T5" fmla="*/ 0 h 1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28" h="1536">
                  <a:moveTo>
                    <a:pt x="0" y="1536"/>
                  </a:moveTo>
                  <a:lnTo>
                    <a:pt x="816" y="528"/>
                  </a:lnTo>
                  <a:lnTo>
                    <a:pt x="2928" y="0"/>
                  </a:lnTo>
                </a:path>
              </a:pathLst>
            </a:custGeom>
            <a:noFill/>
            <a:ln w="2540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sz="1400">
                <a:latin typeface="Helvetica Neue Light"/>
                <a:cs typeface="Helvetica Neue Light"/>
              </a:endParaRPr>
            </a:p>
          </p:txBody>
        </p:sp>
        <p:sp>
          <p:nvSpPr>
            <p:cNvPr id="96" name="Text Box 48"/>
            <p:cNvSpPr txBox="1">
              <a:spLocks noChangeArrowheads="1"/>
            </p:cNvSpPr>
            <p:nvPr/>
          </p:nvSpPr>
          <p:spPr bwMode="auto">
            <a:xfrm>
              <a:off x="2285004" y="3941763"/>
              <a:ext cx="379815" cy="3984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1400">
                  <a:latin typeface="Helvetica Neue Light"/>
                  <a:cs typeface="Helvetica Neue Light"/>
                </a:rPr>
                <a:t>C</a:t>
              </a:r>
            </a:p>
          </p:txBody>
        </p:sp>
        <p:sp>
          <p:nvSpPr>
            <p:cNvPr id="97" name="Text Box 49"/>
            <p:cNvSpPr txBox="1">
              <a:spLocks noChangeArrowheads="1"/>
            </p:cNvSpPr>
            <p:nvPr/>
          </p:nvSpPr>
          <p:spPr bwMode="auto">
            <a:xfrm>
              <a:off x="4077792" y="3484563"/>
              <a:ext cx="572490" cy="3984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1400">
                  <a:latin typeface="Helvetica Neue Light"/>
                  <a:cs typeface="Helvetica Neue Light"/>
                </a:rPr>
                <a:t>C/2</a:t>
              </a:r>
            </a:p>
          </p:txBody>
        </p:sp>
        <p:sp>
          <p:nvSpPr>
            <p:cNvPr id="98" name="Text Box 50"/>
            <p:cNvSpPr txBox="1">
              <a:spLocks noChangeArrowheads="1"/>
            </p:cNvSpPr>
            <p:nvPr/>
          </p:nvSpPr>
          <p:spPr bwMode="auto">
            <a:xfrm>
              <a:off x="1444658" y="3484563"/>
              <a:ext cx="523809" cy="3984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1400">
                  <a:latin typeface="Helvetica Neue Light"/>
                  <a:cs typeface="Helvetica Neue Light"/>
                </a:rPr>
                <a:t>V(t)</a:t>
              </a:r>
            </a:p>
          </p:txBody>
        </p:sp>
      </p:grpSp>
      <p:sp>
        <p:nvSpPr>
          <p:cNvPr id="99" name="Rectangular Callout 98"/>
          <p:cNvSpPr/>
          <p:nvPr/>
        </p:nvSpPr>
        <p:spPr>
          <a:xfrm>
            <a:off x="4610100" y="1371600"/>
            <a:ext cx="1866900" cy="863600"/>
          </a:xfrm>
          <a:prstGeom prst="wedgeRectCallout">
            <a:avLst>
              <a:gd name="adj1" fmla="val -172326"/>
              <a:gd name="adj2" fmla="val 27685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Helvetica Neue Light"/>
                <a:cs typeface="Helvetica Neue Light"/>
              </a:rPr>
              <a:t>Packet arrival: height proportional to packet size</a:t>
            </a:r>
            <a:endParaRPr lang="en-US" sz="1600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791322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Fair Queueing Implementation</a:t>
            </a:r>
          </a:p>
        </p:txBody>
      </p:sp>
      <p:sp>
        <p:nvSpPr>
          <p:cNvPr id="1130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399" y="1071563"/>
            <a:ext cx="6604001" cy="2497137"/>
          </a:xfrm>
        </p:spPr>
        <p:txBody>
          <a:bodyPr/>
          <a:lstStyle/>
          <a:p>
            <a:r>
              <a:rPr lang="en-US" dirty="0"/>
              <a:t>Define</a:t>
            </a:r>
          </a:p>
          <a:p>
            <a:pPr lvl="1"/>
            <a:r>
              <a:rPr lang="en-US" dirty="0"/>
              <a:t>   - virtual finishing time of packet </a:t>
            </a:r>
            <a:r>
              <a:rPr lang="en-US" i="1" dirty="0">
                <a:latin typeface="Times New Roman" charset="0"/>
              </a:rPr>
              <a:t>k</a:t>
            </a:r>
            <a:r>
              <a:rPr lang="en-US" dirty="0"/>
              <a:t> of flow </a:t>
            </a:r>
            <a:r>
              <a:rPr lang="en-US" i="1" dirty="0" err="1">
                <a:latin typeface="Times New Roman" charset="0"/>
              </a:rPr>
              <a:t>i</a:t>
            </a:r>
            <a:endParaRPr lang="en-US" dirty="0"/>
          </a:p>
          <a:p>
            <a:pPr lvl="1"/>
            <a:r>
              <a:rPr lang="en-US" dirty="0"/>
              <a:t>   - arrival time of packet </a:t>
            </a:r>
            <a:r>
              <a:rPr lang="en-US" i="1" dirty="0">
                <a:latin typeface="Times New Roman" charset="0"/>
              </a:rPr>
              <a:t>k</a:t>
            </a:r>
            <a:r>
              <a:rPr lang="en-US" dirty="0"/>
              <a:t> of flow </a:t>
            </a:r>
            <a:r>
              <a:rPr lang="en-US" i="1" dirty="0" err="1">
                <a:latin typeface="Times New Roman" charset="0"/>
              </a:rPr>
              <a:t>i</a:t>
            </a:r>
            <a:endParaRPr lang="en-US" i="1" dirty="0">
              <a:latin typeface="Times New Roman" charset="0"/>
            </a:endParaRPr>
          </a:p>
          <a:p>
            <a:pPr lvl="1"/>
            <a:r>
              <a:rPr lang="en-US" i="1" dirty="0">
                <a:latin typeface="Times New Roman" charset="0"/>
              </a:rPr>
              <a:t>    - </a:t>
            </a:r>
            <a:r>
              <a:rPr lang="en-US" dirty="0"/>
              <a:t>length of packet</a:t>
            </a:r>
            <a:r>
              <a:rPr lang="en-US" i="1" dirty="0">
                <a:latin typeface="Times New Roman" charset="0"/>
              </a:rPr>
              <a:t> k </a:t>
            </a:r>
            <a:r>
              <a:rPr lang="en-US" dirty="0"/>
              <a:t>of flow</a:t>
            </a:r>
            <a:r>
              <a:rPr lang="en-US" i="1" dirty="0">
                <a:latin typeface="Times New Roman" charset="0"/>
              </a:rPr>
              <a:t> </a:t>
            </a:r>
            <a:r>
              <a:rPr lang="en-US" i="1" dirty="0" err="1">
                <a:latin typeface="Times New Roman" charset="0"/>
              </a:rPr>
              <a:t>i</a:t>
            </a:r>
            <a:endParaRPr lang="en-US" i="1" dirty="0">
              <a:latin typeface="Times New Roman" charset="0"/>
            </a:endParaRPr>
          </a:p>
          <a:p>
            <a:pPr lvl="1"/>
            <a:r>
              <a:rPr lang="en-US" sz="2400" i="1" dirty="0" err="1">
                <a:latin typeface="Times New Roman" charset="0"/>
              </a:rPr>
              <a:t>w</a:t>
            </a:r>
            <a:r>
              <a:rPr lang="en-US" sz="2400" i="1" baseline="-25000" dirty="0" err="1">
                <a:latin typeface="Times New Roman" charset="0"/>
              </a:rPr>
              <a:t>i</a:t>
            </a:r>
            <a:r>
              <a:rPr lang="en-US" i="1" dirty="0">
                <a:latin typeface="Times New Roman" charset="0"/>
              </a:rPr>
              <a:t> – </a:t>
            </a:r>
            <a:r>
              <a:rPr lang="en-US" dirty="0"/>
              <a:t>weight of flow</a:t>
            </a:r>
            <a:r>
              <a:rPr lang="en-US" i="1" dirty="0">
                <a:latin typeface="Times New Roman" charset="0"/>
              </a:rPr>
              <a:t> </a:t>
            </a:r>
            <a:r>
              <a:rPr lang="en-US" i="1" dirty="0" err="1" smtClean="0">
                <a:latin typeface="Times New Roman" charset="0"/>
              </a:rPr>
              <a:t>i</a:t>
            </a:r>
            <a:endParaRPr lang="en-US" i="1" dirty="0">
              <a:latin typeface="Times New Roman" charset="0"/>
            </a:endParaRPr>
          </a:p>
          <a:p>
            <a:r>
              <a:rPr lang="en-US" dirty="0"/>
              <a:t>The finishing time of packet </a:t>
            </a:r>
            <a:r>
              <a:rPr lang="en-US" i="1" dirty="0">
                <a:latin typeface="Times New Roman" charset="0"/>
              </a:rPr>
              <a:t>k+1</a:t>
            </a:r>
            <a:r>
              <a:rPr lang="en-US" dirty="0"/>
              <a:t> of flow</a:t>
            </a:r>
            <a:r>
              <a:rPr lang="en-US" i="1" dirty="0">
                <a:latin typeface="Times New Roman" charset="0"/>
              </a:rPr>
              <a:t> </a:t>
            </a:r>
            <a:r>
              <a:rPr lang="en-US" i="1" dirty="0" err="1">
                <a:latin typeface="Times New Roman" charset="0"/>
              </a:rPr>
              <a:t>i</a:t>
            </a:r>
            <a:r>
              <a:rPr lang="en-US" dirty="0"/>
              <a:t> is</a:t>
            </a:r>
          </a:p>
          <a:p>
            <a:pPr>
              <a:buFont typeface="Wingdings" charset="0"/>
              <a:buNone/>
            </a:pPr>
            <a:endParaRPr lang="en-US" dirty="0"/>
          </a:p>
          <a:p>
            <a:pPr lvl="1">
              <a:buFontTx/>
              <a:buNone/>
            </a:pPr>
            <a:endParaRPr lang="en-US" dirty="0"/>
          </a:p>
        </p:txBody>
      </p:sp>
      <p:graphicFrame>
        <p:nvGraphicFramePr>
          <p:cNvPr id="11305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9417445"/>
              </p:ext>
            </p:extLst>
          </p:nvPr>
        </p:nvGraphicFramePr>
        <p:xfrm>
          <a:off x="863600" y="2286000"/>
          <a:ext cx="369888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5" name="Equation" r:id="rId3" imgW="177480" imgH="241200" progId="Equation.3">
                  <p:embed/>
                </p:oleObj>
              </mc:Choice>
              <mc:Fallback>
                <p:oleObj name="Equation" r:id="rId3" imgW="1774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2286000"/>
                        <a:ext cx="369888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05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4563661"/>
              </p:ext>
            </p:extLst>
          </p:nvPr>
        </p:nvGraphicFramePr>
        <p:xfrm>
          <a:off x="873126" y="1860550"/>
          <a:ext cx="396875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6" name="Equation" r:id="rId5" imgW="190440" imgH="241200" progId="Equation.3">
                  <p:embed/>
                </p:oleObj>
              </mc:Choice>
              <mc:Fallback>
                <p:oleObj name="Equation" r:id="rId5" imgW="1904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126" y="1860550"/>
                        <a:ext cx="396875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05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9678997"/>
              </p:ext>
            </p:extLst>
          </p:nvPr>
        </p:nvGraphicFramePr>
        <p:xfrm>
          <a:off x="835026" y="1504950"/>
          <a:ext cx="449263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7" name="Equation" r:id="rId7" imgW="215640" imgH="241200" progId="Equation.3">
                  <p:embed/>
                </p:oleObj>
              </mc:Choice>
              <mc:Fallback>
                <p:oleObj name="Equation" r:id="rId7" imgW="2156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026" y="1504950"/>
                        <a:ext cx="449263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05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72227"/>
              </p:ext>
            </p:extLst>
          </p:nvPr>
        </p:nvGraphicFramePr>
        <p:xfrm>
          <a:off x="1879600" y="3670300"/>
          <a:ext cx="4889500" cy="578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8" name="Equation" r:id="rId9" imgW="2019300" imgH="241300" progId="Equation.3">
                  <p:embed/>
                </p:oleObj>
              </mc:Choice>
              <mc:Fallback>
                <p:oleObj name="Equation" r:id="rId9" imgW="20193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3670300"/>
                        <a:ext cx="4889500" cy="5781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3657600" y="2273300"/>
            <a:ext cx="1714500" cy="2019300"/>
            <a:chOff x="3657600" y="2273300"/>
            <a:chExt cx="1714500" cy="2019300"/>
          </a:xfrm>
        </p:grpSpPr>
        <p:sp>
          <p:nvSpPr>
            <p:cNvPr id="2" name="Rectangle 1"/>
            <p:cNvSpPr/>
            <p:nvPr/>
          </p:nvSpPr>
          <p:spPr>
            <a:xfrm>
              <a:off x="3657600" y="3657600"/>
              <a:ext cx="1028700" cy="635000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51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ular Callout 2"/>
            <p:cNvSpPr/>
            <p:nvPr/>
          </p:nvSpPr>
          <p:spPr>
            <a:xfrm>
              <a:off x="4508500" y="2273300"/>
              <a:ext cx="863600" cy="622300"/>
            </a:xfrm>
            <a:prstGeom prst="wedgeRectCallout">
              <a:avLst>
                <a:gd name="adj1" fmla="val -86612"/>
                <a:gd name="adj2" fmla="val 174745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Helvetica Neue Light"/>
                  <a:cs typeface="Helvetica Neue Light"/>
                </a:rPr>
                <a:t>Current round</a:t>
              </a:r>
              <a:endParaRPr lang="en-US" sz="1600" dirty="0">
                <a:latin typeface="Helvetica Neue Light"/>
                <a:cs typeface="Helvetica Neue Light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762500" y="2032000"/>
            <a:ext cx="2603500" cy="2260600"/>
            <a:chOff x="4762500" y="2032000"/>
            <a:chExt cx="2603500" cy="2260600"/>
          </a:xfrm>
        </p:grpSpPr>
        <p:sp>
          <p:nvSpPr>
            <p:cNvPr id="11" name="Rectangle 10"/>
            <p:cNvSpPr/>
            <p:nvPr/>
          </p:nvSpPr>
          <p:spPr>
            <a:xfrm>
              <a:off x="4762500" y="3657600"/>
              <a:ext cx="444500" cy="635000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51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ular Callout 14"/>
            <p:cNvSpPr/>
            <p:nvPr/>
          </p:nvSpPr>
          <p:spPr>
            <a:xfrm>
              <a:off x="5499100" y="2032000"/>
              <a:ext cx="1866900" cy="863600"/>
            </a:xfrm>
            <a:prstGeom prst="wedgeRectCallout">
              <a:avLst>
                <a:gd name="adj1" fmla="val -67564"/>
                <a:gd name="adj2" fmla="val 140921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Helvetica Neue Light"/>
                  <a:cs typeface="Helvetica Neue Light"/>
                </a:rPr>
                <a:t>Round when last packet of flow </a:t>
              </a:r>
              <a:r>
                <a:rPr lang="en-US" sz="1600" i="1" dirty="0" err="1" smtClean="0">
                  <a:latin typeface="Helvetica Neue Light"/>
                  <a:cs typeface="Helvetica Neue Light"/>
                </a:rPr>
                <a:t>i</a:t>
              </a:r>
              <a:r>
                <a:rPr lang="en-US" sz="1600" dirty="0" smtClean="0">
                  <a:latin typeface="Helvetica Neue Light"/>
                  <a:cs typeface="Helvetica Neue Light"/>
                </a:rPr>
                <a:t> finishes</a:t>
              </a:r>
              <a:endParaRPr lang="en-US" sz="1600" dirty="0">
                <a:latin typeface="Helvetica Neue Light"/>
                <a:cs typeface="Helvetica Neue Light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588000" y="3022600"/>
            <a:ext cx="3403600" cy="1244600"/>
            <a:chOff x="5588000" y="3022600"/>
            <a:chExt cx="3403600" cy="1244600"/>
          </a:xfrm>
        </p:grpSpPr>
        <p:sp>
          <p:nvSpPr>
            <p:cNvPr id="12" name="Rectangle 11"/>
            <p:cNvSpPr/>
            <p:nvPr/>
          </p:nvSpPr>
          <p:spPr>
            <a:xfrm>
              <a:off x="5588000" y="3632200"/>
              <a:ext cx="1168400" cy="635000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51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ular Callout 15"/>
            <p:cNvSpPr/>
            <p:nvPr/>
          </p:nvSpPr>
          <p:spPr>
            <a:xfrm>
              <a:off x="7124700" y="3022600"/>
              <a:ext cx="1866900" cy="863600"/>
            </a:xfrm>
            <a:prstGeom prst="wedgeRectCallout">
              <a:avLst>
                <a:gd name="adj1" fmla="val -70285"/>
                <a:gd name="adj2" fmla="val 60039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Helvetica Neue Light"/>
                  <a:cs typeface="Helvetica Neue Light"/>
                </a:rPr>
                <a:t># of rounds it takes to serve new packet </a:t>
              </a:r>
              <a:endParaRPr lang="en-US" sz="1600" dirty="0">
                <a:latin typeface="Helvetica Neue Light"/>
                <a:cs typeface="Helvetica Neue Light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6200" y="3644900"/>
            <a:ext cx="2527300" cy="1485900"/>
            <a:chOff x="76200" y="3644900"/>
            <a:chExt cx="2527300" cy="1485900"/>
          </a:xfrm>
        </p:grpSpPr>
        <p:sp>
          <p:nvSpPr>
            <p:cNvPr id="13" name="Rectangle 12"/>
            <p:cNvSpPr/>
            <p:nvPr/>
          </p:nvSpPr>
          <p:spPr>
            <a:xfrm>
              <a:off x="1905000" y="3644900"/>
              <a:ext cx="698500" cy="635000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51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ular Callout 16"/>
            <p:cNvSpPr/>
            <p:nvPr/>
          </p:nvSpPr>
          <p:spPr>
            <a:xfrm>
              <a:off x="76200" y="4267200"/>
              <a:ext cx="1866900" cy="863600"/>
            </a:xfrm>
            <a:prstGeom prst="wedgeRectCallout">
              <a:avLst>
                <a:gd name="adj1" fmla="val 61007"/>
                <a:gd name="adj2" fmla="val -50256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Helvetica Neue Light"/>
                  <a:cs typeface="Helvetica Neue Light"/>
                </a:rPr>
                <a:t>Round by which each packet is served</a:t>
              </a:r>
              <a:endParaRPr lang="en-US" sz="1600" dirty="0">
                <a:latin typeface="Helvetica Neue Light"/>
                <a:cs typeface="Helvetica Neue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8821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Papers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130300"/>
            <a:ext cx="8850312" cy="35813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Lottery Scheduling: Flexible Proportional-Share Resource </a:t>
            </a:r>
            <a:r>
              <a:rPr lang="en-US" dirty="0" smtClean="0"/>
              <a:t>Management, </a:t>
            </a:r>
          </a:p>
          <a:p>
            <a:r>
              <a:rPr lang="en-US" sz="2000" dirty="0" smtClean="0"/>
              <a:t>Carl </a:t>
            </a:r>
            <a:r>
              <a:rPr lang="en-US" sz="2000" dirty="0" err="1" smtClean="0"/>
              <a:t>Waldspurger</a:t>
            </a:r>
            <a:r>
              <a:rPr lang="en-US" sz="2000" dirty="0" smtClean="0"/>
              <a:t> and William </a:t>
            </a:r>
            <a:r>
              <a:rPr lang="en-US" sz="2000" dirty="0" err="1" smtClean="0"/>
              <a:t>Weihl</a:t>
            </a:r>
            <a:r>
              <a:rPr lang="en-US" sz="2000" dirty="0" smtClean="0"/>
              <a:t>, </a:t>
            </a:r>
            <a:r>
              <a:rPr lang="en-US" sz="2000" dirty="0"/>
              <a:t>OSDI</a:t>
            </a:r>
            <a:r>
              <a:rPr lang="en-US" sz="2000" dirty="0" smtClean="0"/>
              <a:t>’94</a:t>
            </a:r>
            <a:endParaRPr lang="en-US" sz="2000" dirty="0"/>
          </a:p>
          <a:p>
            <a:r>
              <a:rPr lang="en-US" sz="1800" dirty="0">
                <a:ea typeface="ＭＳ Ｐゴシック" charset="0"/>
              </a:rPr>
              <a:t>(</a:t>
            </a:r>
            <a:r>
              <a:rPr lang="en-US" sz="1800" dirty="0">
                <a:ea typeface="ＭＳ Ｐゴシック" charset="0"/>
                <a:hlinkClick r:id="rId2"/>
              </a:rPr>
              <a:t>www.usenix.org/publications/library/proceedings/osdi/full_papers/</a:t>
            </a:r>
            <a:r>
              <a:rPr lang="en-US" sz="1800" dirty="0" smtClean="0">
                <a:ea typeface="ＭＳ Ｐゴシック" charset="0"/>
                <a:hlinkClick r:id="rId2"/>
              </a:rPr>
              <a:t>waldspurger.pdf</a:t>
            </a:r>
            <a:r>
              <a:rPr lang="en-US" sz="1800" dirty="0" smtClean="0">
                <a:ea typeface="ＭＳ Ｐゴシック" charset="0"/>
              </a:rPr>
              <a:t>)</a:t>
            </a:r>
          </a:p>
          <a:p>
            <a:endParaRPr lang="en-US" sz="1800" dirty="0">
              <a:ea typeface="ＭＳ Ｐゴシック" charset="0"/>
            </a:endParaRPr>
          </a:p>
          <a:p>
            <a:r>
              <a:rPr lang="en-US" dirty="0"/>
              <a:t>Dominant Resource Fairness: Fair Allocation of Multiple Resource </a:t>
            </a:r>
            <a:r>
              <a:rPr lang="en-US" dirty="0" smtClean="0"/>
              <a:t>Types</a:t>
            </a:r>
            <a:endParaRPr lang="en-US" dirty="0"/>
          </a:p>
          <a:p>
            <a:r>
              <a:rPr lang="en-US" sz="2000" dirty="0"/>
              <a:t>Ali </a:t>
            </a:r>
            <a:r>
              <a:rPr lang="en-US" sz="2000" dirty="0" err="1"/>
              <a:t>Ghodsi</a:t>
            </a:r>
            <a:r>
              <a:rPr lang="en-US" sz="2000" dirty="0"/>
              <a:t>, </a:t>
            </a:r>
            <a:r>
              <a:rPr lang="en-US" sz="2000" dirty="0" err="1"/>
              <a:t>Matei</a:t>
            </a:r>
            <a:r>
              <a:rPr lang="en-US" sz="2000" dirty="0"/>
              <a:t> </a:t>
            </a:r>
            <a:r>
              <a:rPr lang="en-US" sz="2000" dirty="0" err="1"/>
              <a:t>Zaharia</a:t>
            </a:r>
            <a:r>
              <a:rPr lang="en-US" sz="2000" dirty="0"/>
              <a:t>, Benjamin </a:t>
            </a:r>
            <a:r>
              <a:rPr lang="en-US" sz="2000" dirty="0" err="1"/>
              <a:t>Hindman</a:t>
            </a:r>
            <a:r>
              <a:rPr lang="en-US" sz="2000" dirty="0"/>
              <a:t>, Andy </a:t>
            </a:r>
            <a:r>
              <a:rPr lang="en-US" sz="2000" dirty="0" err="1"/>
              <a:t>Konwinski</a:t>
            </a:r>
            <a:r>
              <a:rPr lang="en-US" sz="2000" dirty="0"/>
              <a:t>, Scott </a:t>
            </a:r>
            <a:r>
              <a:rPr lang="en-US" sz="2000" dirty="0" err="1"/>
              <a:t>Shenker</a:t>
            </a:r>
            <a:r>
              <a:rPr lang="en-US" sz="2000" dirty="0"/>
              <a:t>, Ion Stoica</a:t>
            </a:r>
            <a:r>
              <a:rPr lang="en-US" sz="2000" dirty="0" smtClean="0"/>
              <a:t>, NSDI’11</a:t>
            </a:r>
            <a:endParaRPr lang="en-US" sz="2000" dirty="0"/>
          </a:p>
          <a:p>
            <a:r>
              <a:rPr lang="en-US" sz="1800" dirty="0" smtClean="0">
                <a:ea typeface="ＭＳ Ｐゴシック" charset="0"/>
              </a:rPr>
              <a:t>(</a:t>
            </a:r>
            <a:r>
              <a:rPr lang="en-US" sz="1800" dirty="0">
                <a:ea typeface="ＭＳ Ｐゴシック" charset="0"/>
                <a:hlinkClick r:id="rId3"/>
              </a:rPr>
              <a:t>https://www.cs.berkeley.edu/~alig/papers/</a:t>
            </a:r>
            <a:r>
              <a:rPr lang="en-US" sz="1800" dirty="0" smtClean="0">
                <a:ea typeface="ＭＳ Ｐゴシック" charset="0"/>
                <a:hlinkClick r:id="rId3"/>
              </a:rPr>
              <a:t>drf.pdf</a:t>
            </a:r>
            <a:r>
              <a:rPr lang="en-US" sz="1800" dirty="0" smtClean="0">
                <a:ea typeface="ＭＳ Ｐゴシック" charset="0"/>
              </a:rPr>
              <a:t>)</a:t>
            </a:r>
          </a:p>
          <a:p>
            <a:pPr lvl="2"/>
            <a:endParaRPr lang="en-US" dirty="0">
              <a:ea typeface="ＭＳ Ｐゴシック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948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Lottery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approximation of weighted fair sharing</a:t>
            </a:r>
          </a:p>
          <a:p>
            <a:pPr lvl="1"/>
            <a:r>
              <a:rPr lang="en-US" dirty="0" smtClean="0"/>
              <a:t>Weight </a:t>
            </a:r>
            <a:r>
              <a:rPr lang="en-US" dirty="0" smtClean="0">
                <a:sym typeface="Wingdings"/>
              </a:rPr>
              <a:t> number of tickets</a:t>
            </a:r>
          </a:p>
          <a:p>
            <a:pPr lvl="1"/>
            <a:r>
              <a:rPr lang="en-US" dirty="0" smtClean="0">
                <a:sym typeface="Wingdings"/>
              </a:rPr>
              <a:t>Scheduling decision  probabilistic: give a slot to a process proportionally to its weight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462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 Neue Light"/>
                <a:cs typeface="Helvetica Neue Light"/>
              </a:rPr>
              <a:t>Fairness analysis (I)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Helvetica Neue Light"/>
                <a:cs typeface="Helvetica Neue Light"/>
              </a:rPr>
              <a:t>Lottery scheduling is </a:t>
            </a:r>
            <a:r>
              <a:rPr lang="en-US" b="1" i="1" dirty="0">
                <a:latin typeface="Helvetica Neue Light"/>
                <a:cs typeface="Helvetica Neue Light"/>
              </a:rPr>
              <a:t>probabilistically fair</a:t>
            </a:r>
          </a:p>
          <a:p>
            <a:r>
              <a:rPr lang="en-US" dirty="0">
                <a:latin typeface="Helvetica Neue Light"/>
                <a:cs typeface="Helvetica Neue Light"/>
              </a:rPr>
              <a:t>If a thread has a </a:t>
            </a:r>
            <a:r>
              <a:rPr lang="en-US" b="1" i="1" dirty="0">
                <a:latin typeface="Helvetica Neue Light"/>
                <a:cs typeface="Helvetica Neue Light"/>
              </a:rPr>
              <a:t>t</a:t>
            </a:r>
            <a:r>
              <a:rPr lang="en-US" dirty="0">
                <a:latin typeface="Helvetica Neue Light"/>
                <a:cs typeface="Helvetica Neue Light"/>
              </a:rPr>
              <a:t> tickets out of </a:t>
            </a:r>
            <a:r>
              <a:rPr lang="en-US" b="1" i="1" dirty="0">
                <a:latin typeface="Helvetica Neue Light"/>
                <a:cs typeface="Helvetica Neue Light"/>
              </a:rPr>
              <a:t>T </a:t>
            </a:r>
          </a:p>
          <a:p>
            <a:pPr lvl="1"/>
            <a:r>
              <a:rPr lang="en-US" dirty="0">
                <a:latin typeface="Helvetica Neue Light"/>
                <a:cs typeface="Helvetica Neue Light"/>
              </a:rPr>
              <a:t>Its probability of winning a lottery is  </a:t>
            </a:r>
            <a:r>
              <a:rPr lang="en-US" i="1" dirty="0">
                <a:latin typeface="Helvetica Neue"/>
                <a:cs typeface="Helvetica Neue"/>
              </a:rPr>
              <a:t>p = t/T</a:t>
            </a:r>
          </a:p>
          <a:p>
            <a:pPr lvl="1"/>
            <a:r>
              <a:rPr lang="en-US" dirty="0">
                <a:latin typeface="Helvetica Neue Light"/>
                <a:cs typeface="Helvetica Neue Light"/>
              </a:rPr>
              <a:t>Its expected number of wins over  </a:t>
            </a:r>
            <a:r>
              <a:rPr lang="en-US" i="1" dirty="0">
                <a:latin typeface="Helvetica Neue"/>
                <a:cs typeface="Helvetica Neue"/>
              </a:rPr>
              <a:t>n</a:t>
            </a:r>
            <a:r>
              <a:rPr lang="en-US" dirty="0">
                <a:latin typeface="Helvetica Neue Light"/>
                <a:cs typeface="Helvetica Neue Light"/>
              </a:rPr>
              <a:t> drawings is </a:t>
            </a:r>
            <a:r>
              <a:rPr lang="en-US" i="1" dirty="0" err="1">
                <a:latin typeface="Helvetica Neue"/>
                <a:cs typeface="Helvetica Neue"/>
              </a:rPr>
              <a:t>np</a:t>
            </a:r>
            <a:endParaRPr lang="en-US" dirty="0">
              <a:latin typeface="Helvetica Neue"/>
              <a:cs typeface="Helvetica Neue"/>
            </a:endParaRPr>
          </a:p>
          <a:p>
            <a:pPr lvl="2"/>
            <a:r>
              <a:rPr lang="en-US" dirty="0">
                <a:latin typeface="Helvetica Neue Light"/>
                <a:cs typeface="Helvetica Neue Light"/>
              </a:rPr>
              <a:t>Binomial distribution</a:t>
            </a:r>
          </a:p>
          <a:p>
            <a:pPr lvl="2"/>
            <a:r>
              <a:rPr lang="en-US" dirty="0">
                <a:latin typeface="Helvetica Neue Light"/>
                <a:cs typeface="Helvetica Neue Light"/>
              </a:rPr>
              <a:t>Variance </a:t>
            </a:r>
            <a:r>
              <a:rPr lang="el-GR" i="1" dirty="0">
                <a:latin typeface="Helvetica Neue"/>
                <a:cs typeface="Helvetica Neue"/>
              </a:rPr>
              <a:t>σ</a:t>
            </a:r>
            <a:r>
              <a:rPr lang="en-US" i="1" baseline="30000" dirty="0">
                <a:latin typeface="Helvetica Neue"/>
                <a:cs typeface="Helvetica Neue"/>
              </a:rPr>
              <a:t>2</a:t>
            </a:r>
            <a:r>
              <a:rPr lang="en-US" i="1" dirty="0">
                <a:latin typeface="Helvetica Neue"/>
                <a:cs typeface="Helvetica Neue"/>
              </a:rPr>
              <a:t> = </a:t>
            </a:r>
            <a:r>
              <a:rPr lang="en-US" i="1" dirty="0" err="1">
                <a:latin typeface="Helvetica Neue"/>
                <a:cs typeface="Helvetica Neue"/>
              </a:rPr>
              <a:t>np</a:t>
            </a:r>
            <a:r>
              <a:rPr lang="en-US" dirty="0">
                <a:latin typeface="Helvetica Neue"/>
                <a:cs typeface="Helvetica Neue"/>
              </a:rPr>
              <a:t>(1 – </a:t>
            </a:r>
            <a:r>
              <a:rPr lang="en-US" i="1" dirty="0">
                <a:latin typeface="Helvetica Neue"/>
                <a:cs typeface="Helvetica Neue"/>
              </a:rPr>
              <a:t>p</a:t>
            </a:r>
            <a:r>
              <a:rPr lang="en-US" dirty="0">
                <a:latin typeface="Helvetica Neue"/>
                <a:cs typeface="Helvetica Neue"/>
              </a:rPr>
              <a:t>)</a:t>
            </a:r>
            <a:endParaRPr lang="el-GR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7124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 Neue Light"/>
                <a:cs typeface="Helvetica Neue Light"/>
              </a:rPr>
              <a:t>Fairness analysis (II)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latin typeface="Helvetica Neue Light"/>
                <a:cs typeface="Helvetica Neue Light"/>
              </a:rPr>
              <a:t>Coefficient of variation of number of wins </a:t>
            </a:r>
            <a:r>
              <a:rPr lang="el-GR" i="1" dirty="0">
                <a:latin typeface="Helvetica Neue"/>
                <a:cs typeface="Helvetica Neue"/>
              </a:rPr>
              <a:t>σ</a:t>
            </a:r>
            <a:r>
              <a:rPr lang="en-US" i="1" dirty="0">
                <a:latin typeface="Helvetica Neue"/>
                <a:cs typeface="Helvetica Neue"/>
              </a:rPr>
              <a:t>/</a:t>
            </a:r>
            <a:r>
              <a:rPr lang="en-US" i="1" dirty="0" err="1">
                <a:latin typeface="Helvetica Neue"/>
                <a:cs typeface="Helvetica Neue"/>
              </a:rPr>
              <a:t>np</a:t>
            </a:r>
            <a:r>
              <a:rPr lang="en-US" i="1" dirty="0">
                <a:latin typeface="Helvetica Neue"/>
                <a:cs typeface="Helvetica Neue"/>
              </a:rPr>
              <a:t> = </a:t>
            </a:r>
            <a:r>
              <a:rPr lang="en-US" dirty="0">
                <a:latin typeface="Helvetica Neue"/>
                <a:cs typeface="Helvetica Neue"/>
              </a:rPr>
              <a:t>√((1</a:t>
            </a:r>
            <a:r>
              <a:rPr lang="en-US" i="1" dirty="0">
                <a:latin typeface="Helvetica Neue"/>
                <a:cs typeface="Helvetica Neue"/>
              </a:rPr>
              <a:t>-p</a:t>
            </a:r>
            <a:r>
              <a:rPr lang="en-US" dirty="0">
                <a:latin typeface="Helvetica Neue"/>
                <a:cs typeface="Helvetica Neue"/>
              </a:rPr>
              <a:t>)/</a:t>
            </a:r>
            <a:r>
              <a:rPr lang="en-US" i="1" dirty="0" err="1">
                <a:latin typeface="Helvetica Neue"/>
                <a:cs typeface="Helvetica Neue"/>
              </a:rPr>
              <a:t>np</a:t>
            </a:r>
            <a:r>
              <a:rPr lang="en-US" dirty="0">
                <a:latin typeface="Helvetica Neue"/>
                <a:cs typeface="Helvetica Neue"/>
              </a:rPr>
              <a:t>)</a:t>
            </a:r>
          </a:p>
          <a:p>
            <a:pPr lvl="1"/>
            <a:r>
              <a:rPr lang="en-US" dirty="0">
                <a:latin typeface="Helvetica Neue Light"/>
                <a:cs typeface="Helvetica Neue Light"/>
              </a:rPr>
              <a:t>Decreases with </a:t>
            </a:r>
            <a:r>
              <a:rPr lang="en-US" dirty="0">
                <a:latin typeface="Helvetica Neue"/>
                <a:cs typeface="Helvetica Neue"/>
              </a:rPr>
              <a:t>√</a:t>
            </a:r>
            <a:r>
              <a:rPr lang="en-US" i="1" dirty="0">
                <a:latin typeface="Helvetica Neue"/>
                <a:cs typeface="Helvetica Neue"/>
              </a:rPr>
              <a:t>n</a:t>
            </a:r>
          </a:p>
          <a:p>
            <a:pPr>
              <a:spcBef>
                <a:spcPct val="60000"/>
              </a:spcBef>
            </a:pPr>
            <a:r>
              <a:rPr lang="en-US" dirty="0">
                <a:latin typeface="Helvetica Neue Light"/>
                <a:cs typeface="Helvetica Neue Light"/>
              </a:rPr>
              <a:t>Number of tries before winning the lottery follows a</a:t>
            </a:r>
            <a:r>
              <a:rPr lang="en-US" b="1" i="1" dirty="0">
                <a:latin typeface="Helvetica Neue Light"/>
                <a:cs typeface="Helvetica Neue Light"/>
              </a:rPr>
              <a:t> geometric distribution</a:t>
            </a:r>
          </a:p>
          <a:p>
            <a:pPr>
              <a:spcBef>
                <a:spcPct val="60000"/>
              </a:spcBef>
            </a:pPr>
            <a:r>
              <a:rPr lang="en-US" dirty="0">
                <a:latin typeface="Helvetica Neue Light"/>
                <a:cs typeface="Helvetica Neue Light"/>
              </a:rPr>
              <a:t>As time passes, each thread ends receiving its share of the resource</a:t>
            </a:r>
          </a:p>
        </p:txBody>
      </p:sp>
    </p:spTree>
    <p:extLst>
      <p:ext uri="{BB962C8B-B14F-4D97-AF65-F5344CB8AC3E}">
        <p14:creationId xmlns:p14="http://schemas.microsoft.com/office/powerpoint/2010/main" val="2414152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Introduces a bunch of abstractions and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Ticket transfers</a:t>
            </a:r>
          </a:p>
          <a:p>
            <a:endParaRPr lang="en-US" dirty="0" smtClean="0"/>
          </a:p>
          <a:p>
            <a:r>
              <a:rPr lang="en-US" dirty="0" smtClean="0"/>
              <a:t>Ticket currencies</a:t>
            </a:r>
          </a:p>
          <a:p>
            <a:endParaRPr lang="en-US" dirty="0" smtClean="0"/>
          </a:p>
          <a:p>
            <a:r>
              <a:rPr lang="en-US" dirty="0" smtClean="0"/>
              <a:t>Compensation tickets</a:t>
            </a:r>
          </a:p>
          <a:p>
            <a:endParaRPr lang="en-US" dirty="0"/>
          </a:p>
          <a:p>
            <a:r>
              <a:rPr lang="en-US" dirty="0" smtClean="0"/>
              <a:t>Applied to other resources, e.g.,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9813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 Neue Light"/>
                <a:cs typeface="Helvetica Neue Light"/>
              </a:rPr>
              <a:t>Ticket transfers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Helvetica Neue Light"/>
                <a:cs typeface="Helvetica Neue Light"/>
              </a:rPr>
              <a:t>Explicit transfers of tickets from one client to another</a:t>
            </a:r>
          </a:p>
          <a:p>
            <a:endParaRPr lang="en-US" dirty="0" smtClean="0">
              <a:latin typeface="Helvetica Neue Light"/>
              <a:cs typeface="Helvetica Neue Light"/>
            </a:endParaRPr>
          </a:p>
          <a:p>
            <a:r>
              <a:rPr lang="en-US" dirty="0" smtClean="0">
                <a:latin typeface="Helvetica Neue Light"/>
                <a:cs typeface="Helvetica Neue Light"/>
              </a:rPr>
              <a:t>They </a:t>
            </a:r>
            <a:r>
              <a:rPr lang="en-US" dirty="0">
                <a:latin typeface="Helvetica Neue Light"/>
                <a:cs typeface="Helvetica Neue Light"/>
              </a:rPr>
              <a:t>an be used whenever a client blocks due to some dependency</a:t>
            </a:r>
          </a:p>
          <a:p>
            <a:pPr lvl="1"/>
            <a:r>
              <a:rPr lang="en-US" dirty="0">
                <a:latin typeface="Helvetica Neue Light"/>
                <a:cs typeface="Helvetica Neue Light"/>
              </a:rPr>
              <a:t>When a client waits for a reply from a server, it can temporarily transfer its tickets to the server</a:t>
            </a:r>
          </a:p>
          <a:p>
            <a:endParaRPr lang="en-US" dirty="0" smtClean="0">
              <a:latin typeface="Helvetica Neue Light"/>
              <a:cs typeface="Helvetica Neue Light"/>
            </a:endParaRPr>
          </a:p>
          <a:p>
            <a:r>
              <a:rPr lang="en-US" dirty="0" smtClean="0">
                <a:latin typeface="Helvetica Neue Light"/>
                <a:cs typeface="Helvetica Neue Light"/>
              </a:rPr>
              <a:t>They </a:t>
            </a:r>
            <a:r>
              <a:rPr lang="en-US" dirty="0">
                <a:latin typeface="Helvetica Neue Light"/>
                <a:cs typeface="Helvetica Neue Light"/>
              </a:rPr>
              <a:t>eliminate </a:t>
            </a:r>
            <a:r>
              <a:rPr lang="en-US" b="1" i="1" dirty="0">
                <a:latin typeface="Helvetica Neue Light"/>
                <a:cs typeface="Helvetica Neue Light"/>
              </a:rPr>
              <a:t>priority inversions</a:t>
            </a:r>
            <a:endParaRPr lang="en-US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700862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 Neue Light"/>
                <a:cs typeface="Helvetica Neue Light"/>
              </a:rPr>
              <a:t>Ticket inflation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Helvetica Neue Light"/>
                <a:cs typeface="Helvetica Neue Light"/>
              </a:rPr>
              <a:t>Lets users create new tickets </a:t>
            </a:r>
          </a:p>
          <a:p>
            <a:pPr lvl="1"/>
            <a:r>
              <a:rPr lang="en-US">
                <a:latin typeface="Helvetica Neue Light"/>
                <a:cs typeface="Helvetica Neue Light"/>
              </a:rPr>
              <a:t>Like printing their own money</a:t>
            </a:r>
          </a:p>
          <a:p>
            <a:pPr lvl="1"/>
            <a:r>
              <a:rPr lang="en-US">
                <a:latin typeface="Helvetica Neue Light"/>
                <a:cs typeface="Helvetica Neue Light"/>
              </a:rPr>
              <a:t>Counterpart is </a:t>
            </a:r>
            <a:r>
              <a:rPr lang="en-US" b="1" i="1">
                <a:latin typeface="Helvetica Neue Light"/>
                <a:cs typeface="Helvetica Neue Light"/>
              </a:rPr>
              <a:t>ticket deflation</a:t>
            </a:r>
          </a:p>
          <a:p>
            <a:pPr>
              <a:spcBef>
                <a:spcPct val="60000"/>
              </a:spcBef>
            </a:pPr>
            <a:r>
              <a:rPr lang="en-US" b="1" i="1">
                <a:latin typeface="Helvetica Neue Light"/>
                <a:cs typeface="Helvetica Neue Light"/>
              </a:rPr>
              <a:t>Normally disallowed</a:t>
            </a:r>
            <a:r>
              <a:rPr lang="en-US">
                <a:latin typeface="Helvetica Neue Light"/>
                <a:cs typeface="Helvetica Neue Light"/>
              </a:rPr>
              <a:t> except among mutually trusting clients</a:t>
            </a:r>
          </a:p>
          <a:p>
            <a:pPr lvl="1"/>
            <a:r>
              <a:rPr lang="en-US">
                <a:latin typeface="Helvetica Neue Light"/>
                <a:cs typeface="Helvetica Neue Light"/>
              </a:rPr>
              <a:t>Lets them to adjust their priorities dynamically without explicit communication</a:t>
            </a:r>
          </a:p>
        </p:txBody>
      </p:sp>
    </p:spTree>
    <p:extLst>
      <p:ext uri="{BB962C8B-B14F-4D97-AF65-F5344CB8AC3E}">
        <p14:creationId xmlns:p14="http://schemas.microsoft.com/office/powerpoint/2010/main" val="1650614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 Neue Light"/>
                <a:cs typeface="Helvetica Neue Light"/>
              </a:rPr>
              <a:t>Ticket currencies (I)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Helvetica Neue Light"/>
                <a:cs typeface="Helvetica Neue Light"/>
              </a:rPr>
              <a:t> Consider the case of a user managing multiple threads</a:t>
            </a:r>
          </a:p>
          <a:p>
            <a:pPr lvl="1"/>
            <a:r>
              <a:rPr lang="en-US">
                <a:latin typeface="Helvetica Neue Light"/>
                <a:cs typeface="Helvetica Neue Light"/>
              </a:rPr>
              <a:t>Want to let her favor some threads over others </a:t>
            </a:r>
          </a:p>
          <a:p>
            <a:pPr lvl="1"/>
            <a:r>
              <a:rPr lang="en-US">
                <a:latin typeface="Helvetica Neue Light"/>
                <a:cs typeface="Helvetica Neue Light"/>
              </a:rPr>
              <a:t>Without impacting the threads of other users</a:t>
            </a:r>
          </a:p>
        </p:txBody>
      </p:sp>
    </p:spTree>
    <p:extLst>
      <p:ext uri="{BB962C8B-B14F-4D97-AF65-F5344CB8AC3E}">
        <p14:creationId xmlns:p14="http://schemas.microsoft.com/office/powerpoint/2010/main" val="3266083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 Neue Light"/>
                <a:cs typeface="Helvetica Neue Light"/>
              </a:rPr>
              <a:t>Ticket currencies (II)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>
                <a:latin typeface="Helvetica Neue Light"/>
                <a:cs typeface="Helvetica Neue Light"/>
              </a:rPr>
              <a:t>Will let her create new tickets but will debase the individual values of all the tickets she owns</a:t>
            </a:r>
          </a:p>
          <a:p>
            <a:pPr lvl="1">
              <a:lnSpc>
                <a:spcPct val="110000"/>
              </a:lnSpc>
            </a:pPr>
            <a:r>
              <a:rPr lang="en-US">
                <a:latin typeface="Helvetica Neue Light"/>
                <a:cs typeface="Helvetica Neue Light"/>
              </a:rPr>
              <a:t>Her tickets will be expressed in a new </a:t>
            </a:r>
            <a:r>
              <a:rPr lang="en-US" b="1" i="1">
                <a:latin typeface="Helvetica Neue Light"/>
                <a:cs typeface="Helvetica Neue Light"/>
              </a:rPr>
              <a:t>currency</a:t>
            </a:r>
            <a:r>
              <a:rPr lang="en-US">
                <a:latin typeface="Helvetica Neue Light"/>
                <a:cs typeface="Helvetica Neue Light"/>
              </a:rPr>
              <a:t> that will have a variable </a:t>
            </a:r>
            <a:r>
              <a:rPr lang="en-US" b="1" i="1">
                <a:latin typeface="Helvetica Neue Light"/>
                <a:cs typeface="Helvetica Neue Light"/>
              </a:rPr>
              <a:t>exchange rate</a:t>
            </a:r>
            <a:r>
              <a:rPr lang="en-US">
                <a:latin typeface="Helvetica Neue Light"/>
                <a:cs typeface="Helvetica Neue Light"/>
              </a:rPr>
              <a:t> with the </a:t>
            </a:r>
            <a:r>
              <a:rPr lang="en-US" b="1" i="1">
                <a:latin typeface="Helvetica Neue Light"/>
                <a:cs typeface="Helvetica Neue Light"/>
              </a:rPr>
              <a:t>base currency</a:t>
            </a:r>
            <a:r>
              <a:rPr lang="en-US" b="1">
                <a:latin typeface="Helvetica Neue Light"/>
                <a:cs typeface="Helvetica Neue Light"/>
              </a:rPr>
              <a:t> </a:t>
            </a:r>
            <a:endParaRPr lang="en-US" b="1" i="1">
              <a:latin typeface="Helvetica Neue Light"/>
              <a:cs typeface="Helvetica Neue Light"/>
            </a:endParaRPr>
          </a:p>
          <a:p>
            <a:pPr>
              <a:lnSpc>
                <a:spcPct val="110000"/>
              </a:lnSpc>
            </a:pPr>
            <a:endParaRPr lang="en-US">
              <a:latin typeface="Helvetica Neue Light"/>
              <a:cs typeface="Helvetica Neue Light"/>
            </a:endParaRPr>
          </a:p>
          <a:p>
            <a:pPr>
              <a:lnSpc>
                <a:spcPct val="110000"/>
              </a:lnSpc>
            </a:pPr>
            <a:endParaRPr lang="en-US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574350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 Neue Light"/>
                <a:cs typeface="Helvetica Neue Light"/>
              </a:rPr>
              <a:t>Example (I)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Helvetica Neue Light"/>
                <a:cs typeface="Helvetica Neue Light"/>
              </a:rPr>
              <a:t>Ann manages three threads </a:t>
            </a:r>
          </a:p>
          <a:p>
            <a:pPr lvl="1"/>
            <a:r>
              <a:rPr lang="en-US">
                <a:latin typeface="Helvetica Neue Light"/>
                <a:cs typeface="Helvetica Neue Light"/>
              </a:rPr>
              <a:t>A has 5 tickets</a:t>
            </a:r>
          </a:p>
          <a:p>
            <a:pPr lvl="1"/>
            <a:r>
              <a:rPr lang="en-US">
                <a:latin typeface="Helvetica Neue Light"/>
                <a:cs typeface="Helvetica Neue Light"/>
              </a:rPr>
              <a:t>B has 3 tickets</a:t>
            </a:r>
          </a:p>
          <a:p>
            <a:pPr lvl="1"/>
            <a:r>
              <a:rPr lang="en-US">
                <a:latin typeface="Helvetica Neue Light"/>
                <a:cs typeface="Helvetica Neue Light"/>
              </a:rPr>
              <a:t>C has 2 tickets</a:t>
            </a:r>
          </a:p>
          <a:p>
            <a:pPr lvl="1"/>
            <a:endParaRPr lang="en-US">
              <a:latin typeface="Helvetica Neue Light"/>
              <a:cs typeface="Helvetica Neue Light"/>
            </a:endParaRPr>
          </a:p>
          <a:p>
            <a:r>
              <a:rPr lang="en-US">
                <a:latin typeface="Helvetica Neue Light"/>
                <a:cs typeface="Helvetica Neue Light"/>
              </a:rPr>
              <a:t>Ann creates 5 extra tickets and assigns them to process C</a:t>
            </a:r>
          </a:p>
          <a:p>
            <a:pPr lvl="1"/>
            <a:r>
              <a:rPr lang="en-US">
                <a:latin typeface="Helvetica Neue Light"/>
                <a:cs typeface="Helvetica Neue Light"/>
              </a:rPr>
              <a:t>Ann now has 15 tickets</a:t>
            </a:r>
          </a:p>
        </p:txBody>
      </p:sp>
    </p:spTree>
    <p:extLst>
      <p:ext uri="{BB962C8B-B14F-4D97-AF65-F5344CB8AC3E}">
        <p14:creationId xmlns:p14="http://schemas.microsoft.com/office/powerpoint/2010/main" val="2060395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 Neue Light"/>
                <a:cs typeface="Helvetica Neue Light"/>
              </a:rPr>
              <a:t>Example (II)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Helvetica Neue Light"/>
                <a:cs typeface="Helvetica Neue Light"/>
              </a:rPr>
              <a:t>These 15 tickets represent 15 units of a new currency whose exchange rate with the base currency is 10/15</a:t>
            </a:r>
          </a:p>
          <a:p>
            <a:endParaRPr lang="en-US">
              <a:latin typeface="Helvetica Neue Light"/>
              <a:cs typeface="Helvetica Neue Light"/>
            </a:endParaRPr>
          </a:p>
          <a:p>
            <a:r>
              <a:rPr lang="en-US">
                <a:latin typeface="Helvetica Neue Light"/>
                <a:cs typeface="Helvetica Neue Light"/>
              </a:rPr>
              <a:t>The total value of Ann tickets expressed in the base currency is still equal to 10</a:t>
            </a:r>
          </a:p>
        </p:txBody>
      </p:sp>
    </p:spTree>
    <p:extLst>
      <p:ext uri="{BB962C8B-B14F-4D97-AF65-F5344CB8AC3E}">
        <p14:creationId xmlns:p14="http://schemas.microsoft.com/office/powerpoint/2010/main" val="677116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want from a scheduler?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smtClean="0">
                <a:latin typeface="Helvetica Neue"/>
                <a:cs typeface="Helvetica Neue"/>
              </a:rPr>
              <a:t>Isolation</a:t>
            </a:r>
            <a:r>
              <a:rPr lang="en-US" dirty="0" smtClean="0"/>
              <a:t>: have some sort of guarantee that misbehaved processes cannot affect me “too much”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>
                <a:latin typeface="Helvetica Neue"/>
                <a:cs typeface="Helvetica Neue"/>
              </a:rPr>
              <a:t>Efficient resource usage</a:t>
            </a:r>
            <a:r>
              <a:rPr lang="en-US" dirty="0" smtClean="0"/>
              <a:t>: resource is not idle while there is a process whose demand is not fully satisfied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>
                <a:latin typeface="Helvetica Neue"/>
                <a:cs typeface="Helvetica Neue"/>
              </a:rPr>
              <a:t>Flexibility</a:t>
            </a:r>
            <a:r>
              <a:rPr lang="en-US" dirty="0" smtClean="0"/>
              <a:t>: can express some sort of priorities, e.g., strict or time based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6525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 Neue Light"/>
                <a:cs typeface="Helvetica Neue Light"/>
              </a:rPr>
              <a:t>Compensation tickets (I)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Helvetica Neue Light"/>
                <a:cs typeface="Helvetica Neue Light"/>
              </a:rPr>
              <a:t>I/O-bound threads are likely get less than their fair share of the CPU because they often block before their CPU quantum expires</a:t>
            </a:r>
          </a:p>
          <a:p>
            <a:endParaRPr lang="en-US">
              <a:latin typeface="Helvetica Neue Light"/>
              <a:cs typeface="Helvetica Neue Light"/>
            </a:endParaRPr>
          </a:p>
          <a:p>
            <a:r>
              <a:rPr lang="en-US">
                <a:latin typeface="Helvetica Neue Light"/>
                <a:cs typeface="Helvetica Neue Light"/>
              </a:rPr>
              <a:t>Compensation tickets address this imbalance</a:t>
            </a:r>
          </a:p>
        </p:txBody>
      </p:sp>
    </p:spTree>
    <p:extLst>
      <p:ext uri="{BB962C8B-B14F-4D97-AF65-F5344CB8AC3E}">
        <p14:creationId xmlns:p14="http://schemas.microsoft.com/office/powerpoint/2010/main" val="3917872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 Neue Light"/>
                <a:cs typeface="Helvetica Neue Light"/>
              </a:rPr>
              <a:t>Compensation tickets (II)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Helvetica Neue Light"/>
                <a:cs typeface="Helvetica Neue Light"/>
              </a:rPr>
              <a:t> A client that consumes only a fraction </a:t>
            </a:r>
            <a:r>
              <a:rPr lang="en-US" i="1">
                <a:latin typeface="Helvetica Neue Light"/>
                <a:cs typeface="Helvetica Neue Light"/>
              </a:rPr>
              <a:t>f</a:t>
            </a:r>
            <a:r>
              <a:rPr lang="en-US">
                <a:latin typeface="Helvetica Neue Light"/>
                <a:cs typeface="Helvetica Neue Light"/>
              </a:rPr>
              <a:t> of its CPU quantum </a:t>
            </a:r>
            <a:r>
              <a:rPr lang="en-US" b="1" i="1">
                <a:latin typeface="Helvetica Neue Light"/>
                <a:cs typeface="Helvetica Neue Light"/>
              </a:rPr>
              <a:t>can</a:t>
            </a:r>
            <a:r>
              <a:rPr lang="en-US">
                <a:latin typeface="Helvetica Neue Light"/>
                <a:cs typeface="Helvetica Neue Light"/>
              </a:rPr>
              <a:t> be granted a </a:t>
            </a:r>
            <a:r>
              <a:rPr lang="en-US" b="1" i="1">
                <a:latin typeface="Helvetica Neue Light"/>
                <a:cs typeface="Helvetica Neue Light"/>
              </a:rPr>
              <a:t>compensation ticket</a:t>
            </a:r>
          </a:p>
          <a:p>
            <a:pPr lvl="1"/>
            <a:r>
              <a:rPr lang="en-US">
                <a:latin typeface="Helvetica Neue Light"/>
                <a:cs typeface="Helvetica Neue Light"/>
              </a:rPr>
              <a:t>Ticket inflates the value  of all client tickets by 1/f until the client starts gets the CPU</a:t>
            </a:r>
          </a:p>
          <a:p>
            <a:pPr lvl="2"/>
            <a:r>
              <a:rPr lang="en-US" i="1">
                <a:latin typeface="Helvetica Neue Light"/>
                <a:cs typeface="Helvetica Neue Light"/>
              </a:rPr>
              <a:t>(Wording in the paper is much more abstract)</a:t>
            </a:r>
          </a:p>
        </p:txBody>
      </p:sp>
    </p:spTree>
    <p:extLst>
      <p:ext uri="{BB962C8B-B14F-4D97-AF65-F5344CB8AC3E}">
        <p14:creationId xmlns:p14="http://schemas.microsoft.com/office/powerpoint/2010/main" val="3606257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 Neue Light"/>
                <a:cs typeface="Helvetica Neue Light"/>
              </a:rPr>
              <a:t>Example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Helvetica Neue Light"/>
                <a:cs typeface="Helvetica Neue Light"/>
              </a:rPr>
              <a:t>CPU quantum is 100 ms</a:t>
            </a:r>
          </a:p>
          <a:p>
            <a:r>
              <a:rPr lang="en-US">
                <a:latin typeface="Helvetica Neue Light"/>
                <a:cs typeface="Helvetica Neue Light"/>
              </a:rPr>
              <a:t>Client A releases the CPU after 20ms</a:t>
            </a:r>
          </a:p>
          <a:p>
            <a:pPr lvl="1"/>
            <a:r>
              <a:rPr lang="en-US">
                <a:latin typeface="Helvetica Neue Light"/>
                <a:cs typeface="Helvetica Neue Light"/>
              </a:rPr>
              <a:t> </a:t>
            </a:r>
            <a:r>
              <a:rPr lang="en-US" b="1" i="1">
                <a:latin typeface="Helvetica Neue Light"/>
                <a:cs typeface="Helvetica Neue Light"/>
              </a:rPr>
              <a:t>f</a:t>
            </a:r>
            <a:r>
              <a:rPr lang="en-US">
                <a:latin typeface="Helvetica Neue Light"/>
                <a:cs typeface="Helvetica Neue Light"/>
              </a:rPr>
              <a:t> </a:t>
            </a:r>
            <a:r>
              <a:rPr lang="en-US" b="1">
                <a:latin typeface="Helvetica Neue Light"/>
                <a:cs typeface="Helvetica Neue Light"/>
              </a:rPr>
              <a:t>= 0.2 or 1/5</a:t>
            </a:r>
          </a:p>
          <a:p>
            <a:r>
              <a:rPr lang="en-US">
                <a:latin typeface="Helvetica Neue Light"/>
                <a:cs typeface="Helvetica Neue Light"/>
              </a:rPr>
              <a:t>Value of </a:t>
            </a:r>
            <a:r>
              <a:rPr lang="en-US" b="1" i="1">
                <a:latin typeface="Helvetica Neue Light"/>
                <a:cs typeface="Helvetica Neue Light"/>
              </a:rPr>
              <a:t>all </a:t>
            </a:r>
            <a:r>
              <a:rPr lang="en-US">
                <a:latin typeface="Helvetica Neue Light"/>
                <a:cs typeface="Helvetica Neue Light"/>
              </a:rPr>
              <a:t>tickets owned by A will be multiplied by 5 until A gets the CPU</a:t>
            </a:r>
          </a:p>
        </p:txBody>
      </p:sp>
    </p:spTree>
    <p:extLst>
      <p:ext uri="{BB962C8B-B14F-4D97-AF65-F5344CB8AC3E}">
        <p14:creationId xmlns:p14="http://schemas.microsoft.com/office/powerpoint/2010/main" val="4269530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68300" y="457200"/>
            <a:ext cx="8059738" cy="857250"/>
          </a:xfrm>
        </p:spPr>
        <p:txBody>
          <a:bodyPr/>
          <a:lstStyle/>
          <a:p>
            <a:r>
              <a:rPr lang="en-US" dirty="0">
                <a:latin typeface="Helvetica Neue Light"/>
                <a:cs typeface="Helvetica Neue Light"/>
              </a:rPr>
              <a:t>Compensation tickets (III) 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Helvetica Neue Light"/>
                <a:cs typeface="Helvetica Neue Light"/>
              </a:rPr>
              <a:t>Compensation tickets</a:t>
            </a:r>
          </a:p>
          <a:p>
            <a:pPr lvl="1"/>
            <a:r>
              <a:rPr lang="en-US">
                <a:latin typeface="Helvetica Neue Light"/>
                <a:cs typeface="Helvetica Neue Light"/>
              </a:rPr>
              <a:t>Favor I/O-bound—and interactive—threads </a:t>
            </a:r>
          </a:p>
          <a:p>
            <a:pPr lvl="1"/>
            <a:r>
              <a:rPr lang="en-US">
                <a:latin typeface="Helvetica Neue Light"/>
                <a:cs typeface="Helvetica Neue Light"/>
              </a:rPr>
              <a:t>Helps them getting their fair share of the CPU</a:t>
            </a:r>
          </a:p>
        </p:txBody>
      </p:sp>
    </p:spTree>
    <p:extLst>
      <p:ext uri="{BB962C8B-B14F-4D97-AF65-F5344CB8AC3E}">
        <p14:creationId xmlns:p14="http://schemas.microsoft.com/office/powerpoint/2010/main" val="1441443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(I)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Weighted max-min fairness a very useful abstraction with strong properties</a:t>
            </a:r>
          </a:p>
          <a:p>
            <a:pPr lvl="1"/>
            <a:r>
              <a:rPr lang="en-US" dirty="0" smtClean="0"/>
              <a:t>Provides isolation (sharing guarantee)</a:t>
            </a:r>
          </a:p>
          <a:p>
            <a:pPr lvl="1"/>
            <a:r>
              <a:rPr lang="en-US" dirty="0" smtClean="0"/>
              <a:t>Strategy proof (cannot be gained)</a:t>
            </a:r>
          </a:p>
          <a:p>
            <a:pPr lvl="1"/>
            <a:r>
              <a:rPr lang="en-US" dirty="0" smtClean="0"/>
              <a:t>Efficient resource usage (if someone doesn’t use resource someone else can use it)</a:t>
            </a:r>
          </a:p>
          <a:p>
            <a:pPr lvl="1"/>
            <a:r>
              <a:rPr lang="en-US" dirty="0" smtClean="0"/>
              <a:t>Can emulate lots of scheduling policies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5104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(I|)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Lottery scheduling</a:t>
            </a:r>
          </a:p>
          <a:p>
            <a:pPr lvl="1"/>
            <a:r>
              <a:rPr lang="en-US" dirty="0" smtClean="0"/>
              <a:t>An approximation of Weighted Fair </a:t>
            </a:r>
            <a:r>
              <a:rPr lang="en-US" dirty="0" err="1" smtClean="0"/>
              <a:t>Queueing</a:t>
            </a:r>
            <a:r>
              <a:rPr lang="en-US" dirty="0" smtClean="0"/>
              <a:t> in processor domain</a:t>
            </a:r>
          </a:p>
          <a:p>
            <a:pPr lvl="1"/>
            <a:r>
              <a:rPr lang="en-US" dirty="0" smtClean="0"/>
              <a:t>Introduces a bunch of useful abstractions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3526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63" y="1971675"/>
            <a:ext cx="8850312" cy="857250"/>
          </a:xfrm>
        </p:spPr>
        <p:txBody>
          <a:bodyPr/>
          <a:lstStyle/>
          <a:p>
            <a:pPr algn="ctr"/>
            <a:r>
              <a:rPr lang="en-US" dirty="0" smtClean="0"/>
              <a:t>Dominant Resource Fairness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0575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>
                <a:latin typeface="Helvetica Neue Light"/>
                <a:ea typeface="ＭＳ Ｐゴシック" charset="0"/>
                <a:cs typeface="Helvetica Neue Light"/>
              </a:rPr>
              <a:t>Thoerethical</a:t>
            </a:r>
            <a:r>
              <a:rPr lang="sv-SE" dirty="0" smtClean="0">
                <a:latin typeface="Helvetica Neue Light"/>
                <a:ea typeface="ＭＳ Ｐゴシック" charset="0"/>
                <a:cs typeface="Helvetica Neue Light"/>
              </a:rPr>
              <a:t> </a:t>
            </a:r>
            <a:r>
              <a:rPr lang="sv-SE" dirty="0" err="1" smtClean="0">
                <a:latin typeface="Helvetica Neue Light"/>
                <a:ea typeface="ＭＳ Ｐゴシック" charset="0"/>
                <a:cs typeface="Helvetica Neue Light"/>
              </a:rPr>
              <a:t>Properties</a:t>
            </a:r>
            <a:r>
              <a:rPr lang="sv-SE" dirty="0" smtClean="0">
                <a:latin typeface="Helvetica Neue Light"/>
                <a:ea typeface="ＭＳ Ｐゴシック" charset="0"/>
                <a:cs typeface="Helvetica Neue Light"/>
              </a:rPr>
              <a:t>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of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Max-Min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Fairness</a:t>
            </a:r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657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v-SE" sz="2600">
                <a:solidFill>
                  <a:srgbClr val="FF0000"/>
                </a:solidFill>
                <a:latin typeface="Helvetica Neue Light"/>
                <a:ea typeface="ＭＳ Ｐゴシック" charset="0"/>
                <a:cs typeface="Helvetica Neue Light"/>
              </a:rPr>
              <a:t>Share guarantee</a:t>
            </a:r>
          </a:p>
          <a:p>
            <a:pPr lvl="1">
              <a:lnSpc>
                <a:spcPct val="90000"/>
              </a:lnSpc>
            </a:pPr>
            <a:r>
              <a:rPr lang="sv-SE" sz="2200">
                <a:latin typeface="Helvetica Neue Light"/>
                <a:ea typeface="ＭＳ Ｐゴシック" charset="0"/>
                <a:cs typeface="Helvetica Neue Light"/>
              </a:rPr>
              <a:t>Each user gets at least 1/n of the resource</a:t>
            </a:r>
          </a:p>
          <a:p>
            <a:pPr lvl="1">
              <a:lnSpc>
                <a:spcPct val="90000"/>
              </a:lnSpc>
            </a:pPr>
            <a:r>
              <a:rPr lang="sv-SE" sz="2200">
                <a:latin typeface="Helvetica Neue Light"/>
                <a:ea typeface="ＭＳ Ｐゴシック" charset="0"/>
                <a:cs typeface="Helvetica Neue Light"/>
              </a:rPr>
              <a:t>But will get less if her demand is less</a:t>
            </a:r>
          </a:p>
          <a:p>
            <a:pPr>
              <a:lnSpc>
                <a:spcPct val="90000"/>
              </a:lnSpc>
            </a:pPr>
            <a:endParaRPr lang="sv-SE" sz="2600">
              <a:solidFill>
                <a:srgbClr val="FF0000"/>
              </a:solidFill>
              <a:latin typeface="Helvetica Neue Light"/>
              <a:ea typeface="ＭＳ Ｐゴシック" charset="0"/>
              <a:cs typeface="Helvetica Neue Light"/>
            </a:endParaRPr>
          </a:p>
          <a:p>
            <a:pPr>
              <a:lnSpc>
                <a:spcPct val="90000"/>
              </a:lnSpc>
            </a:pPr>
            <a:r>
              <a:rPr lang="sv-SE" sz="2600">
                <a:solidFill>
                  <a:srgbClr val="FF0000"/>
                </a:solidFill>
                <a:latin typeface="Helvetica Neue Light"/>
                <a:ea typeface="ＭＳ Ｐゴシック" charset="0"/>
                <a:cs typeface="Helvetica Neue Light"/>
              </a:rPr>
              <a:t>Strategy-proof</a:t>
            </a:r>
          </a:p>
          <a:p>
            <a:pPr lvl="1">
              <a:lnSpc>
                <a:spcPct val="90000"/>
              </a:lnSpc>
            </a:pPr>
            <a:r>
              <a:rPr lang="sv-SE" sz="2200">
                <a:latin typeface="Helvetica Neue Light"/>
                <a:ea typeface="ＭＳ Ｐゴシック" charset="0"/>
                <a:cs typeface="Helvetica Neue Light"/>
              </a:rPr>
              <a:t>Users are not better off by asking for more than they need</a:t>
            </a:r>
          </a:p>
          <a:p>
            <a:pPr lvl="1">
              <a:lnSpc>
                <a:spcPct val="90000"/>
              </a:lnSpc>
            </a:pPr>
            <a:r>
              <a:rPr lang="sv-SE" sz="2200">
                <a:latin typeface="Helvetica Neue Light"/>
                <a:ea typeface="ＭＳ Ｐゴシック" charset="0"/>
                <a:cs typeface="Helvetica Neue Light"/>
              </a:rPr>
              <a:t>Users have no reason to lie</a:t>
            </a:r>
          </a:p>
          <a:p>
            <a:pPr>
              <a:lnSpc>
                <a:spcPct val="90000"/>
              </a:lnSpc>
            </a:pPr>
            <a:endParaRPr lang="sv-SE" sz="2600">
              <a:latin typeface="Helvetica Neue Light"/>
              <a:ea typeface="ＭＳ Ｐゴシック" charset="0"/>
              <a:cs typeface="Helvetica Neue Light"/>
            </a:endParaRPr>
          </a:p>
          <a:p>
            <a:pPr lvl="1">
              <a:lnSpc>
                <a:spcPct val="90000"/>
              </a:lnSpc>
            </a:pPr>
            <a:endParaRPr lang="sv-SE" sz="2200">
              <a:latin typeface="Helvetica Neue Light"/>
              <a:ea typeface="ＭＳ Ｐゴシック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4908590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/>
          <p:cNvSpPr>
            <a:spLocks noGrp="1"/>
          </p:cNvSpPr>
          <p:nvPr>
            <p:ph type="title"/>
          </p:nvPr>
        </p:nvSpPr>
        <p:spPr>
          <a:xfrm>
            <a:off x="457200" y="91678"/>
            <a:ext cx="8382000" cy="879872"/>
          </a:xfrm>
        </p:spPr>
        <p:txBody>
          <a:bodyPr/>
          <a:lstStyle/>
          <a:p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Why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is Max-Min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Fairness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Not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Enough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?</a:t>
            </a:r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63" y="1312863"/>
            <a:ext cx="8850312" cy="3394075"/>
          </a:xfrm>
        </p:spPr>
        <p:txBody>
          <a:bodyPr/>
          <a:lstStyle/>
          <a:p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Job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scheduling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is not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only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about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a </a:t>
            </a:r>
            <a:r>
              <a:rPr lang="sv-SE" b="1" i="1" dirty="0" err="1">
                <a:latin typeface="Helvetica Neue Light"/>
                <a:ea typeface="ＭＳ Ｐゴシック" charset="0"/>
                <a:cs typeface="Helvetica Neue Light"/>
              </a:rPr>
              <a:t>single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resource</a:t>
            </a:r>
            <a:endParaRPr lang="sv-SE" dirty="0">
              <a:latin typeface="Helvetica Neue Light"/>
              <a:ea typeface="ＭＳ Ｐゴシック" charset="0"/>
              <a:cs typeface="Helvetica Neue Light"/>
            </a:endParaRPr>
          </a:p>
          <a:p>
            <a:endParaRPr lang="sv-SE" sz="200" dirty="0">
              <a:latin typeface="Helvetica Neue Light"/>
              <a:ea typeface="ＭＳ Ｐゴシック" charset="0"/>
              <a:cs typeface="Helvetica Neue Light"/>
            </a:endParaRPr>
          </a:p>
          <a:p>
            <a:pPr lvl="1"/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Tasks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consume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CPU,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memory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,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network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and disk I/O</a:t>
            </a:r>
          </a:p>
          <a:p>
            <a:pPr lvl="1"/>
            <a:endParaRPr lang="sv-SE" dirty="0">
              <a:latin typeface="Helvetica Neue Light"/>
              <a:ea typeface="ＭＳ Ｐゴシック" charset="0"/>
              <a:cs typeface="Helvetica Neue Light"/>
            </a:endParaRPr>
          </a:p>
          <a:p>
            <a:endParaRPr lang="sv-SE" dirty="0">
              <a:latin typeface="Helvetica Neue Light"/>
              <a:ea typeface="ＭＳ Ｐゴシック" charset="0"/>
              <a:cs typeface="Helvetica Neue Light"/>
            </a:endParaRPr>
          </a:p>
          <a:p>
            <a:endParaRPr lang="sv-SE" dirty="0">
              <a:latin typeface="Helvetica Neue Light"/>
              <a:ea typeface="ＭＳ Ｐゴシック" charset="0"/>
              <a:cs typeface="Helvetica Neue Light"/>
            </a:endParaRPr>
          </a:p>
          <a:p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What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are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task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demands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today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?</a:t>
            </a:r>
          </a:p>
          <a:p>
            <a:endParaRPr lang="sv-SE" sz="1200" dirty="0">
              <a:latin typeface="Helvetica Neue Light"/>
              <a:ea typeface="ＭＳ Ｐゴシック" charset="0"/>
              <a:cs typeface="Helvetica Neue Light"/>
            </a:endParaRPr>
          </a:p>
          <a:p>
            <a:endParaRPr lang="sv-SE" dirty="0">
              <a:latin typeface="Helvetica Neue Light"/>
              <a:ea typeface="ＭＳ Ｐゴシック" charset="0"/>
              <a:cs typeface="Helvetica Neue Light"/>
            </a:endParaRPr>
          </a:p>
        </p:txBody>
      </p:sp>
      <p:pic>
        <p:nvPicPr>
          <p:cNvPr id="67588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499" y="2355056"/>
            <a:ext cx="841531" cy="80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89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999" y="2342356"/>
            <a:ext cx="1110105" cy="1027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0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432050"/>
            <a:ext cx="1092200" cy="903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9575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>
          <a:xfrm>
            <a:off x="533400" y="-196850"/>
            <a:ext cx="8610600" cy="857250"/>
          </a:xfrm>
        </p:spPr>
        <p:txBody>
          <a:bodyPr/>
          <a:lstStyle/>
          <a:p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Heterogeneous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Resource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Demands</a:t>
            </a:r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</p:txBody>
      </p:sp>
      <p:sp>
        <p:nvSpPr>
          <p:cNvPr id="68610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4686300"/>
            <a:ext cx="2133600" cy="3429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0B3B04F-7D4F-5F46-B9D7-10457471E987}" type="slidenum">
              <a:rPr lang="en-US" sz="1000" b="0">
                <a:latin typeface="Helvetica Neue Light"/>
                <a:cs typeface="Helvetica Neue Light"/>
              </a:rPr>
              <a:pPr eaLnBrk="1" hangingPunct="1"/>
              <a:t>39</a:t>
            </a:fld>
            <a:endParaRPr lang="en-US" sz="1000" b="0">
              <a:latin typeface="Helvetica Neue Light"/>
              <a:cs typeface="Helvetica Neue Light"/>
            </a:endParaRPr>
          </a:p>
        </p:txBody>
      </p:sp>
      <p:pic>
        <p:nvPicPr>
          <p:cNvPr id="6861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5401" y="708423"/>
            <a:ext cx="5562599" cy="3673078"/>
          </a:xfrm>
        </p:spPr>
      </p:pic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676400" y="2327672"/>
            <a:ext cx="3657600" cy="1672828"/>
            <a:chOff x="1600200" y="3530600"/>
            <a:chExt cx="3657600" cy="2230437"/>
          </a:xfrm>
        </p:grpSpPr>
        <p:sp>
          <p:nvSpPr>
            <p:cNvPr id="6" name="Rounded Rectangle 5"/>
            <p:cNvSpPr/>
            <p:nvPr/>
          </p:nvSpPr>
          <p:spPr>
            <a:xfrm>
              <a:off x="1600200" y="4465637"/>
              <a:ext cx="1447800" cy="1295400"/>
            </a:xfrm>
            <a:prstGeom prst="roundRect">
              <a:avLst/>
            </a:prstGeom>
            <a:noFill/>
            <a:ln w="571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>
                <a:latin typeface="Helvetica Neue Light"/>
                <a:cs typeface="Helvetica Neue Light"/>
              </a:endParaRPr>
            </a:p>
          </p:txBody>
        </p:sp>
        <p:sp>
          <p:nvSpPr>
            <p:cNvPr id="68621" name="TextBox 8"/>
            <p:cNvSpPr txBox="1">
              <a:spLocks noChangeArrowheads="1"/>
            </p:cNvSpPr>
            <p:nvPr/>
          </p:nvSpPr>
          <p:spPr bwMode="auto">
            <a:xfrm>
              <a:off x="2438400" y="3530600"/>
              <a:ext cx="2819400" cy="943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sv-SE" dirty="0">
                  <a:latin typeface="Helvetica Neue Light"/>
                  <a:cs typeface="Helvetica Neue Light"/>
                </a:rPr>
                <a:t>Most task </a:t>
              </a:r>
              <a:r>
                <a:rPr lang="sv-SE" dirty="0" err="1">
                  <a:latin typeface="Helvetica Neue Light"/>
                  <a:cs typeface="Helvetica Neue Light"/>
                </a:rPr>
                <a:t>need</a:t>
              </a:r>
              <a:r>
                <a:rPr lang="sv-SE" dirty="0">
                  <a:latin typeface="Helvetica Neue Light"/>
                  <a:cs typeface="Helvetica Neue Light"/>
                </a:rPr>
                <a:t> ~</a:t>
              </a:r>
            </a:p>
            <a:p>
              <a:pPr algn="l" eaLnBrk="1" hangingPunct="1"/>
              <a:r>
                <a:rPr lang="sv-SE" dirty="0">
                  <a:latin typeface="Helvetica Neue Light"/>
                  <a:cs typeface="Helvetica Neue Light"/>
                </a:rPr>
                <a:t> &lt;2 CPU, 2 GB RAM&gt;</a:t>
              </a:r>
              <a:endParaRPr lang="en-US" dirty="0">
                <a:latin typeface="Helvetica Neue Light"/>
                <a:cs typeface="Helvetica Neue Light"/>
              </a:endParaRP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5054600" y="2308622"/>
            <a:ext cx="2667000" cy="1742678"/>
            <a:chOff x="5410200" y="3505200"/>
            <a:chExt cx="2667000" cy="2323571"/>
          </a:xfrm>
        </p:grpSpPr>
        <p:sp>
          <p:nvSpPr>
            <p:cNvPr id="7" name="Rounded Rectangle 6"/>
            <p:cNvSpPr/>
            <p:nvPr/>
          </p:nvSpPr>
          <p:spPr>
            <a:xfrm>
              <a:off x="5715000" y="4419600"/>
              <a:ext cx="1473200" cy="1409171"/>
            </a:xfrm>
            <a:prstGeom prst="roundRect">
              <a:avLst/>
            </a:prstGeom>
            <a:noFill/>
            <a:ln w="571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>
                <a:latin typeface="Helvetica Neue Light"/>
                <a:cs typeface="Helvetica Neue Light"/>
              </a:endParaRPr>
            </a:p>
          </p:txBody>
        </p:sp>
        <p:sp>
          <p:nvSpPr>
            <p:cNvPr id="68619" name="TextBox 9"/>
            <p:cNvSpPr txBox="1">
              <a:spLocks noChangeArrowheads="1"/>
            </p:cNvSpPr>
            <p:nvPr/>
          </p:nvSpPr>
          <p:spPr bwMode="auto">
            <a:xfrm>
              <a:off x="5410200" y="3505200"/>
              <a:ext cx="2667000" cy="943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sv-SE">
                  <a:latin typeface="Helvetica Neue Light"/>
                  <a:cs typeface="Helvetica Neue Light"/>
                </a:rPr>
                <a:t>Some tasks are memory-intensive</a:t>
              </a:r>
              <a:endParaRPr lang="en-US">
                <a:latin typeface="Helvetica Neue Light"/>
                <a:cs typeface="Helvetica Neue Light"/>
              </a:endParaRP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1651000" y="800099"/>
            <a:ext cx="3911601" cy="1108472"/>
            <a:chOff x="1575307" y="1493837"/>
            <a:chExt cx="3911093" cy="1477963"/>
          </a:xfrm>
        </p:grpSpPr>
        <p:sp>
          <p:nvSpPr>
            <p:cNvPr id="8" name="Rounded Rectangle 7"/>
            <p:cNvSpPr/>
            <p:nvPr/>
          </p:nvSpPr>
          <p:spPr>
            <a:xfrm>
              <a:off x="1575307" y="1493837"/>
              <a:ext cx="1206343" cy="1477963"/>
            </a:xfrm>
            <a:prstGeom prst="roundRect">
              <a:avLst/>
            </a:prstGeom>
            <a:noFill/>
            <a:ln w="571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>
                <a:latin typeface="Helvetica Neue Light"/>
                <a:cs typeface="Helvetica Neue Light"/>
              </a:endParaRPr>
            </a:p>
          </p:txBody>
        </p:sp>
        <p:sp>
          <p:nvSpPr>
            <p:cNvPr id="68617" name="TextBox 10"/>
            <p:cNvSpPr txBox="1">
              <a:spLocks noChangeArrowheads="1"/>
            </p:cNvSpPr>
            <p:nvPr/>
          </p:nvSpPr>
          <p:spPr bwMode="auto">
            <a:xfrm>
              <a:off x="2819400" y="1531203"/>
              <a:ext cx="2667000" cy="943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sv-SE" dirty="0" err="1">
                  <a:latin typeface="Helvetica Neue Light"/>
                  <a:cs typeface="Helvetica Neue Light"/>
                </a:rPr>
                <a:t>Some</a:t>
              </a:r>
              <a:r>
                <a:rPr lang="sv-SE" dirty="0">
                  <a:latin typeface="Helvetica Neue Light"/>
                  <a:cs typeface="Helvetica Neue Light"/>
                </a:rPr>
                <a:t> tasks </a:t>
              </a:r>
              <a:r>
                <a:rPr lang="sv-SE" dirty="0" err="1">
                  <a:latin typeface="Helvetica Neue Light"/>
                  <a:cs typeface="Helvetica Neue Light"/>
                </a:rPr>
                <a:t>are</a:t>
              </a:r>
              <a:r>
                <a:rPr lang="sv-SE" dirty="0">
                  <a:latin typeface="Helvetica Neue Light"/>
                  <a:cs typeface="Helvetica Neue Light"/>
                </a:rPr>
                <a:t> </a:t>
              </a:r>
              <a:r>
                <a:rPr lang="sv-SE" dirty="0" smtClean="0">
                  <a:latin typeface="Helvetica Neue Light"/>
                  <a:cs typeface="Helvetica Neue Light"/>
                </a:rPr>
                <a:t/>
              </a:r>
              <a:br>
                <a:rPr lang="sv-SE" dirty="0" smtClean="0">
                  <a:latin typeface="Helvetica Neue Light"/>
                  <a:cs typeface="Helvetica Neue Light"/>
                </a:rPr>
              </a:br>
              <a:r>
                <a:rPr lang="sv-SE" dirty="0" smtClean="0">
                  <a:latin typeface="Helvetica Neue Light"/>
                  <a:cs typeface="Helvetica Neue Light"/>
                </a:rPr>
                <a:t>CPU</a:t>
              </a:r>
              <a:r>
                <a:rPr lang="sv-SE" dirty="0">
                  <a:latin typeface="Helvetica Neue Light"/>
                  <a:cs typeface="Helvetica Neue Light"/>
                </a:rPr>
                <a:t>-intensive</a:t>
              </a:r>
              <a:endParaRPr lang="en-US" dirty="0">
                <a:latin typeface="Helvetica Neue Light"/>
                <a:cs typeface="Helvetica Neue Light"/>
              </a:endParaRPr>
            </a:p>
          </p:txBody>
        </p:sp>
      </p:grpSp>
      <p:sp>
        <p:nvSpPr>
          <p:cNvPr id="68615" name="TextBox 14"/>
          <p:cNvSpPr txBox="1">
            <a:spLocks noChangeArrowheads="1"/>
          </p:cNvSpPr>
          <p:nvPr/>
        </p:nvSpPr>
        <p:spPr bwMode="auto">
          <a:xfrm>
            <a:off x="152400" y="4511278"/>
            <a:ext cx="8839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sv-SE" sz="2400">
                <a:latin typeface="Helvetica Neue Light"/>
                <a:cs typeface="Helvetica Neue Light"/>
              </a:rPr>
              <a:t>2000-node Hadoop Cluster at Facebook (Oct 2010)</a:t>
            </a:r>
            <a:endParaRPr lang="en-US" sz="240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390233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686800" cy="857250"/>
          </a:xfrm>
        </p:spPr>
        <p:txBody>
          <a:bodyPr/>
          <a:lstStyle/>
          <a:p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Single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Resource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: Fair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Sharing</a:t>
            </a:r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288" y="788194"/>
            <a:ext cx="7250112" cy="4241006"/>
          </a:xfrm>
        </p:spPr>
        <p:txBody>
          <a:bodyPr/>
          <a:lstStyle/>
          <a:p>
            <a:r>
              <a:rPr lang="sv-SE" i="1" dirty="0">
                <a:latin typeface="Helvetica Neue Light"/>
                <a:ea typeface="ＭＳ Ｐゴシック" charset="0"/>
                <a:cs typeface="Helvetica Neue Light"/>
              </a:rPr>
              <a:t>n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users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want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to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share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a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resource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(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e.g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. CPU)</a:t>
            </a:r>
          </a:p>
          <a:p>
            <a:pPr lvl="1"/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Solution: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give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each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</a:t>
            </a:r>
            <a:r>
              <a:rPr lang="sv-SE" i="1" dirty="0">
                <a:latin typeface="Helvetica Neue Light"/>
                <a:ea typeface="ＭＳ Ｐゴシック" charset="0"/>
                <a:cs typeface="Helvetica Neue Light"/>
              </a:rPr>
              <a:t>1/n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of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the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shared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resource</a:t>
            </a:r>
            <a:endParaRPr lang="sv-SE" dirty="0">
              <a:latin typeface="Helvetica Neue Light"/>
              <a:ea typeface="ＭＳ Ｐゴシック" charset="0"/>
              <a:cs typeface="Helvetica Neue Light"/>
            </a:endParaRPr>
          </a:p>
          <a:p>
            <a:endParaRPr lang="sv-SE" i="1" dirty="0">
              <a:latin typeface="Helvetica Neue Light"/>
              <a:ea typeface="ＭＳ Ｐゴシック" charset="0"/>
              <a:cs typeface="Helvetica Neue Light"/>
            </a:endParaRPr>
          </a:p>
          <a:p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Generalized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by</a:t>
            </a:r>
            <a:r>
              <a:rPr lang="sv-SE" i="1" dirty="0">
                <a:latin typeface="Helvetica Neue Light"/>
                <a:ea typeface="ＭＳ Ｐゴシック" charset="0"/>
                <a:cs typeface="Helvetica Neue Light"/>
              </a:rPr>
              <a:t> </a:t>
            </a:r>
            <a:r>
              <a:rPr lang="sv-SE" b="1" i="1" dirty="0">
                <a:latin typeface="Helvetica Neue Light"/>
                <a:ea typeface="ＭＳ Ｐゴシック" charset="0"/>
                <a:cs typeface="Helvetica Neue Light"/>
              </a:rPr>
              <a:t>max-min </a:t>
            </a:r>
            <a:r>
              <a:rPr lang="sv-SE" b="1" i="1" dirty="0" err="1">
                <a:latin typeface="Helvetica Neue Light"/>
                <a:ea typeface="ＭＳ Ｐゴシック" charset="0"/>
                <a:cs typeface="Helvetica Neue Light"/>
              </a:rPr>
              <a:t>fairness</a:t>
            </a:r>
            <a:endParaRPr lang="sv-SE" b="1" i="1" dirty="0">
              <a:latin typeface="Helvetica Neue Light"/>
              <a:ea typeface="ＭＳ Ｐゴシック" charset="0"/>
              <a:cs typeface="Helvetica Neue Light"/>
            </a:endParaRPr>
          </a:p>
          <a:p>
            <a:pPr lvl="1"/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Handles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if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a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user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wants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less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than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its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fair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share</a:t>
            </a:r>
            <a:endParaRPr lang="sv-SE" dirty="0">
              <a:latin typeface="Helvetica Neue Light"/>
              <a:ea typeface="ＭＳ Ｐゴシック" charset="0"/>
              <a:cs typeface="Helvetica Neue Light"/>
            </a:endParaRPr>
          </a:p>
          <a:p>
            <a:pPr lvl="1"/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E.g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.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user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1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wants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no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more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than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20%</a:t>
            </a:r>
          </a:p>
          <a:p>
            <a:pPr lvl="1"/>
            <a:endParaRPr lang="sv-SE" dirty="0">
              <a:latin typeface="Helvetica Neue Light"/>
              <a:ea typeface="ＭＳ Ｐゴシック" charset="0"/>
              <a:cs typeface="Helvetica Neue Light"/>
            </a:endParaRPr>
          </a:p>
          <a:p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Generalized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by </a:t>
            </a:r>
            <a:r>
              <a:rPr lang="sv-SE" b="1" i="1" dirty="0" err="1">
                <a:solidFill>
                  <a:srgbClr val="000000"/>
                </a:solidFill>
                <a:latin typeface="Helvetica Neue Light"/>
                <a:ea typeface="ＭＳ Ｐゴシック" charset="0"/>
                <a:cs typeface="Helvetica Neue Light"/>
              </a:rPr>
              <a:t>weighted</a:t>
            </a:r>
            <a:r>
              <a:rPr lang="sv-SE" b="1" i="1" dirty="0">
                <a:solidFill>
                  <a:srgbClr val="000000"/>
                </a:solidFill>
                <a:latin typeface="Helvetica Neue Light"/>
                <a:ea typeface="ＭＳ Ｐゴシック" charset="0"/>
                <a:cs typeface="Helvetica Neue Light"/>
              </a:rPr>
              <a:t> max-min </a:t>
            </a:r>
            <a:r>
              <a:rPr lang="sv-SE" b="1" i="1" dirty="0" err="1">
                <a:solidFill>
                  <a:srgbClr val="000000"/>
                </a:solidFill>
                <a:latin typeface="Helvetica Neue Light"/>
                <a:ea typeface="ＭＳ Ｐゴシック" charset="0"/>
                <a:cs typeface="Helvetica Neue Light"/>
              </a:rPr>
              <a:t>fairness</a:t>
            </a:r>
            <a:endParaRPr lang="sv-SE" b="1" i="1" dirty="0">
              <a:solidFill>
                <a:srgbClr val="000000"/>
              </a:solidFill>
              <a:latin typeface="Helvetica Neue Light"/>
              <a:ea typeface="ＭＳ Ｐゴシック" charset="0"/>
              <a:cs typeface="Helvetica Neue Light"/>
            </a:endParaRPr>
          </a:p>
          <a:p>
            <a:pPr lvl="1"/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Give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weights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to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users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according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to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importance</a:t>
            </a:r>
            <a:endParaRPr lang="sv-SE" dirty="0">
              <a:latin typeface="Helvetica Neue Light"/>
              <a:ea typeface="ＭＳ Ｐゴシック" charset="0"/>
              <a:cs typeface="Helvetica Neue Light"/>
            </a:endParaRPr>
          </a:p>
          <a:p>
            <a:pPr lvl="1"/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User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1 gets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weight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1,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user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2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weight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2</a:t>
            </a:r>
          </a:p>
          <a:p>
            <a:pPr lvl="1"/>
            <a:endParaRPr lang="sv-SE" dirty="0">
              <a:latin typeface="Helvetica Neue Light"/>
              <a:ea typeface="ＭＳ Ｐゴシック" charset="0"/>
              <a:cs typeface="Helvetica Neue Light"/>
            </a:endParaRPr>
          </a:p>
          <a:p>
            <a:pPr lvl="1"/>
            <a:endParaRPr lang="sv-SE" dirty="0">
              <a:latin typeface="Helvetica Neue Light"/>
              <a:ea typeface="ＭＳ Ｐゴシック" charset="0"/>
              <a:cs typeface="Helvetica Neue Light"/>
            </a:endParaRPr>
          </a:p>
          <a:p>
            <a:endParaRPr lang="sv-SE" dirty="0">
              <a:latin typeface="Helvetica Neue Light"/>
              <a:ea typeface="ＭＳ Ｐゴシック" charset="0"/>
              <a:cs typeface="Helvetica Neue Light"/>
            </a:endParaRPr>
          </a:p>
          <a:p>
            <a:pPr lvl="1">
              <a:buFont typeface="Wingdings" charset="0"/>
              <a:buNone/>
            </a:pPr>
            <a:endParaRPr lang="sv-SE" dirty="0">
              <a:latin typeface="Helvetica Neue Light"/>
              <a:ea typeface="ＭＳ Ｐゴシック" charset="0"/>
              <a:cs typeface="Helvetica Neue Light"/>
            </a:endParaRPr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152400" y="2777728"/>
            <a:ext cx="6400800" cy="150852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sv-SE" sz="2800" b="0" dirty="0">
              <a:latin typeface="+mn-lt"/>
              <a:ea typeface="+mn-ea"/>
              <a:cs typeface="+mn-cs"/>
            </a:endParaRPr>
          </a:p>
        </p:txBody>
      </p:sp>
      <p:grpSp>
        <p:nvGrpSpPr>
          <p:cNvPr id="62469" name="Group 46"/>
          <p:cNvGrpSpPr>
            <a:grpSpLocks/>
          </p:cNvGrpSpPr>
          <p:nvPr/>
        </p:nvGrpSpPr>
        <p:grpSpPr bwMode="auto">
          <a:xfrm>
            <a:off x="7223126" y="299641"/>
            <a:ext cx="1597025" cy="1705251"/>
            <a:chOff x="7547621" y="730796"/>
            <a:chExt cx="1596379" cy="3073233"/>
          </a:xfrm>
        </p:grpSpPr>
        <p:sp>
          <p:nvSpPr>
            <p:cNvPr id="62503" name="Line 13"/>
            <p:cNvSpPr>
              <a:spLocks noChangeShapeType="1"/>
            </p:cNvSpPr>
            <p:nvPr/>
          </p:nvSpPr>
          <p:spPr bwMode="auto">
            <a:xfrm flipH="1">
              <a:off x="7922641" y="2410928"/>
              <a:ext cx="1216301" cy="6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 Neue"/>
                <a:cs typeface="Helvetica Neue"/>
              </a:endParaRPr>
            </a:p>
          </p:txBody>
        </p:sp>
        <p:sp>
          <p:nvSpPr>
            <p:cNvPr id="62504" name="Text Box 7"/>
            <p:cNvSpPr txBox="1">
              <a:spLocks noChangeArrowheads="1"/>
            </p:cNvSpPr>
            <p:nvPr/>
          </p:nvSpPr>
          <p:spPr bwMode="auto">
            <a:xfrm>
              <a:off x="8062773" y="730796"/>
              <a:ext cx="963221" cy="610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>
                  <a:solidFill>
                    <a:srgbClr val="000000"/>
                  </a:solidFill>
                  <a:latin typeface="Helvetica Neue"/>
                  <a:cs typeface="Helvetica Neue"/>
                </a:rPr>
                <a:t>CPU</a:t>
              </a:r>
            </a:p>
          </p:txBody>
        </p:sp>
        <p:sp>
          <p:nvSpPr>
            <p:cNvPr id="62505" name="Rectangle 2"/>
            <p:cNvSpPr>
              <a:spLocks noChangeArrowheads="1"/>
            </p:cNvSpPr>
            <p:nvPr/>
          </p:nvSpPr>
          <p:spPr bwMode="auto">
            <a:xfrm>
              <a:off x="8068750" y="2020375"/>
              <a:ext cx="963129" cy="759366"/>
            </a:xfrm>
            <a:prstGeom prst="rect">
              <a:avLst/>
            </a:prstGeom>
            <a:solidFill>
              <a:srgbClr val="FF3737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solidFill>
                  <a:srgbClr val="000000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62506" name="Rectangle 5"/>
            <p:cNvSpPr>
              <a:spLocks noChangeArrowheads="1"/>
            </p:cNvSpPr>
            <p:nvPr/>
          </p:nvSpPr>
          <p:spPr bwMode="auto">
            <a:xfrm>
              <a:off x="8067840" y="1259458"/>
              <a:ext cx="962974" cy="758498"/>
            </a:xfrm>
            <a:prstGeom prst="rect">
              <a:avLst/>
            </a:prstGeom>
            <a:solidFill>
              <a:srgbClr val="51A2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solidFill>
                  <a:srgbClr val="000000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62507" name="Line 11"/>
            <p:cNvSpPr>
              <a:spLocks noChangeShapeType="1"/>
            </p:cNvSpPr>
            <p:nvPr/>
          </p:nvSpPr>
          <p:spPr bwMode="auto">
            <a:xfrm flipH="1" flipV="1">
              <a:off x="7922641" y="1259529"/>
              <a:ext cx="1221359" cy="22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 Neue"/>
                <a:cs typeface="Helvetica Neue"/>
              </a:endParaRPr>
            </a:p>
          </p:txBody>
        </p:sp>
        <p:sp>
          <p:nvSpPr>
            <p:cNvPr id="62508" name="Text Box 12"/>
            <p:cNvSpPr txBox="1">
              <a:spLocks noChangeArrowheads="1"/>
            </p:cNvSpPr>
            <p:nvPr/>
          </p:nvSpPr>
          <p:spPr bwMode="auto">
            <a:xfrm>
              <a:off x="7547621" y="1142997"/>
              <a:ext cx="478809" cy="388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400">
                  <a:solidFill>
                    <a:srgbClr val="000000"/>
                  </a:solidFill>
                  <a:latin typeface="Helvetica Neue"/>
                  <a:cs typeface="Helvetica Neue"/>
                </a:rPr>
                <a:t>100%</a:t>
              </a:r>
            </a:p>
          </p:txBody>
        </p:sp>
        <p:sp>
          <p:nvSpPr>
            <p:cNvPr id="62509" name="Line 14"/>
            <p:cNvSpPr>
              <a:spLocks noChangeShapeType="1"/>
            </p:cNvSpPr>
            <p:nvPr/>
          </p:nvSpPr>
          <p:spPr bwMode="auto">
            <a:xfrm flipH="1" flipV="1">
              <a:off x="7922641" y="3568015"/>
              <a:ext cx="1216301" cy="10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 Neue"/>
                <a:cs typeface="Helvetica Neue"/>
              </a:endParaRPr>
            </a:p>
          </p:txBody>
        </p:sp>
        <p:sp>
          <p:nvSpPr>
            <p:cNvPr id="62510" name="Text Box 15"/>
            <p:cNvSpPr txBox="1">
              <a:spLocks noChangeArrowheads="1"/>
            </p:cNvSpPr>
            <p:nvPr/>
          </p:nvSpPr>
          <p:spPr bwMode="auto">
            <a:xfrm>
              <a:off x="7638612" y="2293555"/>
              <a:ext cx="379028" cy="388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400">
                  <a:solidFill>
                    <a:srgbClr val="000000"/>
                  </a:solidFill>
                  <a:latin typeface="Helvetica Neue"/>
                  <a:cs typeface="Helvetica Neue"/>
                </a:rPr>
                <a:t>50%</a:t>
              </a:r>
            </a:p>
          </p:txBody>
        </p:sp>
        <p:sp>
          <p:nvSpPr>
            <p:cNvPr id="62511" name="Text Box 16"/>
            <p:cNvSpPr txBox="1">
              <a:spLocks noChangeArrowheads="1"/>
            </p:cNvSpPr>
            <p:nvPr/>
          </p:nvSpPr>
          <p:spPr bwMode="auto">
            <a:xfrm>
              <a:off x="7729603" y="3415752"/>
              <a:ext cx="279245" cy="388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400">
                  <a:solidFill>
                    <a:srgbClr val="000000"/>
                  </a:solidFill>
                  <a:latin typeface="Helvetica Neue"/>
                  <a:cs typeface="Helvetica Neue"/>
                </a:rPr>
                <a:t>0%</a:t>
              </a:r>
            </a:p>
          </p:txBody>
        </p:sp>
        <p:sp>
          <p:nvSpPr>
            <p:cNvPr id="62512" name="Line 17"/>
            <p:cNvSpPr>
              <a:spLocks noChangeShapeType="1"/>
            </p:cNvSpPr>
            <p:nvPr/>
          </p:nvSpPr>
          <p:spPr bwMode="auto">
            <a:xfrm flipV="1">
              <a:off x="8067198" y="1168076"/>
              <a:ext cx="0" cy="25135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 Neue"/>
                <a:cs typeface="Helvetica Neue"/>
              </a:endParaRPr>
            </a:p>
          </p:txBody>
        </p:sp>
        <p:sp>
          <p:nvSpPr>
            <p:cNvPr id="62513" name="Line 21"/>
            <p:cNvSpPr>
              <a:spLocks noChangeShapeType="1"/>
            </p:cNvSpPr>
            <p:nvPr/>
          </p:nvSpPr>
          <p:spPr bwMode="auto">
            <a:xfrm flipV="1">
              <a:off x="9030420" y="1160701"/>
              <a:ext cx="0" cy="25120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 Neue"/>
                <a:cs typeface="Helvetica Neue"/>
              </a:endParaRPr>
            </a:p>
          </p:txBody>
        </p:sp>
        <p:sp>
          <p:nvSpPr>
            <p:cNvPr id="62514" name="Rectangle 2"/>
            <p:cNvSpPr>
              <a:spLocks noChangeArrowheads="1"/>
            </p:cNvSpPr>
            <p:nvPr/>
          </p:nvSpPr>
          <p:spPr bwMode="auto">
            <a:xfrm>
              <a:off x="8068272" y="2782649"/>
              <a:ext cx="963129" cy="777779"/>
            </a:xfrm>
            <a:prstGeom prst="rect">
              <a:avLst/>
            </a:prstGeom>
            <a:solidFill>
              <a:srgbClr val="AAE68B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solidFill>
                  <a:srgbClr val="000000"/>
                </a:solidFill>
                <a:latin typeface="Helvetica Neue"/>
                <a:cs typeface="Helvetica Neue"/>
              </a:endParaRPr>
            </a:p>
          </p:txBody>
        </p:sp>
        <p:cxnSp>
          <p:nvCxnSpPr>
            <p:cNvPr id="38" name="Straight Arrow Connector 37"/>
            <p:cNvCxnSpPr>
              <a:stCxn id="62506" idx="0"/>
              <a:endCxn id="62506" idx="2"/>
            </p:cNvCxnSpPr>
            <p:nvPr/>
          </p:nvCxnSpPr>
          <p:spPr>
            <a:xfrm rot="16200000" flipH="1">
              <a:off x="8170995" y="1638733"/>
              <a:ext cx="757456" cy="1586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516" name="TextBox 38"/>
            <p:cNvSpPr txBox="1">
              <a:spLocks noChangeArrowheads="1"/>
            </p:cNvSpPr>
            <p:nvPr/>
          </p:nvSpPr>
          <p:spPr bwMode="auto">
            <a:xfrm>
              <a:off x="8502710" y="1333358"/>
              <a:ext cx="617765" cy="610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sv-SE" sz="1600" dirty="0">
                  <a:solidFill>
                    <a:srgbClr val="000000"/>
                  </a:solidFill>
                  <a:latin typeface="Helvetica Neue"/>
                  <a:cs typeface="Helvetica Neue"/>
                </a:rPr>
                <a:t>33%</a:t>
              </a:r>
              <a:endParaRPr lang="en-US" sz="1600" dirty="0">
                <a:solidFill>
                  <a:srgbClr val="000000"/>
                </a:solidFill>
                <a:latin typeface="Helvetica Neue"/>
                <a:cs typeface="Helvetica Neue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rot="16200000" flipH="1">
              <a:off x="8169407" y="2404773"/>
              <a:ext cx="757455" cy="1587"/>
            </a:xfrm>
            <a:prstGeom prst="straightConnector1">
              <a:avLst/>
            </a:prstGeom>
            <a:ln w="25400">
              <a:solidFill>
                <a:schemeClr val="bg1"/>
              </a:solidFill>
              <a:prstDash val="sysDot"/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518" name="TextBox 42"/>
            <p:cNvSpPr txBox="1">
              <a:spLocks noChangeArrowheads="1"/>
            </p:cNvSpPr>
            <p:nvPr/>
          </p:nvSpPr>
          <p:spPr bwMode="auto">
            <a:xfrm>
              <a:off x="8501980" y="2122445"/>
              <a:ext cx="617765" cy="610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sv-SE" sz="1600" dirty="0">
                  <a:solidFill>
                    <a:schemeClr val="bg1"/>
                  </a:solidFill>
                  <a:latin typeface="Helvetica Neue"/>
                  <a:cs typeface="Helvetica Neue"/>
                </a:rPr>
                <a:t>33%</a:t>
              </a:r>
              <a:endParaRPr lang="en-US" sz="1600" dirty="0">
                <a:solidFill>
                  <a:schemeClr val="bg1"/>
                </a:solidFill>
                <a:latin typeface="Helvetica Neue"/>
                <a:cs typeface="Helvetica Neue"/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rot="16200000" flipH="1">
              <a:off x="8174168" y="3179393"/>
              <a:ext cx="757456" cy="1586"/>
            </a:xfrm>
            <a:prstGeom prst="straightConnector1">
              <a:avLst/>
            </a:prstGeom>
            <a:ln w="25400">
              <a:solidFill>
                <a:srgbClr val="000000"/>
              </a:solidFill>
              <a:prstDash val="sysDot"/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520" name="TextBox 45"/>
            <p:cNvSpPr txBox="1">
              <a:spLocks noChangeArrowheads="1"/>
            </p:cNvSpPr>
            <p:nvPr/>
          </p:nvSpPr>
          <p:spPr bwMode="auto">
            <a:xfrm>
              <a:off x="8494290" y="2873715"/>
              <a:ext cx="617765" cy="610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sv-SE" sz="1600" dirty="0">
                  <a:solidFill>
                    <a:srgbClr val="000000"/>
                  </a:solidFill>
                  <a:latin typeface="Helvetica Neue"/>
                  <a:cs typeface="Helvetica Neue"/>
                </a:rPr>
                <a:t>33%</a:t>
              </a:r>
              <a:endParaRPr lang="en-US" sz="1600" dirty="0">
                <a:solidFill>
                  <a:srgbClr val="000000"/>
                </a:solidFill>
                <a:latin typeface="Helvetica Neue"/>
                <a:cs typeface="Helvetica Neue"/>
              </a:endParaRPr>
            </a:p>
          </p:txBody>
        </p:sp>
      </p:grpSp>
      <p:grpSp>
        <p:nvGrpSpPr>
          <p:cNvPr id="4" name="Group 87"/>
          <p:cNvGrpSpPr>
            <a:grpSpLocks/>
          </p:cNvGrpSpPr>
          <p:nvPr/>
        </p:nvGrpSpPr>
        <p:grpSpPr bwMode="auto">
          <a:xfrm>
            <a:off x="7248525" y="2071291"/>
            <a:ext cx="1679576" cy="1459082"/>
            <a:chOff x="7566642" y="3733800"/>
            <a:chExt cx="1678438" cy="2952825"/>
          </a:xfrm>
        </p:grpSpPr>
        <p:sp>
          <p:nvSpPr>
            <p:cNvPr id="62486" name="Line 13"/>
            <p:cNvSpPr>
              <a:spLocks noChangeShapeType="1"/>
            </p:cNvSpPr>
            <p:nvPr/>
          </p:nvSpPr>
          <p:spPr bwMode="auto">
            <a:xfrm flipH="1">
              <a:off x="7915843" y="5157500"/>
              <a:ext cx="1216301" cy="7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 Neue"/>
                <a:cs typeface="Helvetica Neue"/>
              </a:endParaRPr>
            </a:p>
          </p:txBody>
        </p:sp>
        <p:sp>
          <p:nvSpPr>
            <p:cNvPr id="62487" name="Rectangle 2"/>
            <p:cNvSpPr>
              <a:spLocks noChangeArrowheads="1"/>
            </p:cNvSpPr>
            <p:nvPr/>
          </p:nvSpPr>
          <p:spPr bwMode="auto">
            <a:xfrm>
              <a:off x="8059848" y="4375370"/>
              <a:ext cx="958320" cy="1056012"/>
            </a:xfrm>
            <a:prstGeom prst="rect">
              <a:avLst/>
            </a:prstGeom>
            <a:solidFill>
              <a:srgbClr val="FF3737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solidFill>
                  <a:srgbClr val="000000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62488" name="Rectangle 5"/>
            <p:cNvSpPr>
              <a:spLocks noChangeArrowheads="1"/>
            </p:cNvSpPr>
            <p:nvPr/>
          </p:nvSpPr>
          <p:spPr bwMode="auto">
            <a:xfrm>
              <a:off x="8061041" y="3864566"/>
              <a:ext cx="957248" cy="521440"/>
            </a:xfrm>
            <a:prstGeom prst="rect">
              <a:avLst/>
            </a:prstGeom>
            <a:solidFill>
              <a:srgbClr val="51A2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solidFill>
                  <a:srgbClr val="000000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62489" name="Line 11"/>
            <p:cNvSpPr>
              <a:spLocks noChangeShapeType="1"/>
            </p:cNvSpPr>
            <p:nvPr/>
          </p:nvSpPr>
          <p:spPr bwMode="auto">
            <a:xfrm flipH="1" flipV="1">
              <a:off x="7915843" y="3864645"/>
              <a:ext cx="1221359" cy="24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 Neue"/>
                <a:cs typeface="Helvetica Neue"/>
              </a:endParaRPr>
            </a:p>
          </p:txBody>
        </p:sp>
        <p:sp>
          <p:nvSpPr>
            <p:cNvPr id="62490" name="Line 14"/>
            <p:cNvSpPr>
              <a:spLocks noChangeShapeType="1"/>
            </p:cNvSpPr>
            <p:nvPr/>
          </p:nvSpPr>
          <p:spPr bwMode="auto">
            <a:xfrm flipH="1" flipV="1">
              <a:off x="7915843" y="6456742"/>
              <a:ext cx="1216301" cy="1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 Neue"/>
                <a:cs typeface="Helvetica Neue"/>
              </a:endParaRPr>
            </a:p>
          </p:txBody>
        </p:sp>
        <p:sp>
          <p:nvSpPr>
            <p:cNvPr id="62491" name="Line 17"/>
            <p:cNvSpPr>
              <a:spLocks noChangeShapeType="1"/>
            </p:cNvSpPr>
            <p:nvPr/>
          </p:nvSpPr>
          <p:spPr bwMode="auto">
            <a:xfrm flipV="1">
              <a:off x="8060400" y="3761957"/>
              <a:ext cx="0" cy="28223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 Neue"/>
                <a:cs typeface="Helvetica Neue"/>
              </a:endParaRPr>
            </a:p>
          </p:txBody>
        </p:sp>
        <p:sp>
          <p:nvSpPr>
            <p:cNvPr id="62492" name="Line 21"/>
            <p:cNvSpPr>
              <a:spLocks noChangeShapeType="1"/>
            </p:cNvSpPr>
            <p:nvPr/>
          </p:nvSpPr>
          <p:spPr bwMode="auto">
            <a:xfrm flipV="1">
              <a:off x="9023622" y="3753676"/>
              <a:ext cx="0" cy="28206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 Neue"/>
                <a:cs typeface="Helvetica Neue"/>
              </a:endParaRPr>
            </a:p>
          </p:txBody>
        </p:sp>
        <p:sp>
          <p:nvSpPr>
            <p:cNvPr id="62493" name="Text Box 12"/>
            <p:cNvSpPr txBox="1">
              <a:spLocks noChangeArrowheads="1"/>
            </p:cNvSpPr>
            <p:nvPr/>
          </p:nvSpPr>
          <p:spPr bwMode="auto">
            <a:xfrm>
              <a:off x="7566642" y="3733800"/>
              <a:ext cx="478678" cy="4360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400">
                  <a:solidFill>
                    <a:srgbClr val="000000"/>
                  </a:solidFill>
                  <a:latin typeface="Helvetica Neue"/>
                  <a:cs typeface="Helvetica Neue"/>
                </a:rPr>
                <a:t>100%</a:t>
              </a:r>
            </a:p>
          </p:txBody>
        </p:sp>
        <p:sp>
          <p:nvSpPr>
            <p:cNvPr id="62494" name="Text Box 15"/>
            <p:cNvSpPr txBox="1">
              <a:spLocks noChangeArrowheads="1"/>
            </p:cNvSpPr>
            <p:nvPr/>
          </p:nvSpPr>
          <p:spPr bwMode="auto">
            <a:xfrm>
              <a:off x="7657617" y="5025707"/>
              <a:ext cx="378924" cy="4360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400">
                  <a:solidFill>
                    <a:srgbClr val="000000"/>
                  </a:solidFill>
                  <a:latin typeface="Helvetica Neue"/>
                  <a:cs typeface="Helvetica Neue"/>
                </a:rPr>
                <a:t>50%</a:t>
              </a:r>
            </a:p>
          </p:txBody>
        </p:sp>
        <p:sp>
          <p:nvSpPr>
            <p:cNvPr id="62495" name="Text Box 16"/>
            <p:cNvSpPr txBox="1">
              <a:spLocks noChangeArrowheads="1"/>
            </p:cNvSpPr>
            <p:nvPr/>
          </p:nvSpPr>
          <p:spPr bwMode="auto">
            <a:xfrm>
              <a:off x="7748590" y="6250619"/>
              <a:ext cx="279169" cy="4360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400">
                  <a:solidFill>
                    <a:srgbClr val="000000"/>
                  </a:solidFill>
                  <a:latin typeface="Helvetica Neue"/>
                  <a:cs typeface="Helvetica Neue"/>
                </a:rPr>
                <a:t>0%</a:t>
              </a:r>
            </a:p>
          </p:txBody>
        </p:sp>
        <p:sp>
          <p:nvSpPr>
            <p:cNvPr id="62496" name="Rectangle 2"/>
            <p:cNvSpPr>
              <a:spLocks noChangeArrowheads="1"/>
            </p:cNvSpPr>
            <p:nvPr/>
          </p:nvSpPr>
          <p:spPr bwMode="auto">
            <a:xfrm>
              <a:off x="8060216" y="5408200"/>
              <a:ext cx="958320" cy="1056012"/>
            </a:xfrm>
            <a:prstGeom prst="rect">
              <a:avLst/>
            </a:prstGeom>
            <a:solidFill>
              <a:srgbClr val="AAE68B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solidFill>
                  <a:srgbClr val="000000"/>
                </a:solidFill>
                <a:latin typeface="Helvetica Neue"/>
                <a:cs typeface="Helvetica Neue"/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rot="5400000">
              <a:off x="8292054" y="4115740"/>
              <a:ext cx="508411" cy="476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498" name="TextBox 48"/>
            <p:cNvSpPr txBox="1">
              <a:spLocks noChangeArrowheads="1"/>
            </p:cNvSpPr>
            <p:nvPr/>
          </p:nvSpPr>
          <p:spPr bwMode="auto">
            <a:xfrm>
              <a:off x="8483583" y="3797571"/>
              <a:ext cx="659965" cy="685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sv-SE" sz="1600" dirty="0">
                  <a:solidFill>
                    <a:srgbClr val="000000"/>
                  </a:solidFill>
                  <a:latin typeface="Helvetica Neue"/>
                  <a:cs typeface="Helvetica Neue"/>
                </a:rPr>
                <a:t>20%</a:t>
              </a:r>
              <a:endParaRPr lang="en-US" sz="1600" dirty="0">
                <a:solidFill>
                  <a:srgbClr val="000000"/>
                </a:solidFill>
                <a:latin typeface="Helvetica Neue"/>
                <a:cs typeface="Helvetica Neue"/>
              </a:endParaRP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rot="5400000">
              <a:off x="8039905" y="4897222"/>
              <a:ext cx="1004776" cy="3173"/>
            </a:xfrm>
            <a:prstGeom prst="straightConnector1">
              <a:avLst/>
            </a:prstGeom>
            <a:ln w="25400">
              <a:solidFill>
                <a:schemeClr val="bg1"/>
              </a:solidFill>
              <a:prstDash val="sysDot"/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500" name="TextBox 56"/>
            <p:cNvSpPr txBox="1">
              <a:spLocks noChangeArrowheads="1"/>
            </p:cNvSpPr>
            <p:nvPr/>
          </p:nvSpPr>
          <p:spPr bwMode="auto">
            <a:xfrm>
              <a:off x="8473089" y="4543160"/>
              <a:ext cx="683149" cy="685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sv-SE" sz="1600" dirty="0">
                  <a:solidFill>
                    <a:srgbClr val="000000"/>
                  </a:solidFill>
                  <a:latin typeface="Helvetica Neue"/>
                  <a:cs typeface="Helvetica Neue"/>
                </a:rPr>
                <a:t>40%</a:t>
              </a:r>
              <a:endParaRPr lang="en-US" sz="1600" dirty="0">
                <a:solidFill>
                  <a:srgbClr val="000000"/>
                </a:solidFill>
                <a:latin typeface="Helvetica Neue"/>
                <a:cs typeface="Helvetica Neue"/>
              </a:endParaRPr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 rot="16200000" flipH="1">
              <a:off x="8018691" y="5938553"/>
              <a:ext cx="1036100" cy="476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502" name="TextBox 60"/>
            <p:cNvSpPr txBox="1">
              <a:spLocks noChangeArrowheads="1"/>
            </p:cNvSpPr>
            <p:nvPr/>
          </p:nvSpPr>
          <p:spPr bwMode="auto">
            <a:xfrm>
              <a:off x="8479353" y="5610034"/>
              <a:ext cx="765727" cy="685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sv-SE" sz="1600" dirty="0">
                  <a:solidFill>
                    <a:srgbClr val="000000"/>
                  </a:solidFill>
                  <a:latin typeface="Helvetica Neue"/>
                  <a:cs typeface="Helvetica Neue"/>
                </a:rPr>
                <a:t>40%</a:t>
              </a:r>
              <a:endParaRPr lang="en-US" sz="1600" dirty="0">
                <a:solidFill>
                  <a:srgbClr val="000000"/>
                </a:solidFill>
                <a:latin typeface="Helvetica Neue"/>
                <a:cs typeface="Helvetica Neue"/>
              </a:endParaRPr>
            </a:p>
          </p:txBody>
        </p:sp>
      </p:grpSp>
      <p:grpSp>
        <p:nvGrpSpPr>
          <p:cNvPr id="5" name="Group 88"/>
          <p:cNvGrpSpPr>
            <a:grpSpLocks/>
          </p:cNvGrpSpPr>
          <p:nvPr/>
        </p:nvGrpSpPr>
        <p:grpSpPr bwMode="auto">
          <a:xfrm>
            <a:off x="7229476" y="3575050"/>
            <a:ext cx="1597025" cy="1493326"/>
            <a:chOff x="7547621" y="1143000"/>
            <a:chExt cx="1596379" cy="2692513"/>
          </a:xfrm>
        </p:grpSpPr>
        <p:sp>
          <p:nvSpPr>
            <p:cNvPr id="62472" name="Line 13"/>
            <p:cNvSpPr>
              <a:spLocks noChangeShapeType="1"/>
            </p:cNvSpPr>
            <p:nvPr/>
          </p:nvSpPr>
          <p:spPr bwMode="auto">
            <a:xfrm flipH="1">
              <a:off x="7922641" y="2410928"/>
              <a:ext cx="1216301" cy="6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 Neue"/>
                <a:cs typeface="Helvetica Neue"/>
              </a:endParaRPr>
            </a:p>
          </p:txBody>
        </p:sp>
        <p:sp>
          <p:nvSpPr>
            <p:cNvPr id="62473" name="Rectangle 2"/>
            <p:cNvSpPr>
              <a:spLocks noChangeArrowheads="1"/>
            </p:cNvSpPr>
            <p:nvPr/>
          </p:nvSpPr>
          <p:spPr bwMode="auto">
            <a:xfrm>
              <a:off x="8068750" y="2020376"/>
              <a:ext cx="963129" cy="1544317"/>
            </a:xfrm>
            <a:prstGeom prst="rect">
              <a:avLst/>
            </a:prstGeom>
            <a:solidFill>
              <a:srgbClr val="FF3737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Helvetica Neue"/>
                <a:cs typeface="Helvetica Neue"/>
              </a:endParaRPr>
            </a:p>
          </p:txBody>
        </p:sp>
        <p:sp>
          <p:nvSpPr>
            <p:cNvPr id="62474" name="Rectangle 5"/>
            <p:cNvSpPr>
              <a:spLocks noChangeArrowheads="1"/>
            </p:cNvSpPr>
            <p:nvPr/>
          </p:nvSpPr>
          <p:spPr bwMode="auto">
            <a:xfrm>
              <a:off x="8067840" y="1259458"/>
              <a:ext cx="962974" cy="758498"/>
            </a:xfrm>
            <a:prstGeom prst="rect">
              <a:avLst/>
            </a:prstGeom>
            <a:solidFill>
              <a:srgbClr val="51A2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Helvetica Neue"/>
                <a:cs typeface="Helvetica Neue"/>
              </a:endParaRPr>
            </a:p>
          </p:txBody>
        </p:sp>
        <p:sp>
          <p:nvSpPr>
            <p:cNvPr id="62475" name="Line 11"/>
            <p:cNvSpPr>
              <a:spLocks noChangeShapeType="1"/>
            </p:cNvSpPr>
            <p:nvPr/>
          </p:nvSpPr>
          <p:spPr bwMode="auto">
            <a:xfrm flipH="1" flipV="1">
              <a:off x="7922641" y="1259529"/>
              <a:ext cx="1221359" cy="22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 Neue"/>
                <a:cs typeface="Helvetica Neue"/>
              </a:endParaRPr>
            </a:p>
          </p:txBody>
        </p:sp>
        <p:sp>
          <p:nvSpPr>
            <p:cNvPr id="62476" name="Text Box 12"/>
            <p:cNvSpPr txBox="1">
              <a:spLocks noChangeArrowheads="1"/>
            </p:cNvSpPr>
            <p:nvPr/>
          </p:nvSpPr>
          <p:spPr bwMode="auto">
            <a:xfrm>
              <a:off x="7547621" y="1143000"/>
              <a:ext cx="478809" cy="388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400">
                  <a:solidFill>
                    <a:srgbClr val="292929"/>
                  </a:solidFill>
                  <a:latin typeface="Helvetica Neue"/>
                  <a:cs typeface="Helvetica Neue"/>
                </a:rPr>
                <a:t>100%</a:t>
              </a:r>
            </a:p>
          </p:txBody>
        </p:sp>
        <p:sp>
          <p:nvSpPr>
            <p:cNvPr id="62477" name="Line 14"/>
            <p:cNvSpPr>
              <a:spLocks noChangeShapeType="1"/>
            </p:cNvSpPr>
            <p:nvPr/>
          </p:nvSpPr>
          <p:spPr bwMode="auto">
            <a:xfrm flipH="1" flipV="1">
              <a:off x="7922641" y="3568015"/>
              <a:ext cx="1216301" cy="10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 Neue"/>
                <a:cs typeface="Helvetica Neue"/>
              </a:endParaRPr>
            </a:p>
          </p:txBody>
        </p:sp>
        <p:sp>
          <p:nvSpPr>
            <p:cNvPr id="62478" name="Text Box 15"/>
            <p:cNvSpPr txBox="1">
              <a:spLocks noChangeArrowheads="1"/>
            </p:cNvSpPr>
            <p:nvPr/>
          </p:nvSpPr>
          <p:spPr bwMode="auto">
            <a:xfrm>
              <a:off x="7638612" y="2293556"/>
              <a:ext cx="379028" cy="388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400">
                  <a:solidFill>
                    <a:srgbClr val="292929"/>
                  </a:solidFill>
                  <a:latin typeface="Helvetica Neue"/>
                  <a:cs typeface="Helvetica Neue"/>
                </a:rPr>
                <a:t>50%</a:t>
              </a:r>
            </a:p>
          </p:txBody>
        </p:sp>
        <p:sp>
          <p:nvSpPr>
            <p:cNvPr id="62479" name="Text Box 16"/>
            <p:cNvSpPr txBox="1">
              <a:spLocks noChangeArrowheads="1"/>
            </p:cNvSpPr>
            <p:nvPr/>
          </p:nvSpPr>
          <p:spPr bwMode="auto">
            <a:xfrm>
              <a:off x="7729603" y="3447061"/>
              <a:ext cx="279245" cy="388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400">
                  <a:solidFill>
                    <a:srgbClr val="292929"/>
                  </a:solidFill>
                  <a:latin typeface="Helvetica Neue"/>
                  <a:cs typeface="Helvetica Neue"/>
                </a:rPr>
                <a:t>0%</a:t>
              </a:r>
            </a:p>
          </p:txBody>
        </p:sp>
        <p:sp>
          <p:nvSpPr>
            <p:cNvPr id="62480" name="Line 17"/>
            <p:cNvSpPr>
              <a:spLocks noChangeShapeType="1"/>
            </p:cNvSpPr>
            <p:nvPr/>
          </p:nvSpPr>
          <p:spPr bwMode="auto">
            <a:xfrm flipV="1">
              <a:off x="8067198" y="1168076"/>
              <a:ext cx="0" cy="25135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 Neue"/>
                <a:cs typeface="Helvetica Neue"/>
              </a:endParaRPr>
            </a:p>
          </p:txBody>
        </p:sp>
        <p:sp>
          <p:nvSpPr>
            <p:cNvPr id="62481" name="Line 21"/>
            <p:cNvSpPr>
              <a:spLocks noChangeShapeType="1"/>
            </p:cNvSpPr>
            <p:nvPr/>
          </p:nvSpPr>
          <p:spPr bwMode="auto">
            <a:xfrm flipV="1">
              <a:off x="9030420" y="1160701"/>
              <a:ext cx="0" cy="25120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 Neue"/>
                <a:cs typeface="Helvetica Neue"/>
              </a:endParaRPr>
            </a:p>
          </p:txBody>
        </p:sp>
        <p:cxnSp>
          <p:nvCxnSpPr>
            <p:cNvPr id="102" name="Straight Arrow Connector 101"/>
            <p:cNvCxnSpPr>
              <a:stCxn id="62474" idx="0"/>
              <a:endCxn id="62474" idx="2"/>
            </p:cNvCxnSpPr>
            <p:nvPr/>
          </p:nvCxnSpPr>
          <p:spPr>
            <a:xfrm rot="16200000" flipH="1">
              <a:off x="8170824" y="1639176"/>
              <a:ext cx="757796" cy="1586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483" name="TextBox 102"/>
            <p:cNvSpPr txBox="1">
              <a:spLocks noChangeArrowheads="1"/>
            </p:cNvSpPr>
            <p:nvPr/>
          </p:nvSpPr>
          <p:spPr bwMode="auto">
            <a:xfrm>
              <a:off x="8502710" y="1333308"/>
              <a:ext cx="617765" cy="610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sv-SE" sz="1600" dirty="0">
                  <a:latin typeface="Helvetica Neue"/>
                  <a:cs typeface="Helvetica Neue"/>
                </a:rPr>
                <a:t>33%</a:t>
              </a:r>
              <a:endParaRPr lang="en-US" sz="1600" dirty="0">
                <a:latin typeface="Helvetica Neue"/>
                <a:cs typeface="Helvetica Neue"/>
              </a:endParaRPr>
            </a:p>
          </p:txBody>
        </p:sp>
        <p:cxnSp>
          <p:nvCxnSpPr>
            <p:cNvPr id="104" name="Straight Arrow Connector 103"/>
            <p:cNvCxnSpPr/>
            <p:nvPr/>
          </p:nvCxnSpPr>
          <p:spPr>
            <a:xfrm rot="16200000" flipH="1">
              <a:off x="7790338" y="2784458"/>
              <a:ext cx="1515594" cy="1587"/>
            </a:xfrm>
            <a:prstGeom prst="straightConnector1">
              <a:avLst/>
            </a:prstGeom>
            <a:ln w="25400">
              <a:solidFill>
                <a:schemeClr val="bg1"/>
              </a:solidFill>
              <a:prstDash val="sysDot"/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485" name="TextBox 104"/>
            <p:cNvSpPr txBox="1">
              <a:spLocks noChangeArrowheads="1"/>
            </p:cNvSpPr>
            <p:nvPr/>
          </p:nvSpPr>
          <p:spPr bwMode="auto">
            <a:xfrm>
              <a:off x="8502048" y="2540062"/>
              <a:ext cx="617765" cy="610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sv-SE" sz="1600">
                  <a:solidFill>
                    <a:schemeClr val="bg1"/>
                  </a:solidFill>
                  <a:latin typeface="Helvetica Neue"/>
                  <a:cs typeface="Helvetica Neue"/>
                </a:rPr>
                <a:t>66%</a:t>
              </a:r>
              <a:endParaRPr lang="en-US" sz="1600">
                <a:solidFill>
                  <a:schemeClr val="bg1"/>
                </a:solidFill>
                <a:latin typeface="Helvetica Neue"/>
                <a:cs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0343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>
                <a:latin typeface="Helvetica Neue Light"/>
                <a:ea typeface="ＭＳ Ｐゴシック" charset="0"/>
                <a:cs typeface="Helvetica Neue Light"/>
              </a:rPr>
              <a:t>Problem</a:t>
            </a:r>
            <a:endParaRPr lang="en-US">
              <a:latin typeface="Helvetica Neue Light"/>
              <a:ea typeface="ＭＳ Ｐゴシック" charset="0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85850"/>
            <a:ext cx="5867400" cy="3657600"/>
          </a:xfrm>
        </p:spPr>
        <p:txBody>
          <a:bodyPr/>
          <a:lstStyle/>
          <a:p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2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resources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: CPUs &amp;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mem</a:t>
            </a:r>
            <a:endParaRPr lang="sv-SE" b="1" dirty="0">
              <a:latin typeface="Helvetica Neue Light"/>
              <a:ea typeface="ＭＳ Ｐゴシック" charset="0"/>
              <a:cs typeface="Helvetica Neue Light"/>
            </a:endParaRPr>
          </a:p>
          <a:p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User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1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wants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</a:t>
            </a:r>
            <a:r>
              <a:rPr lang="sv-SE" b="1" dirty="0">
                <a:latin typeface="Helvetica Neue Light"/>
                <a:ea typeface="ＭＳ Ｐゴシック" charset="0"/>
                <a:cs typeface="Helvetica Neue Light"/>
              </a:rPr>
              <a:t>&lt;1 CPU, 4 GB&gt; 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per task</a:t>
            </a:r>
            <a:endParaRPr lang="sv-SE" b="1" dirty="0">
              <a:latin typeface="Helvetica Neue Light"/>
              <a:ea typeface="ＭＳ Ｐゴシック" charset="0"/>
              <a:cs typeface="Helvetica Neue Light"/>
            </a:endParaRPr>
          </a:p>
          <a:p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User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2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wants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</a:t>
            </a:r>
            <a:r>
              <a:rPr lang="sv-SE" b="1" dirty="0">
                <a:latin typeface="Helvetica Neue Light"/>
                <a:ea typeface="ＭＳ Ｐゴシック" charset="0"/>
                <a:cs typeface="Helvetica Neue Light"/>
              </a:rPr>
              <a:t>&lt;3 CPU, 1 GB&gt; 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per task</a:t>
            </a:r>
            <a:endParaRPr lang="sv-SE" i="1" dirty="0">
              <a:solidFill>
                <a:srgbClr val="999900"/>
              </a:solidFill>
              <a:latin typeface="Helvetica Neue Light"/>
              <a:ea typeface="ＭＳ Ｐゴシック" charset="0"/>
              <a:cs typeface="Helvetica Neue Light"/>
            </a:endParaRPr>
          </a:p>
          <a:p>
            <a:r>
              <a:rPr lang="sv-SE" b="1" i="1" dirty="0" err="1">
                <a:solidFill>
                  <a:srgbClr val="FF0000"/>
                </a:solidFill>
                <a:latin typeface="Helvetica Neue Light"/>
                <a:ea typeface="ＭＳ Ｐゴシック" charset="0"/>
                <a:cs typeface="Helvetica Neue Light"/>
              </a:rPr>
              <a:t>What’s</a:t>
            </a:r>
            <a:r>
              <a:rPr lang="sv-SE" b="1" i="1" dirty="0">
                <a:solidFill>
                  <a:srgbClr val="FF0000"/>
                </a:solidFill>
                <a:latin typeface="Helvetica Neue Light"/>
                <a:ea typeface="ＭＳ Ｐゴシック" charset="0"/>
                <a:cs typeface="Helvetica Neue Light"/>
              </a:rPr>
              <a:t> a fair </a:t>
            </a:r>
            <a:r>
              <a:rPr lang="sv-SE" b="1" i="1" dirty="0" err="1">
                <a:solidFill>
                  <a:srgbClr val="FF0000"/>
                </a:solidFill>
                <a:latin typeface="Helvetica Neue Light"/>
                <a:ea typeface="ＭＳ Ｐゴシック" charset="0"/>
                <a:cs typeface="Helvetica Neue Light"/>
              </a:rPr>
              <a:t>allocation</a:t>
            </a:r>
            <a:r>
              <a:rPr lang="sv-SE" b="1" i="1" dirty="0">
                <a:solidFill>
                  <a:srgbClr val="FF0000"/>
                </a:solidFill>
                <a:latin typeface="Helvetica Neue Light"/>
                <a:ea typeface="ＭＳ Ｐゴシック" charset="0"/>
                <a:cs typeface="Helvetica Neue Light"/>
              </a:rPr>
              <a:t>?</a:t>
            </a:r>
          </a:p>
          <a:p>
            <a:endParaRPr lang="sv-SE" i="1" dirty="0">
              <a:solidFill>
                <a:srgbClr val="999900"/>
              </a:solidFill>
              <a:latin typeface="Helvetica Neue Light"/>
              <a:ea typeface="ＭＳ Ｐゴシック" charset="0"/>
              <a:cs typeface="Helvetica Neue Light"/>
            </a:endParaRPr>
          </a:p>
        </p:txBody>
      </p:sp>
      <p:grpSp>
        <p:nvGrpSpPr>
          <p:cNvPr id="4" name="Group 84"/>
          <p:cNvGrpSpPr>
            <a:grpSpLocks/>
          </p:cNvGrpSpPr>
          <p:nvPr/>
        </p:nvGrpSpPr>
        <p:grpSpPr bwMode="auto">
          <a:xfrm>
            <a:off x="6032500" y="1038226"/>
            <a:ext cx="2427288" cy="2189633"/>
            <a:chOff x="6716708" y="4075630"/>
            <a:chExt cx="2427292" cy="2919143"/>
          </a:xfrm>
        </p:grpSpPr>
        <p:sp>
          <p:nvSpPr>
            <p:cNvPr id="70661" name="Text Box 7"/>
            <p:cNvSpPr txBox="1">
              <a:spLocks noChangeArrowheads="1"/>
            </p:cNvSpPr>
            <p:nvPr/>
          </p:nvSpPr>
          <p:spPr bwMode="auto">
            <a:xfrm>
              <a:off x="8153400" y="6543424"/>
              <a:ext cx="990600" cy="451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sv-SE" sz="1600">
                  <a:latin typeface="Helvetica Neue Light"/>
                  <a:cs typeface="Helvetica Neue Light"/>
                </a:rPr>
                <a:t>mem</a:t>
              </a:r>
              <a:endParaRPr lang="en-US" sz="1600">
                <a:latin typeface="Helvetica Neue Light"/>
                <a:cs typeface="Helvetica Neue Light"/>
              </a:endParaRPr>
            </a:p>
          </p:txBody>
        </p:sp>
        <p:sp>
          <p:nvSpPr>
            <p:cNvPr id="70662" name="Text Box 7"/>
            <p:cNvSpPr txBox="1">
              <a:spLocks noChangeArrowheads="1"/>
            </p:cNvSpPr>
            <p:nvPr/>
          </p:nvSpPr>
          <p:spPr bwMode="auto">
            <a:xfrm>
              <a:off x="7293264" y="6543423"/>
              <a:ext cx="722416" cy="451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>
                  <a:latin typeface="Helvetica Neue Light"/>
                  <a:cs typeface="Helvetica Neue Light"/>
                </a:rPr>
                <a:t>CPU</a:t>
              </a:r>
            </a:p>
          </p:txBody>
        </p:sp>
        <p:sp>
          <p:nvSpPr>
            <p:cNvPr id="70663" name="Rectangle 2"/>
            <p:cNvSpPr>
              <a:spLocks noChangeArrowheads="1"/>
            </p:cNvSpPr>
            <p:nvPr/>
          </p:nvSpPr>
          <p:spPr bwMode="auto">
            <a:xfrm>
              <a:off x="7297747" y="4191000"/>
              <a:ext cx="722347" cy="232302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Helvetica Neue Light"/>
                <a:cs typeface="Helvetica Neue Light"/>
              </a:endParaRPr>
            </a:p>
          </p:txBody>
        </p:sp>
        <p:sp>
          <p:nvSpPr>
            <p:cNvPr id="70664" name="Line 11"/>
            <p:cNvSpPr>
              <a:spLocks noChangeShapeType="1"/>
            </p:cNvSpPr>
            <p:nvPr/>
          </p:nvSpPr>
          <p:spPr bwMode="auto">
            <a:xfrm flipH="1" flipV="1">
              <a:off x="7188165" y="4192159"/>
              <a:ext cx="916019" cy="22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 Neue Light"/>
                <a:cs typeface="Helvetica Neue Light"/>
              </a:endParaRPr>
            </a:p>
          </p:txBody>
        </p:sp>
        <p:sp>
          <p:nvSpPr>
            <p:cNvPr id="70665" name="Text Box 12"/>
            <p:cNvSpPr txBox="1">
              <a:spLocks noChangeArrowheads="1"/>
            </p:cNvSpPr>
            <p:nvPr/>
          </p:nvSpPr>
          <p:spPr bwMode="auto">
            <a:xfrm>
              <a:off x="6716708" y="4075630"/>
              <a:ext cx="525786" cy="328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>
                  <a:solidFill>
                    <a:srgbClr val="292929"/>
                  </a:solidFill>
                  <a:latin typeface="Helvetica Neue Light"/>
                  <a:cs typeface="Helvetica Neue Light"/>
                </a:rPr>
                <a:t>100%</a:t>
              </a:r>
            </a:p>
          </p:txBody>
        </p:sp>
        <p:sp>
          <p:nvSpPr>
            <p:cNvPr id="70666" name="Line 13"/>
            <p:cNvSpPr>
              <a:spLocks noChangeShapeType="1"/>
            </p:cNvSpPr>
            <p:nvPr/>
          </p:nvSpPr>
          <p:spPr bwMode="auto">
            <a:xfrm flipH="1">
              <a:off x="7188165" y="5343558"/>
              <a:ext cx="912226" cy="6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 Neue Light"/>
                <a:cs typeface="Helvetica Neue Light"/>
              </a:endParaRPr>
            </a:p>
          </p:txBody>
        </p:sp>
        <p:sp>
          <p:nvSpPr>
            <p:cNvPr id="70667" name="Line 14"/>
            <p:cNvSpPr>
              <a:spLocks noChangeShapeType="1"/>
            </p:cNvSpPr>
            <p:nvPr/>
          </p:nvSpPr>
          <p:spPr bwMode="auto">
            <a:xfrm flipH="1" flipV="1">
              <a:off x="7188165" y="6500645"/>
              <a:ext cx="912226" cy="10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 Neue Light"/>
                <a:cs typeface="Helvetica Neue Light"/>
              </a:endParaRPr>
            </a:p>
          </p:txBody>
        </p:sp>
        <p:sp>
          <p:nvSpPr>
            <p:cNvPr id="70668" name="Text Box 15"/>
            <p:cNvSpPr txBox="1">
              <a:spLocks noChangeArrowheads="1"/>
            </p:cNvSpPr>
            <p:nvPr/>
          </p:nvSpPr>
          <p:spPr bwMode="auto">
            <a:xfrm>
              <a:off x="6826114" y="5226185"/>
              <a:ext cx="410573" cy="328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>
                  <a:solidFill>
                    <a:srgbClr val="292929"/>
                  </a:solidFill>
                  <a:latin typeface="Helvetica Neue Light"/>
                  <a:cs typeface="Helvetica Neue Light"/>
                </a:rPr>
                <a:t>50%</a:t>
              </a:r>
            </a:p>
          </p:txBody>
        </p:sp>
        <p:sp>
          <p:nvSpPr>
            <p:cNvPr id="70669" name="Text Box 16"/>
            <p:cNvSpPr txBox="1">
              <a:spLocks noChangeArrowheads="1"/>
            </p:cNvSpPr>
            <p:nvPr/>
          </p:nvSpPr>
          <p:spPr bwMode="auto">
            <a:xfrm>
              <a:off x="6935518" y="6379690"/>
              <a:ext cx="296490" cy="328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>
                  <a:solidFill>
                    <a:srgbClr val="292929"/>
                  </a:solidFill>
                  <a:latin typeface="Helvetica Neue Light"/>
                  <a:cs typeface="Helvetica Neue Light"/>
                </a:rPr>
                <a:t>0%</a:t>
              </a:r>
            </a:p>
          </p:txBody>
        </p:sp>
        <p:sp>
          <p:nvSpPr>
            <p:cNvPr id="70670" name="Line 17"/>
            <p:cNvSpPr>
              <a:spLocks noChangeShapeType="1"/>
            </p:cNvSpPr>
            <p:nvPr/>
          </p:nvSpPr>
          <p:spPr bwMode="auto">
            <a:xfrm flipV="1">
              <a:off x="7296583" y="4100706"/>
              <a:ext cx="0" cy="25135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 Neue Light"/>
                <a:cs typeface="Helvetica Neue Light"/>
              </a:endParaRPr>
            </a:p>
          </p:txBody>
        </p:sp>
        <p:sp>
          <p:nvSpPr>
            <p:cNvPr id="70671" name="Line 21"/>
            <p:cNvSpPr>
              <a:spLocks noChangeShapeType="1"/>
            </p:cNvSpPr>
            <p:nvPr/>
          </p:nvSpPr>
          <p:spPr bwMode="auto">
            <a:xfrm flipV="1">
              <a:off x="8018999" y="4093331"/>
              <a:ext cx="0" cy="25120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 Neue Light"/>
                <a:cs typeface="Helvetica Neue Light"/>
              </a:endParaRPr>
            </a:p>
          </p:txBody>
        </p:sp>
        <p:sp>
          <p:nvSpPr>
            <p:cNvPr id="70672" name="Line 11"/>
            <p:cNvSpPr>
              <a:spLocks noChangeShapeType="1"/>
            </p:cNvSpPr>
            <p:nvPr/>
          </p:nvSpPr>
          <p:spPr bwMode="auto">
            <a:xfrm flipH="1" flipV="1">
              <a:off x="7176550" y="4785136"/>
              <a:ext cx="916019" cy="22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 Neue Light"/>
                <a:cs typeface="Helvetica Neue Light"/>
              </a:endParaRPr>
            </a:p>
          </p:txBody>
        </p:sp>
        <p:sp>
          <p:nvSpPr>
            <p:cNvPr id="70673" name="Line 19"/>
            <p:cNvSpPr>
              <a:spLocks noChangeShapeType="1"/>
            </p:cNvSpPr>
            <p:nvPr/>
          </p:nvSpPr>
          <p:spPr bwMode="auto">
            <a:xfrm flipH="1">
              <a:off x="7188165" y="5945387"/>
              <a:ext cx="914123" cy="6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 Neue Light"/>
                <a:cs typeface="Helvetica Neue Light"/>
              </a:endParaRPr>
            </a:p>
          </p:txBody>
        </p:sp>
        <p:sp>
          <p:nvSpPr>
            <p:cNvPr id="70674" name="Rectangle 2"/>
            <p:cNvSpPr>
              <a:spLocks noChangeArrowheads="1"/>
            </p:cNvSpPr>
            <p:nvPr/>
          </p:nvSpPr>
          <p:spPr bwMode="auto">
            <a:xfrm>
              <a:off x="8261363" y="4191000"/>
              <a:ext cx="722347" cy="232302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Helvetica Neue Light"/>
                <a:cs typeface="Helvetica Neue Light"/>
              </a:endParaRPr>
            </a:p>
          </p:txBody>
        </p:sp>
        <p:sp>
          <p:nvSpPr>
            <p:cNvPr id="70675" name="Line 11"/>
            <p:cNvSpPr>
              <a:spLocks noChangeShapeType="1"/>
            </p:cNvSpPr>
            <p:nvPr/>
          </p:nvSpPr>
          <p:spPr bwMode="auto">
            <a:xfrm flipH="1" flipV="1">
              <a:off x="8151781" y="4192159"/>
              <a:ext cx="916019" cy="22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 Neue Light"/>
                <a:cs typeface="Helvetica Neue Light"/>
              </a:endParaRPr>
            </a:p>
          </p:txBody>
        </p:sp>
        <p:sp>
          <p:nvSpPr>
            <p:cNvPr id="70676" name="Line 13"/>
            <p:cNvSpPr>
              <a:spLocks noChangeShapeType="1"/>
            </p:cNvSpPr>
            <p:nvPr/>
          </p:nvSpPr>
          <p:spPr bwMode="auto">
            <a:xfrm flipH="1">
              <a:off x="8151781" y="5343558"/>
              <a:ext cx="912226" cy="6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 Neue Light"/>
                <a:cs typeface="Helvetica Neue Light"/>
              </a:endParaRPr>
            </a:p>
          </p:txBody>
        </p:sp>
        <p:sp>
          <p:nvSpPr>
            <p:cNvPr id="70677" name="Line 14"/>
            <p:cNvSpPr>
              <a:spLocks noChangeShapeType="1"/>
            </p:cNvSpPr>
            <p:nvPr/>
          </p:nvSpPr>
          <p:spPr bwMode="auto">
            <a:xfrm flipH="1" flipV="1">
              <a:off x="8151781" y="6500645"/>
              <a:ext cx="912226" cy="10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 Neue Light"/>
                <a:cs typeface="Helvetica Neue Light"/>
              </a:endParaRPr>
            </a:p>
          </p:txBody>
        </p:sp>
        <p:sp>
          <p:nvSpPr>
            <p:cNvPr id="70678" name="Line 17"/>
            <p:cNvSpPr>
              <a:spLocks noChangeShapeType="1"/>
            </p:cNvSpPr>
            <p:nvPr/>
          </p:nvSpPr>
          <p:spPr bwMode="auto">
            <a:xfrm flipV="1">
              <a:off x="8260199" y="4100706"/>
              <a:ext cx="0" cy="25135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 Neue Light"/>
                <a:cs typeface="Helvetica Neue Light"/>
              </a:endParaRPr>
            </a:p>
          </p:txBody>
        </p:sp>
        <p:sp>
          <p:nvSpPr>
            <p:cNvPr id="70679" name="Line 21"/>
            <p:cNvSpPr>
              <a:spLocks noChangeShapeType="1"/>
            </p:cNvSpPr>
            <p:nvPr/>
          </p:nvSpPr>
          <p:spPr bwMode="auto">
            <a:xfrm flipV="1">
              <a:off x="8982615" y="4093331"/>
              <a:ext cx="0" cy="25120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 Neue Light"/>
                <a:cs typeface="Helvetica Neue Light"/>
              </a:endParaRPr>
            </a:p>
          </p:txBody>
        </p:sp>
        <p:sp>
          <p:nvSpPr>
            <p:cNvPr id="70680" name="Line 11"/>
            <p:cNvSpPr>
              <a:spLocks noChangeShapeType="1"/>
            </p:cNvSpPr>
            <p:nvPr/>
          </p:nvSpPr>
          <p:spPr bwMode="auto">
            <a:xfrm flipH="1" flipV="1">
              <a:off x="8140166" y="4785136"/>
              <a:ext cx="916019" cy="22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 Neue Light"/>
                <a:cs typeface="Helvetica Neue Light"/>
              </a:endParaRPr>
            </a:p>
          </p:txBody>
        </p:sp>
        <p:sp>
          <p:nvSpPr>
            <p:cNvPr id="70681" name="Line 19"/>
            <p:cNvSpPr>
              <a:spLocks noChangeShapeType="1"/>
            </p:cNvSpPr>
            <p:nvPr/>
          </p:nvSpPr>
          <p:spPr bwMode="auto">
            <a:xfrm flipH="1">
              <a:off x="8151781" y="5945387"/>
              <a:ext cx="914123" cy="6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 Neue Light"/>
                <a:cs typeface="Helvetica Neue Light"/>
              </a:endParaRPr>
            </a:p>
          </p:txBody>
        </p:sp>
        <p:sp>
          <p:nvSpPr>
            <p:cNvPr id="70682" name="TextBox 83"/>
            <p:cNvSpPr txBox="1">
              <a:spLocks noChangeArrowheads="1"/>
            </p:cNvSpPr>
            <p:nvPr/>
          </p:nvSpPr>
          <p:spPr bwMode="auto">
            <a:xfrm>
              <a:off x="7315196" y="4748645"/>
              <a:ext cx="1676404" cy="861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sv-SE" sz="3600" dirty="0">
                  <a:latin typeface="Helvetica Neue Light"/>
                  <a:cs typeface="Helvetica Neue Light"/>
                </a:rPr>
                <a:t>? </a:t>
              </a:r>
              <a:r>
                <a:rPr lang="sv-SE" sz="3600" dirty="0" smtClean="0">
                  <a:latin typeface="Helvetica Neue Light"/>
                  <a:cs typeface="Helvetica Neue Light"/>
                </a:rPr>
                <a:t>   </a:t>
              </a:r>
              <a:r>
                <a:rPr lang="sv-SE" sz="2200" dirty="0" smtClean="0">
                  <a:latin typeface="Helvetica Neue Light"/>
                  <a:cs typeface="Helvetica Neue Light"/>
                </a:rPr>
                <a:t> </a:t>
              </a:r>
              <a:r>
                <a:rPr lang="sv-SE" sz="3600" dirty="0" smtClean="0">
                  <a:latin typeface="Helvetica Neue Light"/>
                  <a:cs typeface="Helvetica Neue Light"/>
                </a:rPr>
                <a:t> </a:t>
              </a:r>
              <a:r>
                <a:rPr lang="sv-SE" sz="3600" dirty="0">
                  <a:latin typeface="Helvetica Neue Light"/>
                  <a:cs typeface="Helvetica Neue Light"/>
                </a:rPr>
                <a:t>?</a:t>
              </a:r>
              <a:endParaRPr lang="en-US" sz="3600" dirty="0">
                <a:latin typeface="Helvetica Neue Light"/>
                <a:cs typeface="Helvetica Neue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6370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00100"/>
            <a:ext cx="5753100" cy="44704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sv-SE" i="1" dirty="0">
                <a:solidFill>
                  <a:srgbClr val="FF0000"/>
                </a:solidFill>
                <a:latin typeface="Helvetica Neue Light"/>
                <a:ea typeface="ＭＳ Ｐゴシック" charset="0"/>
                <a:cs typeface="Helvetica Neue Light"/>
              </a:rPr>
              <a:t>Asset </a:t>
            </a:r>
            <a:r>
              <a:rPr lang="sv-SE" i="1" dirty="0" err="1">
                <a:solidFill>
                  <a:srgbClr val="FF0000"/>
                </a:solidFill>
                <a:latin typeface="Helvetica Neue Light"/>
                <a:ea typeface="ＭＳ Ｐゴシック" charset="0"/>
                <a:cs typeface="Helvetica Neue Light"/>
              </a:rPr>
              <a:t>Fairness</a:t>
            </a:r>
            <a:endParaRPr lang="sv-SE" i="1" dirty="0">
              <a:solidFill>
                <a:srgbClr val="FF0000"/>
              </a:solidFill>
              <a:latin typeface="Helvetica Neue Light"/>
              <a:ea typeface="ＭＳ Ｐゴシック" charset="0"/>
              <a:cs typeface="Helvetica Neue Light"/>
            </a:endParaRPr>
          </a:p>
          <a:p>
            <a:pPr lvl="1">
              <a:lnSpc>
                <a:spcPct val="120000"/>
              </a:lnSpc>
            </a:pP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Equalize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each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user’s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</a:t>
            </a:r>
            <a:r>
              <a:rPr lang="sv-SE" b="1" i="1" dirty="0" err="1">
                <a:latin typeface="Helvetica Neue Light"/>
                <a:ea typeface="ＭＳ Ｐゴシック" charset="0"/>
                <a:cs typeface="Helvetica Neue Light"/>
              </a:rPr>
              <a:t>sum</a:t>
            </a:r>
            <a:r>
              <a:rPr lang="sv-SE" b="1" i="1" dirty="0">
                <a:latin typeface="Helvetica Neue Light"/>
                <a:ea typeface="ＭＳ Ｐゴシック" charset="0"/>
                <a:cs typeface="Helvetica Neue Light"/>
              </a:rPr>
              <a:t> </a:t>
            </a:r>
            <a:r>
              <a:rPr lang="sv-SE" b="1" i="1" dirty="0" err="1">
                <a:latin typeface="Helvetica Neue Light"/>
                <a:ea typeface="ＭＳ Ｐゴシック" charset="0"/>
                <a:cs typeface="Helvetica Neue Light"/>
              </a:rPr>
              <a:t>of</a:t>
            </a:r>
            <a:r>
              <a:rPr lang="sv-SE" b="1" i="1" dirty="0">
                <a:latin typeface="Helvetica Neue Light"/>
                <a:ea typeface="ＭＳ Ｐゴシック" charset="0"/>
                <a:cs typeface="Helvetica Neue Light"/>
              </a:rPr>
              <a:t> </a:t>
            </a:r>
            <a:r>
              <a:rPr lang="sv-SE" b="1" i="1" dirty="0" err="1">
                <a:latin typeface="Helvetica Neue Light"/>
                <a:ea typeface="ＭＳ Ｐゴシック" charset="0"/>
                <a:cs typeface="Helvetica Neue Light"/>
              </a:rPr>
              <a:t>resource</a:t>
            </a:r>
            <a:r>
              <a:rPr lang="sv-SE" b="1" i="1" dirty="0">
                <a:latin typeface="Helvetica Neue Light"/>
                <a:ea typeface="ＭＳ Ｐゴシック" charset="0"/>
                <a:cs typeface="Helvetica Neue Light"/>
              </a:rPr>
              <a:t> </a:t>
            </a:r>
            <a:r>
              <a:rPr lang="sv-SE" b="1" i="1" dirty="0" err="1">
                <a:latin typeface="Helvetica Neue Light"/>
                <a:ea typeface="ＭＳ Ｐゴシック" charset="0"/>
                <a:cs typeface="Helvetica Neue Light"/>
              </a:rPr>
              <a:t>shares</a:t>
            </a:r>
            <a:endParaRPr lang="sv-SE" b="1" i="1" dirty="0">
              <a:latin typeface="Helvetica Neue Light"/>
              <a:ea typeface="ＭＳ Ｐゴシック" charset="0"/>
              <a:cs typeface="Helvetica Neue Light"/>
            </a:endParaRPr>
          </a:p>
          <a:p>
            <a:pPr lvl="1">
              <a:lnSpc>
                <a:spcPct val="120000"/>
              </a:lnSpc>
            </a:pPr>
            <a:endParaRPr lang="sv-SE" dirty="0">
              <a:latin typeface="Helvetica Neue Light"/>
              <a:ea typeface="ＭＳ Ｐゴシック" charset="0"/>
              <a:cs typeface="Helvetica Neue Light"/>
            </a:endParaRPr>
          </a:p>
          <a:p>
            <a:pPr>
              <a:lnSpc>
                <a:spcPct val="120000"/>
              </a:lnSpc>
            </a:pP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Cluster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with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28 CPUs, 56 GB RAM</a:t>
            </a:r>
          </a:p>
          <a:p>
            <a:pPr lvl="1">
              <a:lnSpc>
                <a:spcPct val="120000"/>
              </a:lnSpc>
            </a:pPr>
            <a:r>
              <a:rPr lang="en-US" i="1" dirty="0">
                <a:latin typeface="Helvetica Neue Light"/>
                <a:ea typeface="ＭＳ Ｐゴシック" charset="0"/>
                <a:cs typeface="Helvetica Neue Light"/>
              </a:rPr>
              <a:t>U</a:t>
            </a:r>
            <a:r>
              <a:rPr lang="en-US" baseline="-25000" dirty="0">
                <a:latin typeface="Helvetica Neue Light"/>
                <a:ea typeface="ＭＳ Ｐゴシック" charset="0"/>
                <a:cs typeface="Helvetica Neue Light"/>
              </a:rPr>
              <a:t>1</a:t>
            </a: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 needs &lt;1 CPU, 2 GB RAM&gt; per task, </a:t>
            </a:r>
            <a:r>
              <a:rPr lang="en-US" dirty="0" smtClean="0">
                <a:latin typeface="Helvetica Neue Light"/>
                <a:ea typeface="ＭＳ Ｐゴシック" charset="0"/>
                <a:cs typeface="Helvetica Neue Light"/>
              </a:rPr>
              <a:t>or</a:t>
            </a:r>
            <a:br>
              <a:rPr lang="en-US" dirty="0" smtClean="0">
                <a:latin typeface="Helvetica Neue Light"/>
                <a:ea typeface="ＭＳ Ｐゴシック" charset="0"/>
                <a:cs typeface="Helvetica Neue Light"/>
              </a:rPr>
            </a:br>
            <a:r>
              <a:rPr lang="en-US" dirty="0" smtClean="0">
                <a:latin typeface="Helvetica Neue Light"/>
                <a:ea typeface="ＭＳ Ｐゴシック" charset="0"/>
                <a:cs typeface="Helvetica Neue Light"/>
              </a:rPr>
              <a:t> </a:t>
            </a: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&lt;3.6% CPUs, 3.6% RAM&gt; per task</a:t>
            </a:r>
          </a:p>
          <a:p>
            <a:pPr lvl="1">
              <a:lnSpc>
                <a:spcPct val="120000"/>
              </a:lnSpc>
            </a:pPr>
            <a:r>
              <a:rPr lang="en-US" i="1" dirty="0">
                <a:latin typeface="Helvetica Neue Light"/>
                <a:ea typeface="ＭＳ Ｐゴシック" charset="0"/>
                <a:cs typeface="Helvetica Neue Light"/>
              </a:rPr>
              <a:t>U</a:t>
            </a:r>
            <a:r>
              <a:rPr lang="en-US" baseline="-25000" dirty="0">
                <a:latin typeface="Helvetica Neue Light"/>
                <a:ea typeface="ＭＳ Ｐゴシック" charset="0"/>
                <a:cs typeface="Helvetica Neue Light"/>
              </a:rPr>
              <a:t>2</a:t>
            </a: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 needs &lt;1 CPU, 4 GB RAM&gt; per task, or </a:t>
            </a:r>
            <a:r>
              <a:rPr lang="en-US" dirty="0" smtClean="0">
                <a:latin typeface="Helvetica Neue Light"/>
                <a:ea typeface="ＭＳ Ｐゴシック" charset="0"/>
                <a:cs typeface="Helvetica Neue Light"/>
              </a:rPr>
              <a:t/>
            </a:r>
            <a:br>
              <a:rPr lang="en-US" dirty="0" smtClean="0">
                <a:latin typeface="Helvetica Neue Light"/>
                <a:ea typeface="ＭＳ Ｐゴシック" charset="0"/>
                <a:cs typeface="Helvetica Neue Light"/>
              </a:rPr>
            </a:br>
            <a:r>
              <a:rPr lang="en-US" dirty="0" smtClean="0">
                <a:latin typeface="Helvetica Neue Light"/>
                <a:ea typeface="ＭＳ Ｐゴシック" charset="0"/>
                <a:cs typeface="Helvetica Neue Light"/>
              </a:rPr>
              <a:t>&lt;</a:t>
            </a: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3.6% CPUs, 7.2% RAM&gt; per task</a:t>
            </a:r>
          </a:p>
          <a:p>
            <a:pPr lvl="1">
              <a:lnSpc>
                <a:spcPct val="120000"/>
              </a:lnSpc>
            </a:pPr>
            <a:endParaRPr lang="sv-SE" dirty="0">
              <a:latin typeface="Helvetica Neue Light"/>
              <a:ea typeface="ＭＳ Ｐゴシック" charset="0"/>
              <a:cs typeface="Helvetica Neue Light"/>
            </a:endParaRPr>
          </a:p>
          <a:p>
            <a:pPr>
              <a:lnSpc>
                <a:spcPct val="120000"/>
              </a:lnSpc>
            </a:pP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Asset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fairness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yields</a:t>
            </a:r>
            <a:endParaRPr lang="sv-SE" dirty="0">
              <a:latin typeface="Helvetica Neue Light"/>
              <a:ea typeface="ＭＳ Ｐゴシック" charset="0"/>
              <a:cs typeface="Helvetica Neue Light"/>
            </a:endParaRPr>
          </a:p>
          <a:p>
            <a:pPr lvl="1">
              <a:lnSpc>
                <a:spcPct val="120000"/>
              </a:lnSpc>
            </a:pPr>
            <a:r>
              <a:rPr lang="en-US" i="1" dirty="0">
                <a:latin typeface="Helvetica Neue Light"/>
                <a:ea typeface="ＭＳ Ｐゴシック" charset="0"/>
                <a:cs typeface="Helvetica Neue Light"/>
              </a:rPr>
              <a:t>U</a:t>
            </a:r>
            <a:r>
              <a:rPr lang="en-US" baseline="-25000" dirty="0">
                <a:latin typeface="Helvetica Neue Light"/>
                <a:ea typeface="ＭＳ Ｐゴシック" charset="0"/>
                <a:cs typeface="Helvetica Neue Light"/>
              </a:rPr>
              <a:t>1</a:t>
            </a: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: 12 tasks: &lt;43% CPUs, 43% RAM&gt; (∑=86%)</a:t>
            </a:r>
          </a:p>
          <a:p>
            <a:pPr lvl="1">
              <a:lnSpc>
                <a:spcPct val="120000"/>
              </a:lnSpc>
            </a:pPr>
            <a:r>
              <a:rPr lang="en-US" i="1" dirty="0">
                <a:latin typeface="Helvetica Neue Light"/>
                <a:ea typeface="ＭＳ Ｐゴシック" charset="0"/>
                <a:cs typeface="Helvetica Neue Light"/>
              </a:rPr>
              <a:t>U</a:t>
            </a:r>
            <a:r>
              <a:rPr lang="en-US" baseline="-25000" dirty="0">
                <a:latin typeface="Helvetica Neue Light"/>
                <a:ea typeface="ＭＳ Ｐゴシック" charset="0"/>
                <a:cs typeface="Helvetica Neue Light"/>
              </a:rPr>
              <a:t>2</a:t>
            </a: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: 8 tasks:   &lt;28% CPUs, 57% RAM&gt; (∑=86%)</a:t>
            </a:r>
          </a:p>
          <a:p>
            <a:pPr lvl="1">
              <a:lnSpc>
                <a:spcPct val="120000"/>
              </a:lnSpc>
            </a:pPr>
            <a:endParaRPr lang="sv-SE" dirty="0">
              <a:latin typeface="Helvetica Neue Light"/>
              <a:ea typeface="ＭＳ Ｐゴシック" charset="0"/>
              <a:cs typeface="Helvetica Neue Light"/>
            </a:endParaRPr>
          </a:p>
          <a:p>
            <a:pPr>
              <a:lnSpc>
                <a:spcPct val="120000"/>
              </a:lnSpc>
            </a:pPr>
            <a:endParaRPr lang="sv-SE" sz="1600" dirty="0">
              <a:solidFill>
                <a:srgbClr val="0070C0"/>
              </a:solidFill>
              <a:latin typeface="Helvetica Neue Light"/>
              <a:ea typeface="ＭＳ Ｐゴシック" charset="0"/>
              <a:cs typeface="Helvetica Neue Light"/>
            </a:endParaRPr>
          </a:p>
        </p:txBody>
      </p:sp>
      <p:sp>
        <p:nvSpPr>
          <p:cNvPr id="72706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79872"/>
          </a:xfrm>
        </p:spPr>
        <p:txBody>
          <a:bodyPr/>
          <a:lstStyle/>
          <a:p>
            <a:r>
              <a:rPr lang="sv-SE">
                <a:latin typeface="Calibri" charset="0"/>
                <a:ea typeface="ＭＳ Ｐゴシック" charset="0"/>
              </a:rPr>
              <a:t>A Natural Policy</a:t>
            </a:r>
            <a:endParaRPr lang="en-US">
              <a:latin typeface="Calibri" charset="0"/>
              <a:ea typeface="ＭＳ Ｐゴシック" charset="0"/>
            </a:endParaRP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5791200" y="1938616"/>
            <a:ext cx="3276600" cy="3011014"/>
            <a:chOff x="6682153" y="3366669"/>
            <a:chExt cx="2385644" cy="2936931"/>
          </a:xfrm>
        </p:grpSpPr>
        <p:grpSp>
          <p:nvGrpSpPr>
            <p:cNvPr id="72710" name="Group 26"/>
            <p:cNvGrpSpPr>
              <a:grpSpLocks/>
            </p:cNvGrpSpPr>
            <p:nvPr/>
          </p:nvGrpSpPr>
          <p:grpSpPr bwMode="auto">
            <a:xfrm>
              <a:off x="6682153" y="3366669"/>
              <a:ext cx="2385644" cy="2936931"/>
              <a:chOff x="6473094" y="4360859"/>
              <a:chExt cx="2747106" cy="3381920"/>
            </a:xfrm>
          </p:grpSpPr>
          <p:sp>
            <p:nvSpPr>
              <p:cNvPr id="72719" name="Line 40"/>
              <p:cNvSpPr>
                <a:spLocks noChangeShapeType="1"/>
              </p:cNvSpPr>
              <p:nvPr/>
            </p:nvSpPr>
            <p:spPr bwMode="auto">
              <a:xfrm flipH="1" flipV="1">
                <a:off x="6946900" y="6370637"/>
                <a:ext cx="2273300" cy="3175"/>
              </a:xfrm>
              <a:prstGeom prst="line">
                <a:avLst/>
              </a:prstGeom>
              <a:noFill/>
              <a:ln w="12700">
                <a:solidFill>
                  <a:srgbClr val="5F5F5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Helvetica Neue Light"/>
                  <a:cs typeface="Helvetica Neue Light"/>
                </a:endParaRPr>
              </a:p>
            </p:txBody>
          </p:sp>
          <p:sp>
            <p:nvSpPr>
              <p:cNvPr id="72720" name="Line 34"/>
              <p:cNvSpPr>
                <a:spLocks noChangeShapeType="1"/>
              </p:cNvSpPr>
              <p:nvPr/>
            </p:nvSpPr>
            <p:spPr bwMode="auto">
              <a:xfrm flipH="1" flipV="1">
                <a:off x="6946900" y="4510087"/>
                <a:ext cx="2273300" cy="3175"/>
              </a:xfrm>
              <a:prstGeom prst="line">
                <a:avLst/>
              </a:prstGeom>
              <a:noFill/>
              <a:ln w="12700">
                <a:solidFill>
                  <a:srgbClr val="5F5F5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Helvetica Neue Light"/>
                  <a:cs typeface="Helvetica Neue Light"/>
                </a:endParaRPr>
              </a:p>
            </p:txBody>
          </p:sp>
          <p:sp>
            <p:nvSpPr>
              <p:cNvPr id="72721" name="Line 39"/>
              <p:cNvSpPr>
                <a:spLocks noChangeShapeType="1"/>
              </p:cNvSpPr>
              <p:nvPr/>
            </p:nvSpPr>
            <p:spPr bwMode="auto">
              <a:xfrm flipH="1" flipV="1">
                <a:off x="6946900" y="5440362"/>
                <a:ext cx="2273300" cy="3175"/>
              </a:xfrm>
              <a:prstGeom prst="line">
                <a:avLst/>
              </a:prstGeom>
              <a:noFill/>
              <a:ln w="12700">
                <a:solidFill>
                  <a:srgbClr val="5F5F5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Helvetica Neue Light"/>
                  <a:cs typeface="Helvetica Neue Light"/>
                </a:endParaRPr>
              </a:p>
            </p:txBody>
          </p:sp>
          <p:sp>
            <p:nvSpPr>
              <p:cNvPr id="72722" name="Rectangle 28"/>
              <p:cNvSpPr>
                <a:spLocks noChangeArrowheads="1"/>
              </p:cNvSpPr>
              <p:nvPr/>
            </p:nvSpPr>
            <p:spPr bwMode="auto">
              <a:xfrm>
                <a:off x="8170863" y="4513262"/>
                <a:ext cx="936625" cy="186213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Helvetica Neue Light"/>
                  <a:cs typeface="Helvetica Neue Light"/>
                </a:endParaRPr>
              </a:p>
            </p:txBody>
          </p:sp>
          <p:sp>
            <p:nvSpPr>
              <p:cNvPr id="72723" name="Rectangle 28"/>
              <p:cNvSpPr>
                <a:spLocks noChangeArrowheads="1"/>
              </p:cNvSpPr>
              <p:nvPr/>
            </p:nvSpPr>
            <p:spPr bwMode="auto">
              <a:xfrm>
                <a:off x="7096125" y="4510087"/>
                <a:ext cx="936625" cy="18637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 Neue Light"/>
                  <a:cs typeface="Helvetica Neue Light"/>
                </a:endParaRPr>
              </a:p>
            </p:txBody>
          </p:sp>
          <p:sp>
            <p:nvSpPr>
              <p:cNvPr id="72724" name="Rectangle 29"/>
              <p:cNvSpPr>
                <a:spLocks noChangeArrowheads="1"/>
              </p:cNvSpPr>
              <p:nvPr/>
            </p:nvSpPr>
            <p:spPr bwMode="auto">
              <a:xfrm>
                <a:off x="8047660" y="7476464"/>
                <a:ext cx="161007" cy="184514"/>
              </a:xfrm>
              <a:prstGeom prst="rect">
                <a:avLst/>
              </a:prstGeom>
              <a:solidFill>
                <a:srgbClr val="3F80C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Helvetica Neue Light"/>
                  <a:cs typeface="Helvetica Neue Light"/>
                </a:endParaRPr>
              </a:p>
            </p:txBody>
          </p:sp>
          <p:sp>
            <p:nvSpPr>
              <p:cNvPr id="72725" name="Text Box 30"/>
              <p:cNvSpPr txBox="1">
                <a:spLocks noChangeArrowheads="1"/>
              </p:cNvSpPr>
              <p:nvPr/>
            </p:nvSpPr>
            <p:spPr bwMode="auto">
              <a:xfrm>
                <a:off x="7096126" y="6411910"/>
                <a:ext cx="936625" cy="4493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>
                    <a:latin typeface="Helvetica Neue Light"/>
                    <a:cs typeface="Helvetica Neue Light"/>
                  </a:rPr>
                  <a:t>CPU</a:t>
                </a:r>
              </a:p>
            </p:txBody>
          </p:sp>
          <p:sp>
            <p:nvSpPr>
              <p:cNvPr id="72726" name="Rectangle 31"/>
              <p:cNvSpPr>
                <a:spLocks noChangeArrowheads="1"/>
              </p:cNvSpPr>
              <p:nvPr/>
            </p:nvSpPr>
            <p:spPr bwMode="auto">
              <a:xfrm>
                <a:off x="8052911" y="7113504"/>
                <a:ext cx="163743" cy="205126"/>
              </a:xfrm>
              <a:prstGeom prst="rect">
                <a:avLst/>
              </a:prstGeom>
              <a:solidFill>
                <a:srgbClr val="FF373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Helvetica Neue Light"/>
                  <a:cs typeface="Helvetica Neue Light"/>
                </a:endParaRPr>
              </a:p>
            </p:txBody>
          </p:sp>
          <p:sp>
            <p:nvSpPr>
              <p:cNvPr id="72727" name="Text Box 32"/>
              <p:cNvSpPr txBox="1">
                <a:spLocks noChangeArrowheads="1"/>
              </p:cNvSpPr>
              <p:nvPr/>
            </p:nvSpPr>
            <p:spPr bwMode="auto">
              <a:xfrm>
                <a:off x="8271980" y="7011946"/>
                <a:ext cx="771526" cy="3456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dirty="0">
                    <a:latin typeface="Helvetica Neue Light"/>
                    <a:cs typeface="Helvetica Neue Light"/>
                  </a:rPr>
                  <a:t>User 1</a:t>
                </a:r>
              </a:p>
            </p:txBody>
          </p:sp>
          <p:sp>
            <p:nvSpPr>
              <p:cNvPr id="72728" name="Text Box 33"/>
              <p:cNvSpPr txBox="1">
                <a:spLocks noChangeArrowheads="1"/>
              </p:cNvSpPr>
              <p:nvPr/>
            </p:nvSpPr>
            <p:spPr bwMode="auto">
              <a:xfrm>
                <a:off x="8286656" y="7397089"/>
                <a:ext cx="787034" cy="3456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dirty="0">
                    <a:latin typeface="Helvetica Neue Light"/>
                    <a:cs typeface="Helvetica Neue Light"/>
                  </a:rPr>
                  <a:t>User 2</a:t>
                </a:r>
              </a:p>
            </p:txBody>
          </p:sp>
          <p:sp>
            <p:nvSpPr>
              <p:cNvPr id="72729" name="Text Box 35"/>
              <p:cNvSpPr txBox="1">
                <a:spLocks noChangeArrowheads="1"/>
              </p:cNvSpPr>
              <p:nvPr/>
            </p:nvSpPr>
            <p:spPr bwMode="auto">
              <a:xfrm>
                <a:off x="6473094" y="4360859"/>
                <a:ext cx="581025" cy="3456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>
                    <a:solidFill>
                      <a:srgbClr val="292929"/>
                    </a:solidFill>
                    <a:latin typeface="Helvetica Neue Light"/>
                    <a:cs typeface="Helvetica Neue Light"/>
                  </a:rPr>
                  <a:t>100%</a:t>
                </a:r>
              </a:p>
            </p:txBody>
          </p:sp>
          <p:sp>
            <p:nvSpPr>
              <p:cNvPr id="72730" name="Text Box 41"/>
              <p:cNvSpPr txBox="1">
                <a:spLocks noChangeArrowheads="1"/>
              </p:cNvSpPr>
              <p:nvPr/>
            </p:nvSpPr>
            <p:spPr bwMode="auto">
              <a:xfrm>
                <a:off x="6598506" y="5292722"/>
                <a:ext cx="455612" cy="3456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>
                    <a:solidFill>
                      <a:srgbClr val="292929"/>
                    </a:solidFill>
                    <a:latin typeface="Helvetica Neue Light"/>
                    <a:cs typeface="Helvetica Neue Light"/>
                  </a:rPr>
                  <a:t>50%</a:t>
                </a:r>
              </a:p>
            </p:txBody>
          </p:sp>
          <p:sp>
            <p:nvSpPr>
              <p:cNvPr id="72731" name="Text Box 42"/>
              <p:cNvSpPr txBox="1">
                <a:spLocks noChangeArrowheads="1"/>
              </p:cNvSpPr>
              <p:nvPr/>
            </p:nvSpPr>
            <p:spPr bwMode="auto">
              <a:xfrm>
                <a:off x="6598506" y="6221409"/>
                <a:ext cx="455612" cy="3456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>
                    <a:solidFill>
                      <a:srgbClr val="292929"/>
                    </a:solidFill>
                    <a:latin typeface="Helvetica Neue Light"/>
                    <a:cs typeface="Helvetica Neue Light"/>
                  </a:rPr>
                  <a:t>0%</a:t>
                </a:r>
              </a:p>
            </p:txBody>
          </p:sp>
          <p:sp>
            <p:nvSpPr>
              <p:cNvPr id="72732" name="Line 43"/>
              <p:cNvSpPr>
                <a:spLocks noChangeShapeType="1"/>
              </p:cNvSpPr>
              <p:nvPr/>
            </p:nvSpPr>
            <p:spPr bwMode="auto">
              <a:xfrm flipV="1">
                <a:off x="7096125" y="4432300"/>
                <a:ext cx="0" cy="2019300"/>
              </a:xfrm>
              <a:prstGeom prst="line">
                <a:avLst/>
              </a:prstGeom>
              <a:noFill/>
              <a:ln w="12700">
                <a:solidFill>
                  <a:srgbClr val="5F5F5F"/>
                </a:solidFill>
                <a:prstDash val="dash"/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Helvetica Neue Light"/>
                  <a:cs typeface="Helvetica Neue Light"/>
                </a:endParaRPr>
              </a:p>
            </p:txBody>
          </p:sp>
          <p:sp>
            <p:nvSpPr>
              <p:cNvPr id="72733" name="Text Box 30"/>
              <p:cNvSpPr txBox="1">
                <a:spLocks noChangeArrowheads="1"/>
              </p:cNvSpPr>
              <p:nvPr/>
            </p:nvSpPr>
            <p:spPr bwMode="auto">
              <a:xfrm>
                <a:off x="8170863" y="6411909"/>
                <a:ext cx="936625" cy="4493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>
                    <a:latin typeface="Helvetica Neue Light"/>
                    <a:cs typeface="Helvetica Neue Light"/>
                  </a:rPr>
                  <a:t>RAM</a:t>
                </a:r>
              </a:p>
            </p:txBody>
          </p:sp>
          <p:sp>
            <p:nvSpPr>
              <p:cNvPr id="72734" name="Rectangle 28"/>
              <p:cNvSpPr>
                <a:spLocks noChangeArrowheads="1"/>
              </p:cNvSpPr>
              <p:nvPr/>
            </p:nvSpPr>
            <p:spPr bwMode="auto">
              <a:xfrm>
                <a:off x="7096126" y="4510087"/>
                <a:ext cx="936625" cy="799181"/>
              </a:xfrm>
              <a:prstGeom prst="rect">
                <a:avLst/>
              </a:prstGeom>
              <a:solidFill>
                <a:srgbClr val="FF373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Helvetica Neue Light"/>
                  <a:cs typeface="Helvetica Neue Light"/>
                </a:endParaRPr>
              </a:p>
            </p:txBody>
          </p:sp>
          <p:sp>
            <p:nvSpPr>
              <p:cNvPr id="72735" name="Rectangle 37"/>
              <p:cNvSpPr>
                <a:spLocks noChangeArrowheads="1"/>
              </p:cNvSpPr>
              <p:nvPr/>
            </p:nvSpPr>
            <p:spPr bwMode="auto">
              <a:xfrm>
                <a:off x="8170863" y="5308388"/>
                <a:ext cx="936625" cy="1054646"/>
              </a:xfrm>
              <a:prstGeom prst="rect">
                <a:avLst/>
              </a:prstGeom>
              <a:solidFill>
                <a:srgbClr val="51A2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Helvetica Neue Light"/>
                  <a:cs typeface="Helvetica Neue Light"/>
                </a:endParaRPr>
              </a:p>
            </p:txBody>
          </p:sp>
          <p:sp>
            <p:nvSpPr>
              <p:cNvPr id="72736" name="Rectangle 38"/>
              <p:cNvSpPr>
                <a:spLocks noChangeArrowheads="1"/>
              </p:cNvSpPr>
              <p:nvPr/>
            </p:nvSpPr>
            <p:spPr bwMode="auto">
              <a:xfrm>
                <a:off x="7096126" y="5845406"/>
                <a:ext cx="936625" cy="517628"/>
              </a:xfrm>
              <a:prstGeom prst="rect">
                <a:avLst/>
              </a:prstGeom>
              <a:solidFill>
                <a:srgbClr val="51A2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Helvetica Neue Light"/>
                  <a:cs typeface="Helvetica Neue Light"/>
                </a:endParaRPr>
              </a:p>
            </p:txBody>
          </p:sp>
          <p:sp>
            <p:nvSpPr>
              <p:cNvPr id="72737" name="Rectangle 36"/>
              <p:cNvSpPr>
                <a:spLocks noChangeArrowheads="1"/>
              </p:cNvSpPr>
              <p:nvPr/>
            </p:nvSpPr>
            <p:spPr bwMode="auto">
              <a:xfrm>
                <a:off x="8170863" y="4510087"/>
                <a:ext cx="936625" cy="799181"/>
              </a:xfrm>
              <a:prstGeom prst="rect">
                <a:avLst/>
              </a:prstGeom>
              <a:solidFill>
                <a:srgbClr val="FF373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Helvetica Neue Light"/>
                  <a:cs typeface="Helvetica Neue Light"/>
                </a:endParaRPr>
              </a:p>
            </p:txBody>
          </p:sp>
        </p:grpSp>
        <p:cxnSp>
          <p:nvCxnSpPr>
            <p:cNvPr id="30" name="Straight Arrow Connector 29"/>
            <p:cNvCxnSpPr/>
            <p:nvPr/>
          </p:nvCxnSpPr>
          <p:spPr>
            <a:xfrm rot="16200000" flipH="1">
              <a:off x="8203978" y="3847201"/>
              <a:ext cx="661959" cy="4623"/>
            </a:xfrm>
            <a:prstGeom prst="straightConnector1">
              <a:avLst/>
            </a:prstGeom>
            <a:ln w="25400">
              <a:solidFill>
                <a:schemeClr val="bg1"/>
              </a:solidFill>
              <a:prstDash val="sysDot"/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712" name="TextBox 30"/>
            <p:cNvSpPr txBox="1">
              <a:spLocks noChangeArrowheads="1"/>
            </p:cNvSpPr>
            <p:nvPr/>
          </p:nvSpPr>
          <p:spPr bwMode="auto">
            <a:xfrm>
              <a:off x="8491092" y="3697143"/>
              <a:ext cx="534454" cy="390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sv-SE">
                  <a:solidFill>
                    <a:schemeClr val="bg1"/>
                  </a:solidFill>
                  <a:latin typeface="Helvetica Neue Light"/>
                  <a:cs typeface="Helvetica Neue Light"/>
                </a:rPr>
                <a:t>43%</a:t>
              </a:r>
              <a:endParaRPr lang="en-US">
                <a:solidFill>
                  <a:schemeClr val="bg1"/>
                </a:solidFill>
                <a:latin typeface="Helvetica Neue Light"/>
                <a:cs typeface="Helvetica Neue Light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rot="16200000" flipH="1">
              <a:off x="8105815" y="4645613"/>
              <a:ext cx="870998" cy="3467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714" name="TextBox 32"/>
            <p:cNvSpPr txBox="1">
              <a:spLocks noChangeArrowheads="1"/>
            </p:cNvSpPr>
            <p:nvPr/>
          </p:nvSpPr>
          <p:spPr bwMode="auto">
            <a:xfrm>
              <a:off x="8495022" y="4489994"/>
              <a:ext cx="534688" cy="390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Helvetica Neue Light"/>
                  <a:cs typeface="Helvetica Neue Light"/>
                </a:rPr>
                <a:t>57</a:t>
              </a:r>
              <a:r>
                <a:rPr lang="sv-SE">
                  <a:latin typeface="Helvetica Neue Light"/>
                  <a:cs typeface="Helvetica Neue Light"/>
                </a:rPr>
                <a:t>%</a:t>
              </a:r>
              <a:endParaRPr lang="en-US">
                <a:latin typeface="Helvetica Neue Light"/>
                <a:cs typeface="Helvetica Neue Light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rot="16200000" flipH="1">
              <a:off x="7275267" y="3839652"/>
              <a:ext cx="660797" cy="4623"/>
            </a:xfrm>
            <a:prstGeom prst="straightConnector1">
              <a:avLst/>
            </a:prstGeom>
            <a:ln w="25400">
              <a:solidFill>
                <a:schemeClr val="bg1"/>
              </a:solidFill>
              <a:prstDash val="sysDot"/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716" name="TextBox 37"/>
            <p:cNvSpPr txBox="1">
              <a:spLocks noChangeArrowheads="1"/>
            </p:cNvSpPr>
            <p:nvPr/>
          </p:nvSpPr>
          <p:spPr bwMode="auto">
            <a:xfrm>
              <a:off x="7561218" y="3689565"/>
              <a:ext cx="534688" cy="390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sv-SE">
                  <a:solidFill>
                    <a:schemeClr val="bg1"/>
                  </a:solidFill>
                  <a:latin typeface="Helvetica Neue Light"/>
                  <a:cs typeface="Helvetica Neue Light"/>
                </a:rPr>
                <a:t>43%</a:t>
              </a:r>
              <a:endParaRPr lang="en-US">
                <a:solidFill>
                  <a:schemeClr val="bg1"/>
                </a:solidFill>
                <a:latin typeface="Helvetica Neue Light"/>
                <a:cs typeface="Helvetica Neue Light"/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rot="5400000">
              <a:off x="7398341" y="4881354"/>
              <a:ext cx="42620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718" name="TextBox 39"/>
            <p:cNvSpPr txBox="1">
              <a:spLocks noChangeArrowheads="1"/>
            </p:cNvSpPr>
            <p:nvPr/>
          </p:nvSpPr>
          <p:spPr bwMode="auto">
            <a:xfrm>
              <a:off x="7565382" y="4711222"/>
              <a:ext cx="534688" cy="390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sv-SE">
                  <a:latin typeface="Helvetica Neue Light"/>
                  <a:cs typeface="Helvetica Neue Light"/>
                </a:rPr>
                <a:t>28%</a:t>
              </a:r>
              <a:endParaRPr lang="en-US">
                <a:latin typeface="Helvetica Neue Light"/>
                <a:cs typeface="Helvetica Neue Light"/>
              </a:endParaRPr>
            </a:p>
          </p:txBody>
        </p:sp>
      </p:grpSp>
      <p:sp>
        <p:nvSpPr>
          <p:cNvPr id="35" name="Rounded Rectangular Callout 34"/>
          <p:cNvSpPr/>
          <p:nvPr/>
        </p:nvSpPr>
        <p:spPr>
          <a:xfrm flipH="1">
            <a:off x="203200" y="2459435"/>
            <a:ext cx="6248400" cy="1420415"/>
          </a:xfrm>
          <a:prstGeom prst="wedgeRoundRectCallout">
            <a:avLst>
              <a:gd name="adj1" fmla="val -5393"/>
              <a:gd name="adj2" fmla="val 78344"/>
              <a:gd name="adj3" fmla="val 16667"/>
            </a:avLst>
          </a:prstGeom>
          <a:solidFill>
            <a:srgbClr val="FFFFCC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>
              <a:defRPr/>
            </a:pPr>
            <a:r>
              <a:rPr lang="en-US" sz="2000" u="sng" dirty="0">
                <a:solidFill>
                  <a:srgbClr val="262626"/>
                </a:solidFill>
                <a:latin typeface="Helvetica Neue Light"/>
                <a:ea typeface="ＭＳ Ｐゴシック" charset="0"/>
                <a:cs typeface="Helvetica Neue Light"/>
              </a:rPr>
              <a:t>Problem:</a:t>
            </a:r>
            <a:r>
              <a:rPr lang="en-US" sz="2000" dirty="0">
                <a:solidFill>
                  <a:srgbClr val="262626"/>
                </a:solidFill>
                <a:latin typeface="Helvetica Neue Light"/>
                <a:ea typeface="ＭＳ Ｐゴシック" charset="0"/>
                <a:cs typeface="Helvetica Neue Light"/>
              </a:rPr>
              <a:t> violates share guarantee</a:t>
            </a:r>
          </a:p>
          <a:p>
            <a:pPr algn="l">
              <a:defRPr/>
            </a:pPr>
            <a:r>
              <a:rPr lang="en-US" sz="2000" dirty="0">
                <a:solidFill>
                  <a:srgbClr val="262626"/>
                </a:solidFill>
                <a:latin typeface="Helvetica Neue Light"/>
                <a:ea typeface="ＭＳ Ｐゴシック" charset="0"/>
                <a:cs typeface="Helvetica Neue Light"/>
              </a:rPr>
              <a:t>User 1 has &lt; 50% of both CPUs and RAM</a:t>
            </a:r>
          </a:p>
          <a:p>
            <a:pPr algn="l">
              <a:defRPr/>
            </a:pPr>
            <a:endParaRPr lang="sv-SE" sz="800" dirty="0">
              <a:solidFill>
                <a:srgbClr val="262626"/>
              </a:solidFill>
              <a:latin typeface="Helvetica Neue Light"/>
              <a:ea typeface="ＭＳ Ｐゴシック" charset="0"/>
              <a:cs typeface="Helvetica Neue Light"/>
            </a:endParaRPr>
          </a:p>
          <a:p>
            <a:pPr algn="l">
              <a:defRPr/>
            </a:pPr>
            <a:r>
              <a:rPr lang="sv-SE" sz="2000" dirty="0" err="1">
                <a:solidFill>
                  <a:srgbClr val="262626"/>
                </a:solidFill>
                <a:latin typeface="Helvetica Neue Light"/>
                <a:ea typeface="ＭＳ Ｐゴシック" charset="0"/>
                <a:cs typeface="Helvetica Neue Light"/>
              </a:rPr>
              <a:t>Better</a:t>
            </a:r>
            <a:r>
              <a:rPr lang="sv-SE" sz="2000" dirty="0">
                <a:solidFill>
                  <a:srgbClr val="262626"/>
                </a:solidFill>
                <a:latin typeface="Helvetica Neue Light"/>
                <a:ea typeface="ＭＳ Ｐゴシック" charset="0"/>
                <a:cs typeface="Helvetica Neue Light"/>
              </a:rPr>
              <a:t> off in a </a:t>
            </a:r>
            <a:r>
              <a:rPr lang="sv-SE" sz="2000" dirty="0" err="1">
                <a:solidFill>
                  <a:srgbClr val="262626"/>
                </a:solidFill>
                <a:latin typeface="Helvetica Neue Light"/>
                <a:ea typeface="ＭＳ Ｐゴシック" charset="0"/>
                <a:cs typeface="Helvetica Neue Light"/>
              </a:rPr>
              <a:t>separate</a:t>
            </a:r>
            <a:r>
              <a:rPr lang="sv-SE" sz="2000" dirty="0">
                <a:solidFill>
                  <a:srgbClr val="262626"/>
                </a:solidFill>
                <a:latin typeface="Helvetica Neue Light"/>
                <a:ea typeface="ＭＳ Ｐゴシック" charset="0"/>
                <a:cs typeface="Helvetica Neue Light"/>
              </a:rPr>
              <a:t> cluster </a:t>
            </a:r>
            <a:r>
              <a:rPr lang="sv-SE" sz="2000" dirty="0" err="1">
                <a:solidFill>
                  <a:srgbClr val="262626"/>
                </a:solidFill>
                <a:latin typeface="Helvetica Neue Light"/>
                <a:ea typeface="ＭＳ Ｐゴシック" charset="0"/>
                <a:cs typeface="Helvetica Neue Light"/>
              </a:rPr>
              <a:t>with</a:t>
            </a:r>
            <a:r>
              <a:rPr lang="sv-SE" sz="2000" dirty="0">
                <a:solidFill>
                  <a:srgbClr val="262626"/>
                </a:solidFill>
                <a:latin typeface="Helvetica Neue Light"/>
                <a:ea typeface="ＭＳ Ｐゴシック" charset="0"/>
                <a:cs typeface="Helvetica Neue Light"/>
              </a:rPr>
              <a:t> </a:t>
            </a:r>
            <a:r>
              <a:rPr lang="sv-SE" sz="2000" dirty="0" err="1">
                <a:solidFill>
                  <a:srgbClr val="262626"/>
                </a:solidFill>
                <a:latin typeface="Helvetica Neue Light"/>
                <a:ea typeface="ＭＳ Ｐゴシック" charset="0"/>
                <a:cs typeface="Helvetica Neue Light"/>
              </a:rPr>
              <a:t>half</a:t>
            </a:r>
            <a:r>
              <a:rPr lang="sv-SE" sz="2000" dirty="0">
                <a:solidFill>
                  <a:srgbClr val="262626"/>
                </a:solidFill>
                <a:latin typeface="Helvetica Neue Light"/>
                <a:ea typeface="ＭＳ Ｐゴシック" charset="0"/>
                <a:cs typeface="Helvetica Neue Light"/>
              </a:rPr>
              <a:t> </a:t>
            </a:r>
            <a:r>
              <a:rPr lang="sv-SE" sz="2000" dirty="0" smtClean="0">
                <a:solidFill>
                  <a:srgbClr val="262626"/>
                </a:solidFill>
                <a:latin typeface="Helvetica Neue Light"/>
                <a:ea typeface="ＭＳ Ｐゴシック" charset="0"/>
                <a:cs typeface="Helvetica Neue Light"/>
              </a:rPr>
              <a:t>the </a:t>
            </a:r>
            <a:r>
              <a:rPr lang="sv-SE" sz="2000" dirty="0" err="1" smtClean="0">
                <a:solidFill>
                  <a:srgbClr val="262626"/>
                </a:solidFill>
                <a:latin typeface="Helvetica Neue Light"/>
                <a:ea typeface="ＭＳ Ｐゴシック" charset="0"/>
                <a:cs typeface="Helvetica Neue Light"/>
              </a:rPr>
              <a:t>resources</a:t>
            </a:r>
            <a:endParaRPr lang="en-US" sz="2000" dirty="0">
              <a:solidFill>
                <a:srgbClr val="262626"/>
              </a:solidFill>
              <a:latin typeface="Helvetica Neue Light"/>
              <a:ea typeface="ＭＳ Ｐゴシック" charset="0"/>
              <a:cs typeface="Helvetica Neue Light"/>
            </a:endParaRPr>
          </a:p>
          <a:p>
            <a:pPr>
              <a:defRPr/>
            </a:pPr>
            <a:endParaRPr lang="en-US" sz="2000" dirty="0">
              <a:solidFill>
                <a:schemeClr val="tx1"/>
              </a:solidFill>
              <a:latin typeface="Helvetica Neue Light"/>
              <a:ea typeface="ＭＳ Ｐゴシック" charset="0"/>
              <a:cs typeface="Helvetica Neue Light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955800" y="4286250"/>
            <a:ext cx="2400300" cy="329804"/>
          </a:xfrm>
          <a:prstGeom prst="roundRect">
            <a:avLst>
              <a:gd name="adj" fmla="val 32964"/>
            </a:avLst>
          </a:prstGeom>
          <a:noFill/>
          <a:ln w="508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>
              <a:solidFill>
                <a:srgbClr val="FFFFFF"/>
              </a:solidFill>
              <a:latin typeface="Helvetica Neue Light"/>
              <a:ea typeface="ＭＳ Ｐゴシック" charset="-128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50911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>
                <a:latin typeface="Helvetica Neue Light"/>
                <a:ea typeface="ＭＳ Ｐゴシック" charset="0"/>
                <a:cs typeface="Helvetica Neue Light"/>
              </a:rPr>
              <a:t>Cheating the Scheduler</a:t>
            </a:r>
            <a:endParaRPr lang="en-US">
              <a:latin typeface="Helvetica Neue Light"/>
              <a:ea typeface="ＭＳ Ｐゴシック" charset="0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200150"/>
            <a:ext cx="8572500" cy="377824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defRPr/>
            </a:pPr>
            <a:r>
              <a:rPr lang="sv-SE" sz="3000" dirty="0" err="1" smtClean="0"/>
              <a:t>Users</a:t>
            </a:r>
            <a:r>
              <a:rPr lang="sv-SE" sz="3000" dirty="0" smtClean="0"/>
              <a:t> willing to</a:t>
            </a:r>
            <a:r>
              <a:rPr lang="sv-SE" dirty="0" smtClean="0"/>
              <a:t> </a:t>
            </a:r>
            <a:r>
              <a:rPr lang="sv-SE" i="1" dirty="0" smtClean="0">
                <a:solidFill>
                  <a:srgbClr val="FF0000"/>
                </a:solidFill>
              </a:rPr>
              <a:t>game</a:t>
            </a:r>
            <a:r>
              <a:rPr lang="sv-SE" dirty="0" smtClean="0"/>
              <a:t> the system to get more resources</a:t>
            </a:r>
          </a:p>
          <a:p>
            <a:pPr>
              <a:lnSpc>
                <a:spcPct val="110000"/>
              </a:lnSpc>
              <a:buFont typeface="Wingdings" charset="2"/>
              <a:buChar char="l"/>
              <a:defRPr/>
            </a:pPr>
            <a:endParaRPr lang="sv-SE" dirty="0" smtClean="0"/>
          </a:p>
          <a:p>
            <a:pPr>
              <a:lnSpc>
                <a:spcPct val="110000"/>
              </a:lnSpc>
              <a:defRPr/>
            </a:pPr>
            <a:r>
              <a:rPr lang="sv-SE" dirty="0" smtClean="0"/>
              <a:t>Real-</a:t>
            </a:r>
            <a:r>
              <a:rPr lang="sv-SE" dirty="0" err="1" smtClean="0"/>
              <a:t>life</a:t>
            </a:r>
            <a:r>
              <a:rPr lang="sv-SE" dirty="0" smtClean="0"/>
              <a:t> </a:t>
            </a:r>
            <a:r>
              <a:rPr lang="sv-SE" dirty="0" err="1" smtClean="0"/>
              <a:t>examples</a:t>
            </a:r>
            <a:endParaRPr lang="sv-SE" dirty="0" smtClean="0"/>
          </a:p>
          <a:p>
            <a:pPr lvl="1">
              <a:lnSpc>
                <a:spcPct val="110000"/>
              </a:lnSpc>
              <a:defRPr/>
            </a:pPr>
            <a:r>
              <a:rPr lang="sv-SE" dirty="0" smtClean="0"/>
              <a:t>A cloud provider had quotas on map and </a:t>
            </a:r>
            <a:r>
              <a:rPr lang="sv-SE" dirty="0" err="1" smtClean="0"/>
              <a:t>reduce</a:t>
            </a:r>
            <a:r>
              <a:rPr lang="sv-SE" dirty="0" smtClean="0"/>
              <a:t> </a:t>
            </a:r>
            <a:r>
              <a:rPr lang="sv-SE" dirty="0" err="1" smtClean="0"/>
              <a:t>slots</a:t>
            </a:r>
            <a:r>
              <a:rPr lang="sv-SE" dirty="0"/>
              <a:t/>
            </a:r>
            <a:br>
              <a:rPr lang="sv-SE" dirty="0"/>
            </a:br>
            <a:r>
              <a:rPr lang="sv-SE" dirty="0" err="1" smtClean="0"/>
              <a:t>Some</a:t>
            </a:r>
            <a:r>
              <a:rPr lang="sv-SE" dirty="0" smtClean="0"/>
              <a:t> </a:t>
            </a:r>
            <a:r>
              <a:rPr lang="sv-SE" dirty="0" err="1" smtClean="0"/>
              <a:t>users</a:t>
            </a:r>
            <a:r>
              <a:rPr lang="sv-SE" dirty="0" smtClean="0"/>
              <a:t> found out that the map-quota </a:t>
            </a:r>
            <a:r>
              <a:rPr lang="sv-SE" dirty="0" err="1" smtClean="0"/>
              <a:t>was</a:t>
            </a:r>
            <a:r>
              <a:rPr lang="sv-SE" dirty="0" smtClean="0"/>
              <a:t> </a:t>
            </a:r>
            <a:r>
              <a:rPr lang="sv-SE" dirty="0" err="1" smtClean="0"/>
              <a:t>low</a:t>
            </a:r>
            <a:r>
              <a:rPr lang="sv-SE" dirty="0" smtClean="0"/>
              <a:t>.</a:t>
            </a:r>
            <a:br>
              <a:rPr lang="sv-SE" dirty="0" smtClean="0"/>
            </a:br>
            <a:r>
              <a:rPr lang="sv-SE" b="1" dirty="0" err="1" smtClean="0"/>
              <a:t>Users</a:t>
            </a:r>
            <a:r>
              <a:rPr lang="sv-SE" b="1" dirty="0" smtClean="0"/>
              <a:t> implemented maps in the reduce slots!</a:t>
            </a:r>
            <a:r>
              <a:rPr lang="sv-SE" dirty="0" smtClean="0"/>
              <a:t> </a:t>
            </a:r>
          </a:p>
          <a:p>
            <a:pPr lvl="1">
              <a:lnSpc>
                <a:spcPct val="110000"/>
              </a:lnSpc>
              <a:defRPr/>
            </a:pPr>
            <a:endParaRPr lang="sv-SE" dirty="0" smtClean="0"/>
          </a:p>
          <a:p>
            <a:pPr lvl="1">
              <a:lnSpc>
                <a:spcPct val="110000"/>
              </a:lnSpc>
              <a:defRPr/>
            </a:pPr>
            <a:r>
              <a:rPr lang="sv-SE" dirty="0" smtClean="0"/>
              <a:t>A search company provided dedicated machines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users</a:t>
            </a:r>
            <a:r>
              <a:rPr lang="sv-SE" dirty="0" smtClean="0"/>
              <a:t> that could ensure certain level of utilization (e.g. 80%). </a:t>
            </a:r>
            <a:br>
              <a:rPr lang="sv-SE" dirty="0" smtClean="0"/>
            </a:br>
            <a:r>
              <a:rPr lang="sv-SE" b="1" dirty="0" err="1" smtClean="0"/>
              <a:t>Users</a:t>
            </a:r>
            <a:r>
              <a:rPr lang="sv-SE" b="1" dirty="0" smtClean="0"/>
              <a:t> used busy-loops to inflate utilization	</a:t>
            </a:r>
          </a:p>
        </p:txBody>
      </p:sp>
    </p:spTree>
    <p:extLst>
      <p:ext uri="{BB962C8B-B14F-4D97-AF65-F5344CB8AC3E}">
        <p14:creationId xmlns:p14="http://schemas.microsoft.com/office/powerpoint/2010/main" val="2380566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>
                <a:latin typeface="Helvetica Neue Light"/>
                <a:ea typeface="ＭＳ Ｐゴシック" charset="0"/>
                <a:cs typeface="Helvetica Neue Light"/>
              </a:rPr>
              <a:t>Challenge</a:t>
            </a:r>
            <a:endParaRPr lang="en-US">
              <a:latin typeface="Helvetica Neue Light"/>
              <a:ea typeface="ＭＳ Ｐゴシック" charset="0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382000" cy="3394472"/>
          </a:xfrm>
        </p:spPr>
        <p:txBody>
          <a:bodyPr/>
          <a:lstStyle/>
          <a:p>
            <a:r>
              <a:rPr lang="sv-SE">
                <a:latin typeface="Helvetica Neue Light"/>
                <a:ea typeface="ＭＳ Ｐゴシック" charset="0"/>
                <a:cs typeface="Helvetica Neue Light"/>
              </a:rPr>
              <a:t>Can we find a fair sharing policy that provides</a:t>
            </a:r>
            <a:endParaRPr lang="en-US">
              <a:latin typeface="Helvetica Neue Light"/>
              <a:ea typeface="ＭＳ Ｐゴシック" charset="0"/>
              <a:cs typeface="Helvetica Neue Light"/>
            </a:endParaRPr>
          </a:p>
          <a:p>
            <a:pPr lvl="1"/>
            <a:r>
              <a:rPr lang="sv-SE">
                <a:solidFill>
                  <a:srgbClr val="FF0000"/>
                </a:solidFill>
                <a:latin typeface="Helvetica Neue Light"/>
                <a:ea typeface="ＭＳ Ｐゴシック" charset="0"/>
                <a:cs typeface="Helvetica Neue Light"/>
              </a:rPr>
              <a:t>Share guarantee</a:t>
            </a:r>
          </a:p>
          <a:p>
            <a:pPr lvl="1"/>
            <a:r>
              <a:rPr lang="sv-SE">
                <a:solidFill>
                  <a:srgbClr val="FF0000"/>
                </a:solidFill>
                <a:latin typeface="Helvetica Neue Light"/>
                <a:ea typeface="ＭＳ Ｐゴシック" charset="0"/>
                <a:cs typeface="Helvetica Neue Light"/>
              </a:rPr>
              <a:t>Strategy-proofness</a:t>
            </a:r>
          </a:p>
          <a:p>
            <a:pPr lvl="1"/>
            <a:endParaRPr lang="sv-SE">
              <a:latin typeface="Helvetica Neue Light"/>
              <a:ea typeface="ＭＳ Ｐゴシック" charset="0"/>
              <a:cs typeface="Helvetica Neue Light"/>
            </a:endParaRPr>
          </a:p>
          <a:p>
            <a:r>
              <a:rPr lang="sv-SE">
                <a:latin typeface="Helvetica Neue Light"/>
                <a:ea typeface="ＭＳ Ｐゴシック" charset="0"/>
                <a:cs typeface="Helvetica Neue Light"/>
              </a:rPr>
              <a:t>Can we generalize max-min fairness to multiple resources?</a:t>
            </a:r>
          </a:p>
        </p:txBody>
      </p:sp>
    </p:spTree>
    <p:extLst>
      <p:ext uri="{BB962C8B-B14F-4D97-AF65-F5344CB8AC3E}">
        <p14:creationId xmlns:p14="http://schemas.microsoft.com/office/powerpoint/2010/main" val="2231078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>
                <a:latin typeface="Helvetica Neue Light"/>
                <a:ea typeface="ＭＳ Ｐゴシック" charset="0"/>
                <a:cs typeface="Helvetica Neue Light"/>
              </a:rPr>
              <a:t>Dominant Resource Fairness (DRF)</a:t>
            </a:r>
            <a:endParaRPr lang="en-US">
              <a:latin typeface="Helvetica Neue Light"/>
              <a:ea typeface="ＭＳ Ｐゴシック" charset="0"/>
              <a:cs typeface="Helvetica Neue Light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4727572" y="2209402"/>
            <a:ext cx="1199629" cy="991771"/>
            <a:chOff x="5591021" y="2928937"/>
            <a:chExt cx="1199760" cy="1322039"/>
          </a:xfrm>
        </p:grpSpPr>
        <p:sp>
          <p:nvSpPr>
            <p:cNvPr id="13" name="Rectangular Callout 12"/>
            <p:cNvSpPr/>
            <p:nvPr/>
          </p:nvSpPr>
          <p:spPr bwMode="auto">
            <a:xfrm>
              <a:off x="5943484" y="2928937"/>
              <a:ext cx="762083" cy="761815"/>
            </a:xfrm>
            <a:prstGeom prst="wedgeRectCallou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dirty="0" smtClean="0">
                  <a:latin typeface="Helvetica Neue Light"/>
                  <a:ea typeface="ＭＳ Ｐゴシック" charset="-128"/>
                  <a:cs typeface="Helvetica Neue Light"/>
                </a:rPr>
                <a:t>5 GB</a:t>
              </a:r>
            </a:p>
            <a:p>
              <a:pPr>
                <a:defRPr/>
              </a:pPr>
              <a:r>
                <a:rPr lang="en-US" dirty="0" smtClean="0">
                  <a:latin typeface="Helvetica Neue Light"/>
                  <a:ea typeface="ＭＳ Ｐゴシック" charset="-128"/>
                  <a:cs typeface="Helvetica Neue Light"/>
                </a:rPr>
                <a:t>1 GB</a:t>
              </a:r>
              <a:endParaRPr lang="en-US" dirty="0">
                <a:latin typeface="Helvetica Neue Light"/>
                <a:ea typeface="ＭＳ Ｐゴシック" charset="-128"/>
                <a:cs typeface="Helvetica Neue Light"/>
              </a:endParaRPr>
            </a:p>
          </p:txBody>
        </p:sp>
        <p:sp>
          <p:nvSpPr>
            <p:cNvPr id="76809" name="TextBox 14"/>
            <p:cNvSpPr txBox="1">
              <a:spLocks noChangeArrowheads="1"/>
            </p:cNvSpPr>
            <p:nvPr/>
          </p:nvSpPr>
          <p:spPr bwMode="auto">
            <a:xfrm>
              <a:off x="5591021" y="3758653"/>
              <a:ext cx="1199760" cy="492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 dirty="0">
                  <a:solidFill>
                    <a:srgbClr val="000000"/>
                  </a:solidFill>
                  <a:latin typeface="Helvetica Neue Light"/>
                  <a:cs typeface="Helvetica Neue Light"/>
                </a:rPr>
                <a:t>20% RAM</a:t>
              </a: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3333750" y="2209402"/>
            <a:ext cx="1287805" cy="1004470"/>
            <a:chOff x="4197781" y="2928937"/>
            <a:chExt cx="1287420" cy="1338967"/>
          </a:xfrm>
        </p:grpSpPr>
        <p:sp>
          <p:nvSpPr>
            <p:cNvPr id="9" name="Rectangular Callout 8"/>
            <p:cNvSpPr/>
            <p:nvPr/>
          </p:nvSpPr>
          <p:spPr bwMode="auto">
            <a:xfrm>
              <a:off x="4343787" y="2928937"/>
              <a:ext cx="914127" cy="761815"/>
            </a:xfrm>
            <a:prstGeom prst="wedgeRectCallout">
              <a:avLst>
                <a:gd name="adj1" fmla="val 13782"/>
                <a:gd name="adj2" fmla="val 6583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dirty="0" smtClean="0">
                  <a:latin typeface="Helvetica Neue Light"/>
                  <a:ea typeface="ＭＳ Ｐゴシック" charset="-128"/>
                  <a:cs typeface="Helvetica Neue Light"/>
                </a:rPr>
                <a:t>8 CPU</a:t>
              </a:r>
            </a:p>
            <a:p>
              <a:pPr>
                <a:defRPr/>
              </a:pPr>
              <a:r>
                <a:rPr lang="en-US" dirty="0">
                  <a:latin typeface="Helvetica Neue Light"/>
                  <a:ea typeface="ＭＳ Ｐゴシック" charset="-128"/>
                  <a:cs typeface="Helvetica Neue Light"/>
                </a:rPr>
                <a:t>2</a:t>
              </a:r>
              <a:r>
                <a:rPr lang="en-US" dirty="0" smtClean="0">
                  <a:latin typeface="Helvetica Neue Light"/>
                  <a:ea typeface="ＭＳ Ｐゴシック" charset="-128"/>
                  <a:cs typeface="Helvetica Neue Light"/>
                </a:rPr>
                <a:t> CPU</a:t>
              </a:r>
              <a:endParaRPr lang="en-US" dirty="0">
                <a:latin typeface="Helvetica Neue Light"/>
                <a:ea typeface="ＭＳ Ｐゴシック" charset="-128"/>
                <a:cs typeface="Helvetica Neue Light"/>
              </a:endParaRPr>
            </a:p>
          </p:txBody>
        </p:sp>
        <p:sp>
          <p:nvSpPr>
            <p:cNvPr id="76807" name="TextBox 9"/>
            <p:cNvSpPr txBox="1">
              <a:spLocks noChangeArrowheads="1"/>
            </p:cNvSpPr>
            <p:nvPr/>
          </p:nvSpPr>
          <p:spPr bwMode="auto">
            <a:xfrm>
              <a:off x="4197781" y="3775582"/>
              <a:ext cx="1287420" cy="492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 dirty="0">
                  <a:solidFill>
                    <a:srgbClr val="000000"/>
                  </a:solidFill>
                  <a:latin typeface="Helvetica Neue Light"/>
                  <a:cs typeface="Helvetica Neue Light"/>
                </a:rPr>
                <a:t>25% CPUs</a:t>
              </a: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00" y="1200151"/>
            <a:ext cx="8826500" cy="3676649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A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user’s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</a:t>
            </a:r>
            <a:r>
              <a:rPr lang="sv-SE" i="1" dirty="0">
                <a:solidFill>
                  <a:srgbClr val="FF0000"/>
                </a:solidFill>
                <a:latin typeface="Helvetica Neue Light"/>
                <a:ea typeface="ＭＳ Ｐゴシック" charset="0"/>
                <a:cs typeface="Helvetica Neue Light"/>
              </a:rPr>
              <a:t>dominant </a:t>
            </a:r>
            <a:r>
              <a:rPr lang="sv-SE" i="1" dirty="0" err="1">
                <a:solidFill>
                  <a:srgbClr val="FF0000"/>
                </a:solidFill>
                <a:latin typeface="Helvetica Neue Light"/>
                <a:ea typeface="ＭＳ Ｐゴシック" charset="0"/>
                <a:cs typeface="Helvetica Neue Light"/>
              </a:rPr>
              <a:t>resource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is the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resource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user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has the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biggest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share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of</a:t>
            </a:r>
            <a:endParaRPr lang="sv-SE" dirty="0">
              <a:latin typeface="Helvetica Neue Light"/>
              <a:ea typeface="ＭＳ Ｐゴシック" charset="0"/>
              <a:cs typeface="Helvetica Neue Light"/>
            </a:endParaRPr>
          </a:p>
          <a:p>
            <a:pPr lvl="1">
              <a:lnSpc>
                <a:spcPct val="90000"/>
              </a:lnSpc>
            </a:pP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Example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: 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	Total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resources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:  	</a:t>
            </a:r>
            <a:endParaRPr lang="sv-SE" b="1" dirty="0" smtClean="0">
              <a:latin typeface="Helvetica Neue Light"/>
              <a:ea typeface="ＭＳ Ｐゴシック" charset="0"/>
              <a:cs typeface="Helvetica Neue Light"/>
            </a:endParaRP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sv-SE" dirty="0" smtClean="0">
                <a:latin typeface="Helvetica Neue Light"/>
                <a:ea typeface="ＭＳ Ｐゴシック" charset="0"/>
                <a:cs typeface="Helvetica Neue Light"/>
              </a:rPr>
              <a:t>	</a:t>
            </a:r>
            <a:r>
              <a:rPr lang="sv-SE" dirty="0" err="1" smtClean="0">
                <a:latin typeface="Helvetica Neue Light"/>
                <a:ea typeface="ＭＳ Ｐゴシック" charset="0"/>
                <a:cs typeface="Helvetica Neue Light"/>
              </a:rPr>
              <a:t>User</a:t>
            </a:r>
            <a:r>
              <a:rPr lang="sv-SE" dirty="0" smtClean="0">
                <a:latin typeface="Helvetica Neue Light"/>
                <a:ea typeface="ＭＳ Ｐゴシック" charset="0"/>
                <a:cs typeface="Helvetica Neue Light"/>
              </a:rPr>
              <a:t> 1’s </a:t>
            </a:r>
            <a:r>
              <a:rPr lang="sv-SE" dirty="0" err="1" smtClean="0">
                <a:latin typeface="Helvetica Neue Light"/>
                <a:ea typeface="ＭＳ Ｐゴシック" charset="0"/>
                <a:cs typeface="Helvetica Neue Light"/>
              </a:rPr>
              <a:t>allocation</a:t>
            </a:r>
            <a:r>
              <a:rPr lang="sv-SE" dirty="0" smtClean="0">
                <a:latin typeface="Helvetica Neue Light"/>
                <a:ea typeface="ＭＳ Ｐゴシック" charset="0"/>
                <a:cs typeface="Helvetica Neue Light"/>
              </a:rPr>
              <a:t>: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endParaRPr lang="sv-SE" b="1" dirty="0" smtClean="0">
              <a:latin typeface="Helvetica Neue Light"/>
              <a:ea typeface="ＭＳ Ｐゴシック" charset="0"/>
              <a:cs typeface="Helvetica Neue Light"/>
            </a:endParaRP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sv-SE" b="1" dirty="0">
                <a:latin typeface="Helvetica Neue Light"/>
                <a:ea typeface="ＭＳ Ｐゴシック" charset="0"/>
                <a:cs typeface="Helvetica Neue Light"/>
              </a:rPr>
              <a:t>	</a:t>
            </a:r>
            <a:endParaRPr lang="sv-SE" dirty="0">
              <a:latin typeface="Helvetica Neue Light"/>
              <a:ea typeface="ＭＳ Ｐゴシック" charset="0"/>
              <a:cs typeface="Helvetica Neue Light"/>
            </a:endParaRP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 </a:t>
            </a:r>
            <a:r>
              <a:rPr lang="sv-SE" dirty="0" smtClean="0">
                <a:latin typeface="Helvetica Neue Light"/>
                <a:ea typeface="ＭＳ Ｐゴシック" charset="0"/>
                <a:cs typeface="Helvetica Neue Light"/>
              </a:rPr>
              <a:t>Dominant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resource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of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User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1 is CPU (as 25% &gt; 20%)</a:t>
            </a:r>
          </a:p>
          <a:p>
            <a:pPr lvl="1">
              <a:lnSpc>
                <a:spcPct val="90000"/>
              </a:lnSpc>
            </a:pPr>
            <a:endParaRPr lang="sv-SE" dirty="0">
              <a:latin typeface="Helvetica Neue Light"/>
              <a:ea typeface="ＭＳ Ｐゴシック" charset="0"/>
              <a:cs typeface="Helvetica Neue Light"/>
            </a:endParaRPr>
          </a:p>
          <a:p>
            <a:pPr>
              <a:lnSpc>
                <a:spcPct val="90000"/>
              </a:lnSpc>
            </a:pP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A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user’s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</a:t>
            </a:r>
            <a:r>
              <a:rPr lang="sv-SE" i="1" dirty="0">
                <a:solidFill>
                  <a:srgbClr val="FF0000"/>
                </a:solidFill>
                <a:latin typeface="Helvetica Neue Light"/>
                <a:ea typeface="ＭＳ Ｐゴシック" charset="0"/>
                <a:cs typeface="Helvetica Neue Light"/>
              </a:rPr>
              <a:t>dominant </a:t>
            </a:r>
            <a:r>
              <a:rPr lang="sv-SE" i="1" dirty="0" err="1" smtClean="0">
                <a:solidFill>
                  <a:srgbClr val="FF0000"/>
                </a:solidFill>
                <a:latin typeface="Helvetica Neue Light"/>
                <a:ea typeface="ＭＳ Ｐゴシック" charset="0"/>
                <a:cs typeface="Helvetica Neue Light"/>
              </a:rPr>
              <a:t>share</a:t>
            </a:r>
            <a:r>
              <a:rPr lang="sv-SE" i="1" dirty="0" smtClean="0">
                <a:solidFill>
                  <a:srgbClr val="FF0000"/>
                </a:solidFill>
                <a:latin typeface="Helvetica Neue Light"/>
                <a:ea typeface="ＭＳ Ｐゴシック" charset="0"/>
                <a:cs typeface="Helvetica Neue Light"/>
              </a:rPr>
              <a:t>:</a:t>
            </a:r>
            <a:r>
              <a:rPr lang="sv-SE" dirty="0" smtClean="0">
                <a:latin typeface="Helvetica Neue Light"/>
                <a:ea typeface="ＭＳ Ｐゴシック" charset="0"/>
                <a:cs typeface="Helvetica Neue Light"/>
              </a:rPr>
              <a:t>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fraction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of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</a:t>
            </a:r>
            <a:r>
              <a:rPr lang="sv-SE" dirty="0" smtClean="0">
                <a:latin typeface="Helvetica Neue Light"/>
                <a:ea typeface="ＭＳ Ｐゴシック" charset="0"/>
                <a:cs typeface="Helvetica Neue Light"/>
              </a:rPr>
              <a:t>dominant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resource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she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is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allocated</a:t>
            </a:r>
            <a:endParaRPr lang="sv-SE" baseline="-25000" dirty="0">
              <a:latin typeface="Helvetica Neue Light"/>
              <a:ea typeface="ＭＳ Ｐゴシック" charset="0"/>
              <a:cs typeface="Helvetica Neue Light"/>
            </a:endParaRPr>
          </a:p>
          <a:p>
            <a:pPr lvl="1">
              <a:lnSpc>
                <a:spcPct val="90000"/>
              </a:lnSpc>
            </a:pP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User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1’s dominant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share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is </a:t>
            </a:r>
            <a:r>
              <a:rPr lang="sv-SE" b="1" dirty="0">
                <a:latin typeface="Helvetica Neue Light"/>
                <a:ea typeface="ＭＳ Ｐゴシック" charset="0"/>
                <a:cs typeface="Helvetica Neue Light"/>
              </a:rPr>
              <a:t>25%</a:t>
            </a:r>
            <a:endParaRPr lang="sv-SE" dirty="0">
              <a:latin typeface="Helvetica Neue Light"/>
              <a:ea typeface="ＭＳ Ｐゴシック" charset="0"/>
              <a:cs typeface="Helvetica Neue Light"/>
            </a:endParaRPr>
          </a:p>
          <a:p>
            <a:pPr>
              <a:lnSpc>
                <a:spcPct val="90000"/>
              </a:lnSpc>
            </a:pPr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050925" y="2501900"/>
            <a:ext cx="4765675" cy="282575"/>
            <a:chOff x="1050925" y="2501900"/>
            <a:chExt cx="4765675" cy="282575"/>
          </a:xfrm>
        </p:grpSpPr>
        <p:cxnSp>
          <p:nvCxnSpPr>
            <p:cNvPr id="23" name="Straight Connector 22"/>
            <p:cNvCxnSpPr/>
            <p:nvPr/>
          </p:nvCxnSpPr>
          <p:spPr>
            <a:xfrm flipV="1">
              <a:off x="1063625" y="2781300"/>
              <a:ext cx="4752975" cy="3175"/>
            </a:xfrm>
            <a:prstGeom prst="line">
              <a:avLst/>
            </a:prstGeom>
            <a:ln w="12700">
              <a:solidFill>
                <a:schemeClr val="tx2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1050925" y="2501900"/>
              <a:ext cx="4752975" cy="3175"/>
            </a:xfrm>
            <a:prstGeom prst="line">
              <a:avLst/>
            </a:prstGeom>
            <a:ln w="12700">
              <a:solidFill>
                <a:schemeClr val="tx2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7816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sv-SE">
                <a:latin typeface="Helvetica Neue Light"/>
                <a:ea typeface="ＭＳ Ｐゴシック" charset="0"/>
                <a:cs typeface="Helvetica Neue Light"/>
              </a:rPr>
              <a:t>Dominant Resource Fairness (DRF)</a:t>
            </a:r>
            <a:endParaRPr lang="en-US">
              <a:latin typeface="Helvetica Neue Light"/>
              <a:ea typeface="ＭＳ Ｐゴシック" charset="0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20574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sv-SE" sz="2600" b="1" i="1" dirty="0" err="1">
                <a:latin typeface="Helvetica Neue Light"/>
                <a:ea typeface="ＭＳ Ｐゴシック" charset="0"/>
                <a:cs typeface="Helvetica Neue Light"/>
              </a:rPr>
              <a:t>Apply</a:t>
            </a:r>
            <a:r>
              <a:rPr lang="sv-SE" sz="2600" b="1" i="1" dirty="0">
                <a:latin typeface="Helvetica Neue Light"/>
                <a:ea typeface="ＭＳ Ｐゴシック" charset="0"/>
                <a:cs typeface="Helvetica Neue Light"/>
              </a:rPr>
              <a:t> max-min </a:t>
            </a:r>
            <a:r>
              <a:rPr lang="sv-SE" sz="2600" b="1" i="1" dirty="0" err="1">
                <a:latin typeface="Helvetica Neue Light"/>
                <a:ea typeface="ＭＳ Ｐゴシック" charset="0"/>
                <a:cs typeface="Helvetica Neue Light"/>
              </a:rPr>
              <a:t>fairness</a:t>
            </a:r>
            <a:r>
              <a:rPr lang="sv-SE" sz="2600" b="1" i="1" dirty="0">
                <a:latin typeface="Helvetica Neue Light"/>
                <a:ea typeface="ＭＳ Ｐゴシック" charset="0"/>
                <a:cs typeface="Helvetica Neue Light"/>
              </a:rPr>
              <a:t> </a:t>
            </a:r>
            <a:r>
              <a:rPr lang="sv-SE" sz="2600" b="1" i="1" dirty="0" err="1">
                <a:latin typeface="Helvetica Neue Light"/>
                <a:ea typeface="ＭＳ Ｐゴシック" charset="0"/>
                <a:cs typeface="Helvetica Neue Light"/>
              </a:rPr>
              <a:t>to</a:t>
            </a:r>
            <a:r>
              <a:rPr lang="sv-SE" sz="2600" b="1" i="1" dirty="0">
                <a:latin typeface="Helvetica Neue Light"/>
                <a:ea typeface="ＭＳ Ｐゴシック" charset="0"/>
                <a:cs typeface="Helvetica Neue Light"/>
              </a:rPr>
              <a:t> dominant </a:t>
            </a:r>
            <a:r>
              <a:rPr lang="sv-SE" sz="2600" b="1" i="1" dirty="0" err="1" smtClean="0">
                <a:latin typeface="Helvetica Neue Light"/>
                <a:ea typeface="ＭＳ Ｐゴシック" charset="0"/>
                <a:cs typeface="Helvetica Neue Light"/>
              </a:rPr>
              <a:t>shares</a:t>
            </a:r>
            <a:endParaRPr lang="sv-SE" sz="2600" b="1" i="1" dirty="0" smtClean="0">
              <a:latin typeface="Helvetica Neue Light"/>
              <a:ea typeface="ＭＳ Ｐゴシック" charset="0"/>
              <a:cs typeface="Helvetica Neue Light"/>
            </a:endParaRPr>
          </a:p>
          <a:p>
            <a:pPr lvl="2">
              <a:lnSpc>
                <a:spcPct val="90000"/>
              </a:lnSpc>
            </a:pPr>
            <a:endParaRPr lang="sv-SE" b="1" i="1" dirty="0" smtClean="0">
              <a:latin typeface="Helvetica Neue Light"/>
              <a:ea typeface="ＭＳ Ｐゴシック" charset="0"/>
              <a:cs typeface="Helvetica Neue Light"/>
            </a:endParaRPr>
          </a:p>
          <a:p>
            <a:pPr>
              <a:lnSpc>
                <a:spcPct val="90000"/>
              </a:lnSpc>
            </a:pPr>
            <a:r>
              <a:rPr lang="sv-SE" sz="2600" dirty="0" err="1" smtClean="0">
                <a:latin typeface="Helvetica Neue Light"/>
                <a:ea typeface="ＭＳ Ｐゴシック" charset="0"/>
                <a:cs typeface="Helvetica Neue Light"/>
              </a:rPr>
              <a:t>Equalize</a:t>
            </a:r>
            <a:r>
              <a:rPr lang="sv-SE" sz="2600" dirty="0" smtClean="0">
                <a:latin typeface="Helvetica Neue Light"/>
                <a:ea typeface="ＭＳ Ｐゴシック" charset="0"/>
                <a:cs typeface="Helvetica Neue Light"/>
              </a:rPr>
              <a:t> </a:t>
            </a:r>
            <a:r>
              <a:rPr lang="sv-SE" sz="2600" dirty="0">
                <a:latin typeface="Helvetica Neue Light"/>
                <a:ea typeface="ＭＳ Ｐゴシック" charset="0"/>
                <a:cs typeface="Helvetica Neue Light"/>
              </a:rPr>
              <a:t>the dominant </a:t>
            </a:r>
            <a:r>
              <a:rPr lang="sv-SE" sz="2600" dirty="0" err="1">
                <a:latin typeface="Helvetica Neue Light"/>
                <a:ea typeface="ＭＳ Ｐゴシック" charset="0"/>
                <a:cs typeface="Helvetica Neue Light"/>
              </a:rPr>
              <a:t>share</a:t>
            </a:r>
            <a:r>
              <a:rPr lang="sv-SE" sz="2600" dirty="0">
                <a:latin typeface="Helvetica Neue Light"/>
                <a:ea typeface="ＭＳ Ｐゴシック" charset="0"/>
                <a:cs typeface="Helvetica Neue Light"/>
              </a:rPr>
              <a:t> </a:t>
            </a:r>
            <a:r>
              <a:rPr lang="sv-SE" sz="2600" dirty="0" err="1">
                <a:latin typeface="Helvetica Neue Light"/>
                <a:ea typeface="ＭＳ Ｐゴシック" charset="0"/>
                <a:cs typeface="Helvetica Neue Light"/>
              </a:rPr>
              <a:t>of</a:t>
            </a:r>
            <a:r>
              <a:rPr lang="sv-SE" sz="2600" dirty="0">
                <a:latin typeface="Helvetica Neue Light"/>
                <a:ea typeface="ＭＳ Ｐゴシック" charset="0"/>
                <a:cs typeface="Helvetica Neue Light"/>
              </a:rPr>
              <a:t> the </a:t>
            </a:r>
            <a:r>
              <a:rPr lang="sv-SE" sz="2600" dirty="0" err="1" smtClean="0">
                <a:latin typeface="Helvetica Neue Light"/>
                <a:ea typeface="ＭＳ Ｐゴシック" charset="0"/>
                <a:cs typeface="Helvetica Neue Light"/>
              </a:rPr>
              <a:t>users</a:t>
            </a:r>
            <a:r>
              <a:rPr lang="sv-SE" sz="2600" dirty="0" smtClean="0">
                <a:latin typeface="Helvetica Neue Light"/>
                <a:ea typeface="ＭＳ Ｐゴシック" charset="0"/>
                <a:cs typeface="Helvetica Neue Light"/>
              </a:rPr>
              <a:t>. </a:t>
            </a:r>
            <a:r>
              <a:rPr lang="sv-SE" sz="2600" dirty="0" err="1" smtClean="0">
                <a:latin typeface="Helvetica Neue Light"/>
                <a:ea typeface="ＭＳ Ｐゴシック" charset="0"/>
                <a:cs typeface="Helvetica Neue Light"/>
              </a:rPr>
              <a:t>Example</a:t>
            </a:r>
            <a:r>
              <a:rPr lang="sv-SE" sz="2600" dirty="0" smtClean="0">
                <a:latin typeface="Helvetica Neue Light"/>
                <a:ea typeface="ＭＳ Ｐゴシック" charset="0"/>
                <a:cs typeface="Helvetica Neue Light"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sv-SE" sz="1800" dirty="0" smtClean="0">
                <a:latin typeface="Helvetica Neue Light"/>
                <a:ea typeface="ＭＳ Ｐゴシック" charset="0"/>
                <a:cs typeface="Helvetica Neue Light"/>
              </a:rPr>
              <a:t>Total </a:t>
            </a:r>
            <a:r>
              <a:rPr lang="sv-SE" sz="1800" dirty="0" err="1">
                <a:latin typeface="Helvetica Neue Light"/>
                <a:ea typeface="ＭＳ Ｐゴシック" charset="0"/>
                <a:cs typeface="Helvetica Neue Light"/>
              </a:rPr>
              <a:t>resources</a:t>
            </a:r>
            <a:r>
              <a:rPr lang="sv-SE" sz="1800" dirty="0">
                <a:latin typeface="Helvetica Neue Light"/>
                <a:ea typeface="ＭＳ Ｐゴシック" charset="0"/>
                <a:cs typeface="Helvetica Neue Light"/>
              </a:rPr>
              <a:t>: </a:t>
            </a:r>
            <a:r>
              <a:rPr lang="sv-SE" sz="1800" dirty="0" smtClean="0">
                <a:latin typeface="Helvetica Neue Light"/>
                <a:ea typeface="ＭＳ Ｐゴシック" charset="0"/>
                <a:cs typeface="Helvetica Neue Light"/>
              </a:rPr>
              <a:t>  </a:t>
            </a:r>
            <a:r>
              <a:rPr lang="sv-SE" sz="1800" b="1" dirty="0" smtClean="0">
                <a:latin typeface="Helvetica Neue Light"/>
                <a:ea typeface="ＭＳ Ｐゴシック" charset="0"/>
                <a:cs typeface="Helvetica Neue Light"/>
              </a:rPr>
              <a:t>&lt;</a:t>
            </a:r>
            <a:r>
              <a:rPr lang="sv-SE" sz="1800" b="1" dirty="0">
                <a:latin typeface="Helvetica Neue Light"/>
                <a:ea typeface="ＭＳ Ｐゴシック" charset="0"/>
                <a:cs typeface="Helvetica Neue Light"/>
              </a:rPr>
              <a:t>9 CPU, 18 GB</a:t>
            </a:r>
            <a:r>
              <a:rPr lang="sv-SE" sz="1800" b="1" dirty="0" smtClean="0">
                <a:latin typeface="Helvetica Neue Light"/>
                <a:ea typeface="ＭＳ Ｐゴシック" charset="0"/>
                <a:cs typeface="Helvetica Neue Light"/>
              </a:rPr>
              <a:t>&gt;</a:t>
            </a:r>
            <a:endParaRPr lang="sv-SE" sz="1800" dirty="0" smtClean="0">
              <a:latin typeface="Helvetica Neue Light"/>
              <a:ea typeface="ＭＳ Ｐゴシック" charset="0"/>
              <a:cs typeface="Helvetica Neue Light"/>
            </a:endParaRPr>
          </a:p>
          <a:p>
            <a:pPr lvl="1">
              <a:lnSpc>
                <a:spcPct val="90000"/>
              </a:lnSpc>
            </a:pPr>
            <a:r>
              <a:rPr lang="sv-SE" sz="1800" dirty="0" err="1" smtClean="0">
                <a:latin typeface="Helvetica Neue Light"/>
                <a:ea typeface="ＭＳ Ｐゴシック" charset="0"/>
                <a:cs typeface="Helvetica Neue Light"/>
              </a:rPr>
              <a:t>User</a:t>
            </a:r>
            <a:r>
              <a:rPr lang="sv-SE" sz="1800" dirty="0" smtClean="0">
                <a:latin typeface="Helvetica Neue Light"/>
                <a:ea typeface="ＭＳ Ｐゴシック" charset="0"/>
                <a:cs typeface="Helvetica Neue Light"/>
              </a:rPr>
              <a:t> </a:t>
            </a:r>
            <a:r>
              <a:rPr lang="sv-SE" sz="1800" dirty="0">
                <a:latin typeface="Helvetica Neue Light"/>
                <a:ea typeface="ＭＳ Ｐゴシック" charset="0"/>
                <a:cs typeface="Helvetica Neue Light"/>
              </a:rPr>
              <a:t>1 </a:t>
            </a:r>
            <a:r>
              <a:rPr lang="sv-SE" sz="1800" dirty="0" err="1">
                <a:latin typeface="Helvetica Neue Light"/>
                <a:ea typeface="ＭＳ Ｐゴシック" charset="0"/>
                <a:cs typeface="Helvetica Neue Light"/>
              </a:rPr>
              <a:t>demand</a:t>
            </a:r>
            <a:r>
              <a:rPr lang="sv-SE" sz="1800" dirty="0">
                <a:latin typeface="Helvetica Neue Light"/>
                <a:ea typeface="ＭＳ Ｐゴシック" charset="0"/>
                <a:cs typeface="Helvetica Neue Light"/>
              </a:rPr>
              <a:t>:	 </a:t>
            </a:r>
            <a:r>
              <a:rPr lang="sv-SE" sz="1800" b="1" dirty="0">
                <a:latin typeface="Helvetica Neue Light"/>
                <a:ea typeface="ＭＳ Ｐゴシック" charset="0"/>
                <a:cs typeface="Helvetica Neue Light"/>
              </a:rPr>
              <a:t>&lt;1 CPU, 4 GB&gt;; </a:t>
            </a:r>
            <a:r>
              <a:rPr lang="sv-SE" sz="1800" dirty="0">
                <a:latin typeface="Helvetica Neue Light"/>
                <a:ea typeface="ＭＳ Ｐゴシック" charset="0"/>
                <a:cs typeface="Helvetica Neue Light"/>
              </a:rPr>
              <a:t>dom res: </a:t>
            </a:r>
            <a:r>
              <a:rPr lang="sv-SE" sz="1800" b="1" dirty="0" err="1">
                <a:latin typeface="Helvetica Neue Light"/>
                <a:ea typeface="ＭＳ Ｐゴシック" charset="0"/>
                <a:cs typeface="Helvetica Neue Light"/>
              </a:rPr>
              <a:t>mem</a:t>
            </a:r>
            <a:r>
              <a:rPr lang="sv-SE" sz="1800" dirty="0">
                <a:latin typeface="Helvetica Neue Light"/>
                <a:ea typeface="ＭＳ Ｐゴシック" charset="0"/>
                <a:cs typeface="Helvetica Neue Light"/>
              </a:rPr>
              <a:t> (1/9 &lt; 4/18</a:t>
            </a:r>
            <a:r>
              <a:rPr lang="sv-SE" sz="1800" dirty="0" smtClean="0">
                <a:latin typeface="Helvetica Neue Light"/>
                <a:ea typeface="ＭＳ Ｐゴシック" charset="0"/>
                <a:cs typeface="Helvetica Neue Light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sv-SE" sz="1800" dirty="0" err="1" smtClean="0">
                <a:latin typeface="Helvetica Neue Light"/>
                <a:ea typeface="ＭＳ Ｐゴシック" charset="0"/>
                <a:cs typeface="Helvetica Neue Light"/>
              </a:rPr>
              <a:t>User</a:t>
            </a:r>
            <a:r>
              <a:rPr lang="sv-SE" sz="1800" dirty="0" smtClean="0">
                <a:latin typeface="Helvetica Neue Light"/>
                <a:ea typeface="ＭＳ Ｐゴシック" charset="0"/>
                <a:cs typeface="Helvetica Neue Light"/>
              </a:rPr>
              <a:t> </a:t>
            </a:r>
            <a:r>
              <a:rPr lang="sv-SE" sz="1800" dirty="0">
                <a:latin typeface="Helvetica Neue Light"/>
                <a:ea typeface="ＭＳ Ｐゴシック" charset="0"/>
                <a:cs typeface="Helvetica Neue Light"/>
              </a:rPr>
              <a:t>2 </a:t>
            </a:r>
            <a:r>
              <a:rPr lang="sv-SE" sz="1800" dirty="0" err="1">
                <a:latin typeface="Helvetica Neue Light"/>
                <a:ea typeface="ＭＳ Ｐゴシック" charset="0"/>
                <a:cs typeface="Helvetica Neue Light"/>
              </a:rPr>
              <a:t>demand</a:t>
            </a:r>
            <a:r>
              <a:rPr lang="sv-SE" sz="1800" dirty="0">
                <a:latin typeface="Helvetica Neue Light"/>
                <a:ea typeface="ＭＳ Ｐゴシック" charset="0"/>
                <a:cs typeface="Helvetica Neue Light"/>
              </a:rPr>
              <a:t>:	 </a:t>
            </a:r>
            <a:r>
              <a:rPr lang="sv-SE" sz="1800" b="1" dirty="0">
                <a:latin typeface="Helvetica Neue Light"/>
                <a:ea typeface="ＭＳ Ｐゴシック" charset="0"/>
                <a:cs typeface="Helvetica Neue Light"/>
              </a:rPr>
              <a:t>&lt;3 CPU, 1 GB&gt;; </a:t>
            </a:r>
            <a:r>
              <a:rPr lang="sv-SE" sz="1800" dirty="0">
                <a:latin typeface="Helvetica Neue Light"/>
                <a:ea typeface="ＭＳ Ｐゴシック" charset="0"/>
                <a:cs typeface="Helvetica Neue Light"/>
              </a:rPr>
              <a:t>dom res: </a:t>
            </a:r>
            <a:r>
              <a:rPr lang="sv-SE" sz="1800" b="1" dirty="0">
                <a:latin typeface="Helvetica Neue Light"/>
                <a:ea typeface="ＭＳ Ｐゴシック" charset="0"/>
                <a:cs typeface="Helvetica Neue Light"/>
              </a:rPr>
              <a:t>CPU   </a:t>
            </a:r>
            <a:r>
              <a:rPr lang="sv-SE" sz="1800" dirty="0">
                <a:latin typeface="Helvetica Neue Light"/>
                <a:ea typeface="ＭＳ Ｐゴシック" charset="0"/>
                <a:cs typeface="Helvetica Neue Light"/>
              </a:rPr>
              <a:t>(3/9 &gt; 1/18)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endParaRPr lang="sv-SE" sz="2200" b="1" dirty="0">
              <a:latin typeface="Helvetica Neue Light"/>
              <a:ea typeface="ＭＳ Ｐゴシック" charset="0"/>
              <a:cs typeface="Helvetica Neue Light"/>
            </a:endParaRPr>
          </a:p>
          <a:p>
            <a:pPr lvl="1">
              <a:lnSpc>
                <a:spcPct val="90000"/>
              </a:lnSpc>
            </a:pPr>
            <a:endParaRPr lang="sv-SE" sz="2200" dirty="0">
              <a:latin typeface="Helvetica Neue Light"/>
              <a:ea typeface="ＭＳ Ｐゴシック" charset="0"/>
              <a:cs typeface="Helvetica Neue Light"/>
            </a:endParaRPr>
          </a:p>
          <a:p>
            <a:pPr>
              <a:lnSpc>
                <a:spcPct val="90000"/>
              </a:lnSpc>
            </a:pPr>
            <a:endParaRPr lang="en-US" sz="2600" dirty="0">
              <a:latin typeface="Helvetica Neue Light"/>
              <a:ea typeface="ＭＳ Ｐゴシック" charset="0"/>
              <a:cs typeface="Helvetica Neue Light"/>
            </a:endParaRPr>
          </a:p>
        </p:txBody>
      </p:sp>
      <p:grpSp>
        <p:nvGrpSpPr>
          <p:cNvPr id="2" name="Group 64"/>
          <p:cNvGrpSpPr>
            <a:grpSpLocks/>
          </p:cNvGrpSpPr>
          <p:nvPr/>
        </p:nvGrpSpPr>
        <p:grpSpPr bwMode="auto">
          <a:xfrm>
            <a:off x="2805114" y="2743200"/>
            <a:ext cx="4211291" cy="2435780"/>
            <a:chOff x="2918624" y="3825228"/>
            <a:chExt cx="4212088" cy="3248399"/>
          </a:xfrm>
        </p:grpSpPr>
        <p:grpSp>
          <p:nvGrpSpPr>
            <p:cNvPr id="77829" name="Group 30"/>
            <p:cNvGrpSpPr>
              <a:grpSpLocks/>
            </p:cNvGrpSpPr>
            <p:nvPr/>
          </p:nvGrpSpPr>
          <p:grpSpPr bwMode="auto">
            <a:xfrm>
              <a:off x="2918624" y="3825228"/>
              <a:ext cx="4212088" cy="3248399"/>
              <a:chOff x="2918624" y="3749028"/>
              <a:chExt cx="4212088" cy="3248399"/>
            </a:xfrm>
          </p:grpSpPr>
          <p:cxnSp>
            <p:nvCxnSpPr>
              <p:cNvPr id="16" name="Straight Arrow Connector 15"/>
              <p:cNvCxnSpPr/>
              <p:nvPr/>
            </p:nvCxnSpPr>
            <p:spPr>
              <a:xfrm>
                <a:off x="3650600" y="5024063"/>
                <a:ext cx="2194340" cy="3176"/>
              </a:xfrm>
              <a:prstGeom prst="straightConnector1">
                <a:avLst/>
              </a:prstGeom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Rectangle 5"/>
              <p:cNvSpPr/>
              <p:nvPr/>
            </p:nvSpPr>
            <p:spPr>
              <a:xfrm>
                <a:off x="4747770" y="3933217"/>
                <a:ext cx="1097170" cy="2191217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800">
                  <a:latin typeface="Helvetica Neue Light"/>
                  <a:cs typeface="Helvetica Neue Light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650600" y="4662036"/>
                <a:ext cx="1097171" cy="1462399"/>
              </a:xfrm>
              <a:prstGeom prst="rect">
                <a:avLst/>
              </a:prstGeom>
              <a:solidFill>
                <a:srgbClr val="FF3737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800">
                  <a:latin typeface="Helvetica Neue Light"/>
                  <a:cs typeface="Helvetica Neue Light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747770" y="5875145"/>
                <a:ext cx="1097170" cy="246115"/>
              </a:xfrm>
              <a:prstGeom prst="rect">
                <a:avLst/>
              </a:prstGeom>
              <a:solidFill>
                <a:srgbClr val="FF3737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800">
                  <a:latin typeface="Helvetica Neue Light"/>
                  <a:cs typeface="Helvetica Neue Light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650600" y="3931630"/>
                <a:ext cx="1097171" cy="730406"/>
              </a:xfrm>
              <a:prstGeom prst="rect">
                <a:avLst/>
              </a:prstGeom>
              <a:solidFill>
                <a:srgbClr val="51A2FF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800">
                  <a:latin typeface="Helvetica Neue Light"/>
                  <a:cs typeface="Helvetica Neue Light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747770" y="3931630"/>
                <a:ext cx="1097170" cy="1463987"/>
              </a:xfrm>
              <a:prstGeom prst="rect">
                <a:avLst/>
              </a:prstGeom>
              <a:solidFill>
                <a:srgbClr val="51A2FF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800">
                  <a:latin typeface="Helvetica Neue Light"/>
                  <a:cs typeface="Helvetica Neue Light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076759" y="3987204"/>
                <a:ext cx="185773" cy="182602"/>
              </a:xfrm>
              <a:prstGeom prst="rect">
                <a:avLst/>
              </a:prstGeom>
              <a:solidFill>
                <a:srgbClr val="51A2FF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800">
                  <a:latin typeface="Helvetica Neue Light"/>
                  <a:cs typeface="Helvetica Neue Light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076759" y="4450853"/>
                <a:ext cx="185773" cy="182602"/>
              </a:xfrm>
              <a:prstGeom prst="rect">
                <a:avLst/>
              </a:prstGeom>
              <a:solidFill>
                <a:srgbClr val="FF0000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800">
                  <a:latin typeface="Helvetica Neue Light"/>
                  <a:cs typeface="Helvetica Neue Light"/>
                </a:endParaRPr>
              </a:p>
            </p:txBody>
          </p:sp>
          <p:sp>
            <p:nvSpPr>
              <p:cNvPr id="77842" name="TextBox 12"/>
              <p:cNvSpPr txBox="1">
                <a:spLocks noChangeArrowheads="1"/>
              </p:cNvSpPr>
              <p:nvPr/>
            </p:nvSpPr>
            <p:spPr bwMode="auto">
              <a:xfrm>
                <a:off x="6291716" y="3900844"/>
                <a:ext cx="838996" cy="4925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latin typeface="Helvetica Neue Light"/>
                    <a:cs typeface="Helvetica Neue Light"/>
                  </a:rPr>
                  <a:t>User 1</a:t>
                </a:r>
              </a:p>
            </p:txBody>
          </p:sp>
          <p:sp>
            <p:nvSpPr>
              <p:cNvPr id="77843" name="TextBox 13"/>
              <p:cNvSpPr txBox="1">
                <a:spLocks noChangeArrowheads="1"/>
              </p:cNvSpPr>
              <p:nvPr/>
            </p:nvSpPr>
            <p:spPr bwMode="auto">
              <a:xfrm>
                <a:off x="6291716" y="4358044"/>
                <a:ext cx="838996" cy="4925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latin typeface="Helvetica Neue Light"/>
                    <a:cs typeface="Helvetica Neue Light"/>
                  </a:rPr>
                  <a:t>User 2</a:t>
                </a:r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 rot="5400000" flipH="1" flipV="1">
                <a:off x="2463690" y="4940701"/>
                <a:ext cx="2372231" cy="1587"/>
              </a:xfrm>
              <a:prstGeom prst="straightConnector1">
                <a:avLst/>
              </a:prstGeom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rot="10800000">
                <a:off x="3595027" y="3931630"/>
                <a:ext cx="53985" cy="1587"/>
              </a:xfrm>
              <a:prstGeom prst="straightConnector1">
                <a:avLst/>
              </a:prstGeom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 rot="10800000">
                <a:off x="3595027" y="6124435"/>
                <a:ext cx="53985" cy="1588"/>
              </a:xfrm>
              <a:prstGeom prst="straightConnector1">
                <a:avLst/>
              </a:prstGeom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847" name="TextBox 18"/>
              <p:cNvSpPr txBox="1">
                <a:spLocks noChangeArrowheads="1"/>
              </p:cNvSpPr>
              <p:nvPr/>
            </p:nvSpPr>
            <p:spPr bwMode="auto">
              <a:xfrm>
                <a:off x="2918624" y="3749028"/>
                <a:ext cx="775049" cy="4925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latin typeface="Helvetica Neue Light"/>
                    <a:cs typeface="Helvetica Neue Light"/>
                  </a:rPr>
                  <a:t>100%</a:t>
                </a:r>
              </a:p>
            </p:txBody>
          </p:sp>
          <p:sp>
            <p:nvSpPr>
              <p:cNvPr id="77848" name="TextBox 19"/>
              <p:cNvSpPr txBox="1">
                <a:spLocks noChangeArrowheads="1"/>
              </p:cNvSpPr>
              <p:nvPr/>
            </p:nvSpPr>
            <p:spPr bwMode="auto">
              <a:xfrm>
                <a:off x="2992823" y="4853111"/>
                <a:ext cx="646682" cy="4925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latin typeface="Helvetica Neue Light"/>
                    <a:cs typeface="Helvetica Neue Light"/>
                  </a:rPr>
                  <a:t>50%</a:t>
                </a:r>
              </a:p>
            </p:txBody>
          </p:sp>
          <p:sp>
            <p:nvSpPr>
              <p:cNvPr id="77849" name="TextBox 20"/>
              <p:cNvSpPr txBox="1">
                <a:spLocks noChangeArrowheads="1"/>
              </p:cNvSpPr>
              <p:nvPr/>
            </p:nvSpPr>
            <p:spPr bwMode="auto">
              <a:xfrm>
                <a:off x="3085655" y="5946151"/>
                <a:ext cx="518315" cy="4925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latin typeface="Helvetica Neue Light"/>
                    <a:cs typeface="Helvetica Neue Light"/>
                  </a:rPr>
                  <a:t>0%</a:t>
                </a:r>
              </a:p>
            </p:txBody>
          </p:sp>
          <p:sp>
            <p:nvSpPr>
              <p:cNvPr id="77850" name="TextBox 21"/>
              <p:cNvSpPr txBox="1">
                <a:spLocks noChangeArrowheads="1"/>
              </p:cNvSpPr>
              <p:nvPr/>
            </p:nvSpPr>
            <p:spPr bwMode="auto">
              <a:xfrm>
                <a:off x="3664820" y="6135469"/>
                <a:ext cx="1067894" cy="8619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1800">
                    <a:latin typeface="Helvetica Neue Light"/>
                    <a:cs typeface="Helvetica Neue Light"/>
                  </a:rPr>
                  <a:t>CPU</a:t>
                </a:r>
              </a:p>
              <a:p>
                <a:pPr algn="ctr" eaLnBrk="1" hangingPunct="1"/>
                <a:r>
                  <a:rPr lang="en-US" sz="1800">
                    <a:latin typeface="Helvetica Neue Light"/>
                    <a:cs typeface="Helvetica Neue Light"/>
                  </a:rPr>
                  <a:t>(9 total)</a:t>
                </a:r>
              </a:p>
            </p:txBody>
          </p:sp>
          <p:sp>
            <p:nvSpPr>
              <p:cNvPr id="77851" name="TextBox 22"/>
              <p:cNvSpPr txBox="1">
                <a:spLocks noChangeArrowheads="1"/>
              </p:cNvSpPr>
              <p:nvPr/>
            </p:nvSpPr>
            <p:spPr bwMode="auto">
              <a:xfrm>
                <a:off x="4747311" y="6135469"/>
                <a:ext cx="1097281" cy="8619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1800">
                    <a:latin typeface="Helvetica Neue Light"/>
                    <a:cs typeface="Helvetica Neue Light"/>
                  </a:rPr>
                  <a:t>mem</a:t>
                </a:r>
              </a:p>
              <a:p>
                <a:pPr algn="ctr" eaLnBrk="1" hangingPunct="1"/>
                <a:r>
                  <a:rPr lang="en-US" sz="1800">
                    <a:latin typeface="Helvetica Neue Light"/>
                    <a:cs typeface="Helvetica Neue Light"/>
                  </a:rPr>
                  <a:t>(18 total)</a:t>
                </a:r>
              </a:p>
            </p:txBody>
          </p:sp>
          <p:cxnSp>
            <p:nvCxnSpPr>
              <p:cNvPr id="24" name="Straight Arrow Connector 23"/>
              <p:cNvCxnSpPr/>
              <p:nvPr/>
            </p:nvCxnSpPr>
            <p:spPr>
              <a:xfrm rot="10800000">
                <a:off x="3591851" y="5571867"/>
                <a:ext cx="53985" cy="1588"/>
              </a:xfrm>
              <a:prstGeom prst="straightConnector1">
                <a:avLst/>
              </a:prstGeom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rot="10800000">
                <a:off x="3591851" y="4479434"/>
                <a:ext cx="53985" cy="1588"/>
              </a:xfrm>
              <a:prstGeom prst="straightConnector1">
                <a:avLst/>
              </a:prstGeom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rot="10800000">
                <a:off x="3585500" y="5022475"/>
                <a:ext cx="55573" cy="1588"/>
              </a:xfrm>
              <a:prstGeom prst="straightConnector1">
                <a:avLst/>
              </a:prstGeom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855" name="TextBox 26"/>
              <p:cNvSpPr txBox="1">
                <a:spLocks noChangeArrowheads="1"/>
              </p:cNvSpPr>
              <p:nvPr/>
            </p:nvSpPr>
            <p:spPr bwMode="auto">
              <a:xfrm>
                <a:off x="3712612" y="4037814"/>
                <a:ext cx="1096483" cy="4925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1800" dirty="0">
                    <a:latin typeface="Helvetica Neue Light"/>
                    <a:cs typeface="Helvetica Neue Light"/>
                  </a:rPr>
                  <a:t>3 CPUs</a:t>
                </a:r>
              </a:p>
            </p:txBody>
          </p:sp>
          <p:sp>
            <p:nvSpPr>
              <p:cNvPr id="77856" name="TextBox 27"/>
              <p:cNvSpPr txBox="1">
                <a:spLocks noChangeArrowheads="1"/>
              </p:cNvSpPr>
              <p:nvPr/>
            </p:nvSpPr>
            <p:spPr bwMode="auto">
              <a:xfrm>
                <a:off x="4791253" y="4025156"/>
                <a:ext cx="1097280" cy="4925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1800" dirty="0">
                    <a:latin typeface="Helvetica Neue Light"/>
                    <a:cs typeface="Helvetica Neue Light"/>
                  </a:rPr>
                  <a:t>12 GB</a:t>
                </a:r>
              </a:p>
            </p:txBody>
          </p:sp>
          <p:sp>
            <p:nvSpPr>
              <p:cNvPr id="77857" name="TextBox 28"/>
              <p:cNvSpPr txBox="1">
                <a:spLocks noChangeArrowheads="1"/>
              </p:cNvSpPr>
              <p:nvPr/>
            </p:nvSpPr>
            <p:spPr bwMode="auto">
              <a:xfrm>
                <a:off x="3779258" y="5304195"/>
                <a:ext cx="1067894" cy="4925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1800" dirty="0">
                    <a:solidFill>
                      <a:schemeClr val="bg1"/>
                    </a:solidFill>
                    <a:latin typeface="Helvetica Neue Light"/>
                    <a:cs typeface="Helvetica Neue Light"/>
                  </a:rPr>
                  <a:t>6 CPUs</a:t>
                </a:r>
              </a:p>
            </p:txBody>
          </p:sp>
          <p:sp>
            <p:nvSpPr>
              <p:cNvPr id="77858" name="TextBox 29"/>
              <p:cNvSpPr txBox="1">
                <a:spLocks noChangeArrowheads="1"/>
              </p:cNvSpPr>
              <p:nvPr/>
            </p:nvSpPr>
            <p:spPr bwMode="auto">
              <a:xfrm>
                <a:off x="4864069" y="5727619"/>
                <a:ext cx="1111878" cy="4925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1800" dirty="0">
                    <a:solidFill>
                      <a:schemeClr val="bg1"/>
                    </a:solidFill>
                    <a:latin typeface="Helvetica Neue Light"/>
                    <a:cs typeface="Helvetica Neue Light"/>
                  </a:rPr>
                  <a:t>2 GB</a:t>
                </a:r>
              </a:p>
            </p:txBody>
          </p:sp>
        </p:grpSp>
        <p:cxnSp>
          <p:nvCxnSpPr>
            <p:cNvPr id="31" name="Straight Arrow Connector 30"/>
            <p:cNvCxnSpPr/>
            <p:nvPr/>
          </p:nvCxnSpPr>
          <p:spPr>
            <a:xfrm rot="5400000">
              <a:off x="3158364" y="5455939"/>
              <a:ext cx="1433819" cy="1587"/>
            </a:xfrm>
            <a:prstGeom prst="straightConnector1">
              <a:avLst/>
            </a:prstGeom>
            <a:ln w="25400">
              <a:solidFill>
                <a:schemeClr val="bg1"/>
              </a:solidFill>
              <a:prstDash val="sysDot"/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831" name="TextBox 31"/>
            <p:cNvSpPr txBox="1">
              <a:spLocks noChangeArrowheads="1"/>
            </p:cNvSpPr>
            <p:nvPr/>
          </p:nvSpPr>
          <p:spPr bwMode="auto">
            <a:xfrm>
              <a:off x="3863104" y="4958931"/>
              <a:ext cx="646682" cy="492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sv-SE" sz="1800" dirty="0">
                  <a:solidFill>
                    <a:schemeClr val="bg1"/>
                  </a:solidFill>
                  <a:latin typeface="Helvetica Neue Light"/>
                  <a:cs typeface="Helvetica Neue Light"/>
                </a:rPr>
                <a:t>66%</a:t>
              </a:r>
              <a:endParaRPr lang="en-US" sz="1800" dirty="0">
                <a:solidFill>
                  <a:schemeClr val="bg1"/>
                </a:solidFill>
                <a:latin typeface="Helvetica Neue Light"/>
                <a:cs typeface="Helvetica Neue Light"/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rot="16200000" flipH="1">
              <a:off x="4235686" y="4735854"/>
              <a:ext cx="143381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833" name="TextBox 33"/>
            <p:cNvSpPr txBox="1">
              <a:spLocks noChangeArrowheads="1"/>
            </p:cNvSpPr>
            <p:nvPr/>
          </p:nvSpPr>
          <p:spPr bwMode="auto">
            <a:xfrm>
              <a:off x="4953088" y="4614446"/>
              <a:ext cx="646682" cy="492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sv-SE" sz="1800">
                  <a:latin typeface="Helvetica Neue Light"/>
                  <a:cs typeface="Helvetica Neue Light"/>
                </a:rPr>
                <a:t>66%</a:t>
              </a:r>
              <a:endParaRPr lang="en-US" sz="1800">
                <a:latin typeface="Helvetica Neue Light"/>
                <a:cs typeface="Helvetica Neue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8249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857250"/>
          </a:xfrm>
        </p:spPr>
        <p:txBody>
          <a:bodyPr/>
          <a:lstStyle/>
          <a:p>
            <a:r>
              <a:rPr lang="sv-SE">
                <a:latin typeface="Helvetica Neue Light"/>
                <a:ea typeface="ＭＳ Ｐゴシック" charset="0"/>
                <a:cs typeface="Helvetica Neue Light"/>
              </a:rPr>
              <a:t>Online DRF Scheduler</a:t>
            </a:r>
            <a:endParaRPr lang="en-US">
              <a:latin typeface="Helvetica Neue Light"/>
              <a:ea typeface="ＭＳ Ｐゴシック" charset="0"/>
              <a:cs typeface="Helvetica Neue Light"/>
            </a:endParaRPr>
          </a:p>
        </p:txBody>
      </p:sp>
      <p:sp>
        <p:nvSpPr>
          <p:cNvPr id="78850" name="Content Placeholder 2"/>
          <p:cNvSpPr>
            <a:spLocks noGrp="1"/>
          </p:cNvSpPr>
          <p:nvPr>
            <p:ph idx="1"/>
          </p:nvPr>
        </p:nvSpPr>
        <p:spPr>
          <a:xfrm>
            <a:off x="152400" y="1085850"/>
            <a:ext cx="8686800" cy="3771900"/>
          </a:xfrm>
        </p:spPr>
        <p:txBody>
          <a:bodyPr/>
          <a:lstStyle/>
          <a:p>
            <a:pPr marL="971550" lvl="1" indent="-457200"/>
            <a:endParaRPr lang="sv-SE" dirty="0">
              <a:latin typeface="Calibri" charset="0"/>
              <a:ea typeface="ＭＳ Ｐゴシック" charset="0"/>
            </a:endParaRPr>
          </a:p>
          <a:p>
            <a:pPr marL="571500" indent="-457200"/>
            <a:endParaRPr lang="sv-SE" dirty="0">
              <a:latin typeface="Calibri" charset="0"/>
              <a:ea typeface="ＭＳ Ｐゴシック" charset="0"/>
            </a:endParaRPr>
          </a:p>
          <a:p>
            <a:pPr marL="571500" indent="-457200">
              <a:buFont typeface="Wingdings" charset="0"/>
              <a:buNone/>
            </a:pPr>
            <a:endParaRPr lang="sv-SE" dirty="0">
              <a:latin typeface="Calibri" charset="0"/>
              <a:ea typeface="ＭＳ Ｐゴシック" charset="0"/>
            </a:endParaRPr>
          </a:p>
          <a:p>
            <a:pPr marL="571500" indent="-457200"/>
            <a:endParaRPr lang="sv-SE" dirty="0">
              <a:latin typeface="Calibri" charset="0"/>
              <a:ea typeface="ＭＳ Ｐゴシック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28600" y="1314450"/>
            <a:ext cx="8763000" cy="1060450"/>
          </a:xfrm>
          <a:prstGeom prst="rect">
            <a:avLst/>
          </a:prstGeom>
          <a:solidFill>
            <a:srgbClr val="FFFFC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lvl="1" algn="ctr">
              <a:defRPr/>
            </a:pPr>
            <a:r>
              <a:rPr lang="sv-SE" sz="2600" dirty="0" err="1">
                <a:latin typeface="Helvetica Neue Light"/>
                <a:cs typeface="Helvetica Neue Light"/>
              </a:rPr>
              <a:t>Whenever</a:t>
            </a:r>
            <a:r>
              <a:rPr lang="sv-SE" sz="2600" dirty="0">
                <a:latin typeface="Helvetica Neue Light"/>
                <a:cs typeface="Helvetica Neue Light"/>
              </a:rPr>
              <a:t> </a:t>
            </a:r>
            <a:r>
              <a:rPr lang="sv-SE" sz="2600" dirty="0" err="1">
                <a:latin typeface="Helvetica Neue Light"/>
                <a:cs typeface="Helvetica Neue Light"/>
              </a:rPr>
              <a:t>there</a:t>
            </a:r>
            <a:r>
              <a:rPr lang="sv-SE" sz="2600" dirty="0">
                <a:latin typeface="Helvetica Neue Light"/>
                <a:cs typeface="Helvetica Neue Light"/>
              </a:rPr>
              <a:t> </a:t>
            </a:r>
            <a:r>
              <a:rPr lang="sv-SE" sz="2600" dirty="0" err="1">
                <a:latin typeface="Helvetica Neue Light"/>
                <a:cs typeface="Helvetica Neue Light"/>
              </a:rPr>
              <a:t>are</a:t>
            </a:r>
            <a:r>
              <a:rPr lang="sv-SE" sz="2600" dirty="0">
                <a:latin typeface="Helvetica Neue Light"/>
                <a:cs typeface="Helvetica Neue Light"/>
              </a:rPr>
              <a:t> </a:t>
            </a:r>
            <a:r>
              <a:rPr lang="sv-SE" sz="2600" dirty="0" err="1">
                <a:latin typeface="Helvetica Neue Light"/>
                <a:cs typeface="Helvetica Neue Light"/>
              </a:rPr>
              <a:t>available</a:t>
            </a:r>
            <a:r>
              <a:rPr lang="sv-SE" sz="2600" dirty="0">
                <a:latin typeface="Helvetica Neue Light"/>
                <a:cs typeface="Helvetica Neue Light"/>
              </a:rPr>
              <a:t> </a:t>
            </a:r>
            <a:r>
              <a:rPr lang="sv-SE" sz="2600" dirty="0" err="1">
                <a:latin typeface="Helvetica Neue Light"/>
                <a:cs typeface="Helvetica Neue Light"/>
              </a:rPr>
              <a:t>resources</a:t>
            </a:r>
            <a:r>
              <a:rPr lang="sv-SE" sz="2600" dirty="0">
                <a:latin typeface="Helvetica Neue Light"/>
                <a:cs typeface="Helvetica Neue Light"/>
              </a:rPr>
              <a:t> and tasks </a:t>
            </a:r>
            <a:r>
              <a:rPr lang="sv-SE" sz="2600" dirty="0" err="1">
                <a:latin typeface="Helvetica Neue Light"/>
                <a:cs typeface="Helvetica Neue Light"/>
              </a:rPr>
              <a:t>to</a:t>
            </a:r>
            <a:r>
              <a:rPr lang="sv-SE" sz="2600" dirty="0">
                <a:latin typeface="Helvetica Neue Light"/>
                <a:cs typeface="Helvetica Neue Light"/>
              </a:rPr>
              <a:t> </a:t>
            </a:r>
            <a:r>
              <a:rPr lang="sv-SE" sz="2600" dirty="0" err="1">
                <a:latin typeface="Helvetica Neue Light"/>
                <a:cs typeface="Helvetica Neue Light"/>
              </a:rPr>
              <a:t>run</a:t>
            </a:r>
            <a:r>
              <a:rPr lang="sv-SE" sz="2600" dirty="0" smtClean="0">
                <a:latin typeface="Helvetica Neue Light"/>
                <a:cs typeface="Helvetica Neue Light"/>
              </a:rPr>
              <a:t>:</a:t>
            </a:r>
            <a:endParaRPr lang="sv-SE" sz="2600" i="1" dirty="0">
              <a:latin typeface="Helvetica Neue Light"/>
              <a:cs typeface="Helvetica Neue Light"/>
            </a:endParaRPr>
          </a:p>
          <a:p>
            <a:pPr marL="0" lvl="1" algn="ctr">
              <a:defRPr/>
            </a:pPr>
            <a:r>
              <a:rPr lang="sv-SE" sz="2600" i="1" dirty="0">
                <a:latin typeface="Helvetica Neue Light"/>
                <a:cs typeface="Helvetica Neue Light"/>
              </a:rPr>
              <a:t>Schedule a task </a:t>
            </a:r>
            <a:r>
              <a:rPr lang="sv-SE" sz="2600" i="1" dirty="0" err="1">
                <a:latin typeface="Helvetica Neue Light"/>
                <a:cs typeface="Helvetica Neue Light"/>
              </a:rPr>
              <a:t>to</a:t>
            </a:r>
            <a:r>
              <a:rPr lang="sv-SE" sz="2600" i="1" dirty="0">
                <a:latin typeface="Helvetica Neue Light"/>
                <a:cs typeface="Helvetica Neue Light"/>
              </a:rPr>
              <a:t> the </a:t>
            </a:r>
            <a:r>
              <a:rPr lang="sv-SE" sz="2600" i="1" dirty="0" err="1">
                <a:latin typeface="Helvetica Neue Light"/>
                <a:cs typeface="Helvetica Neue Light"/>
              </a:rPr>
              <a:t>user</a:t>
            </a:r>
            <a:r>
              <a:rPr lang="sv-SE" sz="2600" i="1" dirty="0">
                <a:latin typeface="Helvetica Neue Light"/>
                <a:cs typeface="Helvetica Neue Light"/>
              </a:rPr>
              <a:t> </a:t>
            </a:r>
            <a:r>
              <a:rPr lang="sv-SE" sz="2600" i="1" dirty="0" err="1">
                <a:latin typeface="Helvetica Neue Light"/>
                <a:cs typeface="Helvetica Neue Light"/>
              </a:rPr>
              <a:t>with</a:t>
            </a:r>
            <a:r>
              <a:rPr lang="sv-SE" sz="2600" i="1" dirty="0">
                <a:latin typeface="Helvetica Neue Light"/>
                <a:cs typeface="Helvetica Neue Light"/>
              </a:rPr>
              <a:t> </a:t>
            </a:r>
            <a:r>
              <a:rPr lang="sv-SE" sz="2600" i="1" dirty="0" err="1">
                <a:latin typeface="Helvetica Neue Light"/>
                <a:cs typeface="Helvetica Neue Light"/>
              </a:rPr>
              <a:t>smallest</a:t>
            </a:r>
            <a:r>
              <a:rPr lang="sv-SE" sz="2600" i="1" dirty="0">
                <a:latin typeface="Helvetica Neue Light"/>
                <a:cs typeface="Helvetica Neue Light"/>
              </a:rPr>
              <a:t> </a:t>
            </a:r>
            <a:r>
              <a:rPr lang="sv-SE" sz="2600" i="1" dirty="0">
                <a:solidFill>
                  <a:srgbClr val="FF0000"/>
                </a:solidFill>
                <a:latin typeface="Helvetica Neue Light"/>
                <a:cs typeface="Helvetica Neue Light"/>
              </a:rPr>
              <a:t>dominant </a:t>
            </a:r>
            <a:r>
              <a:rPr lang="sv-SE" sz="2600" i="1" dirty="0" err="1">
                <a:solidFill>
                  <a:srgbClr val="FF0000"/>
                </a:solidFill>
                <a:latin typeface="Helvetica Neue Light"/>
                <a:cs typeface="Helvetica Neue Light"/>
              </a:rPr>
              <a:t>share</a:t>
            </a:r>
            <a:r>
              <a:rPr lang="sv-SE" sz="2600" i="1" dirty="0">
                <a:solidFill>
                  <a:srgbClr val="FFFFFF"/>
                </a:solidFill>
                <a:latin typeface="Helvetica Neue Light"/>
                <a:cs typeface="Helvetica Neue Ligh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58962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Why not use pricing?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Approach</a:t>
            </a:r>
          </a:p>
          <a:p>
            <a:pPr lvl="1"/>
            <a:r>
              <a:rPr lang="sv-SE" dirty="0" smtClean="0"/>
              <a:t>Set </a:t>
            </a:r>
            <a:r>
              <a:rPr lang="sv-SE" dirty="0" smtClean="0">
                <a:solidFill>
                  <a:schemeClr val="accent1">
                    <a:lumMod val="75000"/>
                  </a:schemeClr>
                </a:solidFill>
              </a:rPr>
              <a:t>prices</a:t>
            </a:r>
            <a:r>
              <a:rPr lang="sv-SE" dirty="0" smtClean="0"/>
              <a:t> for each good</a:t>
            </a:r>
          </a:p>
          <a:p>
            <a:pPr lvl="1"/>
            <a:r>
              <a:rPr lang="sv-SE" dirty="0" smtClean="0"/>
              <a:t>Let users buy what they want</a:t>
            </a:r>
          </a:p>
          <a:p>
            <a:pPr lvl="1"/>
            <a:endParaRPr lang="sv-SE" dirty="0" smtClean="0"/>
          </a:p>
          <a:p>
            <a:r>
              <a:rPr lang="sv-SE" dirty="0" smtClean="0"/>
              <a:t>Problem</a:t>
            </a:r>
          </a:p>
          <a:p>
            <a:pPr lvl="1"/>
            <a:r>
              <a:rPr lang="sv-SE" dirty="0" smtClean="0"/>
              <a:t>How do we determine the right prices for different goods?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160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How would an economist solve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00151"/>
            <a:ext cx="8763000" cy="3394472"/>
          </a:xfrm>
        </p:spPr>
        <p:txBody>
          <a:bodyPr>
            <a:normAutofit/>
          </a:bodyPr>
          <a:lstStyle/>
          <a:p>
            <a:r>
              <a:rPr lang="sv-SE" dirty="0" smtClean="0"/>
              <a:t>Let the market determine the prices</a:t>
            </a:r>
          </a:p>
          <a:p>
            <a:endParaRPr lang="sv-SE" i="1" dirty="0" smtClean="0">
              <a:solidFill>
                <a:srgbClr val="FF0000"/>
              </a:solidFill>
            </a:endParaRPr>
          </a:p>
          <a:p>
            <a:r>
              <a:rPr lang="sv-SE" i="1" dirty="0" smtClean="0">
                <a:solidFill>
                  <a:srgbClr val="FF0000"/>
                </a:solidFill>
              </a:rPr>
              <a:t>Competitive Equilibrium from Equal Incomes (CEEI)</a:t>
            </a:r>
            <a:r>
              <a:rPr lang="sv-SE" i="1" dirty="0" smtClean="0">
                <a:solidFill>
                  <a:schemeClr val="accent2"/>
                </a:solidFill>
              </a:rPr>
              <a:t> </a:t>
            </a:r>
            <a:endParaRPr lang="sv-SE" dirty="0" smtClean="0"/>
          </a:p>
          <a:p>
            <a:pPr lvl="1"/>
            <a:r>
              <a:rPr lang="sv-SE" dirty="0" smtClean="0"/>
              <a:t>Give each user 1/n of every resource </a:t>
            </a:r>
          </a:p>
          <a:p>
            <a:pPr lvl="1"/>
            <a:r>
              <a:rPr lang="sv-SE" dirty="0" smtClean="0"/>
              <a:t>Let users trade in a perfectly competitive market</a:t>
            </a:r>
          </a:p>
          <a:p>
            <a:pPr lvl="1"/>
            <a:endParaRPr lang="sv-SE" dirty="0" smtClean="0"/>
          </a:p>
          <a:p>
            <a:r>
              <a:rPr lang="sv-SE" b="1" dirty="0" smtClean="0"/>
              <a:t>Not strategy-proof!</a:t>
            </a:r>
          </a:p>
        </p:txBody>
      </p:sp>
    </p:spTree>
    <p:extLst>
      <p:ext uri="{BB962C8B-B14F-4D97-AF65-F5344CB8AC3E}">
        <p14:creationId xmlns:p14="http://schemas.microsoft.com/office/powerpoint/2010/main" val="183625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sv-SE">
                <a:latin typeface="Helvetica Neue Light"/>
                <a:ea typeface="ＭＳ Ｐゴシック" charset="0"/>
                <a:cs typeface="Helvetica Neue Light"/>
              </a:rPr>
              <a:t>Properties of Policies</a:t>
            </a:r>
            <a:endParaRPr lang="en-US">
              <a:latin typeface="Helvetica Neue Light"/>
              <a:ea typeface="ＭＳ Ｐゴシック" charset="0"/>
              <a:cs typeface="Helvetica Neue Light"/>
            </a:endParaRPr>
          </a:p>
        </p:txBody>
      </p:sp>
      <p:sp>
        <p:nvSpPr>
          <p:cNvPr id="79874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endParaRPr lang="en-US">
              <a:latin typeface="Helvetica Neue Light"/>
              <a:ea typeface="ＭＳ Ｐゴシック" charset="0"/>
              <a:cs typeface="Helvetica Neue Ligh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346779"/>
              </p:ext>
            </p:extLst>
          </p:nvPr>
        </p:nvGraphicFramePr>
        <p:xfrm>
          <a:off x="304800" y="1200150"/>
          <a:ext cx="8534400" cy="3223098"/>
        </p:xfrm>
        <a:graphic>
          <a:graphicData uri="http://schemas.openxmlformats.org/drawingml/2006/table">
            <a:tbl>
              <a:tblPr/>
              <a:tblGrid>
                <a:gridCol w="3810000"/>
                <a:gridCol w="1828800"/>
                <a:gridCol w="1514475"/>
                <a:gridCol w="1381125"/>
              </a:tblGrid>
              <a:tr h="354806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Property</a:t>
                      </a:r>
                    </a:p>
                  </a:txBody>
                  <a:tcPr marT="34281" marB="34281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Asset</a:t>
                      </a:r>
                    </a:p>
                  </a:txBody>
                  <a:tcPr marT="34281" marB="34281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CEEI</a:t>
                      </a:r>
                    </a:p>
                  </a:txBody>
                  <a:tcPr marT="34281" marB="34281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DRF</a:t>
                      </a:r>
                    </a:p>
                  </a:txBody>
                  <a:tcPr marT="34281" marB="34281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354806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Share guarantee</a:t>
                      </a: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81" marB="34281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81" marB="34281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✔</a:t>
                      </a:r>
                    </a:p>
                  </a:txBody>
                  <a:tcPr marT="34281" marB="34281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✔</a:t>
                      </a:r>
                    </a:p>
                  </a:txBody>
                  <a:tcPr marT="34281" marB="34281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54806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Strategy-proofness</a:t>
                      </a:r>
                    </a:p>
                  </a:txBody>
                  <a:tcPr marT="34281" marB="3428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✔</a:t>
                      </a:r>
                    </a:p>
                  </a:txBody>
                  <a:tcPr marT="34281" marB="3428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81" marB="3428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✔</a:t>
                      </a:r>
                    </a:p>
                  </a:txBody>
                  <a:tcPr marT="34281" marB="3428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54806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Pareto efficiency</a:t>
                      </a:r>
                    </a:p>
                  </a:txBody>
                  <a:tcPr marT="34281" marB="3428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✔</a:t>
                      </a:r>
                    </a:p>
                  </a:txBody>
                  <a:tcPr marT="34281" marB="3428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✔</a:t>
                      </a:r>
                    </a:p>
                  </a:txBody>
                  <a:tcPr marT="34281" marB="3428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✔</a:t>
                      </a:r>
                    </a:p>
                  </a:txBody>
                  <a:tcPr marT="34281" marB="3428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54806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Envy-freeness</a:t>
                      </a:r>
                    </a:p>
                  </a:txBody>
                  <a:tcPr marT="34281" marB="3428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✔</a:t>
                      </a:r>
                    </a:p>
                  </a:txBody>
                  <a:tcPr marT="34281" marB="3428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✔</a:t>
                      </a:r>
                    </a:p>
                  </a:txBody>
                  <a:tcPr marT="34281" marB="3428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✔</a:t>
                      </a:r>
                    </a:p>
                  </a:txBody>
                  <a:tcPr marT="34281" marB="3428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54806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Single resource fairness</a:t>
                      </a:r>
                    </a:p>
                  </a:txBody>
                  <a:tcPr marT="34281" marB="3428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✔</a:t>
                      </a:r>
                    </a:p>
                  </a:txBody>
                  <a:tcPr marT="34281" marB="3428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✔</a:t>
                      </a:r>
                    </a:p>
                  </a:txBody>
                  <a:tcPr marT="34281" marB="3428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✔</a:t>
                      </a:r>
                    </a:p>
                  </a:txBody>
                  <a:tcPr marT="34281" marB="3428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54806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Bottleneck res. fairness</a:t>
                      </a:r>
                    </a:p>
                  </a:txBody>
                  <a:tcPr marT="34281" marB="3428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81" marB="3428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✔</a:t>
                      </a:r>
                    </a:p>
                  </a:txBody>
                  <a:tcPr marT="34281" marB="3428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✔</a:t>
                      </a:r>
                    </a:p>
                  </a:txBody>
                  <a:tcPr marT="34281" marB="3428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54806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Population monotonicity</a:t>
                      </a:r>
                    </a:p>
                  </a:txBody>
                  <a:tcPr marT="34281" marB="3428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✔</a:t>
                      </a:r>
                    </a:p>
                  </a:txBody>
                  <a:tcPr marT="34281" marB="3428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81" marB="3428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✔</a:t>
                      </a:r>
                    </a:p>
                  </a:txBody>
                  <a:tcPr marT="34281" marB="3428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54806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Resource monotonicity</a:t>
                      </a:r>
                    </a:p>
                  </a:txBody>
                  <a:tcPr marT="34281" marB="3428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81" marB="3428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81" marB="3428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81" marB="3428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 bwMode="auto">
          <a:xfrm>
            <a:off x="457200" y="2286000"/>
            <a:ext cx="8229600" cy="1314450"/>
          </a:xfrm>
          <a:prstGeom prst="rect">
            <a:avLst/>
          </a:prstGeom>
          <a:solidFill>
            <a:srgbClr val="FFFFC2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marL="0" lvl="1" algn="l">
              <a:defRPr/>
            </a:pPr>
            <a:r>
              <a:rPr lang="en-US" sz="2400" b="0" dirty="0" smtClean="0">
                <a:solidFill>
                  <a:srgbClr val="FF0000"/>
                </a:solidFill>
                <a:latin typeface="Helvetica Neue Light"/>
                <a:ea typeface="ＭＳ Ｐゴシック" charset="0"/>
                <a:cs typeface="Helvetica Neue Light"/>
              </a:rPr>
              <a:t>Conjecture: Assuming </a:t>
            </a:r>
            <a:r>
              <a:rPr lang="en-US" sz="2400" b="0" dirty="0">
                <a:solidFill>
                  <a:srgbClr val="FF0000"/>
                </a:solidFill>
                <a:latin typeface="Helvetica Neue Light"/>
                <a:ea typeface="ＭＳ Ｐゴシック" charset="0"/>
                <a:cs typeface="Helvetica Neue Light"/>
              </a:rPr>
              <a:t>non-zero demands, DRF is </a:t>
            </a:r>
            <a:endParaRPr lang="en-US" sz="2400" b="0" dirty="0" smtClean="0">
              <a:solidFill>
                <a:srgbClr val="FF0000"/>
              </a:solidFill>
              <a:latin typeface="Helvetica Neue Light"/>
              <a:ea typeface="ＭＳ Ｐゴシック" charset="0"/>
              <a:cs typeface="Helvetica Neue Light"/>
            </a:endParaRPr>
          </a:p>
          <a:p>
            <a:pPr marL="0" lvl="1" algn="l">
              <a:defRPr/>
            </a:pPr>
            <a:r>
              <a:rPr lang="en-US" sz="2400" b="0" dirty="0" smtClean="0">
                <a:solidFill>
                  <a:srgbClr val="FF0000"/>
                </a:solidFill>
                <a:latin typeface="Helvetica Neue Light"/>
                <a:ea typeface="ＭＳ Ｐゴシック" charset="0"/>
                <a:cs typeface="Helvetica Neue Light"/>
              </a:rPr>
              <a:t>the </a:t>
            </a:r>
            <a:r>
              <a:rPr lang="en-US" sz="2400" i="1" dirty="0" smtClean="0">
                <a:solidFill>
                  <a:srgbClr val="FF0000"/>
                </a:solidFill>
                <a:latin typeface="Helvetica Neue Light"/>
                <a:ea typeface="ＭＳ Ｐゴシック" charset="0"/>
                <a:cs typeface="Helvetica Neue Light"/>
              </a:rPr>
              <a:t>only</a:t>
            </a:r>
            <a:r>
              <a:rPr lang="en-US" sz="2400" dirty="0" smtClean="0">
                <a:solidFill>
                  <a:srgbClr val="FF0000"/>
                </a:solidFill>
                <a:latin typeface="Helvetica Neue Light"/>
                <a:ea typeface="ＭＳ Ｐゴシック" charset="0"/>
                <a:cs typeface="Helvetica Neue Light"/>
              </a:rPr>
              <a:t> </a:t>
            </a:r>
            <a:r>
              <a:rPr lang="en-US" sz="2400" b="0" dirty="0" smtClean="0">
                <a:solidFill>
                  <a:srgbClr val="FF0000"/>
                </a:solidFill>
                <a:latin typeface="Helvetica Neue Light"/>
                <a:ea typeface="ＭＳ Ｐゴシック" charset="0"/>
                <a:cs typeface="Helvetica Neue Light"/>
              </a:rPr>
              <a:t>allocation that is strategy proof and </a:t>
            </a:r>
          </a:p>
          <a:p>
            <a:pPr marL="0" lvl="1" algn="l">
              <a:defRPr/>
            </a:pPr>
            <a:r>
              <a:rPr lang="en-US" sz="2400" b="0" dirty="0" smtClean="0">
                <a:solidFill>
                  <a:srgbClr val="FF0000"/>
                </a:solidFill>
                <a:latin typeface="Helvetica Neue Light"/>
                <a:ea typeface="ＭＳ Ｐゴシック" charset="0"/>
                <a:cs typeface="Helvetica Neue Light"/>
              </a:rPr>
              <a:t>provides sharing incentive (</a:t>
            </a:r>
            <a:r>
              <a:rPr lang="en-US" sz="2400" b="0" i="1" dirty="0" smtClean="0">
                <a:solidFill>
                  <a:srgbClr val="FF0000"/>
                </a:solidFill>
                <a:latin typeface="Helvetica Neue Light"/>
                <a:ea typeface="ＭＳ Ｐゴシック" charset="0"/>
                <a:cs typeface="Helvetica Neue Light"/>
              </a:rPr>
              <a:t>Eric Friedman, Cornell</a:t>
            </a:r>
            <a:r>
              <a:rPr lang="en-US" sz="2400" b="0" dirty="0" smtClean="0">
                <a:solidFill>
                  <a:srgbClr val="FF0000"/>
                </a:solidFill>
                <a:latin typeface="Helvetica Neue Light"/>
                <a:ea typeface="ＭＳ Ｐゴシック" charset="0"/>
                <a:cs typeface="Helvetica Neue Light"/>
              </a:rPr>
              <a:t>)</a:t>
            </a:r>
            <a:endParaRPr lang="en-US" sz="2400" b="0" dirty="0">
              <a:solidFill>
                <a:srgbClr val="FF0000"/>
              </a:solidFill>
              <a:latin typeface="Helvetica Neue Light"/>
              <a:ea typeface="ＭＳ Ｐゴシック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4124153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>
          <a:xfrm>
            <a:off x="457200" y="-22622"/>
            <a:ext cx="8229600" cy="651272"/>
          </a:xfrm>
        </p:spPr>
        <p:txBody>
          <a:bodyPr/>
          <a:lstStyle/>
          <a:p>
            <a:r>
              <a:rPr lang="sv-SE">
                <a:latin typeface="Helvetica Neue Light"/>
                <a:ea typeface="ＭＳ Ｐゴシック" charset="0"/>
                <a:cs typeface="Helvetica Neue Light"/>
              </a:rPr>
              <a:t>Why Max-Min Fairness?</a:t>
            </a:r>
            <a:endParaRPr lang="en-US">
              <a:latin typeface="Helvetica Neue Light"/>
              <a:ea typeface="ＭＳ Ｐゴシック" charset="0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42950"/>
            <a:ext cx="8610600" cy="428625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sv-SE" b="1" i="1" dirty="0" err="1">
                <a:solidFill>
                  <a:srgbClr val="000000"/>
                </a:solidFill>
                <a:latin typeface="Helvetica Neue Light"/>
                <a:ea typeface="ＭＳ Ｐゴシック" charset="0"/>
                <a:cs typeface="Helvetica Neue Light"/>
              </a:rPr>
              <a:t>Weighted</a:t>
            </a:r>
            <a:r>
              <a:rPr lang="sv-SE" b="1" i="1" dirty="0">
                <a:solidFill>
                  <a:srgbClr val="000000"/>
                </a:solidFill>
                <a:latin typeface="Helvetica Neue Light"/>
                <a:ea typeface="ＭＳ Ｐゴシック" charset="0"/>
                <a:cs typeface="Helvetica Neue Light"/>
              </a:rPr>
              <a:t> Fair </a:t>
            </a:r>
            <a:r>
              <a:rPr lang="sv-SE" b="1" i="1" dirty="0" err="1">
                <a:solidFill>
                  <a:srgbClr val="000000"/>
                </a:solidFill>
                <a:latin typeface="Helvetica Neue Light"/>
                <a:ea typeface="ＭＳ Ｐゴシック" charset="0"/>
                <a:cs typeface="Helvetica Neue Light"/>
              </a:rPr>
              <a:t>Sharing</a:t>
            </a:r>
            <a:r>
              <a:rPr lang="sv-SE" b="1" i="1" dirty="0">
                <a:solidFill>
                  <a:srgbClr val="000000"/>
                </a:solidFill>
                <a:latin typeface="Helvetica Neue Light"/>
                <a:ea typeface="ＭＳ Ｐゴシック" charset="0"/>
                <a:cs typeface="Helvetica Neue Light"/>
              </a:rPr>
              <a:t> </a:t>
            </a:r>
            <a:r>
              <a:rPr lang="sv-SE" b="1" dirty="0">
                <a:solidFill>
                  <a:srgbClr val="000000"/>
                </a:solidFill>
                <a:latin typeface="Helvetica Neue Light"/>
                <a:ea typeface="ＭＳ Ｐゴシック" charset="0"/>
                <a:cs typeface="Helvetica Neue Light"/>
              </a:rPr>
              <a:t>/ </a:t>
            </a:r>
            <a:r>
              <a:rPr lang="sv-SE" b="1" i="1" dirty="0">
                <a:solidFill>
                  <a:srgbClr val="000000"/>
                </a:solidFill>
                <a:latin typeface="Helvetica Neue Light"/>
                <a:ea typeface="ＭＳ Ｐゴシック" charset="0"/>
                <a:cs typeface="Helvetica Neue Light"/>
              </a:rPr>
              <a:t>Proportional </a:t>
            </a:r>
            <a:r>
              <a:rPr lang="sv-SE" b="1" i="1" dirty="0" err="1">
                <a:solidFill>
                  <a:srgbClr val="000000"/>
                </a:solidFill>
                <a:latin typeface="Helvetica Neue Light"/>
                <a:ea typeface="ＭＳ Ｐゴシック" charset="0"/>
                <a:cs typeface="Helvetica Neue Light"/>
              </a:rPr>
              <a:t>Shares</a:t>
            </a:r>
            <a:endParaRPr lang="sv-SE" b="1" i="1" dirty="0">
              <a:solidFill>
                <a:srgbClr val="000000"/>
              </a:solidFill>
              <a:latin typeface="Helvetica Neue Light"/>
              <a:ea typeface="ＭＳ Ｐゴシック" charset="0"/>
              <a:cs typeface="Helvetica Neue Light"/>
            </a:endParaRPr>
          </a:p>
          <a:p>
            <a:pPr lvl="1">
              <a:lnSpc>
                <a:spcPct val="90000"/>
              </a:lnSpc>
            </a:pPr>
            <a:r>
              <a:rPr lang="sv-SE" dirty="0" err="1">
                <a:solidFill>
                  <a:srgbClr val="000000"/>
                </a:solidFill>
                <a:latin typeface="Helvetica Neue Light"/>
                <a:ea typeface="ＭＳ Ｐゴシック" charset="0"/>
                <a:cs typeface="Helvetica Neue Light"/>
              </a:rPr>
              <a:t>User</a:t>
            </a:r>
            <a:r>
              <a:rPr lang="sv-SE" dirty="0">
                <a:solidFill>
                  <a:srgbClr val="000000"/>
                </a:solidFill>
                <a:latin typeface="Helvetica Neue Light"/>
                <a:ea typeface="ＭＳ Ｐゴシック" charset="0"/>
                <a:cs typeface="Helvetica Neue Light"/>
              </a:rPr>
              <a:t> 1 gets </a:t>
            </a:r>
            <a:r>
              <a:rPr lang="sv-SE" dirty="0" err="1">
                <a:solidFill>
                  <a:srgbClr val="000000"/>
                </a:solidFill>
                <a:latin typeface="Helvetica Neue Light"/>
                <a:ea typeface="ＭＳ Ｐゴシック" charset="0"/>
                <a:cs typeface="Helvetica Neue Light"/>
              </a:rPr>
              <a:t>weight</a:t>
            </a:r>
            <a:r>
              <a:rPr lang="sv-SE" dirty="0">
                <a:solidFill>
                  <a:srgbClr val="000000"/>
                </a:solidFill>
                <a:latin typeface="Helvetica Neue Light"/>
                <a:ea typeface="ＭＳ Ｐゴシック" charset="0"/>
                <a:cs typeface="Helvetica Neue Light"/>
              </a:rPr>
              <a:t> 2, </a:t>
            </a:r>
            <a:r>
              <a:rPr lang="sv-SE" dirty="0" err="1">
                <a:solidFill>
                  <a:srgbClr val="000000"/>
                </a:solidFill>
                <a:latin typeface="Helvetica Neue Light"/>
                <a:ea typeface="ＭＳ Ｐゴシック" charset="0"/>
                <a:cs typeface="Helvetica Neue Light"/>
              </a:rPr>
              <a:t>user</a:t>
            </a:r>
            <a:r>
              <a:rPr lang="sv-SE" dirty="0">
                <a:solidFill>
                  <a:srgbClr val="000000"/>
                </a:solidFill>
                <a:latin typeface="Helvetica Neue Light"/>
                <a:ea typeface="ＭＳ Ｐゴシック" charset="0"/>
                <a:cs typeface="Helvetica Neue Light"/>
              </a:rPr>
              <a:t> 2 </a:t>
            </a:r>
            <a:r>
              <a:rPr lang="sv-SE" dirty="0" err="1">
                <a:solidFill>
                  <a:srgbClr val="000000"/>
                </a:solidFill>
                <a:latin typeface="Helvetica Neue Light"/>
                <a:ea typeface="ＭＳ Ｐゴシック" charset="0"/>
                <a:cs typeface="Helvetica Neue Light"/>
              </a:rPr>
              <a:t>weight</a:t>
            </a:r>
            <a:r>
              <a:rPr lang="sv-SE" dirty="0">
                <a:solidFill>
                  <a:srgbClr val="000000"/>
                </a:solidFill>
                <a:latin typeface="Helvetica Neue Light"/>
                <a:ea typeface="ＭＳ Ｐゴシック" charset="0"/>
                <a:cs typeface="Helvetica Neue Light"/>
              </a:rPr>
              <a:t> 1</a:t>
            </a:r>
          </a:p>
          <a:p>
            <a:pPr>
              <a:lnSpc>
                <a:spcPct val="90000"/>
              </a:lnSpc>
            </a:pPr>
            <a:r>
              <a:rPr lang="sv-SE" b="1" i="1" dirty="0" err="1">
                <a:solidFill>
                  <a:srgbClr val="000000"/>
                </a:solidFill>
                <a:latin typeface="Helvetica Neue Light"/>
                <a:ea typeface="ＭＳ Ｐゴシック" charset="0"/>
                <a:cs typeface="Helvetica Neue Light"/>
              </a:rPr>
              <a:t>Priorities</a:t>
            </a:r>
            <a:endParaRPr lang="sv-SE" b="1" i="1" dirty="0">
              <a:solidFill>
                <a:srgbClr val="000000"/>
              </a:solidFill>
              <a:latin typeface="Helvetica Neue Light"/>
              <a:ea typeface="ＭＳ Ｐゴシック" charset="0"/>
              <a:cs typeface="Helvetica Neue Light"/>
            </a:endParaRPr>
          </a:p>
          <a:p>
            <a:pPr lvl="1">
              <a:lnSpc>
                <a:spcPct val="90000"/>
              </a:lnSpc>
            </a:pP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Give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user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1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weight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1000,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user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2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weight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1</a:t>
            </a:r>
          </a:p>
          <a:p>
            <a:pPr>
              <a:lnSpc>
                <a:spcPct val="90000"/>
              </a:lnSpc>
            </a:pPr>
            <a:r>
              <a:rPr lang="sv-SE" b="1" i="1" dirty="0" err="1">
                <a:solidFill>
                  <a:srgbClr val="000000"/>
                </a:solidFill>
                <a:latin typeface="Helvetica Neue Light"/>
                <a:ea typeface="ＭＳ Ｐゴシック" charset="0"/>
                <a:cs typeface="Helvetica Neue Light"/>
              </a:rPr>
              <a:t>Revervations</a:t>
            </a:r>
            <a:r>
              <a:rPr lang="sv-SE" b="1" i="1" dirty="0">
                <a:solidFill>
                  <a:srgbClr val="000000"/>
                </a:solidFill>
                <a:latin typeface="Helvetica Neue Light"/>
                <a:ea typeface="ＭＳ Ｐゴシック" charset="0"/>
                <a:cs typeface="Helvetica Neue Light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Ensure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user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1 gets 10%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of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a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resource</a:t>
            </a:r>
            <a:endParaRPr lang="sv-SE" dirty="0">
              <a:latin typeface="Helvetica Neue Light"/>
              <a:ea typeface="ＭＳ Ｐゴシック" charset="0"/>
              <a:cs typeface="Helvetica Neue Light"/>
            </a:endParaRPr>
          </a:p>
          <a:p>
            <a:pPr lvl="1">
              <a:lnSpc>
                <a:spcPct val="90000"/>
              </a:lnSpc>
            </a:pP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Give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user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1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weight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10,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sum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weights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≤ 100</a:t>
            </a:r>
          </a:p>
          <a:p>
            <a:pPr>
              <a:lnSpc>
                <a:spcPct val="90000"/>
              </a:lnSpc>
            </a:pPr>
            <a:r>
              <a:rPr lang="sv-SE" b="1" i="1" dirty="0">
                <a:latin typeface="Helvetica Neue Light"/>
                <a:ea typeface="ＭＳ Ｐゴシック" charset="0"/>
                <a:cs typeface="Helvetica Neue Light"/>
              </a:rPr>
              <a:t>Deadline-</a:t>
            </a:r>
            <a:r>
              <a:rPr lang="sv-SE" b="1" i="1" dirty="0" err="1">
                <a:latin typeface="Helvetica Neue Light"/>
                <a:ea typeface="ＭＳ Ｐゴシック" charset="0"/>
                <a:cs typeface="Helvetica Neue Light"/>
              </a:rPr>
              <a:t>based</a:t>
            </a:r>
            <a:r>
              <a:rPr lang="sv-SE" b="1" i="1" dirty="0">
                <a:latin typeface="Helvetica Neue Light"/>
                <a:ea typeface="ＭＳ Ｐゴシック" charset="0"/>
                <a:cs typeface="Helvetica Neue Light"/>
              </a:rPr>
              <a:t> </a:t>
            </a:r>
            <a:r>
              <a:rPr lang="sv-SE" b="1" i="1" dirty="0" err="1">
                <a:latin typeface="Helvetica Neue Light"/>
                <a:ea typeface="ＭＳ Ｐゴシック" charset="0"/>
                <a:cs typeface="Helvetica Neue Light"/>
              </a:rPr>
              <a:t>scheduling</a:t>
            </a:r>
            <a:endParaRPr lang="sv-SE" b="1" i="1" dirty="0">
              <a:latin typeface="Helvetica Neue Light"/>
              <a:ea typeface="ＭＳ Ｐゴシック" charset="0"/>
              <a:cs typeface="Helvetica Neue Light"/>
            </a:endParaRPr>
          </a:p>
          <a:p>
            <a:pPr lvl="1">
              <a:lnSpc>
                <a:spcPct val="90000"/>
              </a:lnSpc>
            </a:pP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Given a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user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job’s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demand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and deadline,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compute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user’s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reservation/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weight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</a:t>
            </a:r>
            <a:endParaRPr lang="sv-SE" sz="2200" b="1" i="1" dirty="0">
              <a:solidFill>
                <a:srgbClr val="000000"/>
              </a:solidFill>
              <a:latin typeface="Helvetica Neue Light"/>
              <a:ea typeface="ＭＳ Ｐゴシック" charset="0"/>
              <a:cs typeface="Helvetica Neue Light"/>
            </a:endParaRPr>
          </a:p>
          <a:p>
            <a:pPr>
              <a:lnSpc>
                <a:spcPct val="90000"/>
              </a:lnSpc>
            </a:pPr>
            <a:r>
              <a:rPr lang="sv-SE" sz="3000" b="1" i="1" dirty="0">
                <a:solidFill>
                  <a:srgbClr val="000000"/>
                </a:solidFill>
                <a:latin typeface="Helvetica Neue Light"/>
                <a:ea typeface="ＭＳ Ｐゴシック" charset="0"/>
                <a:cs typeface="Helvetica Neue Light"/>
              </a:rPr>
              <a:t>Isolation</a:t>
            </a:r>
          </a:p>
          <a:p>
            <a:pPr lvl="1">
              <a:lnSpc>
                <a:spcPct val="90000"/>
              </a:lnSpc>
            </a:pP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Users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cannot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affect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others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beyond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their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share</a:t>
            </a:r>
            <a:endParaRPr lang="sv-SE" dirty="0">
              <a:latin typeface="Helvetica Neue Light"/>
              <a:ea typeface="ＭＳ Ｐゴシック" charset="0"/>
              <a:cs typeface="Helvetica Neue Light"/>
            </a:endParaRPr>
          </a:p>
          <a:p>
            <a:pPr>
              <a:lnSpc>
                <a:spcPct val="90000"/>
              </a:lnSpc>
            </a:pPr>
            <a:endParaRPr lang="sv-SE" dirty="0">
              <a:latin typeface="Helvetica Neue Light"/>
              <a:ea typeface="ＭＳ Ｐゴシック" charset="0"/>
              <a:cs typeface="Helvetica Neue Light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sv-SE" dirty="0">
              <a:latin typeface="Helvetica Neue Light"/>
              <a:ea typeface="ＭＳ Ｐゴシック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96787531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066801"/>
            <a:ext cx="8850312" cy="3640138"/>
          </a:xfrm>
        </p:spPr>
        <p:txBody>
          <a:bodyPr/>
          <a:lstStyle/>
          <a:p>
            <a:r>
              <a:rPr lang="en-US" dirty="0" smtClean="0"/>
              <a:t>Scheduling necessary to deal with oversubscribed resources</a:t>
            </a:r>
          </a:p>
          <a:p>
            <a:pPr lvl="1"/>
            <a:r>
              <a:rPr lang="en-US" dirty="0" smtClean="0"/>
              <a:t>Need to provide isolation</a:t>
            </a:r>
          </a:p>
          <a:p>
            <a:pPr lvl="1"/>
            <a:r>
              <a:rPr lang="en-US" dirty="0" smtClean="0"/>
              <a:t>Need high resource efficiency</a:t>
            </a:r>
          </a:p>
          <a:p>
            <a:r>
              <a:rPr lang="en-US" dirty="0" smtClean="0"/>
              <a:t>Weighted fair queuing achieves many desirable properties</a:t>
            </a:r>
          </a:p>
          <a:p>
            <a:pPr lvl="1"/>
            <a:r>
              <a:rPr lang="en-US" dirty="0" smtClean="0"/>
              <a:t>Many mechanisms to implement it (e.g., Lottery scheduling)</a:t>
            </a:r>
          </a:p>
          <a:p>
            <a:pPr lvl="1"/>
            <a:r>
              <a:rPr lang="en-US" dirty="0" smtClean="0"/>
              <a:t>But limited to a single resource..</a:t>
            </a:r>
          </a:p>
          <a:p>
            <a:r>
              <a:rPr lang="en-US" dirty="0" smtClean="0"/>
              <a:t>Dominant </a:t>
            </a:r>
            <a:r>
              <a:rPr lang="en-US" dirty="0"/>
              <a:t>R</a:t>
            </a:r>
            <a:r>
              <a:rPr lang="en-US" dirty="0" smtClean="0"/>
              <a:t>esource Fairness (DRF):</a:t>
            </a:r>
          </a:p>
          <a:p>
            <a:pPr lvl="1"/>
            <a:r>
              <a:rPr lang="en-US" dirty="0" smtClean="0"/>
              <a:t>Schedules resources of </a:t>
            </a:r>
            <a:r>
              <a:rPr lang="en-US" smtClean="0"/>
              <a:t>multiple types </a:t>
            </a:r>
            <a:r>
              <a:rPr lang="en-US" dirty="0" smtClean="0"/>
              <a:t>while preserving WFQ properties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339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/>
          </p:nvPr>
        </p:nvSpPr>
        <p:spPr>
          <a:xfrm>
            <a:off x="457200" y="78978"/>
            <a:ext cx="8229600" cy="651272"/>
          </a:xfrm>
        </p:spPr>
        <p:txBody>
          <a:bodyPr/>
          <a:lstStyle/>
          <a:p>
            <a:r>
              <a:rPr lang="sv-SE">
                <a:latin typeface="Helvetica Neue Light"/>
                <a:ea typeface="ＭＳ Ｐゴシック" charset="0"/>
                <a:cs typeface="Helvetica Neue Light"/>
              </a:rPr>
              <a:t>Widely Used</a:t>
            </a:r>
            <a:endParaRPr lang="en-US">
              <a:latin typeface="Helvetica Neue Light"/>
              <a:ea typeface="ＭＳ Ｐゴシック" charset="0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0100"/>
            <a:ext cx="8458200" cy="3371850"/>
          </a:xfrm>
        </p:spPr>
        <p:txBody>
          <a:bodyPr/>
          <a:lstStyle/>
          <a:p>
            <a:pPr>
              <a:buFont typeface="Wingdings" charset="0"/>
              <a:buNone/>
            </a:pPr>
            <a:endParaRPr lang="sv-SE">
              <a:latin typeface="Helvetica Neue Light"/>
              <a:ea typeface="ＭＳ Ｐゴシック" charset="0"/>
              <a:cs typeface="Helvetica Neue Light"/>
            </a:endParaRPr>
          </a:p>
          <a:p>
            <a:r>
              <a:rPr lang="sv-SE" b="1" i="1">
                <a:latin typeface="Helvetica Neue Light"/>
                <a:ea typeface="ＭＳ Ｐゴシック" charset="0"/>
                <a:cs typeface="Helvetica Neue Light"/>
              </a:rPr>
              <a:t>OS:</a:t>
            </a:r>
            <a:r>
              <a:rPr lang="sv-SE">
                <a:latin typeface="Helvetica Neue Light"/>
                <a:ea typeface="ＭＳ Ｐゴシック" charset="0"/>
                <a:cs typeface="Helvetica Neue Light"/>
              </a:rPr>
              <a:t> proportional sharing, lottery, Linux’s cfs, …</a:t>
            </a:r>
          </a:p>
          <a:p>
            <a:endParaRPr lang="sv-SE">
              <a:latin typeface="Helvetica Neue Light"/>
              <a:ea typeface="ＭＳ Ｐゴシック" charset="0"/>
              <a:cs typeface="Helvetica Neue Light"/>
            </a:endParaRPr>
          </a:p>
          <a:p>
            <a:r>
              <a:rPr lang="sv-SE" b="1" i="1">
                <a:latin typeface="Helvetica Neue Light"/>
                <a:ea typeface="ＭＳ Ｐゴシック" charset="0"/>
                <a:cs typeface="Helvetica Neue Light"/>
              </a:rPr>
              <a:t>Networking:</a:t>
            </a:r>
            <a:r>
              <a:rPr lang="sv-SE">
                <a:latin typeface="Helvetica Neue Light"/>
                <a:ea typeface="ＭＳ Ｐゴシック" charset="0"/>
                <a:cs typeface="Helvetica Neue Light"/>
              </a:rPr>
              <a:t>  wfq, wf2q, sfq, drr, csfq, ...</a:t>
            </a:r>
          </a:p>
          <a:p>
            <a:endParaRPr lang="sv-SE">
              <a:latin typeface="Helvetica Neue Light"/>
              <a:ea typeface="ＭＳ Ｐゴシック" charset="0"/>
              <a:cs typeface="Helvetica Neue Light"/>
            </a:endParaRPr>
          </a:p>
          <a:p>
            <a:r>
              <a:rPr lang="sv-SE" b="1" i="1">
                <a:latin typeface="Helvetica Neue Light"/>
                <a:ea typeface="ＭＳ Ｐゴシック" charset="0"/>
                <a:cs typeface="Helvetica Neue Light"/>
              </a:rPr>
              <a:t>Datacenters:</a:t>
            </a:r>
            <a:r>
              <a:rPr lang="sv-SE">
                <a:latin typeface="Helvetica Neue Light"/>
                <a:ea typeface="ＭＳ Ｐゴシック" charset="0"/>
                <a:cs typeface="Helvetica Neue Light"/>
              </a:rPr>
              <a:t> Hadoop’s fair sched, capacity sched, Quincy	</a:t>
            </a:r>
          </a:p>
        </p:txBody>
      </p:sp>
    </p:spTree>
    <p:extLst>
      <p:ext uri="{BB962C8B-B14F-4D97-AF65-F5344CB8AC3E}">
        <p14:creationId xmlns:p14="http://schemas.microsoft.com/office/powerpoint/2010/main" val="23088936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>
          <a:xfrm>
            <a:off x="347663" y="92075"/>
            <a:ext cx="8555037" cy="857250"/>
          </a:xfrm>
        </p:spPr>
        <p:txBody>
          <a:bodyPr/>
          <a:lstStyle/>
          <a:p>
            <a:r>
              <a:rPr lang="en-US" dirty="0"/>
              <a:t>Fair </a:t>
            </a:r>
            <a:r>
              <a:rPr lang="en-US" dirty="0" err="1" smtClean="0"/>
              <a:t>Queueing</a:t>
            </a:r>
            <a:r>
              <a:rPr lang="en-US" dirty="0" smtClean="0"/>
              <a:t>: Max-min Fairness implementation originated in </a:t>
            </a:r>
            <a:endParaRPr lang="en-US" dirty="0"/>
          </a:p>
        </p:txBody>
      </p:sp>
      <p:sp>
        <p:nvSpPr>
          <p:cNvPr id="101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47750"/>
            <a:ext cx="8153400" cy="4159250"/>
          </a:xfrm>
        </p:spPr>
        <p:txBody>
          <a:bodyPr/>
          <a:lstStyle/>
          <a:p>
            <a:r>
              <a:rPr lang="en-US" dirty="0" smtClean="0"/>
              <a:t>Fair </a:t>
            </a:r>
            <a:r>
              <a:rPr lang="en-US" dirty="0" err="1" smtClean="0"/>
              <a:t>queueing</a:t>
            </a:r>
            <a:r>
              <a:rPr lang="en-US" dirty="0"/>
              <a:t> </a:t>
            </a:r>
            <a:r>
              <a:rPr lang="en-US" dirty="0" smtClean="0"/>
              <a:t>explained in a </a:t>
            </a:r>
            <a:r>
              <a:rPr lang="en-US" dirty="0" smtClean="0">
                <a:solidFill>
                  <a:srgbClr val="FF6600"/>
                </a:solidFill>
              </a:rPr>
              <a:t>fluid flow system: </a:t>
            </a:r>
            <a:r>
              <a:rPr lang="en-US" dirty="0" smtClean="0"/>
              <a:t>reduces </a:t>
            </a:r>
            <a:r>
              <a:rPr lang="en-US" dirty="0"/>
              <a:t>to bit-by-bit round robin among flows</a:t>
            </a:r>
          </a:p>
          <a:p>
            <a:pPr lvl="1"/>
            <a:r>
              <a:rPr lang="en-US" dirty="0"/>
              <a:t>Each flow receives </a:t>
            </a:r>
            <a:r>
              <a:rPr lang="en-US" i="1" dirty="0">
                <a:latin typeface="Times New Roman" charset="0"/>
              </a:rPr>
              <a:t>min</a:t>
            </a:r>
            <a:r>
              <a:rPr lang="en-US" dirty="0"/>
              <a:t>(</a:t>
            </a:r>
            <a:r>
              <a:rPr lang="en-US" i="1" dirty="0" err="1">
                <a:latin typeface="Times New Roman" charset="0"/>
              </a:rPr>
              <a:t>r</a:t>
            </a:r>
            <a:r>
              <a:rPr lang="en-US" i="1" baseline="-25000" dirty="0" err="1">
                <a:latin typeface="Times New Roman" charset="0"/>
              </a:rPr>
              <a:t>i</a:t>
            </a:r>
            <a:r>
              <a:rPr lang="en-US" i="1" dirty="0">
                <a:latin typeface="Times New Roman" charset="0"/>
              </a:rPr>
              <a:t>, f</a:t>
            </a:r>
            <a:r>
              <a:rPr lang="en-US" dirty="0"/>
              <a:t>) , where</a:t>
            </a:r>
          </a:p>
          <a:p>
            <a:pPr lvl="2"/>
            <a:r>
              <a:rPr lang="en-US" i="1" dirty="0" err="1">
                <a:latin typeface="Times New Roman" charset="0"/>
              </a:rPr>
              <a:t>r</a:t>
            </a:r>
            <a:r>
              <a:rPr lang="en-US" i="1" baseline="-25000" dirty="0" err="1">
                <a:latin typeface="Times New Roman" charset="0"/>
              </a:rPr>
              <a:t>i</a:t>
            </a:r>
            <a:r>
              <a:rPr lang="en-US" i="1" dirty="0">
                <a:latin typeface="Times New Roman" charset="0"/>
              </a:rPr>
              <a:t> </a:t>
            </a:r>
            <a:r>
              <a:rPr lang="en-US" dirty="0"/>
              <a:t>– flow arrival rate</a:t>
            </a:r>
          </a:p>
          <a:p>
            <a:pPr lvl="2"/>
            <a:r>
              <a:rPr lang="en-US" i="1" dirty="0">
                <a:latin typeface="Times New Roman" charset="0"/>
              </a:rPr>
              <a:t>f</a:t>
            </a:r>
            <a:r>
              <a:rPr lang="en-US" dirty="0"/>
              <a:t> – link fair rate (see next slide)</a:t>
            </a:r>
          </a:p>
          <a:p>
            <a:r>
              <a:rPr lang="en-US" dirty="0"/>
              <a:t>Weighted Fair </a:t>
            </a:r>
            <a:r>
              <a:rPr lang="en-US" dirty="0" err="1"/>
              <a:t>Queueing</a:t>
            </a:r>
            <a:r>
              <a:rPr lang="en-US" dirty="0"/>
              <a:t> (WFQ) – associate a weight with each flow [Demers, </a:t>
            </a:r>
            <a:r>
              <a:rPr lang="en-US" dirty="0" err="1"/>
              <a:t>Keshav</a:t>
            </a:r>
            <a:r>
              <a:rPr lang="en-US" dirty="0"/>
              <a:t> &amp; </a:t>
            </a:r>
            <a:r>
              <a:rPr lang="en-US" dirty="0" err="1"/>
              <a:t>Shenker</a:t>
            </a:r>
            <a:r>
              <a:rPr lang="en-US" dirty="0"/>
              <a:t> 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89]</a:t>
            </a:r>
          </a:p>
          <a:p>
            <a:pPr lvl="1"/>
            <a:r>
              <a:rPr lang="en-US" dirty="0"/>
              <a:t>In a fluid flow system it reduces to bit-by-bit round robin</a:t>
            </a:r>
          </a:p>
          <a:p>
            <a:r>
              <a:rPr lang="en-US" dirty="0"/>
              <a:t>WFQ in a fluid flow system </a:t>
            </a:r>
            <a:r>
              <a:rPr lang="en-US" dirty="0">
                <a:sym typeface="Wingdings" charset="0"/>
              </a:rPr>
              <a:t> Generalized Processor Sharing (GPS) [Parekh &amp; </a:t>
            </a:r>
            <a:r>
              <a:rPr lang="en-US" dirty="0" err="1">
                <a:sym typeface="Wingdings" charset="0"/>
              </a:rPr>
              <a:t>Gallager</a:t>
            </a:r>
            <a:r>
              <a:rPr lang="en-US" dirty="0">
                <a:sym typeface="Wingdings" charset="0"/>
              </a:rPr>
              <a:t> </a:t>
            </a:r>
            <a:r>
              <a:rPr lang="ja-JP" altLang="en-US" dirty="0">
                <a:latin typeface="Arial"/>
                <a:sym typeface="Wingdings" charset="0"/>
              </a:rPr>
              <a:t>’</a:t>
            </a:r>
            <a:r>
              <a:rPr lang="en-US" dirty="0">
                <a:sym typeface="Wingdings" charset="0"/>
              </a:rPr>
              <a:t>92]</a:t>
            </a:r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424915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Fair Rate Computation</a:t>
            </a:r>
          </a:p>
        </p:txBody>
      </p:sp>
      <p:sp>
        <p:nvSpPr>
          <p:cNvPr id="101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link congested, compute </a:t>
            </a:r>
            <a:r>
              <a:rPr lang="en-US" i="1" dirty="0">
                <a:latin typeface="Times New Roman" charset="0"/>
              </a:rPr>
              <a:t>f</a:t>
            </a:r>
            <a:r>
              <a:rPr lang="en-US" dirty="0"/>
              <a:t> such that </a:t>
            </a:r>
          </a:p>
        </p:txBody>
      </p:sp>
      <p:graphicFrame>
        <p:nvGraphicFramePr>
          <p:cNvPr id="10137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590733"/>
              </p:ext>
            </p:extLst>
          </p:nvPr>
        </p:nvGraphicFramePr>
        <p:xfrm>
          <a:off x="2795588" y="1825625"/>
          <a:ext cx="195580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8" name="Equation" r:id="rId3" imgW="1028700" imgH="368300" progId="Equation.3">
                  <p:embed/>
                </p:oleObj>
              </mc:Choice>
              <mc:Fallback>
                <p:oleObj name="Equation" r:id="rId3" imgW="10287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5588" y="1825625"/>
                        <a:ext cx="1955800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765" name="Text Box 5"/>
          <p:cNvSpPr txBox="1">
            <a:spLocks noChangeArrowheads="1"/>
          </p:cNvSpPr>
          <p:nvPr/>
        </p:nvSpPr>
        <p:spPr bwMode="auto">
          <a:xfrm>
            <a:off x="2133600" y="2584450"/>
            <a:ext cx="3255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  <a:latin typeface="Comic Sans MS" charset="0"/>
              </a:rPr>
              <a:t>8</a:t>
            </a:r>
            <a:endParaRPr lang="en-US" sz="1800">
              <a:latin typeface="Comic Sans MS" charset="0"/>
            </a:endParaRPr>
          </a:p>
        </p:txBody>
      </p:sp>
      <p:sp>
        <p:nvSpPr>
          <p:cNvPr id="1013766" name="Text Box 6"/>
          <p:cNvSpPr txBox="1">
            <a:spLocks noChangeArrowheads="1"/>
          </p:cNvSpPr>
          <p:nvPr/>
        </p:nvSpPr>
        <p:spPr bwMode="auto">
          <a:xfrm>
            <a:off x="2133600" y="2880916"/>
            <a:ext cx="3255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66CCFF"/>
                </a:solidFill>
                <a:latin typeface="Comic Sans MS" charset="0"/>
              </a:rPr>
              <a:t>6</a:t>
            </a:r>
          </a:p>
        </p:txBody>
      </p:sp>
      <p:sp>
        <p:nvSpPr>
          <p:cNvPr id="1013767" name="Text Box 7"/>
          <p:cNvSpPr txBox="1">
            <a:spLocks noChangeArrowheads="1"/>
          </p:cNvSpPr>
          <p:nvPr/>
        </p:nvSpPr>
        <p:spPr bwMode="auto">
          <a:xfrm>
            <a:off x="2133600" y="3166666"/>
            <a:ext cx="3255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Comic Sans MS" charset="0"/>
              </a:rPr>
              <a:t>2</a:t>
            </a:r>
            <a:endParaRPr lang="en-US" sz="1800">
              <a:latin typeface="Comic Sans MS" charset="0"/>
            </a:endParaRPr>
          </a:p>
        </p:txBody>
      </p:sp>
      <p:sp>
        <p:nvSpPr>
          <p:cNvPr id="1013768" name="Line 8"/>
          <p:cNvSpPr>
            <a:spLocks noChangeShapeType="1"/>
          </p:cNvSpPr>
          <p:nvPr/>
        </p:nvSpPr>
        <p:spPr bwMode="auto">
          <a:xfrm>
            <a:off x="4114800" y="3141663"/>
            <a:ext cx="5334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769" name="Line 9"/>
          <p:cNvSpPr>
            <a:spLocks noChangeShapeType="1"/>
          </p:cNvSpPr>
          <p:nvPr/>
        </p:nvSpPr>
        <p:spPr bwMode="auto">
          <a:xfrm>
            <a:off x="4114800" y="3041650"/>
            <a:ext cx="533400" cy="0"/>
          </a:xfrm>
          <a:prstGeom prst="line">
            <a:avLst/>
          </a:prstGeom>
          <a:noFill/>
          <a:ln w="3175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770" name="Line 10"/>
          <p:cNvSpPr>
            <a:spLocks noChangeShapeType="1"/>
          </p:cNvSpPr>
          <p:nvPr/>
        </p:nvSpPr>
        <p:spPr bwMode="auto">
          <a:xfrm>
            <a:off x="4114800" y="2932113"/>
            <a:ext cx="5334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771" name="Text Box 11"/>
          <p:cNvSpPr txBox="1">
            <a:spLocks noChangeArrowheads="1"/>
          </p:cNvSpPr>
          <p:nvPr/>
        </p:nvSpPr>
        <p:spPr bwMode="auto">
          <a:xfrm>
            <a:off x="4614863" y="2927350"/>
            <a:ext cx="3255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66CCFF"/>
                </a:solidFill>
                <a:latin typeface="Comic Sans MS" charset="0"/>
              </a:rPr>
              <a:t>4</a:t>
            </a:r>
          </a:p>
        </p:txBody>
      </p:sp>
      <p:sp>
        <p:nvSpPr>
          <p:cNvPr id="1013772" name="Text Box 12"/>
          <p:cNvSpPr txBox="1">
            <a:spLocks noChangeArrowheads="1"/>
          </p:cNvSpPr>
          <p:nvPr/>
        </p:nvSpPr>
        <p:spPr bwMode="auto">
          <a:xfrm>
            <a:off x="4629150" y="2755900"/>
            <a:ext cx="3255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  <a:latin typeface="Comic Sans MS" charset="0"/>
              </a:rPr>
              <a:t>4</a:t>
            </a:r>
            <a:endParaRPr lang="en-US" sz="1800">
              <a:latin typeface="Comic Sans MS" charset="0"/>
            </a:endParaRPr>
          </a:p>
        </p:txBody>
      </p:sp>
      <p:sp>
        <p:nvSpPr>
          <p:cNvPr id="1013773" name="Text Box 13"/>
          <p:cNvSpPr txBox="1">
            <a:spLocks noChangeArrowheads="1"/>
          </p:cNvSpPr>
          <p:nvPr/>
        </p:nvSpPr>
        <p:spPr bwMode="auto">
          <a:xfrm>
            <a:off x="4629150" y="3073797"/>
            <a:ext cx="3255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Comic Sans MS" charset="0"/>
              </a:rPr>
              <a:t>2</a:t>
            </a:r>
            <a:endParaRPr lang="en-US" sz="1800">
              <a:latin typeface="Comic Sans MS" charset="0"/>
            </a:endParaRPr>
          </a:p>
        </p:txBody>
      </p:sp>
      <p:sp>
        <p:nvSpPr>
          <p:cNvPr id="1013774" name="Text Box 14"/>
          <p:cNvSpPr txBox="1">
            <a:spLocks noChangeArrowheads="1"/>
          </p:cNvSpPr>
          <p:nvPr/>
        </p:nvSpPr>
        <p:spPr bwMode="auto">
          <a:xfrm>
            <a:off x="5473700" y="2364582"/>
            <a:ext cx="139012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i="1">
                <a:latin typeface="Times" charset="0"/>
              </a:rPr>
              <a:t>f </a:t>
            </a:r>
            <a:r>
              <a:rPr lang="en-US" sz="1800"/>
              <a:t>= 4</a:t>
            </a:r>
            <a:r>
              <a:rPr lang="en-US" sz="1800">
                <a:latin typeface="Comic Sans MS" charset="0"/>
              </a:rPr>
              <a:t>:  </a:t>
            </a:r>
          </a:p>
          <a:p>
            <a:r>
              <a:rPr lang="en-US" sz="1800"/>
              <a:t>min(</a:t>
            </a:r>
            <a:r>
              <a:rPr lang="en-US" sz="1800">
                <a:solidFill>
                  <a:schemeClr val="accent1"/>
                </a:solidFill>
              </a:rPr>
              <a:t>8</a:t>
            </a:r>
            <a:r>
              <a:rPr lang="en-US" sz="1800"/>
              <a:t>, 4) = </a:t>
            </a:r>
            <a:r>
              <a:rPr lang="en-US" sz="1800">
                <a:solidFill>
                  <a:schemeClr val="accent1"/>
                </a:solidFill>
              </a:rPr>
              <a:t>4</a:t>
            </a:r>
            <a:r>
              <a:rPr lang="en-US" sz="1800"/>
              <a:t> </a:t>
            </a:r>
          </a:p>
          <a:p>
            <a:r>
              <a:rPr lang="en-US" sz="1800"/>
              <a:t>min(</a:t>
            </a:r>
            <a:r>
              <a:rPr lang="en-US" sz="1800">
                <a:solidFill>
                  <a:srgbClr val="66CCFF"/>
                </a:solidFill>
              </a:rPr>
              <a:t>6</a:t>
            </a:r>
            <a:r>
              <a:rPr lang="en-US" sz="1800"/>
              <a:t>, 4) = </a:t>
            </a:r>
            <a:r>
              <a:rPr lang="en-US" sz="1800">
                <a:solidFill>
                  <a:srgbClr val="66CCFF"/>
                </a:solidFill>
              </a:rPr>
              <a:t>4</a:t>
            </a:r>
            <a:r>
              <a:rPr lang="en-US" sz="1800">
                <a:solidFill>
                  <a:srgbClr val="FF0000"/>
                </a:solidFill>
              </a:rPr>
              <a:t> </a:t>
            </a:r>
          </a:p>
          <a:p>
            <a:r>
              <a:rPr lang="en-US" sz="1800"/>
              <a:t>min(</a:t>
            </a:r>
            <a:r>
              <a:rPr lang="en-US" sz="1800">
                <a:solidFill>
                  <a:schemeClr val="accent2"/>
                </a:solidFill>
              </a:rPr>
              <a:t>2</a:t>
            </a:r>
            <a:r>
              <a:rPr lang="en-US" sz="1800"/>
              <a:t>, 4) = </a:t>
            </a:r>
            <a:r>
              <a:rPr lang="en-US" sz="1800">
                <a:solidFill>
                  <a:schemeClr val="accent2"/>
                </a:solidFill>
              </a:rPr>
              <a:t>2</a:t>
            </a:r>
            <a:r>
              <a:rPr lang="en-US">
                <a:latin typeface="Comic Sans MS" charset="0"/>
              </a:rPr>
              <a:t> </a:t>
            </a:r>
          </a:p>
        </p:txBody>
      </p:sp>
      <p:sp>
        <p:nvSpPr>
          <p:cNvPr id="1013775" name="Oval 15"/>
          <p:cNvSpPr>
            <a:spLocks noChangeArrowheads="1"/>
          </p:cNvSpPr>
          <p:nvPr/>
        </p:nvSpPr>
        <p:spPr bwMode="auto">
          <a:xfrm>
            <a:off x="4038600" y="2870200"/>
            <a:ext cx="152400" cy="342900"/>
          </a:xfrm>
          <a:prstGeom prst="ellipse">
            <a:avLst/>
          </a:prstGeom>
          <a:gradFill rotWithShape="0">
            <a:gsLst>
              <a:gs pos="0">
                <a:srgbClr val="FFFFFF">
                  <a:gamma/>
                  <a:shade val="46275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776" name="Rectangle 16"/>
          <p:cNvSpPr>
            <a:spLocks noChangeArrowheads="1"/>
          </p:cNvSpPr>
          <p:nvPr/>
        </p:nvSpPr>
        <p:spPr bwMode="auto">
          <a:xfrm>
            <a:off x="3048000" y="2870200"/>
            <a:ext cx="1066800" cy="342900"/>
          </a:xfrm>
          <a:prstGeom prst="rect">
            <a:avLst/>
          </a:prstGeom>
          <a:gradFill rotWithShape="0">
            <a:gsLst>
              <a:gs pos="0">
                <a:srgbClr val="FFFFFF">
                  <a:gamma/>
                  <a:shade val="46275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777" name="Line 17"/>
          <p:cNvSpPr>
            <a:spLocks noChangeShapeType="1"/>
          </p:cNvSpPr>
          <p:nvPr/>
        </p:nvSpPr>
        <p:spPr bwMode="auto">
          <a:xfrm>
            <a:off x="3048000" y="28702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778" name="Line 18"/>
          <p:cNvSpPr>
            <a:spLocks noChangeShapeType="1"/>
          </p:cNvSpPr>
          <p:nvPr/>
        </p:nvSpPr>
        <p:spPr bwMode="auto">
          <a:xfrm>
            <a:off x="3048000" y="32131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779" name="Oval 19"/>
          <p:cNvSpPr>
            <a:spLocks noChangeArrowheads="1"/>
          </p:cNvSpPr>
          <p:nvPr/>
        </p:nvSpPr>
        <p:spPr bwMode="auto">
          <a:xfrm>
            <a:off x="2971800" y="2870200"/>
            <a:ext cx="152400" cy="34290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780" name="Line 20"/>
          <p:cNvSpPr>
            <a:spLocks noChangeShapeType="1"/>
          </p:cNvSpPr>
          <p:nvPr/>
        </p:nvSpPr>
        <p:spPr bwMode="auto">
          <a:xfrm>
            <a:off x="2457450" y="2755900"/>
            <a:ext cx="609600" cy="228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781" name="Line 21"/>
          <p:cNvSpPr>
            <a:spLocks noChangeShapeType="1"/>
          </p:cNvSpPr>
          <p:nvPr/>
        </p:nvSpPr>
        <p:spPr bwMode="auto">
          <a:xfrm>
            <a:off x="2457450" y="3041650"/>
            <a:ext cx="609600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782" name="Line 22"/>
          <p:cNvSpPr>
            <a:spLocks noChangeShapeType="1"/>
          </p:cNvSpPr>
          <p:nvPr/>
        </p:nvSpPr>
        <p:spPr bwMode="auto">
          <a:xfrm flipV="1">
            <a:off x="2438400" y="3098800"/>
            <a:ext cx="609600" cy="2286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783" name="Text Box 23"/>
          <p:cNvSpPr txBox="1">
            <a:spLocks noChangeArrowheads="1"/>
          </p:cNvSpPr>
          <p:nvPr/>
        </p:nvSpPr>
        <p:spPr bwMode="auto">
          <a:xfrm>
            <a:off x="3381745" y="2518252"/>
            <a:ext cx="4294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omic Sans MS" charset="0"/>
              </a:rPr>
              <a:t>10</a:t>
            </a:r>
            <a:endParaRPr lang="en-US" sz="2000" dirty="0">
              <a:latin typeface="Comic Sans MS" charset="0"/>
            </a:endParaRPr>
          </a:p>
        </p:txBody>
      </p:sp>
      <p:sp>
        <p:nvSpPr>
          <p:cNvPr id="1013784" name="Rectangle 24"/>
          <p:cNvSpPr>
            <a:spLocks noChangeArrowheads="1"/>
          </p:cNvSpPr>
          <p:nvPr/>
        </p:nvSpPr>
        <p:spPr bwMode="auto">
          <a:xfrm>
            <a:off x="5410200" y="2343150"/>
            <a:ext cx="1600200" cy="13525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47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 Rate </a:t>
            </a:r>
            <a:r>
              <a:rPr lang="en-US" dirty="0" smtClean="0"/>
              <a:t>Computation</a:t>
            </a:r>
            <a:endParaRPr lang="en-US" dirty="0"/>
          </a:p>
        </p:txBody>
      </p:sp>
      <p:sp>
        <p:nvSpPr>
          <p:cNvPr id="1018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57300"/>
            <a:ext cx="7162800" cy="1085850"/>
          </a:xfrm>
        </p:spPr>
        <p:txBody>
          <a:bodyPr/>
          <a:lstStyle/>
          <a:p>
            <a:r>
              <a:rPr lang="en-US"/>
              <a:t>Associate a weight </a:t>
            </a:r>
            <a:r>
              <a:rPr lang="en-US" i="1">
                <a:latin typeface="Times New Roman" charset="0"/>
              </a:rPr>
              <a:t>w</a:t>
            </a:r>
            <a:r>
              <a:rPr lang="en-US" i="1" baseline="-25000">
                <a:latin typeface="Times New Roman" charset="0"/>
              </a:rPr>
              <a:t>i</a:t>
            </a:r>
            <a:r>
              <a:rPr lang="en-US" i="1">
                <a:latin typeface="Times New Roman" charset="0"/>
              </a:rPr>
              <a:t> </a:t>
            </a:r>
            <a:r>
              <a:rPr lang="en-US"/>
              <a:t>with each flow </a:t>
            </a:r>
            <a:r>
              <a:rPr lang="en-US" i="1">
                <a:latin typeface="Times New Roman" charset="0"/>
              </a:rPr>
              <a:t>i</a:t>
            </a:r>
          </a:p>
          <a:p>
            <a:r>
              <a:rPr lang="en-US"/>
              <a:t>If link congested, compute </a:t>
            </a:r>
            <a:r>
              <a:rPr lang="en-US" i="1">
                <a:latin typeface="Times New Roman" charset="0"/>
              </a:rPr>
              <a:t>f</a:t>
            </a:r>
            <a:r>
              <a:rPr lang="en-US"/>
              <a:t> such that </a:t>
            </a:r>
          </a:p>
        </p:txBody>
      </p:sp>
      <p:graphicFrame>
        <p:nvGraphicFramePr>
          <p:cNvPr id="10188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9778377"/>
              </p:ext>
            </p:extLst>
          </p:nvPr>
        </p:nvGraphicFramePr>
        <p:xfrm>
          <a:off x="2755901" y="2195512"/>
          <a:ext cx="2127250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3" name="Equation" r:id="rId3" imgW="1295400" imgH="368300" progId="Equation.3">
                  <p:embed/>
                </p:oleObj>
              </mc:Choice>
              <mc:Fallback>
                <p:oleObj name="Equation" r:id="rId3" imgW="12954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5901" y="2195512"/>
                        <a:ext cx="2127250" cy="661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8885" name="Text Box 5"/>
          <p:cNvSpPr txBox="1">
            <a:spLocks noChangeArrowheads="1"/>
          </p:cNvSpPr>
          <p:nvPr/>
        </p:nvSpPr>
        <p:spPr bwMode="auto">
          <a:xfrm>
            <a:off x="2133600" y="2959100"/>
            <a:ext cx="3255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  <a:latin typeface="Comic Sans MS" charset="0"/>
              </a:rPr>
              <a:t>8</a:t>
            </a:r>
            <a:endParaRPr lang="en-US" sz="1800">
              <a:latin typeface="Comic Sans MS" charset="0"/>
            </a:endParaRPr>
          </a:p>
        </p:txBody>
      </p:sp>
      <p:sp>
        <p:nvSpPr>
          <p:cNvPr id="1018886" name="Text Box 6"/>
          <p:cNvSpPr txBox="1">
            <a:spLocks noChangeArrowheads="1"/>
          </p:cNvSpPr>
          <p:nvPr/>
        </p:nvSpPr>
        <p:spPr bwMode="auto">
          <a:xfrm>
            <a:off x="2133600" y="3255566"/>
            <a:ext cx="3255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66CCFF"/>
                </a:solidFill>
                <a:latin typeface="Comic Sans MS" charset="0"/>
              </a:rPr>
              <a:t>6</a:t>
            </a:r>
          </a:p>
        </p:txBody>
      </p:sp>
      <p:sp>
        <p:nvSpPr>
          <p:cNvPr id="1018887" name="Text Box 7"/>
          <p:cNvSpPr txBox="1">
            <a:spLocks noChangeArrowheads="1"/>
          </p:cNvSpPr>
          <p:nvPr/>
        </p:nvSpPr>
        <p:spPr bwMode="auto">
          <a:xfrm>
            <a:off x="2133600" y="3541316"/>
            <a:ext cx="3255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Comic Sans MS" charset="0"/>
              </a:rPr>
              <a:t>2</a:t>
            </a:r>
            <a:endParaRPr lang="en-US" sz="1800">
              <a:latin typeface="Comic Sans MS" charset="0"/>
            </a:endParaRPr>
          </a:p>
        </p:txBody>
      </p:sp>
      <p:sp>
        <p:nvSpPr>
          <p:cNvPr id="1018888" name="Line 8"/>
          <p:cNvSpPr>
            <a:spLocks noChangeShapeType="1"/>
          </p:cNvSpPr>
          <p:nvPr/>
        </p:nvSpPr>
        <p:spPr bwMode="auto">
          <a:xfrm>
            <a:off x="4114800" y="3516313"/>
            <a:ext cx="5334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8889" name="Line 9"/>
          <p:cNvSpPr>
            <a:spLocks noChangeShapeType="1"/>
          </p:cNvSpPr>
          <p:nvPr/>
        </p:nvSpPr>
        <p:spPr bwMode="auto">
          <a:xfrm>
            <a:off x="4114800" y="3416300"/>
            <a:ext cx="533400" cy="0"/>
          </a:xfrm>
          <a:prstGeom prst="line">
            <a:avLst/>
          </a:prstGeom>
          <a:noFill/>
          <a:ln w="3175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8890" name="Line 10"/>
          <p:cNvSpPr>
            <a:spLocks noChangeShapeType="1"/>
          </p:cNvSpPr>
          <p:nvPr/>
        </p:nvSpPr>
        <p:spPr bwMode="auto">
          <a:xfrm>
            <a:off x="4114800" y="3306763"/>
            <a:ext cx="5334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8891" name="Text Box 11"/>
          <p:cNvSpPr txBox="1">
            <a:spLocks noChangeArrowheads="1"/>
          </p:cNvSpPr>
          <p:nvPr/>
        </p:nvSpPr>
        <p:spPr bwMode="auto">
          <a:xfrm>
            <a:off x="4614863" y="3302000"/>
            <a:ext cx="3255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66CCFF"/>
                </a:solidFill>
                <a:latin typeface="Comic Sans MS" charset="0"/>
              </a:rPr>
              <a:t>4</a:t>
            </a:r>
          </a:p>
        </p:txBody>
      </p:sp>
      <p:sp>
        <p:nvSpPr>
          <p:cNvPr id="1018892" name="Text Box 12"/>
          <p:cNvSpPr txBox="1">
            <a:spLocks noChangeArrowheads="1"/>
          </p:cNvSpPr>
          <p:nvPr/>
        </p:nvSpPr>
        <p:spPr bwMode="auto">
          <a:xfrm>
            <a:off x="4629150" y="3130550"/>
            <a:ext cx="3255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  <a:latin typeface="Comic Sans MS" charset="0"/>
              </a:rPr>
              <a:t>4</a:t>
            </a:r>
            <a:endParaRPr lang="en-US" sz="1800">
              <a:latin typeface="Comic Sans MS" charset="0"/>
            </a:endParaRPr>
          </a:p>
        </p:txBody>
      </p:sp>
      <p:sp>
        <p:nvSpPr>
          <p:cNvPr id="1018893" name="Text Box 13"/>
          <p:cNvSpPr txBox="1">
            <a:spLocks noChangeArrowheads="1"/>
          </p:cNvSpPr>
          <p:nvPr/>
        </p:nvSpPr>
        <p:spPr bwMode="auto">
          <a:xfrm>
            <a:off x="4629150" y="3448447"/>
            <a:ext cx="3255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Comic Sans MS" charset="0"/>
              </a:rPr>
              <a:t>2</a:t>
            </a:r>
            <a:endParaRPr lang="en-US" sz="1800">
              <a:latin typeface="Comic Sans MS" charset="0"/>
            </a:endParaRPr>
          </a:p>
        </p:txBody>
      </p:sp>
      <p:sp>
        <p:nvSpPr>
          <p:cNvPr id="1018894" name="Text Box 14"/>
          <p:cNvSpPr txBox="1">
            <a:spLocks noChangeArrowheads="1"/>
          </p:cNvSpPr>
          <p:nvPr/>
        </p:nvSpPr>
        <p:spPr bwMode="auto">
          <a:xfrm>
            <a:off x="5473700" y="2866232"/>
            <a:ext cx="162100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i="1">
                <a:latin typeface="Times" charset="0"/>
              </a:rPr>
              <a:t>f </a:t>
            </a:r>
            <a:r>
              <a:rPr lang="en-US" sz="1800"/>
              <a:t>= 2</a:t>
            </a:r>
            <a:r>
              <a:rPr lang="en-US" sz="1800">
                <a:latin typeface="Comic Sans MS" charset="0"/>
              </a:rPr>
              <a:t>:  </a:t>
            </a:r>
          </a:p>
          <a:p>
            <a:r>
              <a:rPr lang="en-US" sz="1800"/>
              <a:t>min(</a:t>
            </a:r>
            <a:r>
              <a:rPr lang="en-US" sz="1800">
                <a:solidFill>
                  <a:schemeClr val="accent1"/>
                </a:solidFill>
              </a:rPr>
              <a:t>8</a:t>
            </a:r>
            <a:r>
              <a:rPr lang="en-US" sz="1800"/>
              <a:t>, 2*3) = </a:t>
            </a:r>
            <a:r>
              <a:rPr lang="en-US" sz="1800">
                <a:solidFill>
                  <a:schemeClr val="accent1"/>
                </a:solidFill>
              </a:rPr>
              <a:t>6</a:t>
            </a:r>
            <a:r>
              <a:rPr lang="en-US" sz="1800"/>
              <a:t> </a:t>
            </a:r>
          </a:p>
          <a:p>
            <a:r>
              <a:rPr lang="en-US" sz="1800"/>
              <a:t>min(</a:t>
            </a:r>
            <a:r>
              <a:rPr lang="en-US" sz="1800">
                <a:solidFill>
                  <a:srgbClr val="66CCFF"/>
                </a:solidFill>
              </a:rPr>
              <a:t>6</a:t>
            </a:r>
            <a:r>
              <a:rPr lang="en-US" sz="1800"/>
              <a:t>, 2*1) = </a:t>
            </a:r>
            <a:r>
              <a:rPr lang="en-US" sz="1800">
                <a:solidFill>
                  <a:srgbClr val="66CCFF"/>
                </a:solidFill>
              </a:rPr>
              <a:t>2</a:t>
            </a:r>
            <a:r>
              <a:rPr lang="en-US" sz="1800">
                <a:solidFill>
                  <a:srgbClr val="FF0000"/>
                </a:solidFill>
              </a:rPr>
              <a:t> </a:t>
            </a:r>
          </a:p>
          <a:p>
            <a:r>
              <a:rPr lang="en-US" sz="1800"/>
              <a:t>min(</a:t>
            </a:r>
            <a:r>
              <a:rPr lang="en-US" sz="1800">
                <a:solidFill>
                  <a:schemeClr val="accent2"/>
                </a:solidFill>
              </a:rPr>
              <a:t>2</a:t>
            </a:r>
            <a:r>
              <a:rPr lang="en-US" sz="1800"/>
              <a:t>, 2*1) = </a:t>
            </a:r>
            <a:r>
              <a:rPr lang="en-US" sz="1800">
                <a:solidFill>
                  <a:schemeClr val="accent2"/>
                </a:solidFill>
              </a:rPr>
              <a:t>2</a:t>
            </a:r>
            <a:r>
              <a:rPr lang="en-US">
                <a:latin typeface="Comic Sans MS" charset="0"/>
              </a:rPr>
              <a:t> </a:t>
            </a:r>
          </a:p>
        </p:txBody>
      </p:sp>
      <p:sp>
        <p:nvSpPr>
          <p:cNvPr id="1018895" name="Oval 15"/>
          <p:cNvSpPr>
            <a:spLocks noChangeArrowheads="1"/>
          </p:cNvSpPr>
          <p:nvPr/>
        </p:nvSpPr>
        <p:spPr bwMode="auto">
          <a:xfrm>
            <a:off x="4038600" y="3244850"/>
            <a:ext cx="152400" cy="342900"/>
          </a:xfrm>
          <a:prstGeom prst="ellipse">
            <a:avLst/>
          </a:prstGeom>
          <a:gradFill rotWithShape="0">
            <a:gsLst>
              <a:gs pos="0">
                <a:srgbClr val="FFFFFF">
                  <a:gamma/>
                  <a:shade val="46275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8896" name="Rectangle 16"/>
          <p:cNvSpPr>
            <a:spLocks noChangeArrowheads="1"/>
          </p:cNvSpPr>
          <p:nvPr/>
        </p:nvSpPr>
        <p:spPr bwMode="auto">
          <a:xfrm>
            <a:off x="3048000" y="3244850"/>
            <a:ext cx="1066800" cy="342900"/>
          </a:xfrm>
          <a:prstGeom prst="rect">
            <a:avLst/>
          </a:prstGeom>
          <a:gradFill rotWithShape="0">
            <a:gsLst>
              <a:gs pos="0">
                <a:srgbClr val="FFFFFF">
                  <a:gamma/>
                  <a:shade val="46275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8897" name="Line 17"/>
          <p:cNvSpPr>
            <a:spLocks noChangeShapeType="1"/>
          </p:cNvSpPr>
          <p:nvPr/>
        </p:nvSpPr>
        <p:spPr bwMode="auto">
          <a:xfrm>
            <a:off x="3048000" y="324485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8898" name="Line 18"/>
          <p:cNvSpPr>
            <a:spLocks noChangeShapeType="1"/>
          </p:cNvSpPr>
          <p:nvPr/>
        </p:nvSpPr>
        <p:spPr bwMode="auto">
          <a:xfrm>
            <a:off x="3048000" y="358775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8899" name="Oval 19"/>
          <p:cNvSpPr>
            <a:spLocks noChangeArrowheads="1"/>
          </p:cNvSpPr>
          <p:nvPr/>
        </p:nvSpPr>
        <p:spPr bwMode="auto">
          <a:xfrm>
            <a:off x="2971800" y="3244850"/>
            <a:ext cx="152400" cy="34290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8900" name="Line 20"/>
          <p:cNvSpPr>
            <a:spLocks noChangeShapeType="1"/>
          </p:cNvSpPr>
          <p:nvPr/>
        </p:nvSpPr>
        <p:spPr bwMode="auto">
          <a:xfrm>
            <a:off x="2457450" y="3130550"/>
            <a:ext cx="609600" cy="228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8901" name="Line 21"/>
          <p:cNvSpPr>
            <a:spLocks noChangeShapeType="1"/>
          </p:cNvSpPr>
          <p:nvPr/>
        </p:nvSpPr>
        <p:spPr bwMode="auto">
          <a:xfrm>
            <a:off x="2457450" y="3416300"/>
            <a:ext cx="609600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8902" name="Line 22"/>
          <p:cNvSpPr>
            <a:spLocks noChangeShapeType="1"/>
          </p:cNvSpPr>
          <p:nvPr/>
        </p:nvSpPr>
        <p:spPr bwMode="auto">
          <a:xfrm flipV="1">
            <a:off x="2438400" y="3473450"/>
            <a:ext cx="609600" cy="2286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8903" name="Text Box 23"/>
          <p:cNvSpPr txBox="1">
            <a:spLocks noChangeArrowheads="1"/>
          </p:cNvSpPr>
          <p:nvPr/>
        </p:nvSpPr>
        <p:spPr bwMode="auto">
          <a:xfrm>
            <a:off x="3381745" y="2892902"/>
            <a:ext cx="4294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latin typeface="Comic Sans MS" charset="0"/>
              </a:rPr>
              <a:t>10</a:t>
            </a:r>
            <a:endParaRPr lang="en-US" sz="2000">
              <a:latin typeface="Comic Sans MS" charset="0"/>
            </a:endParaRPr>
          </a:p>
        </p:txBody>
      </p:sp>
      <p:sp>
        <p:nvSpPr>
          <p:cNvPr id="1018904" name="Rectangle 24"/>
          <p:cNvSpPr>
            <a:spLocks noChangeArrowheads="1"/>
          </p:cNvSpPr>
          <p:nvPr/>
        </p:nvSpPr>
        <p:spPr bwMode="auto">
          <a:xfrm>
            <a:off x="5410200" y="2844800"/>
            <a:ext cx="1752600" cy="1219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8905" name="Text Box 25"/>
          <p:cNvSpPr txBox="1">
            <a:spLocks noChangeArrowheads="1"/>
          </p:cNvSpPr>
          <p:nvPr/>
        </p:nvSpPr>
        <p:spPr bwMode="auto">
          <a:xfrm>
            <a:off x="1280629" y="2972198"/>
            <a:ext cx="88996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solidFill>
                  <a:schemeClr val="accent1"/>
                </a:solidFill>
              </a:rPr>
              <a:t>(</a:t>
            </a:r>
            <a:r>
              <a:rPr lang="en-US" sz="1800" i="1">
                <a:solidFill>
                  <a:schemeClr val="accent1"/>
                </a:solidFill>
                <a:latin typeface="Times New Roman" charset="0"/>
              </a:rPr>
              <a:t>w</a:t>
            </a:r>
            <a:r>
              <a:rPr lang="en-US" sz="1800" i="1" baseline="-25000">
                <a:solidFill>
                  <a:schemeClr val="accent1"/>
                </a:solidFill>
                <a:latin typeface="Times New Roman" charset="0"/>
              </a:rPr>
              <a:t>1</a:t>
            </a:r>
            <a:r>
              <a:rPr lang="en-US" sz="1800">
                <a:solidFill>
                  <a:schemeClr val="accent1"/>
                </a:solidFill>
              </a:rPr>
              <a:t> = 3)</a:t>
            </a:r>
          </a:p>
        </p:txBody>
      </p:sp>
      <p:sp>
        <p:nvSpPr>
          <p:cNvPr id="1018906" name="Text Box 26"/>
          <p:cNvSpPr txBox="1">
            <a:spLocks noChangeArrowheads="1"/>
          </p:cNvSpPr>
          <p:nvPr/>
        </p:nvSpPr>
        <p:spPr bwMode="auto">
          <a:xfrm>
            <a:off x="1290154" y="3257948"/>
            <a:ext cx="88996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solidFill>
                  <a:srgbClr val="66CCFF"/>
                </a:solidFill>
              </a:rPr>
              <a:t>(</a:t>
            </a:r>
            <a:r>
              <a:rPr lang="en-US" sz="1800" i="1">
                <a:solidFill>
                  <a:srgbClr val="66CCFF"/>
                </a:solidFill>
                <a:latin typeface="Times New Roman" charset="0"/>
              </a:rPr>
              <a:t>w</a:t>
            </a:r>
            <a:r>
              <a:rPr lang="en-US" sz="1800" i="1" baseline="-25000">
                <a:solidFill>
                  <a:srgbClr val="66CCFF"/>
                </a:solidFill>
                <a:latin typeface="Times New Roman" charset="0"/>
              </a:rPr>
              <a:t>2</a:t>
            </a:r>
            <a:r>
              <a:rPr lang="en-US" sz="1800">
                <a:solidFill>
                  <a:srgbClr val="66CCFF"/>
                </a:solidFill>
              </a:rPr>
              <a:t> = 1)</a:t>
            </a:r>
          </a:p>
        </p:txBody>
      </p:sp>
      <p:sp>
        <p:nvSpPr>
          <p:cNvPr id="1018907" name="Text Box 27"/>
          <p:cNvSpPr txBox="1">
            <a:spLocks noChangeArrowheads="1"/>
          </p:cNvSpPr>
          <p:nvPr/>
        </p:nvSpPr>
        <p:spPr bwMode="auto">
          <a:xfrm>
            <a:off x="1325079" y="3543698"/>
            <a:ext cx="88996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solidFill>
                  <a:schemeClr val="tx2"/>
                </a:solidFill>
              </a:rPr>
              <a:t>(</a:t>
            </a:r>
            <a:r>
              <a:rPr lang="en-US" sz="1800" i="1">
                <a:solidFill>
                  <a:schemeClr val="tx2"/>
                </a:solidFill>
                <a:latin typeface="Times New Roman" charset="0"/>
              </a:rPr>
              <a:t>w</a:t>
            </a:r>
            <a:r>
              <a:rPr lang="en-US" sz="1800" i="1" baseline="-25000">
                <a:solidFill>
                  <a:schemeClr val="tx2"/>
                </a:solidFill>
                <a:latin typeface="Times New Roman" charset="0"/>
              </a:rPr>
              <a:t>3</a:t>
            </a:r>
            <a:r>
              <a:rPr lang="en-US" sz="1800">
                <a:solidFill>
                  <a:schemeClr val="tx2"/>
                </a:solidFill>
              </a:rPr>
              <a:t> = 1)</a:t>
            </a:r>
          </a:p>
        </p:txBody>
      </p:sp>
    </p:spTree>
    <p:extLst>
      <p:ext uri="{BB962C8B-B14F-4D97-AF65-F5344CB8AC3E}">
        <p14:creationId xmlns:p14="http://schemas.microsoft.com/office/powerpoint/2010/main" val="3021959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B_deck_16x9_example">
  <a:themeElements>
    <a:clrScheme name="Custom 3">
      <a:dk1>
        <a:sysClr val="windowText" lastClr="000000"/>
      </a:dk1>
      <a:lt1>
        <a:sysClr val="window" lastClr="FFFFFF"/>
      </a:lt1>
      <a:dk2>
        <a:srgbClr val="2B2B2B"/>
      </a:dk2>
      <a:lt2>
        <a:srgbClr val="D5D2C3"/>
      </a:lt2>
      <a:accent1>
        <a:srgbClr val="1EA3B5"/>
      </a:accent1>
      <a:accent2>
        <a:srgbClr val="EC541B"/>
      </a:accent2>
      <a:accent3>
        <a:srgbClr val="1AA756"/>
      </a:accent3>
      <a:accent4>
        <a:srgbClr val="E2151C"/>
      </a:accent4>
      <a:accent5>
        <a:srgbClr val="646464"/>
      </a:accent5>
      <a:accent6>
        <a:srgbClr val="DC3D08"/>
      </a:accent6>
      <a:hlink>
        <a:srgbClr val="EC541B"/>
      </a:hlink>
      <a:folHlink>
        <a:srgbClr val="75527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DB_deck_16x9_example.potx</Template>
  <TotalTime>50463</TotalTime>
  <Words>2495</Words>
  <Application>Microsoft Macintosh PowerPoint</Application>
  <PresentationFormat>On-screen Show (16:9)</PresentationFormat>
  <Paragraphs>496</Paragraphs>
  <Slides>50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DB_deck_16x9_example</vt:lpstr>
      <vt:lpstr>Excel.Chart.8</vt:lpstr>
      <vt:lpstr>Microsoft Equation</vt:lpstr>
      <vt:lpstr>Microsoft Equation 3.0</vt:lpstr>
      <vt:lpstr>Lottery Scheduling and  Dominant Resource Fairness (Lecture 24, cs262a) </vt:lpstr>
      <vt:lpstr>Today’s Papers</vt:lpstr>
      <vt:lpstr>What do we want from a scheduler?</vt:lpstr>
      <vt:lpstr>Single Resource: Fair Sharing</vt:lpstr>
      <vt:lpstr>Why Max-Min Fairness?</vt:lpstr>
      <vt:lpstr>Widely Used</vt:lpstr>
      <vt:lpstr>Fair Queueing: Max-min Fairness implementation originated in </vt:lpstr>
      <vt:lpstr>Fair Rate Computation</vt:lpstr>
      <vt:lpstr>Fair Rate Computation</vt:lpstr>
      <vt:lpstr>Fluid Flow System</vt:lpstr>
      <vt:lpstr>Generalized Processor Sharing Example</vt:lpstr>
      <vt:lpstr>Packet Approximation of Fluid System</vt:lpstr>
      <vt:lpstr>Approximating GPS with WFQ</vt:lpstr>
      <vt:lpstr>Implementation Challenge</vt:lpstr>
      <vt:lpstr>Example: Each flow has weight 1</vt:lpstr>
      <vt:lpstr>Solution: Virtual Time</vt:lpstr>
      <vt:lpstr>System Virtual Time: V(t)</vt:lpstr>
      <vt:lpstr>System Virtual Time (V(t)): Example</vt:lpstr>
      <vt:lpstr>Fair Queueing Implementation</vt:lpstr>
      <vt:lpstr>Lottery Scheduling</vt:lpstr>
      <vt:lpstr>Fairness analysis (I)</vt:lpstr>
      <vt:lpstr>Fairness analysis (II)</vt:lpstr>
      <vt:lpstr>Introduces a bunch of abstractions and mechanisms</vt:lpstr>
      <vt:lpstr>Ticket transfers </vt:lpstr>
      <vt:lpstr>Ticket inflation</vt:lpstr>
      <vt:lpstr>Ticket currencies (I)</vt:lpstr>
      <vt:lpstr>Ticket currencies (II)</vt:lpstr>
      <vt:lpstr>Example (I)</vt:lpstr>
      <vt:lpstr>Example (II)</vt:lpstr>
      <vt:lpstr>Compensation tickets (I) </vt:lpstr>
      <vt:lpstr>Compensation tickets (II) </vt:lpstr>
      <vt:lpstr>Example</vt:lpstr>
      <vt:lpstr>Compensation tickets (III) </vt:lpstr>
      <vt:lpstr>Summary (I)</vt:lpstr>
      <vt:lpstr>Summary (I|)</vt:lpstr>
      <vt:lpstr>Dominant Resource Fairness</vt:lpstr>
      <vt:lpstr>Thoerethical Properties of Max-Min Fairness</vt:lpstr>
      <vt:lpstr>Why is Max-Min Fairness Not Enough?</vt:lpstr>
      <vt:lpstr>Heterogeneous Resource Demands</vt:lpstr>
      <vt:lpstr>Problem</vt:lpstr>
      <vt:lpstr>A Natural Policy</vt:lpstr>
      <vt:lpstr>Cheating the Scheduler</vt:lpstr>
      <vt:lpstr>Challenge</vt:lpstr>
      <vt:lpstr>Dominant Resource Fairness (DRF)</vt:lpstr>
      <vt:lpstr>Dominant Resource Fairness (DRF)</vt:lpstr>
      <vt:lpstr>Online DRF Scheduler</vt:lpstr>
      <vt:lpstr>Why not use pricing?</vt:lpstr>
      <vt:lpstr>How would an economist solve it?</vt:lpstr>
      <vt:lpstr>Properties of Policies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 d'Orito</dc:creator>
  <cp:lastModifiedBy>Ion Stoica</cp:lastModifiedBy>
  <cp:revision>2220</cp:revision>
  <cp:lastPrinted>2016-09-26T22:07:19Z</cp:lastPrinted>
  <dcterms:created xsi:type="dcterms:W3CDTF">2015-02-13T19:56:21Z</dcterms:created>
  <dcterms:modified xsi:type="dcterms:W3CDTF">2016-11-21T07:29:47Z</dcterms:modified>
</cp:coreProperties>
</file>