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embeddings/oleObject1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777" r:id="rId2"/>
    <p:sldId id="933" r:id="rId3"/>
    <p:sldId id="934" r:id="rId4"/>
    <p:sldId id="970" r:id="rId5"/>
    <p:sldId id="971" r:id="rId6"/>
    <p:sldId id="969" r:id="rId7"/>
    <p:sldId id="961" r:id="rId8"/>
    <p:sldId id="972" r:id="rId9"/>
    <p:sldId id="973" r:id="rId10"/>
    <p:sldId id="936" r:id="rId11"/>
    <p:sldId id="937" r:id="rId12"/>
    <p:sldId id="938" r:id="rId13"/>
    <p:sldId id="939" r:id="rId14"/>
    <p:sldId id="941" r:id="rId15"/>
    <p:sldId id="956" r:id="rId16"/>
    <p:sldId id="942" r:id="rId17"/>
    <p:sldId id="957" r:id="rId18"/>
    <p:sldId id="965" r:id="rId19"/>
    <p:sldId id="966" r:id="rId20"/>
    <p:sldId id="967" r:id="rId21"/>
    <p:sldId id="958" r:id="rId22"/>
    <p:sldId id="946" r:id="rId23"/>
    <p:sldId id="959" r:id="rId24"/>
    <p:sldId id="947" r:id="rId25"/>
    <p:sldId id="960" r:id="rId2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on Stoic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B4"/>
    <a:srgbClr val="FFE0B6"/>
    <a:srgbClr val="95CEE8"/>
    <a:srgbClr val="69CEE8"/>
    <a:srgbClr val="C9E5FF"/>
    <a:srgbClr val="FF8D00"/>
    <a:srgbClr val="FFA63C"/>
    <a:srgbClr val="FFD4E1"/>
    <a:srgbClr val="3D84C7"/>
    <a:srgbClr val="ADC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44" autoAdjust="0"/>
    <p:restoredTop sz="93887" autoAdjust="0"/>
  </p:normalViewPr>
  <p:slideViewPr>
    <p:cSldViewPr snapToGrid="0">
      <p:cViewPr>
        <p:scale>
          <a:sx n="100" d="100"/>
          <a:sy n="100" d="100"/>
        </p:scale>
        <p:origin x="-616" y="-1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8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976391-CA72-415F-9630-5C942629CBBC}" type="datetimeFigureOut">
              <a:rPr lang="en-US" altLang="en-US"/>
              <a:pPr/>
              <a:t>9/14/16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027113-7185-43B9-8633-626C4872BF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690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B14504-7E73-40B3-A4BE-FCEED13BF409}" type="datetimeFigureOut">
              <a:rPr lang="en-US" altLang="en-US"/>
              <a:pPr/>
              <a:t>9/14/16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DB17D3-99E1-4420-81D7-8B4A93584C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387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3-D graph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Checklist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want to enable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have today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How we’ll get there</a:t>
            </a:r>
          </a:p>
        </p:txBody>
      </p:sp>
    </p:spTree>
    <p:extLst>
      <p:ext uri="{BB962C8B-B14F-4D97-AF65-F5344CB8AC3E}">
        <p14:creationId xmlns:p14="http://schemas.microsoft.com/office/powerpoint/2010/main" val="835259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556" y="1558774"/>
            <a:ext cx="8240889" cy="186317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93" y="4176647"/>
            <a:ext cx="6400800" cy="453863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7742" y="4563527"/>
            <a:ext cx="6446838" cy="443446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946150" y="206375"/>
            <a:ext cx="7172325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Use this Chart to Start</a:t>
            </a:r>
            <a:endParaRPr lang="en-US" sz="4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3" name="Picture Placeholder 9"/>
          <p:cNvGraphicFramePr>
            <a:graphicFrameLocks/>
          </p:cNvGraphicFramePr>
          <p:nvPr/>
        </p:nvGraphicFramePr>
        <p:xfrm>
          <a:off x="1158875" y="1149350"/>
          <a:ext cx="72739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" r:id="rId4" imgW="7271927" imgH="3492719" progId="Excel.Chart.8">
                  <p:embed/>
                </p:oleObj>
              </mc:Choice>
              <mc:Fallback>
                <p:oleObj r:id="rId4" imgW="7271927" imgH="349271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9350"/>
                        <a:ext cx="7273925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787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 userDrawn="1"/>
        </p:nvGrpSpPr>
        <p:grpSpPr>
          <a:xfrm>
            <a:off x="798513" y="946150"/>
            <a:ext cx="8208962" cy="3709988"/>
            <a:chOff x="798513" y="946150"/>
            <a:chExt cx="8208962" cy="3709988"/>
          </a:xfrm>
        </p:grpSpPr>
        <p:pic>
          <p:nvPicPr>
            <p:cNvPr id="3" name="Picture 4" descr="01_FLASHLIGHT_exploration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38" y="987425"/>
              <a:ext cx="1092200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6" descr="02_CLOUDCLUSTER_managedclusters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338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7" descr="03_PIPELINES.png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3875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 descr="04_THIRDPARTY.png"/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163" y="1006475"/>
              <a:ext cx="1082675" cy="1082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05_UNIFIED_PLATFORM_knot.eps.png"/>
            <p:cNvPicPr>
              <a:picLocks noChangeAspect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950" y="946150"/>
              <a:ext cx="1144588" cy="1144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06_COMMUNITY.png"/>
            <p:cNvPicPr>
              <a:picLocks noChangeAspect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9900" y="1065213"/>
              <a:ext cx="987425" cy="98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1" descr="07_LIBRARIES.png"/>
            <p:cNvPicPr>
              <a:picLocks noChangeAspect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3688" y="1027113"/>
              <a:ext cx="1093787" cy="109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2" descr="08_LOGO_BUG.png"/>
            <p:cNvPicPr>
              <a:picLocks noChangeAspect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050" y="3424238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3" descr="09_EXPLORE_LANGUAGE.png"/>
            <p:cNvPicPr>
              <a:picLocks noChangeAspect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13" y="2325688"/>
              <a:ext cx="10795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4" descr="10_COLLABORATE.png"/>
            <p:cNvPicPr>
              <a:picLocks noChangeAspect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8975" y="2338388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5" descr="11_CHART_visualize.png"/>
            <p:cNvPicPr>
              <a:picLocks noChangeAspect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5150" y="2392363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6" descr="12_DASHBOARD.png"/>
            <p:cNvPicPr>
              <a:picLocks noChangeAspect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5" y="2381250"/>
              <a:ext cx="973138" cy="97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7" descr="13_CLUSTERS.png"/>
            <p:cNvPicPr>
              <a:picLocks noChangeAspect="1"/>
            </p:cNvPicPr>
            <p:nvPr userDrawn="1"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025" y="3552825"/>
              <a:ext cx="1103313" cy="110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8" descr="14_WAND_PowerSpark.png"/>
            <p:cNvPicPr>
              <a:picLocks noChangeAspect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4213" y="3554413"/>
              <a:ext cx="1047750" cy="104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9" descr="15_IMPORT_CLOUD.png"/>
            <p:cNvPicPr>
              <a:picLocks noChangeAspect="1"/>
            </p:cNvPicPr>
            <p:nvPr userDrawn="1"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925" y="3552825"/>
              <a:ext cx="1035050" cy="1035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0" descr="16_CALENDAR_schedule.png"/>
            <p:cNvPicPr>
              <a:picLocks noChangeAspect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200" y="2393950"/>
              <a:ext cx="973138" cy="97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1" descr="17_CHECKLIST_monitor.png"/>
            <p:cNvPicPr>
              <a:picLocks noChangeAspect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7363" y="2392363"/>
              <a:ext cx="1031875" cy="103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>
              <a:spLocks noChangeArrowheads="1"/>
            </p:cNvSpPr>
            <p:nvPr userDrawn="1"/>
          </p:nvSpPr>
          <p:spPr bwMode="auto">
            <a:xfrm>
              <a:off x="1028700" y="1878013"/>
              <a:ext cx="76815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Exploration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 userDrawn="1"/>
          </p:nvSpPr>
          <p:spPr bwMode="auto">
            <a:xfrm>
              <a:off x="1958975" y="1878013"/>
              <a:ext cx="113043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Managed Clusters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 userDrawn="1"/>
          </p:nvSpPr>
          <p:spPr bwMode="auto">
            <a:xfrm>
              <a:off x="3311525" y="1878013"/>
              <a:ext cx="65274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Pipelines</a:t>
              </a:r>
            </a:p>
          </p:txBody>
        </p:sp>
        <p:sp>
          <p:nvSpPr>
            <p:cNvPr id="23" name="TextBox 22"/>
            <p:cNvSpPr txBox="1">
              <a:spLocks noChangeArrowheads="1"/>
            </p:cNvSpPr>
            <p:nvPr userDrawn="1"/>
          </p:nvSpPr>
          <p:spPr bwMode="auto">
            <a:xfrm>
              <a:off x="4221163" y="1878013"/>
              <a:ext cx="92525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r>
                <a:rPr lang="en-US" sz="900" baseline="300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rd</a:t>
              </a: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 Party Apps</a:t>
              </a:r>
            </a:p>
          </p:txBody>
        </p:sp>
        <p:sp>
          <p:nvSpPr>
            <p:cNvPr id="24" name="TextBox 23"/>
            <p:cNvSpPr txBox="1">
              <a:spLocks noChangeArrowheads="1"/>
            </p:cNvSpPr>
            <p:nvPr userDrawn="1"/>
          </p:nvSpPr>
          <p:spPr bwMode="auto">
            <a:xfrm>
              <a:off x="6950075" y="1878013"/>
              <a:ext cx="77777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Community</a:t>
              </a:r>
            </a:p>
          </p:txBody>
        </p:sp>
        <p:sp>
          <p:nvSpPr>
            <p:cNvPr id="25" name="TextBox 24"/>
            <p:cNvSpPr txBox="1">
              <a:spLocks noChangeArrowheads="1"/>
            </p:cNvSpPr>
            <p:nvPr userDrawn="1"/>
          </p:nvSpPr>
          <p:spPr bwMode="auto">
            <a:xfrm>
              <a:off x="1096963" y="4357688"/>
              <a:ext cx="61106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dirty="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Clusters</a:t>
              </a:r>
            </a:p>
          </p:txBody>
        </p:sp>
        <p:sp>
          <p:nvSpPr>
            <p:cNvPr id="26" name="TextBox 25"/>
            <p:cNvSpPr txBox="1">
              <a:spLocks noChangeArrowheads="1"/>
            </p:cNvSpPr>
            <p:nvPr userDrawn="1"/>
          </p:nvSpPr>
          <p:spPr bwMode="auto">
            <a:xfrm>
              <a:off x="6937375" y="3216275"/>
              <a:ext cx="99738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Monitor Results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 userDrawn="1"/>
          </p:nvSpPr>
          <p:spPr bwMode="auto">
            <a:xfrm>
              <a:off x="5607050" y="3216275"/>
              <a:ext cx="127631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Schedule Workflows </a:t>
              </a:r>
            </a:p>
          </p:txBody>
        </p:sp>
        <p:sp>
          <p:nvSpPr>
            <p:cNvPr id="28" name="TextBox 27"/>
            <p:cNvSpPr txBox="1">
              <a:spLocks noChangeArrowheads="1"/>
            </p:cNvSpPr>
            <p:nvPr userDrawn="1"/>
          </p:nvSpPr>
          <p:spPr bwMode="auto">
            <a:xfrm>
              <a:off x="3259138" y="4354513"/>
              <a:ext cx="79861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Import Data</a:t>
              </a:r>
            </a:p>
          </p:txBody>
        </p:sp>
        <p:sp>
          <p:nvSpPr>
            <p:cNvPr id="29" name="TextBox 28"/>
            <p:cNvSpPr txBox="1">
              <a:spLocks noChangeArrowheads="1"/>
            </p:cNvSpPr>
            <p:nvPr userDrawn="1"/>
          </p:nvSpPr>
          <p:spPr bwMode="auto">
            <a:xfrm>
              <a:off x="2012950" y="4357688"/>
              <a:ext cx="98296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Power of Spark</a:t>
              </a:r>
            </a:p>
          </p:txBody>
        </p:sp>
        <p:sp>
          <p:nvSpPr>
            <p:cNvPr id="30" name="TextBox 29"/>
            <p:cNvSpPr txBox="1">
              <a:spLocks noChangeArrowheads="1"/>
            </p:cNvSpPr>
            <p:nvPr userDrawn="1"/>
          </p:nvSpPr>
          <p:spPr bwMode="auto">
            <a:xfrm>
              <a:off x="2057400" y="3205163"/>
              <a:ext cx="78258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Collaborate</a:t>
              </a:r>
            </a:p>
          </p:txBody>
        </p:sp>
        <p:sp>
          <p:nvSpPr>
            <p:cNvPr id="31" name="TextBox 30"/>
            <p:cNvSpPr txBox="1">
              <a:spLocks noChangeArrowheads="1"/>
            </p:cNvSpPr>
            <p:nvPr userDrawn="1"/>
          </p:nvSpPr>
          <p:spPr bwMode="auto">
            <a:xfrm>
              <a:off x="4364038" y="3205163"/>
              <a:ext cx="56618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Publish</a:t>
              </a:r>
            </a:p>
          </p:txBody>
        </p:sp>
        <p:sp>
          <p:nvSpPr>
            <p:cNvPr id="32" name="TextBox 31"/>
            <p:cNvSpPr txBox="1">
              <a:spLocks noChangeArrowheads="1"/>
            </p:cNvSpPr>
            <p:nvPr userDrawn="1"/>
          </p:nvSpPr>
          <p:spPr bwMode="auto">
            <a:xfrm>
              <a:off x="3336925" y="3205163"/>
              <a:ext cx="63511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Visualize</a:t>
              </a:r>
            </a:p>
          </p:txBody>
        </p:sp>
        <p:sp>
          <p:nvSpPr>
            <p:cNvPr id="33" name="TextBox 32"/>
            <p:cNvSpPr txBox="1">
              <a:spLocks noChangeArrowheads="1"/>
            </p:cNvSpPr>
            <p:nvPr userDrawn="1"/>
          </p:nvSpPr>
          <p:spPr bwMode="auto">
            <a:xfrm>
              <a:off x="1019175" y="3205163"/>
              <a:ext cx="69602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Language</a:t>
              </a:r>
            </a:p>
          </p:txBody>
        </p:sp>
        <p:sp>
          <p:nvSpPr>
            <p:cNvPr id="34" name="TextBox 33"/>
            <p:cNvSpPr txBox="1">
              <a:spLocks noChangeArrowheads="1"/>
            </p:cNvSpPr>
            <p:nvPr userDrawn="1"/>
          </p:nvSpPr>
          <p:spPr bwMode="auto">
            <a:xfrm>
              <a:off x="8204200" y="1878013"/>
              <a:ext cx="62869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Libraries</a:t>
              </a:r>
            </a:p>
          </p:txBody>
        </p:sp>
        <p:sp>
          <p:nvSpPr>
            <p:cNvPr id="35" name="TextBox 34"/>
            <p:cNvSpPr txBox="1">
              <a:spLocks noChangeArrowheads="1"/>
            </p:cNvSpPr>
            <p:nvPr userDrawn="1"/>
          </p:nvSpPr>
          <p:spPr bwMode="auto">
            <a:xfrm>
              <a:off x="5700713" y="1878013"/>
              <a:ext cx="101662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Unified Platform</a:t>
              </a:r>
            </a:p>
          </p:txBody>
        </p:sp>
        <p:sp>
          <p:nvSpPr>
            <p:cNvPr id="36" name="TextBox 35"/>
            <p:cNvSpPr txBox="1">
              <a:spLocks noChangeArrowheads="1"/>
            </p:cNvSpPr>
            <p:nvPr userDrawn="1"/>
          </p:nvSpPr>
          <p:spPr bwMode="auto">
            <a:xfrm>
              <a:off x="5875338" y="4302125"/>
              <a:ext cx="68640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Logo Bug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4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03111" y="15983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111" y="2717006"/>
            <a:ext cx="6349823" cy="666441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02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>
                <a:latin typeface="Tahoma"/>
                <a:cs typeface="Tah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548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8850312" cy="8572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5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9863" y="952049"/>
            <a:ext cx="8850311" cy="2440157"/>
          </a:xfrm>
        </p:spPr>
        <p:txBody>
          <a:bodyPr>
            <a:normAutofit/>
          </a:bodyPr>
          <a:lstStyle>
            <a:lvl1pPr algn="l">
              <a:defRPr sz="4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8742" y="2965040"/>
            <a:ext cx="8749914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7340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708369" cy="8572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69863" y="1313040"/>
            <a:ext cx="4231449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tabLst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20768" y="1313040"/>
            <a:ext cx="4399407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77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850311" cy="857250"/>
          </a:xfrm>
        </p:spPr>
        <p:txBody>
          <a:bodyPr/>
          <a:lstStyle>
            <a:lvl1pPr>
              <a:defRPr sz="3200" b="0" i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69864" y="1286171"/>
            <a:ext cx="42314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69864" y="1844616"/>
            <a:ext cx="4231448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344" y="1286171"/>
            <a:ext cx="436283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57344" y="1844616"/>
            <a:ext cx="4362831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9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69863" y="206663"/>
            <a:ext cx="8850312" cy="480131"/>
          </a:xfrm>
          <a:prstGeom prst="rect">
            <a:avLst/>
          </a:prstGeom>
        </p:spPr>
        <p:txBody>
          <a:bodyPr rtlCol="0" anchor="t">
            <a:spAutoFit/>
          </a:bodyPr>
          <a:lstStyle>
            <a:lvl1pPr>
              <a:lnSpc>
                <a:spcPct val="90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4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gb_TM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863" y="4821238"/>
            <a:ext cx="10715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4787"/>
            <a:ext cx="3008313" cy="2000428"/>
          </a:xfrm>
        </p:spPr>
        <p:txBody>
          <a:bodyPr anchor="t">
            <a:noAutofit/>
          </a:bodyPr>
          <a:lstStyle>
            <a:lvl1pPr algn="l">
              <a:defRPr sz="4000" b="0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489" y="204788"/>
            <a:ext cx="5506686" cy="438983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2621494"/>
            <a:ext cx="3008313" cy="197313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615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3600450"/>
            <a:ext cx="8840025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863" y="459581"/>
            <a:ext cx="8840025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4025503"/>
            <a:ext cx="8840025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695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245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46150" y="206375"/>
            <a:ext cx="7172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46150" y="1312863"/>
            <a:ext cx="7172325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7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b="0" i="0" kern="1200">
          <a:solidFill>
            <a:srgbClr val="404040"/>
          </a:solidFill>
          <a:latin typeface="Helvetica Neue" charset="0"/>
          <a:ea typeface="Helvetica Neue" charset="0"/>
          <a:cs typeface="Helvetica Neue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9pPr>
    </p:titleStyle>
    <p:bodyStyle>
      <a:lvl1pPr marL="0" indent="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Arial" pitchFamily="34" charset="0"/>
        <a:defRPr sz="24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628650" indent="-17145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20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1089025" indent="-174625" algn="l" defTabSz="457200" rtl="0" eaLnBrk="0" fontAlgn="base" hangingPunct="0">
        <a:spcBef>
          <a:spcPct val="20000"/>
        </a:spcBef>
        <a:spcAft>
          <a:spcPct val="0"/>
        </a:spcAft>
        <a:buSzPct val="100000"/>
        <a:buFont typeface="Lucida Grande" charset="0"/>
        <a:buChar char="–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541463" indent="-169863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2001838" indent="-173038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-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266700"/>
            <a:ext cx="8520599" cy="2454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4800" dirty="0" smtClean="0">
                <a:ea typeface="ＭＳ Ｐゴシック" charset="0"/>
              </a:rPr>
              <a:t>HP </a:t>
            </a:r>
            <a:r>
              <a:rPr lang="en-US" sz="4800" dirty="0" err="1" smtClean="0">
                <a:ea typeface="ＭＳ Ｐゴシック" charset="0"/>
              </a:rPr>
              <a:t>AutoRAID</a:t>
            </a:r>
            <a:r>
              <a:rPr lang="en-US" sz="4800" dirty="0">
                <a:ea typeface="ＭＳ Ｐゴシック" charset="0"/>
              </a:rPr>
              <a:t/>
            </a:r>
            <a:br>
              <a:rPr lang="en-US" sz="4800" dirty="0">
                <a:ea typeface="ＭＳ Ｐゴシック" charset="0"/>
              </a:rPr>
            </a:br>
            <a:r>
              <a:rPr lang="en-US" sz="4800" dirty="0" smtClean="0">
                <a:ea typeface="ＭＳ Ｐゴシック" charset="0"/>
              </a:rPr>
              <a:t>(Lecture 5, </a:t>
            </a:r>
            <a:r>
              <a:rPr lang="en-US" sz="4400" dirty="0" smtClean="0">
                <a:ea typeface="ＭＳ Ｐゴシック" charset="0"/>
              </a:rPr>
              <a:t>cs262a) </a:t>
            </a:r>
            <a:endParaRPr lang="en-US" sz="48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0" y="3022599"/>
            <a:ext cx="9144000" cy="17389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Ion Stoica,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UC Berkeley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September 13, 2016</a:t>
            </a:r>
          </a:p>
          <a:p>
            <a:pPr lvl="0" rtl="0">
              <a:spcBef>
                <a:spcPts val="0"/>
              </a:spcBef>
              <a:buNone/>
            </a:pP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  <a:p>
            <a:pPr algn="l" eaLnBrk="1" hangingPunct="1"/>
            <a:r>
              <a:rPr lang="en-US" sz="1800" dirty="0">
                <a:latin typeface="Helvetica Neue"/>
                <a:ea typeface="ＭＳ Ｐゴシック" charset="0"/>
                <a:cs typeface="Helvetica Neue"/>
              </a:rPr>
              <a:t>(based on </a:t>
            </a:r>
            <a:r>
              <a:rPr lang="en-US" sz="1800" dirty="0" smtClean="0">
                <a:latin typeface="Helvetica Neue"/>
                <a:ea typeface="ＭＳ Ｐゴシック" charset="0"/>
                <a:cs typeface="Helvetica Neue"/>
              </a:rPr>
              <a:t>presentation </a:t>
            </a:r>
            <a:r>
              <a:rPr lang="en-US" sz="1800" dirty="0">
                <a:latin typeface="Helvetica Neue"/>
                <a:ea typeface="ＭＳ Ｐゴシック" charset="0"/>
                <a:cs typeface="Helvetica Neue"/>
              </a:rPr>
              <a:t>from John </a:t>
            </a:r>
            <a:r>
              <a:rPr lang="en-US" sz="1800" dirty="0" err="1">
                <a:latin typeface="Helvetica Neue"/>
                <a:ea typeface="ＭＳ Ｐゴシック" charset="0"/>
                <a:cs typeface="Helvetica Neue"/>
              </a:rPr>
              <a:t>Kubiatowicz</a:t>
            </a:r>
            <a:r>
              <a:rPr lang="en-US" sz="1800" dirty="0">
                <a:latin typeface="Helvetica Neue"/>
                <a:ea typeface="ＭＳ Ｐゴシック" charset="0"/>
                <a:cs typeface="Helvetica Neue"/>
              </a:rPr>
              <a:t>, UC </a:t>
            </a:r>
            <a:r>
              <a:rPr lang="en-US" sz="1800" dirty="0" smtClean="0">
                <a:latin typeface="Helvetica Neue"/>
                <a:ea typeface="ＭＳ Ｐゴシック" charset="0"/>
                <a:cs typeface="Helvetica Neue"/>
              </a:rPr>
              <a:t>Berkeley)</a:t>
            </a:r>
            <a:endParaRPr lang="en-US" sz="1800" dirty="0">
              <a:latin typeface="Helvetica Neue"/>
              <a:ea typeface="ＭＳ Ｐゴシック" charset="0"/>
              <a:cs typeface="Helvetica Neue"/>
            </a:endParaRPr>
          </a:p>
          <a:p>
            <a:pPr eaLnBrk="1" hangingPunct="1"/>
            <a:endParaRPr lang="en-US" sz="2000" dirty="0">
              <a:latin typeface="Helvetica Neue Light"/>
              <a:ea typeface="ＭＳ Ｐゴシック" charset="0"/>
              <a:cs typeface="Helvetica Neue Light"/>
            </a:endParaRPr>
          </a:p>
          <a:p>
            <a:pPr lvl="0" rtl="0">
              <a:spcBef>
                <a:spcPts val="0"/>
              </a:spcBef>
              <a:buNone/>
            </a:pP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7092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16244" y="171450"/>
            <a:ext cx="8282163" cy="552450"/>
          </a:xfrm>
        </p:spPr>
        <p:txBody>
          <a:bodyPr>
            <a:normAutofit fontScale="90000"/>
          </a:bodyPr>
          <a:lstStyle/>
          <a:p>
            <a:r>
              <a:rPr lang="en-US" dirty="0"/>
              <a:t>Redundant Arrays of Disks RAID 5+: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High </a:t>
            </a:r>
            <a:r>
              <a:rPr lang="en-US" dirty="0"/>
              <a:t>I/O Rate Parity</a:t>
            </a:r>
          </a:p>
        </p:txBody>
      </p:sp>
      <p:pic>
        <p:nvPicPr>
          <p:cNvPr id="1020932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923925"/>
            <a:ext cx="2159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0933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923925"/>
            <a:ext cx="2159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0934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923925"/>
            <a:ext cx="2159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0935" name="Picture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923925"/>
            <a:ext cx="2159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0936" name="Picture 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923925"/>
            <a:ext cx="2159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0937" name="Rectangle 9"/>
          <p:cNvSpPr>
            <a:spLocks noChangeArrowheads="1"/>
          </p:cNvSpPr>
          <p:nvPr/>
        </p:nvSpPr>
        <p:spPr bwMode="auto">
          <a:xfrm>
            <a:off x="469900" y="914400"/>
            <a:ext cx="2120900" cy="238125"/>
          </a:xfrm>
          <a:prstGeom prst="rect">
            <a:avLst/>
          </a:prstGeom>
          <a:noFill/>
          <a:ln w="25400">
            <a:pattFill prst="dkUpDiag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20939" name="Rectangle 11"/>
          <p:cNvSpPr>
            <a:spLocks noChangeArrowheads="1"/>
          </p:cNvSpPr>
          <p:nvPr/>
        </p:nvSpPr>
        <p:spPr bwMode="auto">
          <a:xfrm>
            <a:off x="2921000" y="1047750"/>
            <a:ext cx="4762500" cy="39433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20940" name="Line 12"/>
          <p:cNvSpPr>
            <a:spLocks noChangeShapeType="1"/>
          </p:cNvSpPr>
          <p:nvPr/>
        </p:nvSpPr>
        <p:spPr bwMode="auto">
          <a:xfrm>
            <a:off x="466724" y="914401"/>
            <a:ext cx="2428875" cy="114300"/>
          </a:xfrm>
          <a:prstGeom prst="line">
            <a:avLst/>
          </a:prstGeom>
          <a:noFill/>
          <a:ln w="25400">
            <a:pattFill prst="narVert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20941" name="Line 13"/>
          <p:cNvSpPr>
            <a:spLocks noChangeShapeType="1"/>
          </p:cNvSpPr>
          <p:nvPr/>
        </p:nvSpPr>
        <p:spPr bwMode="auto">
          <a:xfrm>
            <a:off x="2590800" y="911225"/>
            <a:ext cx="5003800" cy="107950"/>
          </a:xfrm>
          <a:prstGeom prst="line">
            <a:avLst/>
          </a:prstGeom>
          <a:noFill/>
          <a:ln w="25400">
            <a:pattFill prst="narVert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20942" name="Line 14"/>
          <p:cNvSpPr>
            <a:spLocks noChangeShapeType="1"/>
          </p:cNvSpPr>
          <p:nvPr/>
        </p:nvSpPr>
        <p:spPr bwMode="auto">
          <a:xfrm>
            <a:off x="2587625" y="1139825"/>
            <a:ext cx="333375" cy="269875"/>
          </a:xfrm>
          <a:prstGeom prst="line">
            <a:avLst/>
          </a:prstGeom>
          <a:noFill/>
          <a:ln w="25400">
            <a:pattFill prst="narVert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20943" name="Rectangle 15"/>
          <p:cNvSpPr>
            <a:spLocks noChangeArrowheads="1"/>
          </p:cNvSpPr>
          <p:nvPr/>
        </p:nvSpPr>
        <p:spPr bwMode="auto">
          <a:xfrm>
            <a:off x="3073400" y="1162050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Gill Sans Light"/>
                <a:cs typeface="Gill Sans Light"/>
              </a:rPr>
              <a:t>D0</a:t>
            </a:r>
          </a:p>
        </p:txBody>
      </p:sp>
      <p:sp>
        <p:nvSpPr>
          <p:cNvPr id="1020944" name="Rectangle 16"/>
          <p:cNvSpPr>
            <a:spLocks noChangeArrowheads="1"/>
          </p:cNvSpPr>
          <p:nvPr/>
        </p:nvSpPr>
        <p:spPr bwMode="auto">
          <a:xfrm>
            <a:off x="3949700" y="1162050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Gill Sans Light"/>
                <a:cs typeface="Gill Sans Light"/>
              </a:rPr>
              <a:t>D1</a:t>
            </a:r>
          </a:p>
        </p:txBody>
      </p:sp>
      <p:sp>
        <p:nvSpPr>
          <p:cNvPr id="1020945" name="Rectangle 17"/>
          <p:cNvSpPr>
            <a:spLocks noChangeArrowheads="1"/>
          </p:cNvSpPr>
          <p:nvPr/>
        </p:nvSpPr>
        <p:spPr bwMode="auto">
          <a:xfrm>
            <a:off x="4851400" y="1162050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Gill Sans Light"/>
                <a:cs typeface="Gill Sans Light"/>
              </a:rPr>
              <a:t>D2</a:t>
            </a:r>
          </a:p>
        </p:txBody>
      </p:sp>
      <p:sp>
        <p:nvSpPr>
          <p:cNvPr id="1020946" name="Rectangle 18"/>
          <p:cNvSpPr>
            <a:spLocks noChangeArrowheads="1"/>
          </p:cNvSpPr>
          <p:nvPr/>
        </p:nvSpPr>
        <p:spPr bwMode="auto">
          <a:xfrm>
            <a:off x="5778500" y="1171575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Gill Sans Light"/>
                <a:cs typeface="Gill Sans Light"/>
              </a:rPr>
              <a:t>D3</a:t>
            </a:r>
          </a:p>
        </p:txBody>
      </p:sp>
      <p:sp>
        <p:nvSpPr>
          <p:cNvPr id="1020947" name="Rectangle 19" descr="10%"/>
          <p:cNvSpPr>
            <a:spLocks noChangeArrowheads="1"/>
          </p:cNvSpPr>
          <p:nvPr/>
        </p:nvSpPr>
        <p:spPr bwMode="auto">
          <a:xfrm>
            <a:off x="6731000" y="1190625"/>
            <a:ext cx="571500" cy="428625"/>
          </a:xfrm>
          <a:prstGeom prst="rect">
            <a:avLst/>
          </a:prstGeom>
          <a:pattFill prst="pct10">
            <a:fgClr>
              <a:srgbClr val="00FF00"/>
            </a:fgClr>
            <a:bgClr>
              <a:schemeClr val="bg1"/>
            </a:bgClr>
          </a:pattFill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latin typeface="Gill Sans Light"/>
                <a:cs typeface="Gill Sans Light"/>
              </a:rPr>
              <a:t>P</a:t>
            </a:r>
          </a:p>
        </p:txBody>
      </p:sp>
      <p:sp>
        <p:nvSpPr>
          <p:cNvPr id="1020948" name="Rectangle 20"/>
          <p:cNvSpPr>
            <a:spLocks noChangeArrowheads="1"/>
          </p:cNvSpPr>
          <p:nvPr/>
        </p:nvSpPr>
        <p:spPr bwMode="auto">
          <a:xfrm>
            <a:off x="3073400" y="1724025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Gill Sans Light"/>
                <a:cs typeface="Gill Sans Light"/>
              </a:rPr>
              <a:t>D4</a:t>
            </a:r>
          </a:p>
        </p:txBody>
      </p:sp>
      <p:sp>
        <p:nvSpPr>
          <p:cNvPr id="1020949" name="Rectangle 21"/>
          <p:cNvSpPr>
            <a:spLocks noChangeArrowheads="1"/>
          </p:cNvSpPr>
          <p:nvPr/>
        </p:nvSpPr>
        <p:spPr bwMode="auto">
          <a:xfrm>
            <a:off x="3949700" y="1724025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Gill Sans Light"/>
                <a:cs typeface="Gill Sans Light"/>
              </a:rPr>
              <a:t>D5</a:t>
            </a:r>
          </a:p>
        </p:txBody>
      </p:sp>
      <p:sp>
        <p:nvSpPr>
          <p:cNvPr id="1020950" name="Rectangle 22"/>
          <p:cNvSpPr>
            <a:spLocks noChangeArrowheads="1"/>
          </p:cNvSpPr>
          <p:nvPr/>
        </p:nvSpPr>
        <p:spPr bwMode="auto">
          <a:xfrm>
            <a:off x="4851400" y="1724025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Gill Sans Light"/>
                <a:cs typeface="Gill Sans Light"/>
              </a:rPr>
              <a:t>D6</a:t>
            </a:r>
          </a:p>
        </p:txBody>
      </p:sp>
      <p:sp>
        <p:nvSpPr>
          <p:cNvPr id="1020951" name="Rectangle 23" descr="10%"/>
          <p:cNvSpPr>
            <a:spLocks noChangeArrowheads="1"/>
          </p:cNvSpPr>
          <p:nvPr/>
        </p:nvSpPr>
        <p:spPr bwMode="auto">
          <a:xfrm>
            <a:off x="5778500" y="1733550"/>
            <a:ext cx="571500" cy="428625"/>
          </a:xfrm>
          <a:prstGeom prst="rect">
            <a:avLst/>
          </a:prstGeom>
          <a:pattFill prst="pct10">
            <a:fgClr>
              <a:srgbClr val="00FF00"/>
            </a:fgClr>
            <a:bgClr>
              <a:schemeClr val="bg1"/>
            </a:bgClr>
          </a:pattFill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latin typeface="Gill Sans Light"/>
                <a:cs typeface="Gill Sans Light"/>
              </a:rPr>
              <a:t>P</a:t>
            </a:r>
          </a:p>
        </p:txBody>
      </p:sp>
      <p:sp>
        <p:nvSpPr>
          <p:cNvPr id="1020952" name="Rectangle 24"/>
          <p:cNvSpPr>
            <a:spLocks noChangeArrowheads="1"/>
          </p:cNvSpPr>
          <p:nvPr/>
        </p:nvSpPr>
        <p:spPr bwMode="auto">
          <a:xfrm>
            <a:off x="6731000" y="1752600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Gill Sans Light"/>
                <a:cs typeface="Gill Sans Light"/>
              </a:rPr>
              <a:t>D7</a:t>
            </a:r>
          </a:p>
        </p:txBody>
      </p:sp>
      <p:sp>
        <p:nvSpPr>
          <p:cNvPr id="1020953" name="Rectangle 25"/>
          <p:cNvSpPr>
            <a:spLocks noChangeArrowheads="1"/>
          </p:cNvSpPr>
          <p:nvPr/>
        </p:nvSpPr>
        <p:spPr bwMode="auto">
          <a:xfrm>
            <a:off x="3073400" y="2276475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Gill Sans Light"/>
                <a:cs typeface="Gill Sans Light"/>
              </a:rPr>
              <a:t>D8</a:t>
            </a:r>
          </a:p>
        </p:txBody>
      </p:sp>
      <p:sp>
        <p:nvSpPr>
          <p:cNvPr id="1020954" name="Rectangle 26"/>
          <p:cNvSpPr>
            <a:spLocks noChangeArrowheads="1"/>
          </p:cNvSpPr>
          <p:nvPr/>
        </p:nvSpPr>
        <p:spPr bwMode="auto">
          <a:xfrm>
            <a:off x="3949700" y="2276475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Gill Sans Light"/>
                <a:cs typeface="Gill Sans Light"/>
              </a:rPr>
              <a:t>D9</a:t>
            </a:r>
          </a:p>
        </p:txBody>
      </p:sp>
      <p:sp>
        <p:nvSpPr>
          <p:cNvPr id="1020955" name="Rectangle 27" descr="10%"/>
          <p:cNvSpPr>
            <a:spLocks noChangeArrowheads="1"/>
          </p:cNvSpPr>
          <p:nvPr/>
        </p:nvSpPr>
        <p:spPr bwMode="auto">
          <a:xfrm>
            <a:off x="4851400" y="2276475"/>
            <a:ext cx="571500" cy="428625"/>
          </a:xfrm>
          <a:prstGeom prst="rect">
            <a:avLst/>
          </a:prstGeom>
          <a:pattFill prst="pct10">
            <a:fgClr>
              <a:srgbClr val="00FF00"/>
            </a:fgClr>
            <a:bgClr>
              <a:schemeClr val="bg1"/>
            </a:bgClr>
          </a:pattFill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latin typeface="Gill Sans Light"/>
                <a:cs typeface="Gill Sans Light"/>
              </a:rPr>
              <a:t>P</a:t>
            </a:r>
          </a:p>
        </p:txBody>
      </p:sp>
      <p:sp>
        <p:nvSpPr>
          <p:cNvPr id="1020956" name="Rectangle 28"/>
          <p:cNvSpPr>
            <a:spLocks noChangeArrowheads="1"/>
          </p:cNvSpPr>
          <p:nvPr/>
        </p:nvSpPr>
        <p:spPr bwMode="auto">
          <a:xfrm>
            <a:off x="5778500" y="2286000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Gill Sans Light"/>
                <a:cs typeface="Gill Sans Light"/>
              </a:rPr>
              <a:t>D10</a:t>
            </a:r>
          </a:p>
        </p:txBody>
      </p:sp>
      <p:sp>
        <p:nvSpPr>
          <p:cNvPr id="1020957" name="Rectangle 29"/>
          <p:cNvSpPr>
            <a:spLocks noChangeArrowheads="1"/>
          </p:cNvSpPr>
          <p:nvPr/>
        </p:nvSpPr>
        <p:spPr bwMode="auto">
          <a:xfrm>
            <a:off x="6731000" y="2305050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Gill Sans Light"/>
                <a:cs typeface="Gill Sans Light"/>
              </a:rPr>
              <a:t>D11</a:t>
            </a:r>
          </a:p>
        </p:txBody>
      </p:sp>
      <p:sp>
        <p:nvSpPr>
          <p:cNvPr id="1020958" name="Rectangle 30"/>
          <p:cNvSpPr>
            <a:spLocks noChangeArrowheads="1"/>
          </p:cNvSpPr>
          <p:nvPr/>
        </p:nvSpPr>
        <p:spPr bwMode="auto">
          <a:xfrm>
            <a:off x="3073400" y="2838450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Gill Sans Light"/>
                <a:cs typeface="Gill Sans Light"/>
              </a:rPr>
              <a:t>D12</a:t>
            </a:r>
          </a:p>
        </p:txBody>
      </p:sp>
      <p:sp>
        <p:nvSpPr>
          <p:cNvPr id="1020959" name="Rectangle 31" descr="10%"/>
          <p:cNvSpPr>
            <a:spLocks noChangeArrowheads="1"/>
          </p:cNvSpPr>
          <p:nvPr/>
        </p:nvSpPr>
        <p:spPr bwMode="auto">
          <a:xfrm>
            <a:off x="3949700" y="2838450"/>
            <a:ext cx="571500" cy="428625"/>
          </a:xfrm>
          <a:prstGeom prst="rect">
            <a:avLst/>
          </a:prstGeom>
          <a:pattFill prst="pct10">
            <a:fgClr>
              <a:srgbClr val="00FF00"/>
            </a:fgClr>
            <a:bgClr>
              <a:schemeClr val="bg1"/>
            </a:bgClr>
          </a:pattFill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latin typeface="Gill Sans Light"/>
                <a:cs typeface="Gill Sans Light"/>
              </a:rPr>
              <a:t>P</a:t>
            </a:r>
          </a:p>
        </p:txBody>
      </p:sp>
      <p:sp>
        <p:nvSpPr>
          <p:cNvPr id="1020960" name="Rectangle 32"/>
          <p:cNvSpPr>
            <a:spLocks noChangeArrowheads="1"/>
          </p:cNvSpPr>
          <p:nvPr/>
        </p:nvSpPr>
        <p:spPr bwMode="auto">
          <a:xfrm>
            <a:off x="4851400" y="2838450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Gill Sans Light"/>
                <a:cs typeface="Gill Sans Light"/>
              </a:rPr>
              <a:t>D13</a:t>
            </a:r>
          </a:p>
        </p:txBody>
      </p:sp>
      <p:sp>
        <p:nvSpPr>
          <p:cNvPr id="1020961" name="Rectangle 33"/>
          <p:cNvSpPr>
            <a:spLocks noChangeArrowheads="1"/>
          </p:cNvSpPr>
          <p:nvPr/>
        </p:nvSpPr>
        <p:spPr bwMode="auto">
          <a:xfrm>
            <a:off x="5778500" y="2847975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Gill Sans Light"/>
                <a:cs typeface="Gill Sans Light"/>
              </a:rPr>
              <a:t>D14</a:t>
            </a:r>
          </a:p>
        </p:txBody>
      </p:sp>
      <p:sp>
        <p:nvSpPr>
          <p:cNvPr id="1020962" name="Rectangle 34"/>
          <p:cNvSpPr>
            <a:spLocks noChangeArrowheads="1"/>
          </p:cNvSpPr>
          <p:nvPr/>
        </p:nvSpPr>
        <p:spPr bwMode="auto">
          <a:xfrm>
            <a:off x="6731000" y="2867025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Gill Sans Light"/>
                <a:cs typeface="Gill Sans Light"/>
              </a:rPr>
              <a:t>D15</a:t>
            </a:r>
          </a:p>
        </p:txBody>
      </p:sp>
      <p:sp>
        <p:nvSpPr>
          <p:cNvPr id="1020963" name="Rectangle 35" descr="10%"/>
          <p:cNvSpPr>
            <a:spLocks noChangeArrowheads="1"/>
          </p:cNvSpPr>
          <p:nvPr/>
        </p:nvSpPr>
        <p:spPr bwMode="auto">
          <a:xfrm>
            <a:off x="3073400" y="3419475"/>
            <a:ext cx="571500" cy="428625"/>
          </a:xfrm>
          <a:prstGeom prst="rect">
            <a:avLst/>
          </a:prstGeom>
          <a:pattFill prst="pct10">
            <a:fgClr>
              <a:srgbClr val="00FF00"/>
            </a:fgClr>
            <a:bgClr>
              <a:schemeClr val="bg1"/>
            </a:bgClr>
          </a:pattFill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latin typeface="Gill Sans Light"/>
                <a:cs typeface="Gill Sans Light"/>
              </a:rPr>
              <a:t>P</a:t>
            </a:r>
          </a:p>
        </p:txBody>
      </p:sp>
      <p:sp>
        <p:nvSpPr>
          <p:cNvPr id="1020964" name="Rectangle 36"/>
          <p:cNvSpPr>
            <a:spLocks noChangeArrowheads="1"/>
          </p:cNvSpPr>
          <p:nvPr/>
        </p:nvSpPr>
        <p:spPr bwMode="auto">
          <a:xfrm>
            <a:off x="3949700" y="3419475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Gill Sans Light"/>
                <a:cs typeface="Gill Sans Light"/>
              </a:rPr>
              <a:t>D16</a:t>
            </a:r>
          </a:p>
        </p:txBody>
      </p:sp>
      <p:sp>
        <p:nvSpPr>
          <p:cNvPr id="1020965" name="Rectangle 37"/>
          <p:cNvSpPr>
            <a:spLocks noChangeArrowheads="1"/>
          </p:cNvSpPr>
          <p:nvPr/>
        </p:nvSpPr>
        <p:spPr bwMode="auto">
          <a:xfrm>
            <a:off x="4851400" y="3419475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Gill Sans Light"/>
                <a:cs typeface="Gill Sans Light"/>
              </a:rPr>
              <a:t>D17</a:t>
            </a:r>
          </a:p>
        </p:txBody>
      </p:sp>
      <p:sp>
        <p:nvSpPr>
          <p:cNvPr id="1020966" name="Rectangle 38"/>
          <p:cNvSpPr>
            <a:spLocks noChangeArrowheads="1"/>
          </p:cNvSpPr>
          <p:nvPr/>
        </p:nvSpPr>
        <p:spPr bwMode="auto">
          <a:xfrm>
            <a:off x="5778500" y="3429000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Gill Sans Light"/>
                <a:cs typeface="Gill Sans Light"/>
              </a:rPr>
              <a:t>D18</a:t>
            </a:r>
          </a:p>
        </p:txBody>
      </p:sp>
      <p:sp>
        <p:nvSpPr>
          <p:cNvPr id="1020967" name="Rectangle 39"/>
          <p:cNvSpPr>
            <a:spLocks noChangeArrowheads="1"/>
          </p:cNvSpPr>
          <p:nvPr/>
        </p:nvSpPr>
        <p:spPr bwMode="auto">
          <a:xfrm>
            <a:off x="6731000" y="3448050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Gill Sans Light"/>
                <a:cs typeface="Gill Sans Light"/>
              </a:rPr>
              <a:t>D19</a:t>
            </a:r>
          </a:p>
        </p:txBody>
      </p:sp>
      <p:sp>
        <p:nvSpPr>
          <p:cNvPr id="1020968" name="Rectangle 40"/>
          <p:cNvSpPr>
            <a:spLocks noChangeArrowheads="1"/>
          </p:cNvSpPr>
          <p:nvPr/>
        </p:nvSpPr>
        <p:spPr bwMode="auto">
          <a:xfrm>
            <a:off x="3086100" y="4010025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Gill Sans Light"/>
                <a:cs typeface="Gill Sans Light"/>
              </a:rPr>
              <a:t>D20</a:t>
            </a:r>
          </a:p>
        </p:txBody>
      </p:sp>
      <p:sp>
        <p:nvSpPr>
          <p:cNvPr id="1020969" name="Rectangle 41"/>
          <p:cNvSpPr>
            <a:spLocks noChangeArrowheads="1"/>
          </p:cNvSpPr>
          <p:nvPr/>
        </p:nvSpPr>
        <p:spPr bwMode="auto">
          <a:xfrm>
            <a:off x="3962400" y="4010025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Gill Sans Light"/>
                <a:cs typeface="Gill Sans Light"/>
              </a:rPr>
              <a:t>D21</a:t>
            </a:r>
          </a:p>
        </p:txBody>
      </p:sp>
      <p:sp>
        <p:nvSpPr>
          <p:cNvPr id="1020970" name="Rectangle 42"/>
          <p:cNvSpPr>
            <a:spLocks noChangeArrowheads="1"/>
          </p:cNvSpPr>
          <p:nvPr/>
        </p:nvSpPr>
        <p:spPr bwMode="auto">
          <a:xfrm>
            <a:off x="4864100" y="4010025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Gill Sans Light"/>
                <a:cs typeface="Gill Sans Light"/>
              </a:rPr>
              <a:t>D22</a:t>
            </a:r>
          </a:p>
        </p:txBody>
      </p:sp>
      <p:sp>
        <p:nvSpPr>
          <p:cNvPr id="1020971" name="Rectangle 43"/>
          <p:cNvSpPr>
            <a:spLocks noChangeArrowheads="1"/>
          </p:cNvSpPr>
          <p:nvPr/>
        </p:nvSpPr>
        <p:spPr bwMode="auto">
          <a:xfrm>
            <a:off x="5791200" y="4019550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Gill Sans Light"/>
                <a:cs typeface="Gill Sans Light"/>
              </a:rPr>
              <a:t>D23</a:t>
            </a:r>
          </a:p>
        </p:txBody>
      </p:sp>
      <p:sp>
        <p:nvSpPr>
          <p:cNvPr id="1020972" name="Rectangle 44" descr="10%"/>
          <p:cNvSpPr>
            <a:spLocks noChangeArrowheads="1"/>
          </p:cNvSpPr>
          <p:nvPr/>
        </p:nvSpPr>
        <p:spPr bwMode="auto">
          <a:xfrm>
            <a:off x="6743700" y="4038600"/>
            <a:ext cx="571500" cy="428625"/>
          </a:xfrm>
          <a:prstGeom prst="rect">
            <a:avLst/>
          </a:prstGeom>
          <a:pattFill prst="pct10">
            <a:fgClr>
              <a:srgbClr val="00FF00"/>
            </a:fgClr>
            <a:bgClr>
              <a:schemeClr val="bg1"/>
            </a:bgClr>
          </a:pattFill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latin typeface="Gill Sans Light"/>
                <a:cs typeface="Gill Sans Light"/>
              </a:rPr>
              <a:t>P</a:t>
            </a:r>
          </a:p>
        </p:txBody>
      </p:sp>
      <p:sp>
        <p:nvSpPr>
          <p:cNvPr id="1020978" name="Rectangle 50"/>
          <p:cNvSpPr>
            <a:spLocks noChangeArrowheads="1"/>
          </p:cNvSpPr>
          <p:nvPr/>
        </p:nvSpPr>
        <p:spPr bwMode="auto">
          <a:xfrm>
            <a:off x="4500563" y="4633913"/>
            <a:ext cx="145209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>
                <a:latin typeface="Gill Sans Light"/>
                <a:cs typeface="Gill Sans Light"/>
              </a:rPr>
              <a:t>Disk Columns</a:t>
            </a:r>
          </a:p>
        </p:txBody>
      </p:sp>
      <p:sp>
        <p:nvSpPr>
          <p:cNvPr id="1020979" name="Rectangle 51"/>
          <p:cNvSpPr>
            <a:spLocks noChangeArrowheads="1"/>
          </p:cNvSpPr>
          <p:nvPr/>
        </p:nvSpPr>
        <p:spPr bwMode="auto">
          <a:xfrm>
            <a:off x="7799000" y="1147763"/>
            <a:ext cx="1115203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Gill Sans Light"/>
                <a:cs typeface="Gill Sans Light"/>
              </a:rPr>
              <a:t>Increasing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Gill Sans Light"/>
                <a:cs typeface="Gill Sans Light"/>
              </a:rPr>
              <a:t>Logical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Gill Sans Light"/>
                <a:cs typeface="Gill Sans Light"/>
              </a:rPr>
              <a:t>Disk 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Gill Sans Light"/>
                <a:cs typeface="Gill Sans Light"/>
              </a:rPr>
              <a:t>Addresses</a:t>
            </a:r>
          </a:p>
        </p:txBody>
      </p:sp>
      <p:sp>
        <p:nvSpPr>
          <p:cNvPr id="1020980" name="Line 52"/>
          <p:cNvSpPr>
            <a:spLocks noChangeShapeType="1"/>
          </p:cNvSpPr>
          <p:nvPr/>
        </p:nvSpPr>
        <p:spPr bwMode="auto">
          <a:xfrm>
            <a:off x="8369300" y="2292350"/>
            <a:ext cx="0" cy="885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20981" name="Rectangle 53"/>
          <p:cNvSpPr>
            <a:spLocks noChangeArrowheads="1"/>
          </p:cNvSpPr>
          <p:nvPr/>
        </p:nvSpPr>
        <p:spPr bwMode="auto">
          <a:xfrm>
            <a:off x="3022600" y="2781300"/>
            <a:ext cx="4381500" cy="571500"/>
          </a:xfrm>
          <a:prstGeom prst="rect">
            <a:avLst/>
          </a:prstGeom>
          <a:noFill/>
          <a:ln w="25400">
            <a:solidFill>
              <a:srgbClr val="FC012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20982" name="Line 54"/>
          <p:cNvSpPr>
            <a:spLocks noChangeShapeType="1"/>
          </p:cNvSpPr>
          <p:nvPr/>
        </p:nvSpPr>
        <p:spPr bwMode="auto">
          <a:xfrm>
            <a:off x="7416800" y="3073400"/>
            <a:ext cx="647700" cy="146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20983" name="Rectangle 55"/>
          <p:cNvSpPr>
            <a:spLocks noChangeArrowheads="1"/>
          </p:cNvSpPr>
          <p:nvPr/>
        </p:nvSpPr>
        <p:spPr bwMode="auto">
          <a:xfrm>
            <a:off x="7961314" y="3148013"/>
            <a:ext cx="70786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i="1" dirty="0">
                <a:latin typeface="Gill Sans Light"/>
                <a:cs typeface="Gill Sans Light"/>
              </a:rPr>
              <a:t>Stripe</a:t>
            </a:r>
          </a:p>
        </p:txBody>
      </p:sp>
      <p:sp>
        <p:nvSpPr>
          <p:cNvPr id="1020984" name="Line 56"/>
          <p:cNvSpPr>
            <a:spLocks noChangeShapeType="1"/>
          </p:cNvSpPr>
          <p:nvPr/>
        </p:nvSpPr>
        <p:spPr bwMode="auto">
          <a:xfrm>
            <a:off x="7315200" y="3302000"/>
            <a:ext cx="6477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20985" name="Rectangle 57"/>
          <p:cNvSpPr>
            <a:spLocks noChangeArrowheads="1"/>
          </p:cNvSpPr>
          <p:nvPr/>
        </p:nvSpPr>
        <p:spPr bwMode="auto">
          <a:xfrm>
            <a:off x="8028069" y="3548062"/>
            <a:ext cx="707865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sz="1800" i="1">
                <a:latin typeface="Gill Sans Light"/>
                <a:cs typeface="Gill Sans Light"/>
              </a:rPr>
              <a:t>Stripe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sz="1800" i="1">
                <a:latin typeface="Gill Sans Light"/>
                <a:cs typeface="Gill Sans Light"/>
              </a:rPr>
              <a:t>Unit</a:t>
            </a:r>
          </a:p>
        </p:txBody>
      </p:sp>
      <p:sp>
        <p:nvSpPr>
          <p:cNvPr id="1020986" name="Line 58"/>
          <p:cNvSpPr>
            <a:spLocks noChangeShapeType="1"/>
          </p:cNvSpPr>
          <p:nvPr/>
        </p:nvSpPr>
        <p:spPr bwMode="auto">
          <a:xfrm>
            <a:off x="463550" y="1143000"/>
            <a:ext cx="2457450" cy="3857625"/>
          </a:xfrm>
          <a:prstGeom prst="line">
            <a:avLst/>
          </a:prstGeom>
          <a:noFill/>
          <a:ln w="25400">
            <a:pattFill prst="narVert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20988" name="Rectangle 60"/>
          <p:cNvSpPr>
            <a:spLocks noChangeArrowheads="1"/>
          </p:cNvSpPr>
          <p:nvPr/>
        </p:nvSpPr>
        <p:spPr bwMode="auto">
          <a:xfrm>
            <a:off x="127000" y="4392737"/>
            <a:ext cx="2012947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2000" i="1" dirty="0">
                <a:solidFill>
                  <a:schemeClr val="tx1"/>
                </a:solidFill>
                <a:latin typeface="Gill Sans Light"/>
                <a:cs typeface="Gill Sans Light"/>
              </a:rPr>
              <a:t>Targeted for mixed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2000" i="1" dirty="0">
                <a:solidFill>
                  <a:schemeClr val="tx1"/>
                </a:solidFill>
                <a:latin typeface="Gill Sans Light"/>
                <a:cs typeface="Gill Sans Light"/>
              </a:rPr>
              <a:t>applications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3098799" y="4483100"/>
            <a:ext cx="39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…</a:t>
            </a:r>
            <a:endParaRPr lang="en-US" sz="2400" dirty="0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3975099" y="4483100"/>
            <a:ext cx="39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…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4902199" y="4406900"/>
            <a:ext cx="39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…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 rot="16200000">
            <a:off x="5765800" y="4483100"/>
            <a:ext cx="39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…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 rot="16200000">
            <a:off x="6756400" y="4483100"/>
            <a:ext cx="39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…</a:t>
            </a:r>
            <a:endParaRPr lang="en-US" sz="2400" dirty="0"/>
          </a:p>
        </p:txBody>
      </p:sp>
      <p:sp>
        <p:nvSpPr>
          <p:cNvPr id="65" name="Rectangle 10"/>
          <p:cNvSpPr>
            <a:spLocks noChangeArrowheads="1"/>
          </p:cNvSpPr>
          <p:nvPr/>
        </p:nvSpPr>
        <p:spPr bwMode="auto">
          <a:xfrm>
            <a:off x="44825" y="1277938"/>
            <a:ext cx="2720787" cy="3167534"/>
          </a:xfrm>
          <a:prstGeom prst="rect">
            <a:avLst/>
          </a:prstGeom>
          <a:solidFill>
            <a:srgbClr val="FFFFFF"/>
          </a:solidFill>
          <a:ln w="9525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342900" indent="-342900">
              <a:spcBef>
                <a:spcPct val="0"/>
              </a:spcBef>
              <a:buSzTx/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Gill Sans Light"/>
                <a:cs typeface="Gill Sans Light"/>
              </a:rPr>
              <a:t>Independent writes possible </a:t>
            </a:r>
            <a:r>
              <a:rPr lang="en-US" sz="2000" dirty="0">
                <a:solidFill>
                  <a:schemeClr val="tx1"/>
                </a:solidFill>
                <a:latin typeface="Gill Sans Light"/>
                <a:cs typeface="Gill Sans Light"/>
              </a:rPr>
              <a:t>because </a:t>
            </a:r>
            <a:r>
              <a:rPr lang="en-US" sz="2000" dirty="0" smtClean="0">
                <a:solidFill>
                  <a:schemeClr val="tx1"/>
                </a:solidFill>
                <a:latin typeface="Gill Sans Light"/>
                <a:cs typeface="Gill Sans Light"/>
              </a:rPr>
              <a:t>of interleaved parity</a:t>
            </a:r>
            <a:endParaRPr lang="en-US" sz="2000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marL="342900" indent="-342900">
              <a:spcBef>
                <a:spcPct val="0"/>
              </a:spcBef>
              <a:buSzTx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Gill Sans Light"/>
                <a:cs typeface="Gill Sans Light"/>
              </a:rPr>
              <a:t>Reed-</a:t>
            </a:r>
            <a:r>
              <a:rPr lang="en-US" sz="2000" dirty="0" smtClean="0">
                <a:solidFill>
                  <a:schemeClr val="tx1"/>
                </a:solidFill>
                <a:latin typeface="Gill Sans Light"/>
                <a:cs typeface="Gill Sans Light"/>
              </a:rPr>
              <a:t>Solomon Codes </a:t>
            </a:r>
            <a:r>
              <a:rPr lang="en-US" sz="2000" dirty="0">
                <a:solidFill>
                  <a:schemeClr val="tx1"/>
                </a:solidFill>
                <a:latin typeface="Gill Sans Light"/>
                <a:cs typeface="Gill Sans Light"/>
              </a:rPr>
              <a:t>("Q") </a:t>
            </a:r>
            <a:r>
              <a:rPr lang="en-US" sz="2000" dirty="0" smtClean="0">
                <a:solidFill>
                  <a:schemeClr val="tx1"/>
                </a:solidFill>
                <a:latin typeface="Gill Sans Light"/>
                <a:cs typeface="Gill Sans Light"/>
              </a:rPr>
              <a:t>for protection during reconstruction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Gill Sans Light"/>
                <a:cs typeface="Gill Sans Light"/>
              </a:rPr>
              <a:t>A logical write becomes four physical I/</a:t>
            </a:r>
            <a:r>
              <a:rPr lang="en-US" sz="2000" dirty="0" err="1" smtClean="0">
                <a:latin typeface="Gill Sans Light"/>
                <a:cs typeface="Gill Sans Light"/>
              </a:rPr>
              <a:t>Os</a:t>
            </a:r>
            <a:endParaRPr lang="en-US" sz="200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17209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54611" y="17557"/>
            <a:ext cx="8099425" cy="552450"/>
          </a:xfrm>
        </p:spPr>
        <p:txBody>
          <a:bodyPr/>
          <a:lstStyle/>
          <a:p>
            <a:r>
              <a:rPr lang="en-US" dirty="0"/>
              <a:t>Problems of Disk Arrays: Small Writes</a:t>
            </a:r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2262096" y="1527362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Gill Sans Light"/>
                <a:cs typeface="Gill Sans Light"/>
              </a:rPr>
              <a:t>D0</a:t>
            </a:r>
          </a:p>
        </p:txBody>
      </p:sp>
      <p:sp>
        <p:nvSpPr>
          <p:cNvPr id="1021956" name="Rectangle 4"/>
          <p:cNvSpPr>
            <a:spLocks noChangeArrowheads="1"/>
          </p:cNvSpPr>
          <p:nvPr/>
        </p:nvSpPr>
        <p:spPr bwMode="auto">
          <a:xfrm>
            <a:off x="3138396" y="1527362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Gill Sans Light"/>
                <a:cs typeface="Gill Sans Light"/>
              </a:rPr>
              <a:t>D1</a:t>
            </a:r>
          </a:p>
        </p:txBody>
      </p:sp>
      <p:sp>
        <p:nvSpPr>
          <p:cNvPr id="1021957" name="Rectangle 5"/>
          <p:cNvSpPr>
            <a:spLocks noChangeArrowheads="1"/>
          </p:cNvSpPr>
          <p:nvPr/>
        </p:nvSpPr>
        <p:spPr bwMode="auto">
          <a:xfrm>
            <a:off x="4040096" y="1527362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Gill Sans Light"/>
                <a:cs typeface="Gill Sans Light"/>
              </a:rPr>
              <a:t>D2</a:t>
            </a:r>
          </a:p>
        </p:txBody>
      </p:sp>
      <p:sp>
        <p:nvSpPr>
          <p:cNvPr id="1021958" name="Rectangle 6"/>
          <p:cNvSpPr>
            <a:spLocks noChangeArrowheads="1"/>
          </p:cNvSpPr>
          <p:nvPr/>
        </p:nvSpPr>
        <p:spPr bwMode="auto">
          <a:xfrm>
            <a:off x="4967196" y="1536887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Gill Sans Light"/>
                <a:cs typeface="Gill Sans Light"/>
              </a:rPr>
              <a:t>D3</a:t>
            </a:r>
          </a:p>
        </p:txBody>
      </p:sp>
      <p:sp>
        <p:nvSpPr>
          <p:cNvPr id="1021959" name="Rectangle 7" descr="10%"/>
          <p:cNvSpPr>
            <a:spLocks noChangeArrowheads="1"/>
          </p:cNvSpPr>
          <p:nvPr/>
        </p:nvSpPr>
        <p:spPr bwMode="auto">
          <a:xfrm>
            <a:off x="5919696" y="1555937"/>
            <a:ext cx="571500" cy="428625"/>
          </a:xfrm>
          <a:prstGeom prst="rect">
            <a:avLst/>
          </a:prstGeom>
          <a:pattFill prst="pct10">
            <a:fgClr>
              <a:srgbClr val="00FF00"/>
            </a:fgClr>
            <a:bgClr>
              <a:schemeClr val="bg1"/>
            </a:bgClr>
          </a:pattFill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400">
                <a:latin typeface="Gill Sans Light"/>
                <a:cs typeface="Gill Sans Light"/>
              </a:rPr>
              <a:t>P</a:t>
            </a:r>
          </a:p>
        </p:txBody>
      </p:sp>
      <p:sp>
        <p:nvSpPr>
          <p:cNvPr id="1021960" name="Rectangle 8"/>
          <p:cNvSpPr>
            <a:spLocks noChangeArrowheads="1"/>
          </p:cNvSpPr>
          <p:nvPr/>
        </p:nvSpPr>
        <p:spPr bwMode="auto">
          <a:xfrm>
            <a:off x="852396" y="1536887"/>
            <a:ext cx="571500" cy="428625"/>
          </a:xfrm>
          <a:prstGeom prst="rect">
            <a:avLst/>
          </a:prstGeom>
          <a:noFill/>
          <a:ln w="25400">
            <a:solidFill>
              <a:srgbClr val="FE9B0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Gill Sans Light"/>
                <a:cs typeface="Gill Sans Light"/>
              </a:rPr>
              <a:t>D0'</a:t>
            </a:r>
          </a:p>
        </p:txBody>
      </p:sp>
      <p:sp>
        <p:nvSpPr>
          <p:cNvPr id="1021969" name="Rectangle 17"/>
          <p:cNvSpPr>
            <a:spLocks noChangeArrowheads="1"/>
          </p:cNvSpPr>
          <p:nvPr/>
        </p:nvSpPr>
        <p:spPr bwMode="auto">
          <a:xfrm>
            <a:off x="2160496" y="4413437"/>
            <a:ext cx="571500" cy="428625"/>
          </a:xfrm>
          <a:prstGeom prst="rect">
            <a:avLst/>
          </a:prstGeom>
          <a:noFill/>
          <a:ln w="25400">
            <a:solidFill>
              <a:srgbClr val="FE9B0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400" u="sng" dirty="0">
                <a:solidFill>
                  <a:schemeClr val="tx1"/>
                </a:solidFill>
                <a:latin typeface="Gill Sans Light"/>
                <a:cs typeface="Gill Sans Light"/>
              </a:rPr>
              <a:t>D0'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036796" y="4413437"/>
            <a:ext cx="3352800" cy="457200"/>
            <a:chOff x="3467100" y="6032500"/>
            <a:chExt cx="3352800" cy="609600"/>
          </a:xfrm>
        </p:grpSpPr>
        <p:sp>
          <p:nvSpPr>
            <p:cNvPr id="1021970" name="Rectangle 18"/>
            <p:cNvSpPr>
              <a:spLocks noChangeArrowheads="1"/>
            </p:cNvSpPr>
            <p:nvPr/>
          </p:nvSpPr>
          <p:spPr bwMode="auto">
            <a:xfrm>
              <a:off x="3467100" y="6032500"/>
              <a:ext cx="571500" cy="5715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  <a:latin typeface="Gill Sans Light"/>
                  <a:cs typeface="Gill Sans Light"/>
                </a:rPr>
                <a:t>D1</a:t>
              </a:r>
            </a:p>
          </p:txBody>
        </p:sp>
        <p:sp>
          <p:nvSpPr>
            <p:cNvPr id="1021971" name="Rectangle 19"/>
            <p:cNvSpPr>
              <a:spLocks noChangeArrowheads="1"/>
            </p:cNvSpPr>
            <p:nvPr/>
          </p:nvSpPr>
          <p:spPr bwMode="auto">
            <a:xfrm>
              <a:off x="4368800" y="6032500"/>
              <a:ext cx="571500" cy="5715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  <a:latin typeface="Gill Sans Light"/>
                  <a:cs typeface="Gill Sans Light"/>
                </a:rPr>
                <a:t>D2</a:t>
              </a:r>
            </a:p>
          </p:txBody>
        </p:sp>
        <p:sp>
          <p:nvSpPr>
            <p:cNvPr id="1021972" name="Rectangle 20"/>
            <p:cNvSpPr>
              <a:spLocks noChangeArrowheads="1"/>
            </p:cNvSpPr>
            <p:nvPr/>
          </p:nvSpPr>
          <p:spPr bwMode="auto">
            <a:xfrm>
              <a:off x="5295900" y="6045200"/>
              <a:ext cx="571500" cy="5715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  <a:latin typeface="Gill Sans Light"/>
                  <a:cs typeface="Gill Sans Light"/>
                </a:rPr>
                <a:t>D3</a:t>
              </a:r>
            </a:p>
          </p:txBody>
        </p:sp>
        <p:sp>
          <p:nvSpPr>
            <p:cNvPr id="1021973" name="Rectangle 21" descr="10%"/>
            <p:cNvSpPr>
              <a:spLocks noChangeArrowheads="1"/>
            </p:cNvSpPr>
            <p:nvPr/>
          </p:nvSpPr>
          <p:spPr bwMode="auto">
            <a:xfrm>
              <a:off x="6248400" y="6070600"/>
              <a:ext cx="571500" cy="571500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sz="2400" u="sng">
                  <a:latin typeface="Gill Sans Light"/>
                  <a:cs typeface="Gill Sans Light"/>
                </a:rPr>
                <a:t>P'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69897" y="1962334"/>
            <a:ext cx="3159691" cy="1060303"/>
            <a:chOff x="1600200" y="2781300"/>
            <a:chExt cx="3159691" cy="1413738"/>
          </a:xfrm>
        </p:grpSpPr>
        <p:sp>
          <p:nvSpPr>
            <p:cNvPr id="1021961" name="Oval 9"/>
            <p:cNvSpPr>
              <a:spLocks noChangeArrowheads="1"/>
            </p:cNvSpPr>
            <p:nvPr/>
          </p:nvSpPr>
          <p:spPr bwMode="auto">
            <a:xfrm>
              <a:off x="2387600" y="3771900"/>
              <a:ext cx="266700" cy="2667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solidFill>
                  <a:schemeClr val="tx1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021962" name="Rectangle 10"/>
            <p:cNvSpPr>
              <a:spLocks noChangeArrowheads="1"/>
            </p:cNvSpPr>
            <p:nvPr/>
          </p:nvSpPr>
          <p:spPr bwMode="auto">
            <a:xfrm rot="19061169">
              <a:off x="2324543" y="3582904"/>
              <a:ext cx="385924" cy="612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2400" dirty="0">
                  <a:solidFill>
                    <a:schemeClr val="tx1"/>
                  </a:solidFill>
                  <a:latin typeface="Gill Sans Light"/>
                  <a:cs typeface="Gill Sans Light"/>
                </a:rPr>
                <a:t>+</a:t>
              </a:r>
            </a:p>
          </p:txBody>
        </p:sp>
        <p:sp>
          <p:nvSpPr>
            <p:cNvPr id="1021963" name="Line 11"/>
            <p:cNvSpPr>
              <a:spLocks noChangeShapeType="1"/>
            </p:cNvSpPr>
            <p:nvPr/>
          </p:nvSpPr>
          <p:spPr bwMode="auto">
            <a:xfrm>
              <a:off x="1600200" y="2781300"/>
              <a:ext cx="808128" cy="10284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solidFill>
                  <a:schemeClr val="tx1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021964" name="Line 12"/>
            <p:cNvSpPr>
              <a:spLocks noChangeShapeType="1"/>
            </p:cNvSpPr>
            <p:nvPr/>
          </p:nvSpPr>
          <p:spPr bwMode="auto">
            <a:xfrm flipH="1">
              <a:off x="2578100" y="2794000"/>
              <a:ext cx="393700" cy="990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solidFill>
                  <a:schemeClr val="tx1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021977" name="Rectangle 25"/>
            <p:cNvSpPr>
              <a:spLocks noChangeArrowheads="1"/>
            </p:cNvSpPr>
            <p:nvPr/>
          </p:nvSpPr>
          <p:spPr bwMode="auto">
            <a:xfrm>
              <a:off x="2881313" y="2813051"/>
              <a:ext cx="757119" cy="924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sz="2400" i="1" dirty="0">
                  <a:solidFill>
                    <a:schemeClr val="tx1"/>
                  </a:solidFill>
                  <a:latin typeface="Gill Sans Light"/>
                  <a:cs typeface="Gill Sans Light"/>
                </a:rPr>
                <a:t>old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sz="2400" i="1" dirty="0">
                  <a:solidFill>
                    <a:schemeClr val="tx1"/>
                  </a:solidFill>
                  <a:latin typeface="Gill Sans Light"/>
                  <a:cs typeface="Gill Sans Light"/>
                </a:rPr>
                <a:t>data</a:t>
              </a:r>
            </a:p>
          </p:txBody>
        </p:sp>
        <p:sp>
          <p:nvSpPr>
            <p:cNvPr id="1021980" name="Rectangle 28"/>
            <p:cNvSpPr>
              <a:spLocks noChangeArrowheads="1"/>
            </p:cNvSpPr>
            <p:nvPr/>
          </p:nvSpPr>
          <p:spPr bwMode="auto">
            <a:xfrm>
              <a:off x="2640013" y="3486148"/>
              <a:ext cx="836769" cy="612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2400" dirty="0">
                  <a:solidFill>
                    <a:schemeClr val="tx1"/>
                  </a:solidFill>
                  <a:latin typeface="Gill Sans Light"/>
                  <a:cs typeface="Gill Sans Light"/>
                </a:rPr>
                <a:t>XOR</a:t>
              </a:r>
            </a:p>
          </p:txBody>
        </p:sp>
        <p:sp>
          <p:nvSpPr>
            <p:cNvPr id="1021981" name="Rectangle 29"/>
            <p:cNvSpPr>
              <a:spLocks noChangeArrowheads="1"/>
            </p:cNvSpPr>
            <p:nvPr/>
          </p:nvSpPr>
          <p:spPr bwMode="auto">
            <a:xfrm>
              <a:off x="3490913" y="3105150"/>
              <a:ext cx="1268978" cy="612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2400" dirty="0">
                  <a:solidFill>
                    <a:schemeClr val="tx1"/>
                  </a:solidFill>
                  <a:latin typeface="Gill Sans Light"/>
                  <a:cs typeface="Gill Sans Light"/>
                </a:rPr>
                <a:t>(1. Read)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206625" y="2003611"/>
            <a:ext cx="5704363" cy="1581458"/>
            <a:chOff x="2636928" y="2819400"/>
            <a:chExt cx="5704363" cy="2108611"/>
          </a:xfrm>
        </p:grpSpPr>
        <p:sp>
          <p:nvSpPr>
            <p:cNvPr id="1021965" name="Oval 13"/>
            <p:cNvSpPr>
              <a:spLocks noChangeArrowheads="1"/>
            </p:cNvSpPr>
            <p:nvPr/>
          </p:nvSpPr>
          <p:spPr bwMode="auto">
            <a:xfrm>
              <a:off x="4318000" y="4495800"/>
              <a:ext cx="266700" cy="2667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solidFill>
                  <a:schemeClr val="tx1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021966" name="Rectangle 14"/>
            <p:cNvSpPr>
              <a:spLocks noChangeArrowheads="1"/>
            </p:cNvSpPr>
            <p:nvPr/>
          </p:nvSpPr>
          <p:spPr bwMode="auto">
            <a:xfrm rot="18890549">
              <a:off x="4190442" y="4374204"/>
              <a:ext cx="514565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2400" dirty="0">
                  <a:solidFill>
                    <a:schemeClr val="tx1"/>
                  </a:solidFill>
                  <a:latin typeface="Gill Sans Light"/>
                  <a:cs typeface="Gill Sans Light"/>
                </a:rPr>
                <a:t>+</a:t>
              </a:r>
            </a:p>
          </p:txBody>
        </p:sp>
        <p:sp>
          <p:nvSpPr>
            <p:cNvPr id="1021967" name="Line 15"/>
            <p:cNvSpPr>
              <a:spLocks noChangeShapeType="1"/>
            </p:cNvSpPr>
            <p:nvPr/>
          </p:nvSpPr>
          <p:spPr bwMode="auto">
            <a:xfrm>
              <a:off x="2636928" y="3962154"/>
              <a:ext cx="1693772" cy="6098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solidFill>
                  <a:schemeClr val="tx1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021968" name="Line 16"/>
            <p:cNvSpPr>
              <a:spLocks noChangeShapeType="1"/>
            </p:cNvSpPr>
            <p:nvPr/>
          </p:nvSpPr>
          <p:spPr bwMode="auto">
            <a:xfrm flipH="1">
              <a:off x="4560978" y="2819400"/>
              <a:ext cx="2093822" cy="17354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solidFill>
                  <a:schemeClr val="tx1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021978" name="Rectangle 26"/>
            <p:cNvSpPr>
              <a:spLocks noChangeArrowheads="1"/>
            </p:cNvSpPr>
            <p:nvPr/>
          </p:nvSpPr>
          <p:spPr bwMode="auto">
            <a:xfrm>
              <a:off x="6297613" y="3028951"/>
              <a:ext cx="880050" cy="924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sz="2400" i="1" dirty="0">
                  <a:solidFill>
                    <a:schemeClr val="tx1"/>
                  </a:solidFill>
                  <a:latin typeface="Gill Sans Light"/>
                  <a:cs typeface="Gill Sans Light"/>
                </a:rPr>
                <a:t>old 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sz="2400" i="1" dirty="0">
                  <a:solidFill>
                    <a:schemeClr val="tx1"/>
                  </a:solidFill>
                  <a:latin typeface="Gill Sans Light"/>
                  <a:cs typeface="Gill Sans Light"/>
                </a:rPr>
                <a:t>parity</a:t>
              </a:r>
            </a:p>
          </p:txBody>
        </p:sp>
        <p:sp>
          <p:nvSpPr>
            <p:cNvPr id="1021979" name="Rectangle 27"/>
            <p:cNvSpPr>
              <a:spLocks noChangeArrowheads="1"/>
            </p:cNvSpPr>
            <p:nvPr/>
          </p:nvSpPr>
          <p:spPr bwMode="auto">
            <a:xfrm>
              <a:off x="4646613" y="4315878"/>
              <a:ext cx="836769" cy="612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2400" dirty="0">
                  <a:solidFill>
                    <a:schemeClr val="tx1"/>
                  </a:solidFill>
                  <a:latin typeface="Gill Sans Light"/>
                  <a:cs typeface="Gill Sans Light"/>
                </a:rPr>
                <a:t>XOR</a:t>
              </a:r>
            </a:p>
          </p:txBody>
        </p:sp>
        <p:sp>
          <p:nvSpPr>
            <p:cNvPr id="1021982" name="Rectangle 30"/>
            <p:cNvSpPr>
              <a:spLocks noChangeArrowheads="1"/>
            </p:cNvSpPr>
            <p:nvPr/>
          </p:nvSpPr>
          <p:spPr bwMode="auto">
            <a:xfrm>
              <a:off x="7072313" y="3143251"/>
              <a:ext cx="1268978" cy="612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  <a:latin typeface="Gill Sans Light"/>
                  <a:cs typeface="Gill Sans Light"/>
                </a:rPr>
                <a:t>(2. Read)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58710" y="1975037"/>
            <a:ext cx="3167733" cy="2428875"/>
            <a:chOff x="989013" y="2781300"/>
            <a:chExt cx="3167733" cy="3238500"/>
          </a:xfrm>
        </p:grpSpPr>
        <p:sp>
          <p:nvSpPr>
            <p:cNvPr id="1021975" name="Line 23"/>
            <p:cNvSpPr>
              <a:spLocks noChangeShapeType="1"/>
            </p:cNvSpPr>
            <p:nvPr/>
          </p:nvSpPr>
          <p:spPr bwMode="auto">
            <a:xfrm>
              <a:off x="1600200" y="2781300"/>
              <a:ext cx="1270000" cy="3238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solidFill>
                  <a:schemeClr val="tx1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021976" name="Rectangle 24"/>
            <p:cNvSpPr>
              <a:spLocks noChangeArrowheads="1"/>
            </p:cNvSpPr>
            <p:nvPr/>
          </p:nvSpPr>
          <p:spPr bwMode="auto">
            <a:xfrm>
              <a:off x="989013" y="2990851"/>
              <a:ext cx="757119" cy="1104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2400" i="1" dirty="0">
                  <a:solidFill>
                    <a:schemeClr val="tx1"/>
                  </a:solidFill>
                  <a:latin typeface="Gill Sans Light"/>
                  <a:cs typeface="Gill Sans Light"/>
                </a:rPr>
                <a:t>new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2400" i="1" dirty="0">
                  <a:solidFill>
                    <a:schemeClr val="tx1"/>
                  </a:solidFill>
                  <a:latin typeface="Gill Sans Light"/>
                  <a:cs typeface="Gill Sans Light"/>
                </a:rPr>
                <a:t>data</a:t>
              </a:r>
            </a:p>
          </p:txBody>
        </p:sp>
        <p:sp>
          <p:nvSpPr>
            <p:cNvPr id="1021983" name="Rectangle 31"/>
            <p:cNvSpPr>
              <a:spLocks noChangeArrowheads="1"/>
            </p:cNvSpPr>
            <p:nvPr/>
          </p:nvSpPr>
          <p:spPr bwMode="auto">
            <a:xfrm>
              <a:off x="2805113" y="5314951"/>
              <a:ext cx="1351633" cy="612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2400" dirty="0">
                  <a:solidFill>
                    <a:schemeClr val="tx1"/>
                  </a:solidFill>
                  <a:latin typeface="Gill Sans Light"/>
                  <a:cs typeface="Gill Sans Light"/>
                </a:rPr>
                <a:t>(3. Write)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0675" y="3432175"/>
            <a:ext cx="2923167" cy="1013012"/>
            <a:chOff x="4560979" y="4707219"/>
            <a:chExt cx="2923167" cy="1350683"/>
          </a:xfrm>
        </p:grpSpPr>
        <p:sp>
          <p:nvSpPr>
            <p:cNvPr id="1021974" name="Line 22"/>
            <p:cNvSpPr>
              <a:spLocks noChangeShapeType="1"/>
            </p:cNvSpPr>
            <p:nvPr/>
          </p:nvSpPr>
          <p:spPr bwMode="auto">
            <a:xfrm>
              <a:off x="4560979" y="4707219"/>
              <a:ext cx="1954121" cy="13506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1021984" name="Rectangle 32"/>
            <p:cNvSpPr>
              <a:spLocks noChangeArrowheads="1"/>
            </p:cNvSpPr>
            <p:nvPr/>
          </p:nvSpPr>
          <p:spPr bwMode="auto">
            <a:xfrm>
              <a:off x="6132513" y="5238751"/>
              <a:ext cx="1351633" cy="612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2400" dirty="0">
                  <a:solidFill>
                    <a:schemeClr val="tx1"/>
                  </a:solidFill>
                  <a:latin typeface="Gill Sans Light"/>
                  <a:cs typeface="Gill Sans Light"/>
                </a:rPr>
                <a:t>(4. Write)</a:t>
              </a:r>
            </a:p>
          </p:txBody>
        </p:sp>
      </p:grpSp>
      <p:sp>
        <p:nvSpPr>
          <p:cNvPr id="1021985" name="Rectangle 33"/>
          <p:cNvSpPr>
            <a:spLocks noChangeArrowheads="1"/>
          </p:cNvSpPr>
          <p:nvPr/>
        </p:nvSpPr>
        <p:spPr bwMode="auto">
          <a:xfrm>
            <a:off x="507909" y="549462"/>
            <a:ext cx="364222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2400" i="1">
                <a:solidFill>
                  <a:schemeClr val="tx1"/>
                </a:solidFill>
                <a:latin typeface="Gill Sans Light"/>
                <a:cs typeface="Gill Sans Light"/>
              </a:rPr>
              <a:t>RAID-5: Small Write Algorithm</a:t>
            </a:r>
          </a:p>
        </p:txBody>
      </p:sp>
      <p:sp>
        <p:nvSpPr>
          <p:cNvPr id="1021986" name="Rectangle 34"/>
          <p:cNvSpPr>
            <a:spLocks noChangeArrowheads="1"/>
          </p:cNvSpPr>
          <p:nvPr/>
        </p:nvSpPr>
        <p:spPr bwMode="auto">
          <a:xfrm>
            <a:off x="863509" y="962212"/>
            <a:ext cx="686050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Gill Sans Light"/>
                <a:cs typeface="Gill Sans Light"/>
              </a:rPr>
              <a:t>1 Logical Write = 2 Physical Reads + 2  Physical Writes</a:t>
            </a:r>
          </a:p>
        </p:txBody>
      </p:sp>
    </p:spTree>
    <p:extLst>
      <p:ext uri="{BB962C8B-B14F-4D97-AF65-F5344CB8AC3E}">
        <p14:creationId xmlns:p14="http://schemas.microsoft.com/office/powerpoint/2010/main" val="218002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19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41818" y="15449"/>
            <a:ext cx="7794625" cy="933450"/>
          </a:xfrm>
        </p:spPr>
        <p:txBody>
          <a:bodyPr/>
          <a:lstStyle/>
          <a:p>
            <a:r>
              <a:rPr lang="en-US" dirty="0"/>
              <a:t>System Availability: Orthogonal RAIDs</a:t>
            </a:r>
          </a:p>
        </p:txBody>
      </p:sp>
      <p:sp>
        <p:nvSpPr>
          <p:cNvPr id="1024004" name="Rectangle 4"/>
          <p:cNvSpPr>
            <a:spLocks noChangeArrowheads="1"/>
          </p:cNvSpPr>
          <p:nvPr/>
        </p:nvSpPr>
        <p:spPr bwMode="auto">
          <a:xfrm>
            <a:off x="1059330" y="800100"/>
            <a:ext cx="1155700" cy="3028950"/>
          </a:xfrm>
          <a:prstGeom prst="rect">
            <a:avLst/>
          </a:prstGeom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Gill Sans Light"/>
                <a:cs typeface="Gill Sans Light"/>
              </a:rPr>
              <a:t>Array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Gill Sans Light"/>
                <a:cs typeface="Gill Sans Light"/>
              </a:rPr>
              <a:t>Controller</a:t>
            </a:r>
          </a:p>
        </p:txBody>
      </p:sp>
      <p:sp>
        <p:nvSpPr>
          <p:cNvPr id="1024005" name="Rectangle 5"/>
          <p:cNvSpPr>
            <a:spLocks noChangeArrowheads="1"/>
          </p:cNvSpPr>
          <p:nvPr/>
        </p:nvSpPr>
        <p:spPr bwMode="auto">
          <a:xfrm>
            <a:off x="2596250" y="811121"/>
            <a:ext cx="939361" cy="473258"/>
          </a:xfrm>
          <a:prstGeom prst="rect">
            <a:avLst/>
          </a:prstGeom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>
              <a:lnSpc>
                <a:spcPct val="88000"/>
              </a:lnSpc>
              <a:spcBef>
                <a:spcPct val="0"/>
              </a:spcBef>
              <a:buSzTx/>
              <a:buFontTx/>
              <a:buNone/>
            </a:pPr>
            <a:r>
              <a:rPr lang="en-US" sz="1400">
                <a:solidFill>
                  <a:schemeClr val="tx1"/>
                </a:solidFill>
                <a:latin typeface="Helvetica Neue Light"/>
                <a:cs typeface="Helvetica Neue Light"/>
              </a:rPr>
              <a:t>String</a:t>
            </a:r>
          </a:p>
          <a:p>
            <a:pPr algn="ctr">
              <a:lnSpc>
                <a:spcPct val="88000"/>
              </a:lnSpc>
              <a:spcBef>
                <a:spcPct val="0"/>
              </a:spcBef>
              <a:buSzTx/>
              <a:buFontTx/>
              <a:buNone/>
            </a:pPr>
            <a:r>
              <a:rPr lang="en-US" sz="1400">
                <a:solidFill>
                  <a:schemeClr val="tx1"/>
                </a:solidFill>
                <a:latin typeface="Helvetica Neue Light"/>
                <a:cs typeface="Helvetica Neue Light"/>
              </a:rPr>
              <a:t>Controller</a:t>
            </a:r>
          </a:p>
        </p:txBody>
      </p:sp>
      <p:sp>
        <p:nvSpPr>
          <p:cNvPr id="1024011" name="Line 11"/>
          <p:cNvSpPr>
            <a:spLocks noChangeShapeType="1"/>
          </p:cNvSpPr>
          <p:nvPr/>
        </p:nvSpPr>
        <p:spPr bwMode="auto">
          <a:xfrm>
            <a:off x="2215030" y="1019175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latin typeface="Helvetica Neue Light"/>
              <a:cs typeface="Helvetica Neue Light"/>
            </a:endParaRPr>
          </a:p>
        </p:txBody>
      </p:sp>
      <p:sp>
        <p:nvSpPr>
          <p:cNvPr id="1024017" name="Line 17"/>
          <p:cNvSpPr>
            <a:spLocks noChangeShapeType="1"/>
          </p:cNvSpPr>
          <p:nvPr/>
        </p:nvSpPr>
        <p:spPr bwMode="auto">
          <a:xfrm>
            <a:off x="3548530" y="847725"/>
            <a:ext cx="381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latin typeface="Helvetica Neue Light"/>
              <a:cs typeface="Helvetica Neue Light"/>
            </a:endParaRPr>
          </a:p>
        </p:txBody>
      </p:sp>
      <p:pic>
        <p:nvPicPr>
          <p:cNvPr id="1024023" name="Picture 2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730" y="904875"/>
            <a:ext cx="457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029" name="Line 29"/>
          <p:cNvSpPr>
            <a:spLocks noChangeShapeType="1"/>
          </p:cNvSpPr>
          <p:nvPr/>
        </p:nvSpPr>
        <p:spPr bwMode="auto">
          <a:xfrm>
            <a:off x="4221630" y="857250"/>
            <a:ext cx="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latin typeface="Helvetica Neue Light"/>
              <a:cs typeface="Helvetica Neue Light"/>
            </a:endParaRPr>
          </a:p>
        </p:txBody>
      </p:sp>
      <p:pic>
        <p:nvPicPr>
          <p:cNvPr id="1024035" name="Picture 3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730" y="904875"/>
            <a:ext cx="457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041" name="Line 41"/>
          <p:cNvSpPr>
            <a:spLocks noChangeShapeType="1"/>
          </p:cNvSpPr>
          <p:nvPr/>
        </p:nvSpPr>
        <p:spPr bwMode="auto">
          <a:xfrm>
            <a:off x="4983630" y="857250"/>
            <a:ext cx="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latin typeface="Helvetica Neue Light"/>
              <a:cs typeface="Helvetica Neue Light"/>
            </a:endParaRPr>
          </a:p>
        </p:txBody>
      </p:sp>
      <p:pic>
        <p:nvPicPr>
          <p:cNvPr id="1024047" name="Picture 4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630" y="895350"/>
            <a:ext cx="457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053" name="Line 53"/>
          <p:cNvSpPr>
            <a:spLocks noChangeShapeType="1"/>
          </p:cNvSpPr>
          <p:nvPr/>
        </p:nvSpPr>
        <p:spPr bwMode="auto">
          <a:xfrm>
            <a:off x="5707530" y="847725"/>
            <a:ext cx="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latin typeface="Helvetica Neue Light"/>
              <a:cs typeface="Helvetica Neue Light"/>
            </a:endParaRPr>
          </a:p>
        </p:txBody>
      </p:sp>
      <p:pic>
        <p:nvPicPr>
          <p:cNvPr id="1024059" name="Picture 5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330" y="904875"/>
            <a:ext cx="457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065" name="Line 65"/>
          <p:cNvSpPr>
            <a:spLocks noChangeShapeType="1"/>
          </p:cNvSpPr>
          <p:nvPr/>
        </p:nvSpPr>
        <p:spPr bwMode="auto">
          <a:xfrm>
            <a:off x="7369175" y="838200"/>
            <a:ext cx="2055" cy="123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latin typeface="Helvetica Neue Light"/>
              <a:cs typeface="Helvetica Neue Light"/>
            </a:endParaRPr>
          </a:p>
        </p:txBody>
      </p:sp>
      <p:sp>
        <p:nvSpPr>
          <p:cNvPr id="1024071" name="Rectangle 71"/>
          <p:cNvSpPr>
            <a:spLocks noChangeArrowheads="1"/>
          </p:cNvSpPr>
          <p:nvPr/>
        </p:nvSpPr>
        <p:spPr bwMode="auto">
          <a:xfrm>
            <a:off x="6226644" y="1004888"/>
            <a:ext cx="53212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400">
                <a:latin typeface="Helvetica Neue Light"/>
                <a:cs typeface="Helvetica Neue Light"/>
              </a:rPr>
              <a:t>.  .  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5030" y="1363571"/>
            <a:ext cx="5422900" cy="2589303"/>
            <a:chOff x="2349500" y="1716496"/>
            <a:chExt cx="5422900" cy="3452404"/>
          </a:xfrm>
        </p:grpSpPr>
        <p:sp>
          <p:nvSpPr>
            <p:cNvPr id="1024006" name="Rectangle 6"/>
            <p:cNvSpPr>
              <a:spLocks noChangeArrowheads="1"/>
            </p:cNvSpPr>
            <p:nvPr/>
          </p:nvSpPr>
          <p:spPr bwMode="auto">
            <a:xfrm>
              <a:off x="2730719" y="1716496"/>
              <a:ext cx="939361" cy="631011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Helvetica Neue Light"/>
                  <a:cs typeface="Helvetica Neue Light"/>
                </a:rPr>
                <a:t>String</a:t>
              </a:r>
            </a:p>
            <a:p>
              <a:pPr algn="ctr">
                <a:lnSpc>
                  <a:spcPct val="88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Helvetica Neue Light"/>
                  <a:cs typeface="Helvetica Neue Light"/>
                </a:rPr>
                <a:t>Controller</a:t>
              </a:r>
            </a:p>
          </p:txBody>
        </p:sp>
        <p:sp>
          <p:nvSpPr>
            <p:cNvPr id="1024007" name="Rectangle 7"/>
            <p:cNvSpPr>
              <a:spLocks noChangeArrowheads="1"/>
            </p:cNvSpPr>
            <p:nvPr/>
          </p:nvSpPr>
          <p:spPr bwMode="auto">
            <a:xfrm>
              <a:off x="2730719" y="2414996"/>
              <a:ext cx="939361" cy="631011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Helvetica Neue Light"/>
                  <a:cs typeface="Helvetica Neue Light"/>
                </a:rPr>
                <a:t>String</a:t>
              </a:r>
            </a:p>
            <a:p>
              <a:pPr algn="ctr">
                <a:lnSpc>
                  <a:spcPct val="88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Helvetica Neue Light"/>
                  <a:cs typeface="Helvetica Neue Light"/>
                </a:rPr>
                <a:t>Controller</a:t>
              </a:r>
            </a:p>
          </p:txBody>
        </p:sp>
        <p:sp>
          <p:nvSpPr>
            <p:cNvPr id="1024008" name="Rectangle 8"/>
            <p:cNvSpPr>
              <a:spLocks noChangeArrowheads="1"/>
            </p:cNvSpPr>
            <p:nvPr/>
          </p:nvSpPr>
          <p:spPr bwMode="auto">
            <a:xfrm>
              <a:off x="2730719" y="3113493"/>
              <a:ext cx="939361" cy="631011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Helvetica Neue Light"/>
                  <a:cs typeface="Helvetica Neue Light"/>
                </a:rPr>
                <a:t>String</a:t>
              </a:r>
            </a:p>
            <a:p>
              <a:pPr algn="ctr">
                <a:lnSpc>
                  <a:spcPct val="88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Helvetica Neue Light"/>
                  <a:cs typeface="Helvetica Neue Light"/>
                </a:rPr>
                <a:t>Controller</a:t>
              </a:r>
            </a:p>
          </p:txBody>
        </p:sp>
        <p:sp>
          <p:nvSpPr>
            <p:cNvPr id="1024009" name="Rectangle 9"/>
            <p:cNvSpPr>
              <a:spLocks noChangeArrowheads="1"/>
            </p:cNvSpPr>
            <p:nvPr/>
          </p:nvSpPr>
          <p:spPr bwMode="auto">
            <a:xfrm>
              <a:off x="2730719" y="3824695"/>
              <a:ext cx="939361" cy="631011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Helvetica Neue Light"/>
                  <a:cs typeface="Helvetica Neue Light"/>
                </a:rPr>
                <a:t>String</a:t>
              </a:r>
            </a:p>
            <a:p>
              <a:pPr algn="ctr">
                <a:lnSpc>
                  <a:spcPct val="88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Helvetica Neue Light"/>
                  <a:cs typeface="Helvetica Neue Light"/>
                </a:rPr>
                <a:t>Controller</a:t>
              </a:r>
            </a:p>
          </p:txBody>
        </p:sp>
        <p:sp>
          <p:nvSpPr>
            <p:cNvPr id="1024010" name="Rectangle 10"/>
            <p:cNvSpPr>
              <a:spLocks noChangeArrowheads="1"/>
            </p:cNvSpPr>
            <p:nvPr/>
          </p:nvSpPr>
          <p:spPr bwMode="auto">
            <a:xfrm>
              <a:off x="2743419" y="4510495"/>
              <a:ext cx="939361" cy="631011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Helvetica Neue Light"/>
                  <a:cs typeface="Helvetica Neue Light"/>
                </a:rPr>
                <a:t>String</a:t>
              </a:r>
            </a:p>
            <a:p>
              <a:pPr algn="ctr">
                <a:lnSpc>
                  <a:spcPct val="88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Helvetica Neue Light"/>
                  <a:cs typeface="Helvetica Neue Light"/>
                </a:rPr>
                <a:t>Controller</a:t>
              </a:r>
            </a:p>
          </p:txBody>
        </p:sp>
        <p:sp>
          <p:nvSpPr>
            <p:cNvPr id="1024012" name="Line 12"/>
            <p:cNvSpPr>
              <a:spLocks noChangeShapeType="1"/>
            </p:cNvSpPr>
            <p:nvPr/>
          </p:nvSpPr>
          <p:spPr bwMode="auto">
            <a:xfrm>
              <a:off x="2362200" y="19431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13" name="Line 13"/>
            <p:cNvSpPr>
              <a:spLocks noChangeShapeType="1"/>
            </p:cNvSpPr>
            <p:nvPr/>
          </p:nvSpPr>
          <p:spPr bwMode="auto">
            <a:xfrm>
              <a:off x="2387600" y="2641600"/>
              <a:ext cx="3175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14" name="Line 14"/>
            <p:cNvSpPr>
              <a:spLocks noChangeShapeType="1"/>
            </p:cNvSpPr>
            <p:nvPr/>
          </p:nvSpPr>
          <p:spPr bwMode="auto">
            <a:xfrm>
              <a:off x="2349500" y="33401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15" name="Line 15"/>
            <p:cNvSpPr>
              <a:spLocks noChangeShapeType="1"/>
            </p:cNvSpPr>
            <p:nvPr/>
          </p:nvSpPr>
          <p:spPr bwMode="auto">
            <a:xfrm>
              <a:off x="2349500" y="40005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16" name="Line 16"/>
            <p:cNvSpPr>
              <a:spLocks noChangeShapeType="1"/>
            </p:cNvSpPr>
            <p:nvPr/>
          </p:nvSpPr>
          <p:spPr bwMode="auto">
            <a:xfrm>
              <a:off x="2387600" y="46863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18" name="Line 18"/>
            <p:cNvSpPr>
              <a:spLocks noChangeShapeType="1"/>
            </p:cNvSpPr>
            <p:nvPr/>
          </p:nvSpPr>
          <p:spPr bwMode="auto">
            <a:xfrm>
              <a:off x="3708400" y="1765300"/>
              <a:ext cx="381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19" name="Line 19"/>
            <p:cNvSpPr>
              <a:spLocks noChangeShapeType="1"/>
            </p:cNvSpPr>
            <p:nvPr/>
          </p:nvSpPr>
          <p:spPr bwMode="auto">
            <a:xfrm>
              <a:off x="3683000" y="2451100"/>
              <a:ext cx="3835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20" name="Line 20"/>
            <p:cNvSpPr>
              <a:spLocks noChangeShapeType="1"/>
            </p:cNvSpPr>
            <p:nvPr/>
          </p:nvSpPr>
          <p:spPr bwMode="auto">
            <a:xfrm>
              <a:off x="3708400" y="3175000"/>
              <a:ext cx="381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21" name="Line 21"/>
            <p:cNvSpPr>
              <a:spLocks noChangeShapeType="1"/>
            </p:cNvSpPr>
            <p:nvPr/>
          </p:nvSpPr>
          <p:spPr bwMode="auto">
            <a:xfrm>
              <a:off x="3683000" y="3873500"/>
              <a:ext cx="38481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22" name="Line 22"/>
            <p:cNvSpPr>
              <a:spLocks noChangeShapeType="1"/>
            </p:cNvSpPr>
            <p:nvPr/>
          </p:nvSpPr>
          <p:spPr bwMode="auto">
            <a:xfrm>
              <a:off x="3708400" y="4559300"/>
              <a:ext cx="38227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pic>
          <p:nvPicPr>
            <p:cNvPr id="1024024" name="Picture 2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7500" y="1828800"/>
              <a:ext cx="4572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025" name="Picture 2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900" y="2540000"/>
              <a:ext cx="4572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026" name="Picture 2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900" y="3263900"/>
              <a:ext cx="4572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027" name="Picture 2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5600" y="3924300"/>
              <a:ext cx="4572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028" name="Picture 28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5600" y="4635500"/>
              <a:ext cx="4572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4030" name="Line 30"/>
            <p:cNvSpPr>
              <a:spLocks noChangeShapeType="1"/>
            </p:cNvSpPr>
            <p:nvPr/>
          </p:nvSpPr>
          <p:spPr bwMode="auto">
            <a:xfrm>
              <a:off x="4356100" y="1778000"/>
              <a:ext cx="0" cy="114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31" name="Line 31"/>
            <p:cNvSpPr>
              <a:spLocks noChangeShapeType="1"/>
            </p:cNvSpPr>
            <p:nvPr/>
          </p:nvSpPr>
          <p:spPr bwMode="auto">
            <a:xfrm>
              <a:off x="4381500" y="2489200"/>
              <a:ext cx="0" cy="10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32" name="Line 32"/>
            <p:cNvSpPr>
              <a:spLocks noChangeShapeType="1"/>
            </p:cNvSpPr>
            <p:nvPr/>
          </p:nvSpPr>
          <p:spPr bwMode="auto">
            <a:xfrm>
              <a:off x="4381500" y="3213100"/>
              <a:ext cx="0" cy="114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33" name="Line 33"/>
            <p:cNvSpPr>
              <a:spLocks noChangeShapeType="1"/>
            </p:cNvSpPr>
            <p:nvPr/>
          </p:nvSpPr>
          <p:spPr bwMode="auto">
            <a:xfrm>
              <a:off x="4394200" y="3886200"/>
              <a:ext cx="0" cy="127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34" name="Line 34"/>
            <p:cNvSpPr>
              <a:spLocks noChangeShapeType="1"/>
            </p:cNvSpPr>
            <p:nvPr/>
          </p:nvSpPr>
          <p:spPr bwMode="auto">
            <a:xfrm>
              <a:off x="4394200" y="4572000"/>
              <a:ext cx="0" cy="127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pic>
          <p:nvPicPr>
            <p:cNvPr id="1024036" name="Picture 3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9500" y="1828800"/>
              <a:ext cx="4572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037" name="Picture 3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4900" y="2540000"/>
              <a:ext cx="4572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038" name="Picture 38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4900" y="3263900"/>
              <a:ext cx="4572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039" name="Picture 3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7600" y="3924300"/>
              <a:ext cx="4572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040" name="Picture 40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7600" y="4635500"/>
              <a:ext cx="4572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4042" name="Line 42"/>
            <p:cNvSpPr>
              <a:spLocks noChangeShapeType="1"/>
            </p:cNvSpPr>
            <p:nvPr/>
          </p:nvSpPr>
          <p:spPr bwMode="auto">
            <a:xfrm>
              <a:off x="5118100" y="1778000"/>
              <a:ext cx="0" cy="114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43" name="Line 43"/>
            <p:cNvSpPr>
              <a:spLocks noChangeShapeType="1"/>
            </p:cNvSpPr>
            <p:nvPr/>
          </p:nvSpPr>
          <p:spPr bwMode="auto">
            <a:xfrm>
              <a:off x="5143500" y="2489200"/>
              <a:ext cx="0" cy="10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44" name="Line 44"/>
            <p:cNvSpPr>
              <a:spLocks noChangeShapeType="1"/>
            </p:cNvSpPr>
            <p:nvPr/>
          </p:nvSpPr>
          <p:spPr bwMode="auto">
            <a:xfrm>
              <a:off x="5143500" y="3213100"/>
              <a:ext cx="0" cy="114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45" name="Line 45"/>
            <p:cNvSpPr>
              <a:spLocks noChangeShapeType="1"/>
            </p:cNvSpPr>
            <p:nvPr/>
          </p:nvSpPr>
          <p:spPr bwMode="auto">
            <a:xfrm>
              <a:off x="5156200" y="3886200"/>
              <a:ext cx="0" cy="127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46" name="Line 46"/>
            <p:cNvSpPr>
              <a:spLocks noChangeShapeType="1"/>
            </p:cNvSpPr>
            <p:nvPr/>
          </p:nvSpPr>
          <p:spPr bwMode="auto">
            <a:xfrm>
              <a:off x="5156200" y="4572000"/>
              <a:ext cx="0" cy="127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pic>
          <p:nvPicPr>
            <p:cNvPr id="1024048" name="Picture 48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3400" y="1816100"/>
              <a:ext cx="4572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049" name="Picture 4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2527300"/>
              <a:ext cx="4572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050" name="Picture 50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3251200"/>
              <a:ext cx="4572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051" name="Picture 5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1500" y="3911600"/>
              <a:ext cx="4572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052" name="Picture 5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1500" y="4622800"/>
              <a:ext cx="4572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4054" name="Line 54"/>
            <p:cNvSpPr>
              <a:spLocks noChangeShapeType="1"/>
            </p:cNvSpPr>
            <p:nvPr/>
          </p:nvSpPr>
          <p:spPr bwMode="auto">
            <a:xfrm>
              <a:off x="5842000" y="1765300"/>
              <a:ext cx="0" cy="114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55" name="Line 55"/>
            <p:cNvSpPr>
              <a:spLocks noChangeShapeType="1"/>
            </p:cNvSpPr>
            <p:nvPr/>
          </p:nvSpPr>
          <p:spPr bwMode="auto">
            <a:xfrm>
              <a:off x="5867400" y="2476500"/>
              <a:ext cx="0" cy="10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56" name="Line 56"/>
            <p:cNvSpPr>
              <a:spLocks noChangeShapeType="1"/>
            </p:cNvSpPr>
            <p:nvPr/>
          </p:nvSpPr>
          <p:spPr bwMode="auto">
            <a:xfrm>
              <a:off x="5867400" y="3200400"/>
              <a:ext cx="0" cy="114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57" name="Line 57"/>
            <p:cNvSpPr>
              <a:spLocks noChangeShapeType="1"/>
            </p:cNvSpPr>
            <p:nvPr/>
          </p:nvSpPr>
          <p:spPr bwMode="auto">
            <a:xfrm>
              <a:off x="5880100" y="3873500"/>
              <a:ext cx="0" cy="127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58" name="Line 58"/>
            <p:cNvSpPr>
              <a:spLocks noChangeShapeType="1"/>
            </p:cNvSpPr>
            <p:nvPr/>
          </p:nvSpPr>
          <p:spPr bwMode="auto">
            <a:xfrm>
              <a:off x="5880100" y="4559300"/>
              <a:ext cx="0" cy="127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pic>
          <p:nvPicPr>
            <p:cNvPr id="1024060" name="Picture 60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7100" y="1828800"/>
              <a:ext cx="4572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061" name="Picture 6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2500" y="2540000"/>
              <a:ext cx="4572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062" name="Picture 6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2500" y="3263900"/>
              <a:ext cx="4572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063" name="Picture 6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200" y="3924300"/>
              <a:ext cx="4572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064" name="Picture 6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200" y="4635500"/>
              <a:ext cx="4572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4066" name="Line 66"/>
            <p:cNvSpPr>
              <a:spLocks noChangeShapeType="1"/>
            </p:cNvSpPr>
            <p:nvPr/>
          </p:nvSpPr>
          <p:spPr bwMode="auto">
            <a:xfrm>
              <a:off x="7505700" y="1778000"/>
              <a:ext cx="0" cy="114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67" name="Line 67"/>
            <p:cNvSpPr>
              <a:spLocks noChangeShapeType="1"/>
            </p:cNvSpPr>
            <p:nvPr/>
          </p:nvSpPr>
          <p:spPr bwMode="auto">
            <a:xfrm>
              <a:off x="7525871" y="2434168"/>
              <a:ext cx="5230" cy="1566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68" name="Line 68"/>
            <p:cNvSpPr>
              <a:spLocks noChangeShapeType="1"/>
            </p:cNvSpPr>
            <p:nvPr/>
          </p:nvSpPr>
          <p:spPr bwMode="auto">
            <a:xfrm>
              <a:off x="7529045" y="3162303"/>
              <a:ext cx="2055" cy="1650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69" name="Line 69"/>
            <p:cNvSpPr>
              <a:spLocks noChangeShapeType="1"/>
            </p:cNvSpPr>
            <p:nvPr/>
          </p:nvSpPr>
          <p:spPr bwMode="auto">
            <a:xfrm flipH="1">
              <a:off x="7543800" y="3860801"/>
              <a:ext cx="1120" cy="1523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70" name="Line 70"/>
            <p:cNvSpPr>
              <a:spLocks noChangeShapeType="1"/>
            </p:cNvSpPr>
            <p:nvPr/>
          </p:nvSpPr>
          <p:spPr bwMode="auto">
            <a:xfrm>
              <a:off x="7541745" y="4546601"/>
              <a:ext cx="2055" cy="1523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72" name="Rectangle 72"/>
            <p:cNvSpPr>
              <a:spLocks noChangeArrowheads="1"/>
            </p:cNvSpPr>
            <p:nvPr/>
          </p:nvSpPr>
          <p:spPr bwMode="auto">
            <a:xfrm>
              <a:off x="6386513" y="1924051"/>
              <a:ext cx="532121" cy="4069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1400">
                  <a:latin typeface="Helvetica Neue Light"/>
                  <a:cs typeface="Helvetica Neue Light"/>
                </a:rPr>
                <a:t>.  .  .</a:t>
              </a:r>
            </a:p>
          </p:txBody>
        </p:sp>
        <p:sp>
          <p:nvSpPr>
            <p:cNvPr id="1024073" name="Rectangle 73"/>
            <p:cNvSpPr>
              <a:spLocks noChangeArrowheads="1"/>
            </p:cNvSpPr>
            <p:nvPr/>
          </p:nvSpPr>
          <p:spPr bwMode="auto">
            <a:xfrm>
              <a:off x="6411913" y="2673350"/>
              <a:ext cx="532121" cy="4069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1400">
                  <a:latin typeface="Helvetica Neue Light"/>
                  <a:cs typeface="Helvetica Neue Light"/>
                </a:rPr>
                <a:t>.  .  .</a:t>
              </a:r>
            </a:p>
          </p:txBody>
        </p:sp>
        <p:sp>
          <p:nvSpPr>
            <p:cNvPr id="1024074" name="Rectangle 74"/>
            <p:cNvSpPr>
              <a:spLocks noChangeArrowheads="1"/>
            </p:cNvSpPr>
            <p:nvPr/>
          </p:nvSpPr>
          <p:spPr bwMode="auto">
            <a:xfrm>
              <a:off x="6411913" y="3397250"/>
              <a:ext cx="532121" cy="4069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1400">
                  <a:latin typeface="Helvetica Neue Light"/>
                  <a:cs typeface="Helvetica Neue Light"/>
                </a:rPr>
                <a:t>.  .  .</a:t>
              </a:r>
            </a:p>
          </p:txBody>
        </p:sp>
        <p:sp>
          <p:nvSpPr>
            <p:cNvPr id="1024075" name="Rectangle 75"/>
            <p:cNvSpPr>
              <a:spLocks noChangeArrowheads="1"/>
            </p:cNvSpPr>
            <p:nvPr/>
          </p:nvSpPr>
          <p:spPr bwMode="auto">
            <a:xfrm>
              <a:off x="6450013" y="4044950"/>
              <a:ext cx="532121" cy="4069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1400">
                  <a:latin typeface="Helvetica Neue Light"/>
                  <a:cs typeface="Helvetica Neue Light"/>
                </a:rPr>
                <a:t>.  .  .</a:t>
              </a:r>
            </a:p>
          </p:txBody>
        </p:sp>
        <p:sp>
          <p:nvSpPr>
            <p:cNvPr id="1024076" name="Rectangle 76"/>
            <p:cNvSpPr>
              <a:spLocks noChangeArrowheads="1"/>
            </p:cNvSpPr>
            <p:nvPr/>
          </p:nvSpPr>
          <p:spPr bwMode="auto">
            <a:xfrm>
              <a:off x="6450013" y="4730749"/>
              <a:ext cx="532121" cy="4069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1400">
                  <a:latin typeface="Helvetica Neue Light"/>
                  <a:cs typeface="Helvetica Neue Light"/>
                </a:rPr>
                <a:t>.  .  .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3143" y="3422636"/>
            <a:ext cx="7605929" cy="1389649"/>
            <a:chOff x="217271" y="4563529"/>
            <a:chExt cx="7605929" cy="1852870"/>
          </a:xfrm>
        </p:grpSpPr>
        <p:sp>
          <p:nvSpPr>
            <p:cNvPr id="1024078" name="Rectangle 78"/>
            <p:cNvSpPr>
              <a:spLocks noChangeArrowheads="1"/>
            </p:cNvSpPr>
            <p:nvPr/>
          </p:nvSpPr>
          <p:spPr bwMode="auto">
            <a:xfrm>
              <a:off x="2519828" y="4563529"/>
              <a:ext cx="5303372" cy="774702"/>
            </a:xfrm>
            <a:prstGeom prst="rect">
              <a:avLst/>
            </a:prstGeom>
            <a:noFill/>
            <a:ln w="25400">
              <a:solidFill>
                <a:srgbClr val="FC012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latin typeface="Gill Sans Light"/>
                <a:cs typeface="Gill Sans Light"/>
              </a:endParaRPr>
            </a:p>
          </p:txBody>
        </p:sp>
        <p:sp>
          <p:nvSpPr>
            <p:cNvPr id="1024080" name="Rectangle 80"/>
            <p:cNvSpPr>
              <a:spLocks noChangeArrowheads="1"/>
            </p:cNvSpPr>
            <p:nvPr/>
          </p:nvSpPr>
          <p:spPr bwMode="auto">
            <a:xfrm>
              <a:off x="217271" y="5886339"/>
              <a:ext cx="7178223" cy="530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2000" i="1" dirty="0">
                  <a:solidFill>
                    <a:schemeClr val="tx1"/>
                  </a:solidFill>
                  <a:latin typeface="Gill Sans Light"/>
                  <a:cs typeface="Gill Sans Light"/>
                </a:rPr>
                <a:t>Redundant Support Components:</a:t>
              </a:r>
              <a:r>
                <a:rPr lang="en-US" sz="2000" dirty="0">
                  <a:solidFill>
                    <a:schemeClr val="tx1"/>
                  </a:solidFill>
                  <a:latin typeface="Gill Sans Light"/>
                  <a:cs typeface="Gill Sans Light"/>
                </a:rPr>
                <a:t> fans, power supplies, controller, cables</a:t>
              </a:r>
            </a:p>
          </p:txBody>
        </p:sp>
        <p:sp>
          <p:nvSpPr>
            <p:cNvPr id="1024081" name="Line 81"/>
            <p:cNvSpPr>
              <a:spLocks noChangeShapeType="1"/>
            </p:cNvSpPr>
            <p:nvPr/>
          </p:nvSpPr>
          <p:spPr bwMode="auto">
            <a:xfrm flipV="1">
              <a:off x="7053728" y="5329779"/>
              <a:ext cx="434974" cy="681571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chemeClr val="tx1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17947" y="781050"/>
            <a:ext cx="4769937" cy="3764018"/>
            <a:chOff x="252416" y="939800"/>
            <a:chExt cx="4769937" cy="5018692"/>
          </a:xfrm>
        </p:grpSpPr>
        <p:sp>
          <p:nvSpPr>
            <p:cNvPr id="1024077" name="Rectangle 77"/>
            <p:cNvSpPr>
              <a:spLocks noChangeArrowheads="1"/>
            </p:cNvSpPr>
            <p:nvPr/>
          </p:nvSpPr>
          <p:spPr bwMode="auto">
            <a:xfrm>
              <a:off x="4089400" y="939800"/>
              <a:ext cx="584200" cy="4381500"/>
            </a:xfrm>
            <a:prstGeom prst="rect">
              <a:avLst/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latin typeface="Gill Sans Light"/>
                <a:cs typeface="Gill Sans Light"/>
              </a:endParaRPr>
            </a:p>
          </p:txBody>
        </p:sp>
        <p:sp>
          <p:nvSpPr>
            <p:cNvPr id="1024079" name="Rectangle 79"/>
            <p:cNvSpPr>
              <a:spLocks noChangeArrowheads="1"/>
            </p:cNvSpPr>
            <p:nvPr/>
          </p:nvSpPr>
          <p:spPr bwMode="auto">
            <a:xfrm>
              <a:off x="252416" y="5428432"/>
              <a:ext cx="4769937" cy="530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2000" i="1" dirty="0">
                  <a:solidFill>
                    <a:schemeClr val="tx1"/>
                  </a:solidFill>
                  <a:latin typeface="Gill Sans Light"/>
                  <a:cs typeface="Gill Sans Light"/>
                </a:rPr>
                <a:t>Data Recovery Group:</a:t>
              </a:r>
              <a:r>
                <a:rPr lang="en-US" sz="2000" dirty="0">
                  <a:solidFill>
                    <a:schemeClr val="tx1"/>
                  </a:solidFill>
                  <a:latin typeface="Gill Sans Light"/>
                  <a:cs typeface="Gill Sans Light"/>
                </a:rPr>
                <a:t> unit of data redundancy</a:t>
              </a:r>
            </a:p>
          </p:txBody>
        </p:sp>
        <p:sp>
          <p:nvSpPr>
            <p:cNvPr id="1024082" name="Line 82"/>
            <p:cNvSpPr>
              <a:spLocks noChangeShapeType="1"/>
            </p:cNvSpPr>
            <p:nvPr/>
          </p:nvSpPr>
          <p:spPr bwMode="auto">
            <a:xfrm flipV="1">
              <a:off x="4356100" y="5321300"/>
              <a:ext cx="0" cy="269491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chemeClr val="tx1"/>
                </a:solidFill>
                <a:latin typeface="Gill Sans Light"/>
                <a:cs typeface="Gill Sans Light"/>
              </a:endParaRPr>
            </a:p>
          </p:txBody>
        </p:sp>
      </p:grpSp>
      <p:sp>
        <p:nvSpPr>
          <p:cNvPr id="1024083" name="Rectangle 83"/>
          <p:cNvSpPr>
            <a:spLocks noChangeArrowheads="1"/>
          </p:cNvSpPr>
          <p:nvPr/>
        </p:nvSpPr>
        <p:spPr bwMode="auto">
          <a:xfrm>
            <a:off x="128405" y="4697772"/>
            <a:ext cx="631686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2000" i="1" dirty="0">
                <a:solidFill>
                  <a:schemeClr val="tx1"/>
                </a:solidFill>
                <a:latin typeface="Gill Sans Light"/>
                <a:cs typeface="Gill Sans Light"/>
              </a:rPr>
              <a:t>End to End Data Integrity:</a:t>
            </a:r>
            <a:r>
              <a:rPr lang="en-US" sz="2000" dirty="0">
                <a:solidFill>
                  <a:schemeClr val="tx1"/>
                </a:solidFill>
                <a:latin typeface="Gill Sans Light"/>
                <a:cs typeface="Gill Sans Light"/>
              </a:rPr>
              <a:t> internal parity protected data paths</a:t>
            </a:r>
          </a:p>
        </p:txBody>
      </p:sp>
    </p:spTree>
    <p:extLst>
      <p:ext uri="{BB962C8B-B14F-4D97-AF65-F5344CB8AC3E}">
        <p14:creationId xmlns:p14="http://schemas.microsoft.com/office/powerpoint/2010/main" val="398993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8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3" y="-85725"/>
            <a:ext cx="8850312" cy="857250"/>
          </a:xfrm>
        </p:spPr>
        <p:txBody>
          <a:bodyPr/>
          <a:lstStyle/>
          <a:p>
            <a:r>
              <a:rPr lang="en-US" dirty="0"/>
              <a:t>System-Level Availability</a:t>
            </a:r>
          </a:p>
        </p:txBody>
      </p:sp>
      <p:sp>
        <p:nvSpPr>
          <p:cNvPr id="1025029" name="Rectangle 5"/>
          <p:cNvSpPr>
            <a:spLocks noChangeArrowheads="1"/>
          </p:cNvSpPr>
          <p:nvPr/>
        </p:nvSpPr>
        <p:spPr bwMode="auto">
          <a:xfrm>
            <a:off x="5560773" y="1044529"/>
            <a:ext cx="1362554" cy="319575"/>
          </a:xfrm>
          <a:prstGeom prst="rect">
            <a:avLst/>
          </a:prstGeom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>
              <a:lnSpc>
                <a:spcPct val="92000"/>
              </a:lnSpc>
              <a:spcBef>
                <a:spcPct val="0"/>
              </a:spcBef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Helvetica Neue Light"/>
                <a:cs typeface="Helvetica Neue Light"/>
              </a:rPr>
              <a:t>I/O Controller</a:t>
            </a:r>
          </a:p>
        </p:txBody>
      </p:sp>
      <p:sp>
        <p:nvSpPr>
          <p:cNvPr id="1025031" name="Rectangle 7"/>
          <p:cNvSpPr>
            <a:spLocks noChangeArrowheads="1"/>
          </p:cNvSpPr>
          <p:nvPr/>
        </p:nvSpPr>
        <p:spPr bwMode="auto">
          <a:xfrm>
            <a:off x="5547143" y="1768429"/>
            <a:ext cx="1554914" cy="319575"/>
          </a:xfrm>
          <a:prstGeom prst="rect">
            <a:avLst/>
          </a:prstGeom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>
              <a:lnSpc>
                <a:spcPct val="92000"/>
              </a:lnSpc>
              <a:spcBef>
                <a:spcPct val="0"/>
              </a:spcBef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Helvetica Neue Light"/>
                <a:cs typeface="Helvetica Neue Light"/>
              </a:rPr>
              <a:t>Array Controller</a:t>
            </a:r>
          </a:p>
        </p:txBody>
      </p:sp>
      <p:sp>
        <p:nvSpPr>
          <p:cNvPr id="1025039" name="Line 15"/>
          <p:cNvSpPr>
            <a:spLocks noChangeShapeType="1"/>
          </p:cNvSpPr>
          <p:nvPr/>
        </p:nvSpPr>
        <p:spPr bwMode="auto">
          <a:xfrm>
            <a:off x="6788150" y="1338263"/>
            <a:ext cx="0" cy="466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tx1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1025040" name="Picture 1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2395538"/>
            <a:ext cx="457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041" name="Picture 1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0" y="2386013"/>
            <a:ext cx="457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042" name="Picture 1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2386013"/>
            <a:ext cx="457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043" name="Picture 1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2386013"/>
            <a:ext cx="457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044" name="Picture 2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2395538"/>
            <a:ext cx="457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5045" name="Rectangle 21"/>
          <p:cNvSpPr>
            <a:spLocks noChangeArrowheads="1"/>
          </p:cNvSpPr>
          <p:nvPr/>
        </p:nvSpPr>
        <p:spPr bwMode="auto">
          <a:xfrm>
            <a:off x="4678363" y="2486025"/>
            <a:ext cx="46794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600">
                <a:latin typeface="Helvetica Neue Light"/>
                <a:cs typeface="Helvetica Neue Light"/>
              </a:rPr>
              <a:t>. . .</a:t>
            </a:r>
          </a:p>
        </p:txBody>
      </p:sp>
      <p:pic>
        <p:nvPicPr>
          <p:cNvPr id="1025046" name="Picture 2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3100388"/>
            <a:ext cx="457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047" name="Picture 2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0" y="3090863"/>
            <a:ext cx="457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048" name="Picture 2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50" y="3090863"/>
            <a:ext cx="457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049" name="Picture 2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950" y="3090863"/>
            <a:ext cx="457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050" name="Picture 2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150" y="3100388"/>
            <a:ext cx="457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5051" name="Rectangle 27"/>
          <p:cNvSpPr>
            <a:spLocks noChangeArrowheads="1"/>
          </p:cNvSpPr>
          <p:nvPr/>
        </p:nvSpPr>
        <p:spPr bwMode="auto">
          <a:xfrm>
            <a:off x="4665663" y="3190875"/>
            <a:ext cx="46794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600">
                <a:latin typeface="Helvetica Neue Light"/>
                <a:cs typeface="Helvetica Neue Light"/>
              </a:rPr>
              <a:t>. . .</a:t>
            </a:r>
          </a:p>
        </p:txBody>
      </p:sp>
      <p:pic>
        <p:nvPicPr>
          <p:cNvPr id="1025052" name="Picture 2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0" y="3852863"/>
            <a:ext cx="457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053" name="Picture 2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3843338"/>
            <a:ext cx="457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054" name="Picture 3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3843338"/>
            <a:ext cx="457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055" name="Picture 3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50" y="3843338"/>
            <a:ext cx="457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056" name="Picture 3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550" y="3852863"/>
            <a:ext cx="457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5057" name="Rectangle 33"/>
          <p:cNvSpPr>
            <a:spLocks noChangeArrowheads="1"/>
          </p:cNvSpPr>
          <p:nvPr/>
        </p:nvSpPr>
        <p:spPr bwMode="auto">
          <a:xfrm>
            <a:off x="4691063" y="3943350"/>
            <a:ext cx="46794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600">
                <a:latin typeface="Helvetica Neue Light"/>
                <a:cs typeface="Helvetica Neue Light"/>
              </a:rPr>
              <a:t>. . .</a:t>
            </a:r>
          </a:p>
        </p:txBody>
      </p:sp>
      <p:sp>
        <p:nvSpPr>
          <p:cNvPr id="1025059" name="Line 35"/>
          <p:cNvSpPr>
            <a:spLocks noChangeShapeType="1"/>
          </p:cNvSpPr>
          <p:nvPr/>
        </p:nvSpPr>
        <p:spPr bwMode="auto">
          <a:xfrm>
            <a:off x="1720850" y="2338388"/>
            <a:ext cx="375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tx1"/>
              </a:solidFill>
              <a:latin typeface="Helvetica Neue Light"/>
              <a:cs typeface="Helvetica Neue Light"/>
            </a:endParaRPr>
          </a:p>
        </p:txBody>
      </p:sp>
      <p:sp>
        <p:nvSpPr>
          <p:cNvPr id="1025060" name="Line 36"/>
          <p:cNvSpPr>
            <a:spLocks noChangeShapeType="1"/>
          </p:cNvSpPr>
          <p:nvPr/>
        </p:nvSpPr>
        <p:spPr bwMode="auto">
          <a:xfrm>
            <a:off x="5949950" y="2081213"/>
            <a:ext cx="0" cy="781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61" name="Line 37"/>
          <p:cNvSpPr>
            <a:spLocks noChangeShapeType="1"/>
          </p:cNvSpPr>
          <p:nvPr/>
        </p:nvSpPr>
        <p:spPr bwMode="auto">
          <a:xfrm flipH="1">
            <a:off x="1720850" y="2871788"/>
            <a:ext cx="424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62" name="Line 38"/>
          <p:cNvSpPr>
            <a:spLocks noChangeShapeType="1"/>
          </p:cNvSpPr>
          <p:nvPr/>
        </p:nvSpPr>
        <p:spPr bwMode="auto">
          <a:xfrm>
            <a:off x="2152650" y="2347913"/>
            <a:ext cx="0" cy="95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63" name="Line 39"/>
          <p:cNvSpPr>
            <a:spLocks noChangeShapeType="1"/>
          </p:cNvSpPr>
          <p:nvPr/>
        </p:nvSpPr>
        <p:spPr bwMode="auto">
          <a:xfrm>
            <a:off x="2152650" y="2814638"/>
            <a:ext cx="0" cy="47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64" name="Line 40"/>
          <p:cNvSpPr>
            <a:spLocks noChangeShapeType="1"/>
          </p:cNvSpPr>
          <p:nvPr/>
        </p:nvSpPr>
        <p:spPr bwMode="auto">
          <a:xfrm>
            <a:off x="2851150" y="2347913"/>
            <a:ext cx="0" cy="95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65" name="Line 41"/>
          <p:cNvSpPr>
            <a:spLocks noChangeShapeType="1"/>
          </p:cNvSpPr>
          <p:nvPr/>
        </p:nvSpPr>
        <p:spPr bwMode="auto">
          <a:xfrm>
            <a:off x="2876550" y="2814638"/>
            <a:ext cx="0" cy="47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66" name="Line 42"/>
          <p:cNvSpPr>
            <a:spLocks noChangeShapeType="1"/>
          </p:cNvSpPr>
          <p:nvPr/>
        </p:nvSpPr>
        <p:spPr bwMode="auto">
          <a:xfrm>
            <a:off x="3575050" y="2347913"/>
            <a:ext cx="0" cy="85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67" name="Line 43"/>
          <p:cNvSpPr>
            <a:spLocks noChangeShapeType="1"/>
          </p:cNvSpPr>
          <p:nvPr/>
        </p:nvSpPr>
        <p:spPr bwMode="auto">
          <a:xfrm>
            <a:off x="3600450" y="2795588"/>
            <a:ext cx="0" cy="66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68" name="Line 44"/>
          <p:cNvSpPr>
            <a:spLocks noChangeShapeType="1"/>
          </p:cNvSpPr>
          <p:nvPr/>
        </p:nvSpPr>
        <p:spPr bwMode="auto">
          <a:xfrm>
            <a:off x="4286250" y="2347913"/>
            <a:ext cx="0" cy="95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69" name="Line 45"/>
          <p:cNvSpPr>
            <a:spLocks noChangeShapeType="1"/>
          </p:cNvSpPr>
          <p:nvPr/>
        </p:nvSpPr>
        <p:spPr bwMode="auto">
          <a:xfrm>
            <a:off x="4298950" y="2814638"/>
            <a:ext cx="0" cy="47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70" name="Line 46"/>
          <p:cNvSpPr>
            <a:spLocks noChangeShapeType="1"/>
          </p:cNvSpPr>
          <p:nvPr/>
        </p:nvSpPr>
        <p:spPr bwMode="auto">
          <a:xfrm>
            <a:off x="5492750" y="2347913"/>
            <a:ext cx="0" cy="95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71" name="Line 47"/>
          <p:cNvSpPr>
            <a:spLocks noChangeShapeType="1"/>
          </p:cNvSpPr>
          <p:nvPr/>
        </p:nvSpPr>
        <p:spPr bwMode="auto">
          <a:xfrm>
            <a:off x="5530850" y="2795588"/>
            <a:ext cx="0" cy="66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72" name="Line 48"/>
          <p:cNvSpPr>
            <a:spLocks noChangeShapeType="1"/>
          </p:cNvSpPr>
          <p:nvPr/>
        </p:nvSpPr>
        <p:spPr bwMode="auto">
          <a:xfrm flipV="1">
            <a:off x="1454150" y="3043238"/>
            <a:ext cx="4025900" cy="28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73" name="Line 49"/>
          <p:cNvSpPr>
            <a:spLocks noChangeShapeType="1"/>
          </p:cNvSpPr>
          <p:nvPr/>
        </p:nvSpPr>
        <p:spPr bwMode="auto">
          <a:xfrm flipH="1">
            <a:off x="1720850" y="3586163"/>
            <a:ext cx="452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74" name="Line 50"/>
          <p:cNvSpPr>
            <a:spLocks noChangeShapeType="1"/>
          </p:cNvSpPr>
          <p:nvPr/>
        </p:nvSpPr>
        <p:spPr bwMode="auto">
          <a:xfrm>
            <a:off x="2152650" y="3062288"/>
            <a:ext cx="0" cy="95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75" name="Line 51"/>
          <p:cNvSpPr>
            <a:spLocks noChangeShapeType="1"/>
          </p:cNvSpPr>
          <p:nvPr/>
        </p:nvSpPr>
        <p:spPr bwMode="auto">
          <a:xfrm>
            <a:off x="2152650" y="3529013"/>
            <a:ext cx="0" cy="47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76" name="Line 52"/>
          <p:cNvSpPr>
            <a:spLocks noChangeShapeType="1"/>
          </p:cNvSpPr>
          <p:nvPr/>
        </p:nvSpPr>
        <p:spPr bwMode="auto">
          <a:xfrm>
            <a:off x="2851150" y="3062288"/>
            <a:ext cx="0" cy="95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77" name="Line 53"/>
          <p:cNvSpPr>
            <a:spLocks noChangeShapeType="1"/>
          </p:cNvSpPr>
          <p:nvPr/>
        </p:nvSpPr>
        <p:spPr bwMode="auto">
          <a:xfrm>
            <a:off x="2876550" y="3529013"/>
            <a:ext cx="0" cy="47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78" name="Line 54"/>
          <p:cNvSpPr>
            <a:spLocks noChangeShapeType="1"/>
          </p:cNvSpPr>
          <p:nvPr/>
        </p:nvSpPr>
        <p:spPr bwMode="auto">
          <a:xfrm>
            <a:off x="3575050" y="3062288"/>
            <a:ext cx="0" cy="85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79" name="Line 55"/>
          <p:cNvSpPr>
            <a:spLocks noChangeShapeType="1"/>
          </p:cNvSpPr>
          <p:nvPr/>
        </p:nvSpPr>
        <p:spPr bwMode="auto">
          <a:xfrm>
            <a:off x="3600450" y="3509963"/>
            <a:ext cx="0" cy="66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80" name="Line 56"/>
          <p:cNvSpPr>
            <a:spLocks noChangeShapeType="1"/>
          </p:cNvSpPr>
          <p:nvPr/>
        </p:nvSpPr>
        <p:spPr bwMode="auto">
          <a:xfrm>
            <a:off x="4286250" y="3062288"/>
            <a:ext cx="0" cy="95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81" name="Line 57"/>
          <p:cNvSpPr>
            <a:spLocks noChangeShapeType="1"/>
          </p:cNvSpPr>
          <p:nvPr/>
        </p:nvSpPr>
        <p:spPr bwMode="auto">
          <a:xfrm>
            <a:off x="4298950" y="3529013"/>
            <a:ext cx="0" cy="47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82" name="Line 58"/>
          <p:cNvSpPr>
            <a:spLocks noChangeShapeType="1"/>
          </p:cNvSpPr>
          <p:nvPr/>
        </p:nvSpPr>
        <p:spPr bwMode="auto">
          <a:xfrm>
            <a:off x="5492750" y="3062288"/>
            <a:ext cx="0" cy="95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83" name="Line 59"/>
          <p:cNvSpPr>
            <a:spLocks noChangeShapeType="1"/>
          </p:cNvSpPr>
          <p:nvPr/>
        </p:nvSpPr>
        <p:spPr bwMode="auto">
          <a:xfrm>
            <a:off x="5530850" y="3509963"/>
            <a:ext cx="0" cy="66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84" name="Line 60"/>
          <p:cNvSpPr>
            <a:spLocks noChangeShapeType="1"/>
          </p:cNvSpPr>
          <p:nvPr/>
        </p:nvSpPr>
        <p:spPr bwMode="auto">
          <a:xfrm flipV="1">
            <a:off x="1174750" y="3786188"/>
            <a:ext cx="4305300" cy="28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85" name="Line 61"/>
          <p:cNvSpPr>
            <a:spLocks noChangeShapeType="1"/>
          </p:cNvSpPr>
          <p:nvPr/>
        </p:nvSpPr>
        <p:spPr bwMode="auto">
          <a:xfrm flipH="1">
            <a:off x="1720850" y="4329113"/>
            <a:ext cx="482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86" name="Line 62"/>
          <p:cNvSpPr>
            <a:spLocks noChangeShapeType="1"/>
          </p:cNvSpPr>
          <p:nvPr/>
        </p:nvSpPr>
        <p:spPr bwMode="auto">
          <a:xfrm>
            <a:off x="2152650" y="3805238"/>
            <a:ext cx="0" cy="95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87" name="Line 63"/>
          <p:cNvSpPr>
            <a:spLocks noChangeShapeType="1"/>
          </p:cNvSpPr>
          <p:nvPr/>
        </p:nvSpPr>
        <p:spPr bwMode="auto">
          <a:xfrm>
            <a:off x="2152650" y="4271963"/>
            <a:ext cx="0" cy="47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88" name="Line 64"/>
          <p:cNvSpPr>
            <a:spLocks noChangeShapeType="1"/>
          </p:cNvSpPr>
          <p:nvPr/>
        </p:nvSpPr>
        <p:spPr bwMode="auto">
          <a:xfrm>
            <a:off x="2851150" y="3805238"/>
            <a:ext cx="0" cy="95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89" name="Line 65"/>
          <p:cNvSpPr>
            <a:spLocks noChangeShapeType="1"/>
          </p:cNvSpPr>
          <p:nvPr/>
        </p:nvSpPr>
        <p:spPr bwMode="auto">
          <a:xfrm>
            <a:off x="2876550" y="4271963"/>
            <a:ext cx="0" cy="47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90" name="Line 66"/>
          <p:cNvSpPr>
            <a:spLocks noChangeShapeType="1"/>
          </p:cNvSpPr>
          <p:nvPr/>
        </p:nvSpPr>
        <p:spPr bwMode="auto">
          <a:xfrm>
            <a:off x="3575050" y="3805238"/>
            <a:ext cx="0" cy="85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91" name="Line 67"/>
          <p:cNvSpPr>
            <a:spLocks noChangeShapeType="1"/>
          </p:cNvSpPr>
          <p:nvPr/>
        </p:nvSpPr>
        <p:spPr bwMode="auto">
          <a:xfrm>
            <a:off x="3600450" y="4252913"/>
            <a:ext cx="0" cy="66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92" name="Line 68"/>
          <p:cNvSpPr>
            <a:spLocks noChangeShapeType="1"/>
          </p:cNvSpPr>
          <p:nvPr/>
        </p:nvSpPr>
        <p:spPr bwMode="auto">
          <a:xfrm>
            <a:off x="4286250" y="3805238"/>
            <a:ext cx="0" cy="95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93" name="Line 69"/>
          <p:cNvSpPr>
            <a:spLocks noChangeShapeType="1"/>
          </p:cNvSpPr>
          <p:nvPr/>
        </p:nvSpPr>
        <p:spPr bwMode="auto">
          <a:xfrm>
            <a:off x="4298950" y="4271963"/>
            <a:ext cx="0" cy="47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94" name="Line 70"/>
          <p:cNvSpPr>
            <a:spLocks noChangeShapeType="1"/>
          </p:cNvSpPr>
          <p:nvPr/>
        </p:nvSpPr>
        <p:spPr bwMode="auto">
          <a:xfrm>
            <a:off x="5492750" y="3805238"/>
            <a:ext cx="0" cy="95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95" name="Line 71"/>
          <p:cNvSpPr>
            <a:spLocks noChangeShapeType="1"/>
          </p:cNvSpPr>
          <p:nvPr/>
        </p:nvSpPr>
        <p:spPr bwMode="auto">
          <a:xfrm>
            <a:off x="5530850" y="4252913"/>
            <a:ext cx="0" cy="66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12764" y="1338263"/>
            <a:ext cx="5197233" cy="2457450"/>
            <a:chOff x="512763" y="1784350"/>
            <a:chExt cx="5197233" cy="3276600"/>
          </a:xfrm>
        </p:grpSpPr>
        <p:sp>
          <p:nvSpPr>
            <p:cNvPr id="1025030" name="Rectangle 6"/>
            <p:cNvSpPr>
              <a:spLocks noChangeArrowheads="1"/>
            </p:cNvSpPr>
            <p:nvPr/>
          </p:nvSpPr>
          <p:spPr bwMode="auto">
            <a:xfrm>
              <a:off x="619543" y="2357906"/>
              <a:ext cx="1554914" cy="426100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>
              <a:spAutoFit/>
            </a:bodyPr>
            <a:lstStyle/>
            <a:p>
              <a:pPr algn="ctr">
                <a:lnSpc>
                  <a:spcPct val="92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sz="1600">
                  <a:solidFill>
                    <a:schemeClr val="tx1"/>
                  </a:solidFill>
                  <a:latin typeface="Helvetica Neue Light"/>
                  <a:cs typeface="Helvetica Neue Light"/>
                </a:rPr>
                <a:t>Array Controller</a:t>
              </a:r>
            </a:p>
          </p:txBody>
        </p:sp>
        <p:sp>
          <p:nvSpPr>
            <p:cNvPr id="1025035" name="Line 11"/>
            <p:cNvSpPr>
              <a:spLocks noChangeShapeType="1"/>
            </p:cNvSpPr>
            <p:nvPr/>
          </p:nvSpPr>
          <p:spPr bwMode="auto">
            <a:xfrm>
              <a:off x="5683250" y="1784350"/>
              <a:ext cx="0" cy="10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025036" name="Line 12"/>
            <p:cNvSpPr>
              <a:spLocks noChangeShapeType="1"/>
            </p:cNvSpPr>
            <p:nvPr/>
          </p:nvSpPr>
          <p:spPr bwMode="auto">
            <a:xfrm flipH="1">
              <a:off x="1949449" y="1899590"/>
              <a:ext cx="3760547" cy="3292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025037" name="Line 13"/>
            <p:cNvSpPr>
              <a:spLocks noChangeShapeType="1"/>
            </p:cNvSpPr>
            <p:nvPr/>
          </p:nvSpPr>
          <p:spPr bwMode="auto">
            <a:xfrm>
              <a:off x="1949450" y="2254250"/>
              <a:ext cx="0" cy="127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025058" name="Line 34"/>
            <p:cNvSpPr>
              <a:spLocks noChangeShapeType="1"/>
            </p:cNvSpPr>
            <p:nvPr/>
          </p:nvSpPr>
          <p:spPr bwMode="auto">
            <a:xfrm>
              <a:off x="1708150" y="2749550"/>
              <a:ext cx="0" cy="355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025096" name="Line 72"/>
            <p:cNvSpPr>
              <a:spLocks noChangeShapeType="1"/>
            </p:cNvSpPr>
            <p:nvPr/>
          </p:nvSpPr>
          <p:spPr bwMode="auto">
            <a:xfrm>
              <a:off x="1441450" y="2749550"/>
              <a:ext cx="0" cy="1295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Helvetica Neue Light"/>
                <a:cs typeface="Helvetica Neue Light"/>
              </a:endParaRPr>
            </a:p>
          </p:txBody>
        </p:sp>
        <p:sp>
          <p:nvSpPr>
            <p:cNvPr id="1025097" name="Line 73"/>
            <p:cNvSpPr>
              <a:spLocks noChangeShapeType="1"/>
            </p:cNvSpPr>
            <p:nvPr/>
          </p:nvSpPr>
          <p:spPr bwMode="auto">
            <a:xfrm>
              <a:off x="1162050" y="2749550"/>
              <a:ext cx="0" cy="2311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Helvetica Neue Light"/>
                <a:cs typeface="Helvetica Neue Light"/>
              </a:endParaRPr>
            </a:p>
          </p:txBody>
        </p:sp>
        <p:sp>
          <p:nvSpPr>
            <p:cNvPr id="1025098" name="Rectangle 74"/>
            <p:cNvSpPr>
              <a:spLocks noChangeArrowheads="1"/>
            </p:cNvSpPr>
            <p:nvPr/>
          </p:nvSpPr>
          <p:spPr bwMode="auto">
            <a:xfrm>
              <a:off x="512763" y="2768601"/>
              <a:ext cx="467949" cy="447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1600">
                  <a:solidFill>
                    <a:schemeClr val="tx1"/>
                  </a:solidFill>
                  <a:latin typeface="Helvetica Neue Light"/>
                  <a:cs typeface="Helvetica Neue Light"/>
                </a:rPr>
                <a:t>. . .</a:t>
              </a:r>
            </a:p>
          </p:txBody>
        </p:sp>
      </p:grpSp>
      <p:sp>
        <p:nvSpPr>
          <p:cNvPr id="1025099" name="Line 75"/>
          <p:cNvSpPr>
            <a:spLocks noChangeShapeType="1"/>
          </p:cNvSpPr>
          <p:nvPr/>
        </p:nvSpPr>
        <p:spPr bwMode="auto">
          <a:xfrm>
            <a:off x="6229350" y="2062163"/>
            <a:ext cx="0" cy="151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100" name="Line 76"/>
          <p:cNvSpPr>
            <a:spLocks noChangeShapeType="1"/>
          </p:cNvSpPr>
          <p:nvPr/>
        </p:nvSpPr>
        <p:spPr bwMode="auto">
          <a:xfrm>
            <a:off x="6559550" y="2062163"/>
            <a:ext cx="0" cy="2257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101" name="Rectangle 77"/>
          <p:cNvSpPr>
            <a:spLocks noChangeArrowheads="1"/>
          </p:cNvSpPr>
          <p:nvPr/>
        </p:nvSpPr>
        <p:spPr bwMode="auto">
          <a:xfrm>
            <a:off x="6672263" y="2095500"/>
            <a:ext cx="46794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Helvetica Neue Light"/>
                <a:cs typeface="Helvetica Neue Light"/>
              </a:rPr>
              <a:t>. . .</a:t>
            </a:r>
          </a:p>
        </p:txBody>
      </p:sp>
      <p:sp>
        <p:nvSpPr>
          <p:cNvPr id="1025102" name="Rectangle 78"/>
          <p:cNvSpPr>
            <a:spLocks noChangeArrowheads="1"/>
          </p:cNvSpPr>
          <p:nvPr/>
        </p:nvSpPr>
        <p:spPr bwMode="auto">
          <a:xfrm>
            <a:off x="1860550" y="2281238"/>
            <a:ext cx="584200" cy="2743200"/>
          </a:xfrm>
          <a:prstGeom prst="rect">
            <a:avLst/>
          </a:prstGeom>
          <a:noFill/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Gill Sans Light"/>
              <a:cs typeface="Gill Sans Light"/>
            </a:endParaRPr>
          </a:p>
        </p:txBody>
      </p:sp>
      <p:sp>
        <p:nvSpPr>
          <p:cNvPr id="1025103" name="Rectangle 79"/>
          <p:cNvSpPr>
            <a:spLocks noChangeArrowheads="1"/>
          </p:cNvSpPr>
          <p:nvPr/>
        </p:nvSpPr>
        <p:spPr bwMode="auto">
          <a:xfrm>
            <a:off x="2024063" y="4375150"/>
            <a:ext cx="225524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200" b="1" dirty="0">
                <a:latin typeface="Helvetica Neue Light"/>
                <a:cs typeface="Helvetica Neue Light"/>
              </a:rPr>
              <a:t>.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200" b="1" dirty="0">
                <a:latin typeface="Helvetica Neue Light"/>
                <a:cs typeface="Helvetica Neue Light"/>
              </a:rPr>
              <a:t>.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200" b="1" dirty="0">
                <a:latin typeface="Helvetica Neue Light"/>
                <a:cs typeface="Helvetica Neue Light"/>
              </a:rPr>
              <a:t>.</a:t>
            </a:r>
          </a:p>
        </p:txBody>
      </p:sp>
      <p:sp>
        <p:nvSpPr>
          <p:cNvPr id="1025104" name="Rectangle 80"/>
          <p:cNvSpPr>
            <a:spLocks noChangeArrowheads="1"/>
          </p:cNvSpPr>
          <p:nvPr/>
        </p:nvSpPr>
        <p:spPr bwMode="auto">
          <a:xfrm>
            <a:off x="538163" y="4379505"/>
            <a:ext cx="1077570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2000" i="1" dirty="0">
                <a:latin typeface="Gill Sans Light"/>
                <a:cs typeface="Gill Sans Light"/>
              </a:rPr>
              <a:t>Recovery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2000" i="1" dirty="0">
                <a:latin typeface="Gill Sans Light"/>
                <a:cs typeface="Gill Sans Light"/>
              </a:rPr>
              <a:t>Group</a:t>
            </a:r>
          </a:p>
        </p:txBody>
      </p:sp>
      <p:sp useBgFill="1">
        <p:nvSpPr>
          <p:cNvPr id="1025105" name="Rectangle 81"/>
          <p:cNvSpPr>
            <a:spLocks noChangeArrowheads="1"/>
          </p:cNvSpPr>
          <p:nvPr/>
        </p:nvSpPr>
        <p:spPr bwMode="auto">
          <a:xfrm>
            <a:off x="7037396" y="2734411"/>
            <a:ext cx="1558906" cy="730764"/>
          </a:xfrm>
          <a:prstGeom prst="rect">
            <a:avLst/>
          </a:prstGeom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ctr">
              <a:lnSpc>
                <a:spcPct val="86000"/>
              </a:lnSpc>
              <a:spcBef>
                <a:spcPct val="0"/>
              </a:spcBef>
              <a:buSzTx/>
              <a:buFontTx/>
              <a:buNone/>
            </a:pPr>
            <a:r>
              <a:rPr lang="en-US" sz="1600">
                <a:latin typeface="Helvetica Neue Light"/>
                <a:cs typeface="Helvetica Neue Light"/>
              </a:rPr>
              <a:t>Goal: No Single</a:t>
            </a:r>
          </a:p>
          <a:p>
            <a:pPr algn="ctr">
              <a:lnSpc>
                <a:spcPct val="86000"/>
              </a:lnSpc>
              <a:spcBef>
                <a:spcPct val="0"/>
              </a:spcBef>
              <a:buSzTx/>
              <a:buFontTx/>
              <a:buNone/>
            </a:pPr>
            <a:r>
              <a:rPr lang="en-US" sz="1600">
                <a:latin typeface="Helvetica Neue Light"/>
                <a:cs typeface="Helvetica Neue Light"/>
              </a:rPr>
              <a:t>Points of</a:t>
            </a:r>
          </a:p>
          <a:p>
            <a:pPr algn="ctr">
              <a:lnSpc>
                <a:spcPct val="86000"/>
              </a:lnSpc>
              <a:spcBef>
                <a:spcPct val="0"/>
              </a:spcBef>
              <a:buSzTx/>
              <a:buFontTx/>
              <a:buNone/>
            </a:pPr>
            <a:r>
              <a:rPr lang="en-US" sz="1600">
                <a:latin typeface="Helvetica Neue Light"/>
                <a:cs typeface="Helvetica Neue Light"/>
              </a:rPr>
              <a:t>Failure</a:t>
            </a:r>
          </a:p>
        </p:txBody>
      </p:sp>
      <p:sp>
        <p:nvSpPr>
          <p:cNvPr id="1025107" name="Line 83"/>
          <p:cNvSpPr>
            <a:spLocks noChangeShapeType="1"/>
          </p:cNvSpPr>
          <p:nvPr/>
        </p:nvSpPr>
        <p:spPr bwMode="auto">
          <a:xfrm flipV="1">
            <a:off x="6254750" y="6905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109" name="Rectangle 85"/>
          <p:cNvSpPr>
            <a:spLocks noChangeArrowheads="1"/>
          </p:cNvSpPr>
          <p:nvPr/>
        </p:nvSpPr>
        <p:spPr bwMode="auto">
          <a:xfrm>
            <a:off x="6354763" y="723900"/>
            <a:ext cx="567464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Helvetica Neue Light"/>
                <a:cs typeface="Helvetica Neue Light"/>
              </a:rPr>
              <a:t>host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63563" y="666751"/>
            <a:ext cx="8087163" cy="4457136"/>
            <a:chOff x="563563" y="889001"/>
            <a:chExt cx="8087163" cy="5942847"/>
          </a:xfrm>
        </p:grpSpPr>
        <p:sp>
          <p:nvSpPr>
            <p:cNvPr id="1025027" name="Rectangle 3"/>
            <p:cNvSpPr>
              <a:spLocks noChangeArrowheads="1"/>
            </p:cNvSpPr>
            <p:nvPr/>
          </p:nvSpPr>
          <p:spPr bwMode="auto">
            <a:xfrm>
              <a:off x="2601913" y="1397001"/>
              <a:ext cx="2156466" cy="530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2000" i="1">
                  <a:solidFill>
                    <a:schemeClr val="tx1"/>
                  </a:solidFill>
                  <a:latin typeface="Gill Sans Light"/>
                  <a:cs typeface="Gill Sans Light"/>
                </a:rPr>
                <a:t>Fully dual redundant</a:t>
              </a:r>
            </a:p>
          </p:txBody>
        </p:sp>
        <p:sp>
          <p:nvSpPr>
            <p:cNvPr id="1025028" name="Rectangle 4"/>
            <p:cNvSpPr>
              <a:spLocks noChangeArrowheads="1"/>
            </p:cNvSpPr>
            <p:nvPr/>
          </p:nvSpPr>
          <p:spPr bwMode="auto">
            <a:xfrm>
              <a:off x="607153" y="1373557"/>
              <a:ext cx="1490794" cy="464400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>
              <a:spAutoFit/>
            </a:bodyPr>
            <a:lstStyle/>
            <a:p>
              <a:pPr algn="ctr">
                <a:lnSpc>
                  <a:spcPct val="92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dirty="0">
                  <a:solidFill>
                    <a:schemeClr val="tx1"/>
                  </a:solidFill>
                  <a:latin typeface="Helvetica Neue Light"/>
                  <a:cs typeface="Helvetica Neue Light"/>
                </a:rPr>
                <a:t>I/O Controller</a:t>
              </a:r>
            </a:p>
          </p:txBody>
        </p:sp>
        <p:sp>
          <p:nvSpPr>
            <p:cNvPr id="1025032" name="Line 8"/>
            <p:cNvSpPr>
              <a:spLocks noChangeShapeType="1"/>
            </p:cNvSpPr>
            <p:nvPr/>
          </p:nvSpPr>
          <p:spPr bwMode="auto">
            <a:xfrm>
              <a:off x="1924050" y="1784350"/>
              <a:ext cx="0" cy="10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chemeClr val="tx1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025033" name="Line 9"/>
            <p:cNvSpPr>
              <a:spLocks noChangeShapeType="1"/>
            </p:cNvSpPr>
            <p:nvPr/>
          </p:nvSpPr>
          <p:spPr bwMode="auto">
            <a:xfrm>
              <a:off x="5645150" y="2279650"/>
              <a:ext cx="0" cy="127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chemeClr val="tx1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025034" name="Line 10"/>
            <p:cNvSpPr>
              <a:spLocks noChangeShapeType="1"/>
            </p:cNvSpPr>
            <p:nvPr/>
          </p:nvSpPr>
          <p:spPr bwMode="auto">
            <a:xfrm>
              <a:off x="1921121" y="1899589"/>
              <a:ext cx="3756857" cy="3628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chemeClr val="tx1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025038" name="Line 14"/>
            <p:cNvSpPr>
              <a:spLocks noChangeShapeType="1"/>
            </p:cNvSpPr>
            <p:nvPr/>
          </p:nvSpPr>
          <p:spPr bwMode="auto">
            <a:xfrm>
              <a:off x="755650" y="1784350"/>
              <a:ext cx="0" cy="596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chemeClr val="tx1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025106" name="Line 82"/>
            <p:cNvSpPr>
              <a:spLocks noChangeShapeType="1"/>
            </p:cNvSpPr>
            <p:nvPr/>
          </p:nvSpPr>
          <p:spPr bwMode="auto">
            <a:xfrm flipV="1">
              <a:off x="1352550" y="933450"/>
              <a:ext cx="0" cy="508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latin typeface="Gill Sans Light"/>
                <a:cs typeface="Gill Sans Light"/>
              </a:endParaRPr>
            </a:p>
          </p:txBody>
        </p:sp>
        <p:sp>
          <p:nvSpPr>
            <p:cNvPr id="1025108" name="Rectangle 84"/>
            <p:cNvSpPr>
              <a:spLocks noChangeArrowheads="1"/>
            </p:cNvSpPr>
            <p:nvPr/>
          </p:nvSpPr>
          <p:spPr bwMode="auto">
            <a:xfrm>
              <a:off x="563563" y="889001"/>
              <a:ext cx="662353" cy="530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2000" dirty="0">
                  <a:solidFill>
                    <a:schemeClr val="tx1"/>
                  </a:solidFill>
                  <a:latin typeface="Helvetica Neue Light"/>
                  <a:cs typeface="Helvetica Neue Light"/>
                </a:rPr>
                <a:t>host</a:t>
              </a:r>
            </a:p>
          </p:txBody>
        </p:sp>
        <p:sp>
          <p:nvSpPr>
            <p:cNvPr id="1025110" name="Rectangle 86"/>
            <p:cNvSpPr>
              <a:spLocks noChangeArrowheads="1"/>
            </p:cNvSpPr>
            <p:nvPr/>
          </p:nvSpPr>
          <p:spPr bwMode="auto">
            <a:xfrm>
              <a:off x="3512700" y="5981701"/>
              <a:ext cx="5138026" cy="850147"/>
            </a:xfrm>
            <a:prstGeom prst="rect">
              <a:avLst/>
            </a:prstGeom>
            <a:solidFill>
              <a:schemeClr val="bg1"/>
            </a:solidFill>
            <a:ln w="25400"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sz="2000">
                  <a:latin typeface="Gill Sans Light"/>
                  <a:cs typeface="Gill Sans Light"/>
                </a:rPr>
                <a:t>with duplicated paths, higher performance can be</a:t>
              </a:r>
            </a:p>
            <a:p>
              <a:pPr algn="ctr">
                <a:lnSpc>
                  <a:spcPct val="88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sz="2000">
                  <a:latin typeface="Gill Sans Light"/>
                  <a:cs typeface="Gill Sans Light"/>
                </a:rPr>
                <a:t>obtained when there are no failures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786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 </a:t>
            </a:r>
            <a:r>
              <a:rPr lang="en-US" dirty="0" err="1" smtClean="0"/>
              <a:t>AutoRAID</a:t>
            </a:r>
            <a:r>
              <a:rPr lang="en-US" dirty="0" smtClean="0"/>
              <a:t> – Motivation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130300"/>
            <a:ext cx="8750300" cy="3873500"/>
          </a:xfrm>
        </p:spPr>
        <p:txBody>
          <a:bodyPr/>
          <a:lstStyle/>
          <a:p>
            <a:r>
              <a:rPr lang="en-US" b="0" dirty="0"/>
              <a:t>Goals: automate the efficient replication of data in a RAID</a:t>
            </a:r>
          </a:p>
          <a:p>
            <a:pPr lvl="1"/>
            <a:r>
              <a:rPr lang="en-US" b="0" dirty="0" smtClean="0"/>
              <a:t>RAIDs </a:t>
            </a:r>
            <a:r>
              <a:rPr lang="en-US" b="0" dirty="0"/>
              <a:t>are hard to setup and optimize</a:t>
            </a:r>
          </a:p>
          <a:p>
            <a:pPr lvl="1"/>
            <a:r>
              <a:rPr lang="en-US" b="0" dirty="0" smtClean="0"/>
              <a:t>Different RAID Levels provide different tradeoffs</a:t>
            </a:r>
          </a:p>
          <a:p>
            <a:pPr lvl="1"/>
            <a:r>
              <a:rPr lang="en-US" b="0" dirty="0" smtClean="0"/>
              <a:t>Automate </a:t>
            </a:r>
            <a:r>
              <a:rPr lang="en-US" b="0" dirty="0"/>
              <a:t>the migration between </a:t>
            </a:r>
            <a:r>
              <a:rPr lang="en-US" b="0" dirty="0" smtClean="0"/>
              <a:t>levels</a:t>
            </a:r>
          </a:p>
          <a:p>
            <a:pPr lvl="1"/>
            <a:endParaRPr lang="en-US" b="0" dirty="0" smtClean="0"/>
          </a:p>
          <a:p>
            <a:r>
              <a:rPr lang="en-US" dirty="0" smtClean="0"/>
              <a:t>RAID 1 and 5</a:t>
            </a:r>
            <a:r>
              <a:rPr lang="en-US" b="0" dirty="0" smtClean="0"/>
              <a:t>: what are the tradeoffs?</a:t>
            </a:r>
            <a:endParaRPr lang="en-US" b="0" dirty="0"/>
          </a:p>
          <a:p>
            <a:pPr lvl="1"/>
            <a:r>
              <a:rPr lang="en-US" dirty="0" smtClean="0"/>
              <a:t>RAID 1: excellent read performance, good write performance, performs well under failures, expensive</a:t>
            </a:r>
            <a:endParaRPr lang="en-US" b="0" dirty="0"/>
          </a:p>
          <a:p>
            <a:pPr lvl="1"/>
            <a:r>
              <a:rPr lang="en-US" dirty="0" smtClean="0"/>
              <a:t>RAID 5: cost effective, good read performance, bad write performance, expensive recovery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09305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 </a:t>
            </a:r>
            <a:r>
              <a:rPr lang="en-US" dirty="0" err="1" smtClean="0"/>
              <a:t>AutoRAID</a:t>
            </a:r>
            <a:r>
              <a:rPr lang="en-US" dirty="0" smtClean="0"/>
              <a:t> – Motivation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206500"/>
            <a:ext cx="8750300" cy="3384550"/>
          </a:xfrm>
        </p:spPr>
        <p:txBody>
          <a:bodyPr/>
          <a:lstStyle/>
          <a:p>
            <a:r>
              <a:rPr lang="en-US" b="0" dirty="0" smtClean="0"/>
              <a:t>Each </a:t>
            </a:r>
            <a:r>
              <a:rPr lang="en-US" b="0" dirty="0"/>
              <a:t>kind of replication has a narrow range of workloads for which it is best...</a:t>
            </a:r>
          </a:p>
          <a:p>
            <a:pPr lvl="1"/>
            <a:r>
              <a:rPr lang="en-US" b="0" dirty="0" smtClean="0"/>
              <a:t>Mistake </a:t>
            </a:r>
            <a:r>
              <a:rPr lang="en-US" b="0" dirty="0"/>
              <a:t>⇒ 1) poor performance, 2) changing layout is expensive and error prone</a:t>
            </a:r>
          </a:p>
          <a:p>
            <a:pPr lvl="1"/>
            <a:r>
              <a:rPr lang="en-US" dirty="0"/>
              <a:t>D</a:t>
            </a:r>
            <a:r>
              <a:rPr lang="en-US" b="0" dirty="0" smtClean="0"/>
              <a:t>ifficult </a:t>
            </a:r>
            <a:r>
              <a:rPr lang="en-US" b="0" dirty="0"/>
              <a:t>to add storage</a:t>
            </a:r>
            <a:r>
              <a:rPr lang="en-US" b="0" dirty="0" smtClean="0"/>
              <a:t>: </a:t>
            </a:r>
            <a:r>
              <a:rPr lang="en-US" b="0" dirty="0"/>
              <a:t>new disk ⇒ change layout and rearrange data</a:t>
            </a:r>
            <a:r>
              <a:rPr lang="en-US" b="0" dirty="0" smtClean="0"/>
              <a:t>...</a:t>
            </a:r>
          </a:p>
          <a:p>
            <a:pPr lvl="1"/>
            <a:r>
              <a:rPr lang="en-US" dirty="0" smtClean="0"/>
              <a:t>Difficult to add disks of different sizes</a:t>
            </a:r>
            <a:endParaRPr lang="en-US" b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69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 </a:t>
            </a:r>
            <a:r>
              <a:rPr lang="en-US" dirty="0" err="1" smtClean="0"/>
              <a:t>AutoRAID</a:t>
            </a:r>
            <a:r>
              <a:rPr lang="en-US" dirty="0" smtClean="0"/>
              <a:t> – Key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939800"/>
            <a:ext cx="8801100" cy="3937000"/>
          </a:xfrm>
        </p:spPr>
        <p:txBody>
          <a:bodyPr/>
          <a:lstStyle/>
          <a:p>
            <a:r>
              <a:rPr lang="en-US" b="0" dirty="0"/>
              <a:t>Key idea: mirror active data (hot), RAID 5 for cold data</a:t>
            </a:r>
          </a:p>
          <a:p>
            <a:pPr lvl="1"/>
            <a:r>
              <a:rPr lang="en-US" b="0" dirty="0" smtClean="0"/>
              <a:t>Assumes </a:t>
            </a:r>
            <a:r>
              <a:rPr lang="en-US" b="0" dirty="0"/>
              <a:t>only part of data in active 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use </a:t>
            </a:r>
            <a:r>
              <a:rPr lang="en-US" b="0" dirty="0"/>
              <a:t>at one time</a:t>
            </a:r>
          </a:p>
          <a:p>
            <a:pPr lvl="1"/>
            <a:r>
              <a:rPr lang="en-US" b="0" dirty="0" smtClean="0"/>
              <a:t>Working </a:t>
            </a:r>
            <a:r>
              <a:rPr lang="en-US" b="0" dirty="0"/>
              <a:t>set changes slowly 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(</a:t>
            </a:r>
            <a:r>
              <a:rPr lang="en-US" b="0" dirty="0"/>
              <a:t>to allow migration</a:t>
            </a:r>
            <a:r>
              <a:rPr lang="en-US" b="0" dirty="0" smtClean="0"/>
              <a:t>)</a:t>
            </a:r>
            <a:endParaRPr lang="en-US" b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328737"/>
            <a:ext cx="4167188" cy="270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8908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 </a:t>
            </a:r>
            <a:r>
              <a:rPr lang="en-US" dirty="0" err="1" smtClean="0"/>
              <a:t>AutoRAID</a:t>
            </a:r>
            <a:r>
              <a:rPr lang="en-US" dirty="0" smtClean="0"/>
              <a:t> – Key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890587"/>
            <a:ext cx="8801100" cy="3986213"/>
          </a:xfrm>
        </p:spPr>
        <p:txBody>
          <a:bodyPr/>
          <a:lstStyle/>
          <a:p>
            <a:r>
              <a:rPr lang="en-US" b="0" dirty="0" smtClean="0"/>
              <a:t>How to implement this idea?</a:t>
            </a:r>
            <a:endParaRPr lang="en-US" b="0" dirty="0"/>
          </a:p>
          <a:p>
            <a:pPr lvl="1"/>
            <a:r>
              <a:rPr lang="en-US" b="0" dirty="0" smtClean="0"/>
              <a:t>Sys-admin</a:t>
            </a:r>
          </a:p>
          <a:p>
            <a:pPr lvl="2"/>
            <a:r>
              <a:rPr lang="en-US" b="0" dirty="0" smtClean="0"/>
              <a:t>make </a:t>
            </a:r>
            <a:r>
              <a:rPr lang="en-US" b="0" dirty="0"/>
              <a:t>a human move around the 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files</a:t>
            </a:r>
            <a:r>
              <a:rPr lang="en-US" b="0" dirty="0"/>
              <a:t>.... BAD. painful and error prone</a:t>
            </a:r>
          </a:p>
          <a:p>
            <a:pPr lvl="1"/>
            <a:r>
              <a:rPr lang="en-US" b="0" dirty="0" smtClean="0"/>
              <a:t>File system</a:t>
            </a:r>
          </a:p>
          <a:p>
            <a:pPr lvl="2"/>
            <a:r>
              <a:rPr lang="en-US" dirty="0"/>
              <a:t>H</a:t>
            </a:r>
            <a:r>
              <a:rPr lang="en-US" b="0" dirty="0" smtClean="0"/>
              <a:t>ard </a:t>
            </a:r>
            <a:r>
              <a:rPr lang="en-US" b="0" dirty="0"/>
              <a:t>to implement</a:t>
            </a:r>
            <a:r>
              <a:rPr lang="en-US" b="0" dirty="0" smtClean="0"/>
              <a:t>/</a:t>
            </a:r>
            <a:br>
              <a:rPr lang="en-US" b="0" dirty="0" smtClean="0"/>
            </a:br>
            <a:r>
              <a:rPr lang="en-US" b="0" dirty="0" smtClean="0"/>
              <a:t>deploy</a:t>
            </a:r>
            <a:r>
              <a:rPr lang="en-US" b="0" dirty="0"/>
              <a:t>; can’t work with </a:t>
            </a:r>
            <a:r>
              <a:rPr lang="en-US" b="0" dirty="0" smtClean="0"/>
              <a:t>existing systems</a:t>
            </a:r>
            <a:endParaRPr lang="en-US" b="0" dirty="0"/>
          </a:p>
          <a:p>
            <a:pPr lvl="1"/>
            <a:r>
              <a:rPr lang="en-US" b="0" dirty="0" smtClean="0"/>
              <a:t>Smart </a:t>
            </a:r>
            <a:r>
              <a:rPr lang="en-US" b="0" dirty="0"/>
              <a:t>array controller: (magic disk) 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block-level </a:t>
            </a:r>
            <a:r>
              <a:rPr lang="en-US" b="0" dirty="0"/>
              <a:t>device </a:t>
            </a:r>
            <a:r>
              <a:rPr lang="en-US" b="0" dirty="0" smtClean="0"/>
              <a:t>interface</a:t>
            </a:r>
          </a:p>
          <a:p>
            <a:pPr lvl="2"/>
            <a:r>
              <a:rPr lang="en-US" b="0" dirty="0" smtClean="0"/>
              <a:t>Easy </a:t>
            </a:r>
            <a:r>
              <a:rPr lang="en-US" b="0" dirty="0"/>
              <a:t>to </a:t>
            </a:r>
            <a:r>
              <a:rPr lang="en-US" b="0" dirty="0" smtClean="0"/>
              <a:t>deploy because </a:t>
            </a:r>
            <a:r>
              <a:rPr lang="en-US" b="0" dirty="0"/>
              <a:t>there is a well-defined </a:t>
            </a:r>
            <a:r>
              <a:rPr lang="en-US" b="0" dirty="0" smtClean="0"/>
              <a:t>abstraction</a:t>
            </a:r>
          </a:p>
          <a:p>
            <a:pPr lvl="2"/>
            <a:r>
              <a:rPr lang="en-US" b="0" dirty="0" smtClean="0"/>
              <a:t>Enables </a:t>
            </a:r>
            <a:r>
              <a:rPr lang="en-US" b="0" dirty="0"/>
              <a:t>easy use of NVRAM (why</a:t>
            </a:r>
            <a:r>
              <a:rPr lang="en-US" b="0" dirty="0" smtClean="0"/>
              <a:t>?)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328737"/>
            <a:ext cx="4167188" cy="270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7374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55575"/>
            <a:ext cx="8850312" cy="857250"/>
          </a:xfrm>
        </p:spPr>
        <p:txBody>
          <a:bodyPr/>
          <a:lstStyle/>
          <a:p>
            <a:r>
              <a:rPr lang="en-US" dirty="0" err="1" smtClean="0"/>
              <a:t>AutoRAID</a:t>
            </a:r>
            <a:r>
              <a:rPr lang="en-US" dirty="0" smtClean="0"/>
              <a:t>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53622"/>
            <a:ext cx="4330700" cy="415177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PEX (Physical Extent): 1MB chunk of disk space</a:t>
            </a:r>
          </a:p>
          <a:p>
            <a:r>
              <a:rPr lang="en-US" dirty="0" smtClean="0"/>
              <a:t>PEG (Physical Extent Group): Size depends on # Disks</a:t>
            </a:r>
          </a:p>
          <a:p>
            <a:pPr lvl="1"/>
            <a:r>
              <a:rPr lang="en-US" dirty="0" smtClean="0"/>
              <a:t>A group of </a:t>
            </a:r>
            <a:r>
              <a:rPr lang="en-US" dirty="0" err="1" smtClean="0"/>
              <a:t>PEXes</a:t>
            </a:r>
            <a:r>
              <a:rPr lang="en-US" dirty="0" smtClean="0"/>
              <a:t> assigned to one storage class</a:t>
            </a:r>
          </a:p>
          <a:p>
            <a:r>
              <a:rPr lang="en-US" dirty="0" smtClean="0"/>
              <a:t>Stripe: Size depends # Disks</a:t>
            </a:r>
          </a:p>
          <a:p>
            <a:pPr lvl="1"/>
            <a:r>
              <a:rPr lang="en-US" dirty="0" smtClean="0"/>
              <a:t>One row of parity and data segments in a RAID 5 storage class</a:t>
            </a:r>
          </a:p>
          <a:p>
            <a:r>
              <a:rPr lang="en-US" dirty="0" smtClean="0"/>
              <a:t>Segment: 128 KB</a:t>
            </a:r>
          </a:p>
          <a:p>
            <a:pPr lvl="1"/>
            <a:r>
              <a:rPr lang="en-US" dirty="0" smtClean="0"/>
              <a:t>Strip unit (RAID 5) or half of a mirroring unit</a:t>
            </a:r>
          </a:p>
          <a:p>
            <a:r>
              <a:rPr lang="en-US" dirty="0" smtClean="0"/>
              <a:t>Relocation Block (RB): 64KB</a:t>
            </a:r>
          </a:p>
          <a:p>
            <a:pPr lvl="1"/>
            <a:r>
              <a:rPr lang="en-US" dirty="0" smtClean="0"/>
              <a:t>Client visible space unit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4" r="11970"/>
          <a:stretch/>
        </p:blipFill>
        <p:spPr bwMode="auto">
          <a:xfrm>
            <a:off x="3429001" y="946478"/>
            <a:ext cx="5714999" cy="3435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2222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96" y="595572"/>
            <a:ext cx="8068904" cy="4547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-47625"/>
            <a:ext cx="8850312" cy="857250"/>
          </a:xfrm>
        </p:spPr>
        <p:txBody>
          <a:bodyPr/>
          <a:lstStyle/>
          <a:p>
            <a:r>
              <a:rPr lang="en-US" dirty="0" smtClean="0"/>
              <a:t>Closer Look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35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Reliability</a:t>
            </a:r>
          </a:p>
        </p:txBody>
      </p:sp>
      <p:sp>
        <p:nvSpPr>
          <p:cNvPr id="1017859" name="Rectangle 3"/>
          <p:cNvSpPr>
            <a:spLocks noChangeArrowheads="1"/>
          </p:cNvSpPr>
          <p:nvPr/>
        </p:nvSpPr>
        <p:spPr bwMode="auto">
          <a:xfrm>
            <a:off x="255494" y="1071550"/>
            <a:ext cx="8678956" cy="269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/>
          <a:p>
            <a:pPr marL="342900" indent="-342900"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Gill Sans Light"/>
                <a:cs typeface="Gill Sans Light"/>
              </a:rPr>
              <a:t>Reliability </a:t>
            </a:r>
            <a:r>
              <a:rPr lang="en-US" sz="2400" dirty="0">
                <a:solidFill>
                  <a:schemeClr val="tx1"/>
                </a:solidFill>
                <a:latin typeface="Gill Sans Light"/>
                <a:cs typeface="Gill Sans Light"/>
              </a:rPr>
              <a:t>of N disks = Reliability of 1 Disk ÷ N</a:t>
            </a:r>
            <a:br>
              <a:rPr lang="en-US" sz="2400" dirty="0">
                <a:solidFill>
                  <a:schemeClr val="tx1"/>
                </a:solidFill>
                <a:latin typeface="Gill Sans Light"/>
                <a:cs typeface="Gill Sans Light"/>
              </a:rPr>
            </a:br>
            <a:endParaRPr lang="en-US" sz="2400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lvl="1">
              <a:spcBef>
                <a:spcPct val="0"/>
              </a:spcBef>
              <a:buSzTx/>
              <a:buFontTx/>
              <a:buNone/>
            </a:pPr>
            <a:r>
              <a:rPr lang="en-US" sz="2800" dirty="0">
                <a:solidFill>
                  <a:schemeClr val="tx1"/>
                </a:solidFill>
                <a:latin typeface="Gill Sans Light"/>
                <a:cs typeface="Gill Sans Light"/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Gill Sans Light"/>
                <a:cs typeface="Gill Sans Light"/>
              </a:rPr>
              <a:t>50,000 Hours ÷ 70 disks = 700 hours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2400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Gill Sans Light"/>
                <a:cs typeface="Gill Sans Light"/>
              </a:rPr>
              <a:t>   	Disk system MTTF: Drops from 6 years  to 1 month!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2400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marL="342900" indent="-342900"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Gill Sans Light"/>
                <a:cs typeface="Gill Sans Light"/>
              </a:rPr>
              <a:t>Arrays </a:t>
            </a:r>
            <a:r>
              <a:rPr lang="en-US" sz="2400" dirty="0">
                <a:solidFill>
                  <a:schemeClr val="tx1"/>
                </a:solidFill>
                <a:latin typeface="Gill Sans Light"/>
                <a:cs typeface="Gill Sans Light"/>
              </a:rPr>
              <a:t>(without redundancy) too unreliable to be useful!</a:t>
            </a:r>
          </a:p>
        </p:txBody>
      </p:sp>
      <p:sp>
        <p:nvSpPr>
          <p:cNvPr id="1017860" name="Rectangle 4"/>
          <p:cNvSpPr>
            <a:spLocks noChangeArrowheads="1"/>
          </p:cNvSpPr>
          <p:nvPr/>
        </p:nvSpPr>
        <p:spPr bwMode="auto">
          <a:xfrm>
            <a:off x="121025" y="3879149"/>
            <a:ext cx="8928847" cy="85674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ct val="88000"/>
              </a:lnSpc>
              <a:spcBef>
                <a:spcPct val="0"/>
              </a:spcBef>
              <a:buSzTx/>
              <a:buFontTx/>
              <a:buNone/>
            </a:pPr>
            <a:r>
              <a:rPr lang="en-US" sz="2800" dirty="0">
                <a:latin typeface="Gill Sans Light"/>
                <a:cs typeface="Gill Sans Light"/>
              </a:rPr>
              <a:t>Hot spares support reconstruction in parallel with </a:t>
            </a:r>
          </a:p>
          <a:p>
            <a:pPr>
              <a:lnSpc>
                <a:spcPct val="88000"/>
              </a:lnSpc>
              <a:spcBef>
                <a:spcPct val="0"/>
              </a:spcBef>
              <a:buSzTx/>
              <a:buFontTx/>
              <a:buNone/>
            </a:pPr>
            <a:r>
              <a:rPr lang="en-US" sz="2800" dirty="0">
                <a:latin typeface="Gill Sans Light"/>
                <a:cs typeface="Gill Sans Light"/>
              </a:rPr>
              <a:t>access: very high media availability can be achieved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76200" y="939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9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Everything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68400"/>
            <a:ext cx="4089400" cy="3756025"/>
          </a:xfrm>
        </p:spPr>
        <p:txBody>
          <a:bodyPr>
            <a:normAutofit lnSpcReduction="10000"/>
          </a:bodyPr>
          <a:lstStyle/>
          <a:p>
            <a:r>
              <a:rPr lang="en-US" b="0" dirty="0" smtClean="0"/>
              <a:t>Virtual Device Tables</a:t>
            </a:r>
          </a:p>
          <a:p>
            <a:pPr lvl="1"/>
            <a:r>
              <a:rPr lang="en-US" dirty="0" smtClean="0"/>
              <a:t>Map RBs to PEGs</a:t>
            </a:r>
          </a:p>
          <a:p>
            <a:pPr lvl="1"/>
            <a:r>
              <a:rPr lang="en-US" dirty="0" smtClean="0"/>
              <a:t>RB</a:t>
            </a:r>
            <a:r>
              <a:rPr lang="en-US" b="0" dirty="0" smtClean="0"/>
              <a:t> allocated to a PEG only when written</a:t>
            </a:r>
            <a:endParaRPr lang="en-US" b="0" dirty="0"/>
          </a:p>
          <a:p>
            <a:pPr marL="1371600" lvl="3" indent="0">
              <a:buNone/>
            </a:pPr>
            <a:endParaRPr lang="en-US" b="0" dirty="0"/>
          </a:p>
          <a:p>
            <a:r>
              <a:rPr lang="en-US" b="0" dirty="0" smtClean="0"/>
              <a:t>PEG Tables</a:t>
            </a:r>
            <a:endParaRPr lang="en-US" b="0" dirty="0"/>
          </a:p>
          <a:p>
            <a:pPr lvl="1"/>
            <a:r>
              <a:rPr lang="en-US" b="0" dirty="0" smtClean="0"/>
              <a:t>Map PEGs to physical disk addresses</a:t>
            </a:r>
          </a:p>
          <a:p>
            <a:pPr lvl="1"/>
            <a:r>
              <a:rPr lang="en-US" dirty="0" smtClean="0"/>
              <a:t>Unused slots in PEG are marked free until and RB is allocated to them</a:t>
            </a:r>
            <a:endParaRPr lang="en-US" b="0" dirty="0"/>
          </a:p>
        </p:txBody>
      </p:sp>
      <p:pic>
        <p:nvPicPr>
          <p:cNvPr id="4" name="Picture 3" descr="Screen Shot 2016-09-12 at 12.13.17 AM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687" y="1198580"/>
            <a:ext cx="4618413" cy="371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3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 </a:t>
            </a:r>
            <a:r>
              <a:rPr lang="en-US" dirty="0" err="1" smtClean="0"/>
              <a:t>AutoRaid</a:t>
            </a:r>
            <a:r>
              <a:rPr lang="en-US" dirty="0" smtClean="0"/>
              <a:t> –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8700"/>
            <a:ext cx="8724900" cy="3921125"/>
          </a:xfrm>
        </p:spPr>
        <p:txBody>
          <a:bodyPr>
            <a:normAutofit/>
          </a:bodyPr>
          <a:lstStyle/>
          <a:p>
            <a:r>
              <a:rPr lang="en-US" b="0" dirty="0" smtClean="0"/>
              <a:t>Promote/demote </a:t>
            </a:r>
            <a:r>
              <a:rPr lang="en-US" b="0" dirty="0"/>
              <a:t>in 64K chunks (8-16 </a:t>
            </a:r>
            <a:r>
              <a:rPr lang="en-US" b="0" dirty="0" smtClean="0"/>
              <a:t>blocks)</a:t>
            </a:r>
          </a:p>
          <a:p>
            <a:pPr lvl="1"/>
            <a:r>
              <a:rPr lang="en-US" b="0" dirty="0" smtClean="0"/>
              <a:t>Hot </a:t>
            </a:r>
            <a:r>
              <a:rPr lang="en-US" b="0" dirty="0"/>
              <a:t>swap disks, etc. (A hot swap is just a controlled failure.)</a:t>
            </a:r>
          </a:p>
          <a:p>
            <a:pPr lvl="1"/>
            <a:r>
              <a:rPr lang="en-US" b="0" dirty="0" smtClean="0"/>
              <a:t>Add </a:t>
            </a:r>
            <a:r>
              <a:rPr lang="en-US" b="0" dirty="0"/>
              <a:t>storage easily (goes into the mirror pool)</a:t>
            </a:r>
          </a:p>
          <a:p>
            <a:pPr lvl="1"/>
            <a:r>
              <a:rPr lang="en-US" dirty="0"/>
              <a:t>U</a:t>
            </a:r>
            <a:r>
              <a:rPr lang="en-US" b="0" dirty="0" smtClean="0"/>
              <a:t>seful </a:t>
            </a:r>
            <a:r>
              <a:rPr lang="en-US" b="0" dirty="0"/>
              <a:t>to allow different size disks (why?</a:t>
            </a:r>
            <a:r>
              <a:rPr lang="en-US" b="0" dirty="0" smtClean="0"/>
              <a:t>)</a:t>
            </a:r>
          </a:p>
          <a:p>
            <a:pPr lvl="3"/>
            <a:endParaRPr lang="en-US" b="0" dirty="0"/>
          </a:p>
          <a:p>
            <a:r>
              <a:rPr lang="en-US" b="0" dirty="0" smtClean="0"/>
              <a:t>No </a:t>
            </a:r>
            <a:r>
              <a:rPr lang="en-US" b="0" dirty="0"/>
              <a:t>need for an active hot spare (per se); </a:t>
            </a:r>
            <a:endParaRPr lang="en-US" b="0" dirty="0" smtClean="0"/>
          </a:p>
          <a:p>
            <a:pPr lvl="1"/>
            <a:r>
              <a:rPr lang="en-US" dirty="0"/>
              <a:t>J</a:t>
            </a:r>
            <a:r>
              <a:rPr lang="en-US" b="0" dirty="0" smtClean="0"/>
              <a:t>ust </a:t>
            </a:r>
            <a:r>
              <a:rPr lang="en-US" b="0" dirty="0"/>
              <a:t>keep enough working space </a:t>
            </a:r>
            <a:r>
              <a:rPr lang="en-US" b="0" dirty="0" smtClean="0"/>
              <a:t>around</a:t>
            </a:r>
          </a:p>
          <a:p>
            <a:pPr lvl="3"/>
            <a:endParaRPr lang="en-US" b="0" dirty="0"/>
          </a:p>
          <a:p>
            <a:r>
              <a:rPr lang="en-US" b="0" dirty="0" smtClean="0"/>
              <a:t>Log-structured </a:t>
            </a:r>
            <a:r>
              <a:rPr lang="en-US" b="0" dirty="0"/>
              <a:t>RAID 5 </a:t>
            </a:r>
            <a:r>
              <a:rPr lang="en-US" b="0" dirty="0" smtClean="0"/>
              <a:t>writes</a:t>
            </a:r>
          </a:p>
          <a:p>
            <a:pPr lvl="1"/>
            <a:r>
              <a:rPr lang="en-US" b="0" dirty="0" smtClean="0"/>
              <a:t>Nice </a:t>
            </a:r>
            <a:r>
              <a:rPr lang="en-US" b="0" dirty="0"/>
              <a:t>big streams, no </a:t>
            </a:r>
            <a:r>
              <a:rPr lang="en-US" b="0" dirty="0" smtClean="0"/>
              <a:t>need to </a:t>
            </a:r>
            <a:r>
              <a:rPr lang="en-US" b="0" dirty="0"/>
              <a:t>read old parity for partial </a:t>
            </a:r>
            <a:r>
              <a:rPr lang="en-US" b="0" dirty="0" smtClean="0"/>
              <a:t>writes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519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199" y="834839"/>
            <a:ext cx="8692777" cy="4091074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When to demote? When there is too much mirrored storage (&gt;10%)</a:t>
            </a:r>
          </a:p>
          <a:p>
            <a:pPr lvl="1"/>
            <a:r>
              <a:rPr lang="en-US" b="0" dirty="0" smtClean="0"/>
              <a:t>Demotion </a:t>
            </a:r>
            <a:r>
              <a:rPr lang="en-US" b="0" dirty="0"/>
              <a:t>leaves a hole (64KB). What happens to it? Moved to free list and </a:t>
            </a:r>
            <a:r>
              <a:rPr lang="en-US" b="0" dirty="0" smtClean="0"/>
              <a:t>reuse</a:t>
            </a:r>
            <a:endParaRPr lang="en-US" b="0" dirty="0"/>
          </a:p>
          <a:p>
            <a:pPr lvl="1"/>
            <a:r>
              <a:rPr lang="en-US" b="0" dirty="0" smtClean="0"/>
              <a:t>Demoted </a:t>
            </a:r>
            <a:r>
              <a:rPr lang="en-US" b="0" dirty="0"/>
              <a:t>RBs are written to the RAID5 log, one write for data, a second for parity</a:t>
            </a:r>
          </a:p>
          <a:p>
            <a:r>
              <a:rPr lang="en-US" b="0" dirty="0" smtClean="0"/>
              <a:t>Why </a:t>
            </a:r>
            <a:r>
              <a:rPr lang="en-US" b="0" dirty="0"/>
              <a:t>log </a:t>
            </a:r>
            <a:r>
              <a:rPr lang="en-US" b="0" dirty="0" smtClean="0"/>
              <a:t>RAID 5 </a:t>
            </a:r>
            <a:r>
              <a:rPr lang="en-US" b="0" dirty="0"/>
              <a:t>better than update in place? </a:t>
            </a:r>
            <a:endParaRPr lang="en-US" b="0" dirty="0" smtClean="0"/>
          </a:p>
          <a:p>
            <a:pPr lvl="1"/>
            <a:r>
              <a:rPr lang="en-US" b="0" dirty="0" smtClean="0"/>
              <a:t>Update </a:t>
            </a:r>
            <a:r>
              <a:rPr lang="en-US" b="0" dirty="0"/>
              <a:t>of data requires reading all the </a:t>
            </a:r>
            <a:r>
              <a:rPr lang="en-US" b="0" dirty="0" smtClean="0"/>
              <a:t>old data </a:t>
            </a:r>
            <a:r>
              <a:rPr lang="en-US" b="0" dirty="0"/>
              <a:t>to recalculate </a:t>
            </a:r>
            <a:r>
              <a:rPr lang="en-US" b="0" dirty="0" smtClean="0"/>
              <a:t>parity</a:t>
            </a:r>
          </a:p>
          <a:p>
            <a:pPr lvl="1"/>
            <a:r>
              <a:rPr lang="en-US" b="0" dirty="0" smtClean="0"/>
              <a:t>Log </a:t>
            </a:r>
            <a:r>
              <a:rPr lang="en-US" b="0" dirty="0"/>
              <a:t>ignores old data (which becomes garbage) and </a:t>
            </a:r>
            <a:r>
              <a:rPr lang="en-US" b="0" dirty="0" smtClean="0"/>
              <a:t>writes only </a:t>
            </a:r>
            <a:r>
              <a:rPr lang="en-US" b="0" dirty="0"/>
              <a:t>new data/parity </a:t>
            </a:r>
            <a:r>
              <a:rPr lang="en-US" b="0" dirty="0" smtClean="0"/>
              <a:t>stripes</a:t>
            </a:r>
            <a:endParaRPr lang="en-US" b="0" dirty="0"/>
          </a:p>
          <a:p>
            <a:r>
              <a:rPr lang="en-US" dirty="0" smtClean="0"/>
              <a:t>How</a:t>
            </a:r>
            <a:r>
              <a:rPr lang="en-US" b="0" dirty="0" smtClean="0"/>
              <a:t> </a:t>
            </a:r>
            <a:r>
              <a:rPr lang="en-US" b="0" dirty="0"/>
              <a:t>to promote? </a:t>
            </a:r>
            <a:r>
              <a:rPr lang="en-US" b="0" dirty="0" smtClean="0"/>
              <a:t>When </a:t>
            </a:r>
            <a:r>
              <a:rPr lang="en-US" b="0" dirty="0"/>
              <a:t>a RAID5 block is written... </a:t>
            </a:r>
            <a:endParaRPr lang="en-US" b="0" dirty="0" smtClean="0"/>
          </a:p>
          <a:p>
            <a:pPr lvl="1"/>
            <a:r>
              <a:rPr lang="en-US" b="0" dirty="0" smtClean="0"/>
              <a:t>Just </a:t>
            </a:r>
            <a:r>
              <a:rPr lang="en-US" b="0" dirty="0"/>
              <a:t>write it to mirrored and </a:t>
            </a:r>
            <a:r>
              <a:rPr lang="en-US" b="0" dirty="0" smtClean="0"/>
              <a:t>the old </a:t>
            </a:r>
            <a:r>
              <a:rPr lang="en-US" b="0" dirty="0"/>
              <a:t>version becomes garbage</a:t>
            </a:r>
            <a:r>
              <a:rPr lang="en-US" b="0" dirty="0" smtClean="0"/>
              <a:t>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48483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977" y="961839"/>
            <a:ext cx="7855323" cy="4091074"/>
          </a:xfrm>
        </p:spPr>
        <p:txBody>
          <a:bodyPr>
            <a:normAutofit/>
          </a:bodyPr>
          <a:lstStyle/>
          <a:p>
            <a:r>
              <a:rPr lang="en-US" b="0" dirty="0" smtClean="0"/>
              <a:t>How </a:t>
            </a:r>
            <a:r>
              <a:rPr lang="en-US" b="0" dirty="0"/>
              <a:t>big should an RB be? </a:t>
            </a:r>
            <a:endParaRPr lang="en-US" b="0" dirty="0" smtClean="0"/>
          </a:p>
          <a:p>
            <a:pPr lvl="1"/>
            <a:r>
              <a:rPr lang="en-US" b="0" dirty="0" smtClean="0"/>
              <a:t>Bigger ⇒ Less mapping information, fewer seeks</a:t>
            </a:r>
          </a:p>
          <a:p>
            <a:pPr lvl="1"/>
            <a:r>
              <a:rPr lang="en-US" b="0" dirty="0"/>
              <a:t>S</a:t>
            </a:r>
            <a:r>
              <a:rPr lang="en-US" b="0" dirty="0" smtClean="0"/>
              <a:t>maller </a:t>
            </a:r>
            <a:r>
              <a:rPr lang="en-US" b="0" dirty="0"/>
              <a:t>⇒ </a:t>
            </a:r>
            <a:r>
              <a:rPr lang="en-US" b="0" dirty="0" smtClean="0"/>
              <a:t>fine grained mapping information</a:t>
            </a:r>
            <a:endParaRPr lang="en-US" b="0" dirty="0"/>
          </a:p>
          <a:p>
            <a:r>
              <a:rPr lang="en-US" b="0" dirty="0" smtClean="0"/>
              <a:t>How </a:t>
            </a:r>
            <a:r>
              <a:rPr lang="en-US" b="0" dirty="0"/>
              <a:t>do you find where an RB is? </a:t>
            </a:r>
            <a:endParaRPr lang="en-US" b="0" dirty="0" smtClean="0"/>
          </a:p>
          <a:p>
            <a:pPr lvl="1"/>
            <a:r>
              <a:rPr lang="en-US" b="0" dirty="0" smtClean="0"/>
              <a:t>Convert </a:t>
            </a:r>
            <a:r>
              <a:rPr lang="en-US" b="0" dirty="0"/>
              <a:t>addresses to (LUN, offset) and then </a:t>
            </a:r>
            <a:r>
              <a:rPr lang="en-US" b="0" dirty="0" smtClean="0"/>
              <a:t>lookup RB </a:t>
            </a:r>
            <a:r>
              <a:rPr lang="en-US" b="0" dirty="0"/>
              <a:t>in a table from this </a:t>
            </a:r>
            <a:r>
              <a:rPr lang="en-US" b="0" dirty="0" smtClean="0"/>
              <a:t>pair</a:t>
            </a:r>
          </a:p>
          <a:p>
            <a:pPr lvl="1"/>
            <a:r>
              <a:rPr lang="en-US" b="0" dirty="0" smtClean="0"/>
              <a:t>Map </a:t>
            </a:r>
            <a:r>
              <a:rPr lang="en-US" b="0" dirty="0"/>
              <a:t>size = Number of RBs and must be proportional </a:t>
            </a:r>
            <a:r>
              <a:rPr lang="en-US" b="0" dirty="0" smtClean="0"/>
              <a:t>to size </a:t>
            </a:r>
            <a:r>
              <a:rPr lang="en-US" b="0" dirty="0"/>
              <a:t>of total </a:t>
            </a:r>
            <a:r>
              <a:rPr lang="en-US" b="0" dirty="0" smtClean="0"/>
              <a:t>storage</a:t>
            </a:r>
            <a:endParaRPr lang="en-US" b="0" dirty="0"/>
          </a:p>
          <a:p>
            <a:r>
              <a:rPr lang="en-US" b="0" dirty="0" smtClean="0"/>
              <a:t>How to handle thrashing (too much active write data)?</a:t>
            </a:r>
          </a:p>
          <a:p>
            <a:pPr lvl="1"/>
            <a:r>
              <a:rPr lang="en-US" b="0" dirty="0" smtClean="0"/>
              <a:t>Automatically revert to directly writing RBs to RAID 5!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1216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133475"/>
            <a:ext cx="8140700" cy="3857625"/>
          </a:xfrm>
        </p:spPr>
        <p:txBody>
          <a:bodyPr>
            <a:normAutofit/>
          </a:bodyPr>
          <a:lstStyle/>
          <a:p>
            <a:r>
              <a:rPr lang="en-US" b="0" dirty="0" smtClean="0"/>
              <a:t>Disks </a:t>
            </a:r>
            <a:r>
              <a:rPr lang="en-US" b="0" dirty="0"/>
              <a:t>writes </a:t>
            </a:r>
            <a:r>
              <a:rPr lang="en-US" b="0" dirty="0" smtClean="0"/>
              <a:t>go </a:t>
            </a:r>
            <a:r>
              <a:rPr lang="en-US" b="0" dirty="0"/>
              <a:t>to two disks (since newly written data is “hot”). </a:t>
            </a:r>
            <a:endParaRPr lang="en-US" b="0" dirty="0" smtClean="0"/>
          </a:p>
          <a:p>
            <a:pPr lvl="1"/>
            <a:r>
              <a:rPr lang="en-US" b="0" dirty="0" smtClean="0"/>
              <a:t>Must </a:t>
            </a:r>
            <a:r>
              <a:rPr lang="en-US" b="0" dirty="0"/>
              <a:t>wait </a:t>
            </a:r>
            <a:r>
              <a:rPr lang="en-US" b="0" dirty="0" smtClean="0"/>
              <a:t>for both </a:t>
            </a:r>
            <a:r>
              <a:rPr lang="en-US" b="0" dirty="0"/>
              <a:t>to complete </a:t>
            </a:r>
            <a:r>
              <a:rPr lang="en-US" b="0" dirty="0" smtClean="0"/>
              <a:t> </a:t>
            </a:r>
            <a:r>
              <a:rPr lang="en-US" dirty="0" smtClean="0"/>
              <a:t>- </a:t>
            </a:r>
            <a:r>
              <a:rPr lang="en-US" b="0" dirty="0" smtClean="0"/>
              <a:t>why? </a:t>
            </a:r>
            <a:endParaRPr lang="en-US" b="0" dirty="0"/>
          </a:p>
          <a:p>
            <a:pPr lvl="1"/>
            <a:r>
              <a:rPr lang="en-US" b="0" dirty="0" smtClean="0"/>
              <a:t>Does </a:t>
            </a:r>
            <a:r>
              <a:rPr lang="en-US" b="0" dirty="0"/>
              <a:t>the host have to wait for both? No, just for </a:t>
            </a:r>
            <a:r>
              <a:rPr lang="en-US" b="0" dirty="0" smtClean="0"/>
              <a:t>NVRAM</a:t>
            </a:r>
          </a:p>
          <a:p>
            <a:r>
              <a:rPr lang="en-US" b="0" dirty="0"/>
              <a:t>Controller uses cache for reads</a:t>
            </a:r>
          </a:p>
          <a:p>
            <a:r>
              <a:rPr lang="en-US" b="0" dirty="0"/>
              <a:t>Controller uses NVRAM for fast commit, then moves data to disks</a:t>
            </a:r>
          </a:p>
          <a:p>
            <a:pPr lvl="1"/>
            <a:r>
              <a:rPr lang="en-US" b="0" dirty="0" smtClean="0"/>
              <a:t>What </a:t>
            </a:r>
            <a:r>
              <a:rPr lang="en-US" b="0" dirty="0"/>
              <a:t>if NVRAM is full? Block until NVRAM </a:t>
            </a:r>
            <a:r>
              <a:rPr lang="en-US" b="0" dirty="0" smtClean="0"/>
              <a:t>flushed </a:t>
            </a:r>
            <a:r>
              <a:rPr lang="en-US" b="0" dirty="0"/>
              <a:t>to disk, then write to </a:t>
            </a:r>
            <a:r>
              <a:rPr lang="en-US" b="0" dirty="0" smtClean="0"/>
              <a:t>NVRAM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7534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0" y="828675"/>
            <a:ext cx="8928100" cy="4162425"/>
          </a:xfrm>
        </p:spPr>
        <p:txBody>
          <a:bodyPr>
            <a:normAutofit/>
          </a:bodyPr>
          <a:lstStyle/>
          <a:p>
            <a:r>
              <a:rPr lang="en-US" b="0" dirty="0" smtClean="0"/>
              <a:t>What </a:t>
            </a:r>
            <a:r>
              <a:rPr lang="en-US" b="0" dirty="0"/>
              <a:t>happens in the background? </a:t>
            </a:r>
            <a:endParaRPr lang="en-US" b="0" dirty="0" smtClean="0"/>
          </a:p>
          <a:p>
            <a:pPr lvl="1"/>
            <a:r>
              <a:rPr lang="en-US" b="0" dirty="0" smtClean="0"/>
              <a:t>1</a:t>
            </a:r>
            <a:r>
              <a:rPr lang="en-US" b="0" dirty="0"/>
              <a:t>) compaction, 2) migration, 3) </a:t>
            </a:r>
            <a:r>
              <a:rPr lang="en-US" b="0" dirty="0" smtClean="0"/>
              <a:t>balancing</a:t>
            </a:r>
            <a:endParaRPr lang="en-US" b="0" dirty="0"/>
          </a:p>
          <a:p>
            <a:r>
              <a:rPr lang="en-US" b="0" dirty="0" smtClean="0"/>
              <a:t>Compaction</a:t>
            </a:r>
            <a:r>
              <a:rPr lang="en-US" b="0" dirty="0"/>
              <a:t>: clean </a:t>
            </a:r>
            <a:r>
              <a:rPr lang="en-US" b="0" dirty="0" smtClean="0"/>
              <a:t>RAID 5 </a:t>
            </a:r>
            <a:r>
              <a:rPr lang="en-US" b="0" dirty="0"/>
              <a:t>and plug holes in the mirrored </a:t>
            </a:r>
            <a:r>
              <a:rPr lang="en-US" b="0" dirty="0" smtClean="0"/>
              <a:t>disks </a:t>
            </a:r>
          </a:p>
          <a:p>
            <a:pPr lvl="1"/>
            <a:r>
              <a:rPr lang="en-US" b="0" dirty="0" smtClean="0"/>
              <a:t>Do </a:t>
            </a:r>
            <a:r>
              <a:rPr lang="en-US" b="0" dirty="0"/>
              <a:t>mirrored </a:t>
            </a:r>
            <a:r>
              <a:rPr lang="en-US" b="0" dirty="0" smtClean="0"/>
              <a:t>disks get </a:t>
            </a:r>
            <a:r>
              <a:rPr lang="en-US" b="0" dirty="0"/>
              <a:t>cleaned? Yes, when a PEG is needed for RAID5; i.e., pick a disks with lots of </a:t>
            </a:r>
            <a:r>
              <a:rPr lang="en-US" b="0" dirty="0" smtClean="0"/>
              <a:t>holes and </a:t>
            </a:r>
            <a:r>
              <a:rPr lang="en-US" b="0" dirty="0"/>
              <a:t>move its used RBs to other </a:t>
            </a:r>
            <a:r>
              <a:rPr lang="en-US" b="0" dirty="0" smtClean="0"/>
              <a:t>disks </a:t>
            </a:r>
            <a:r>
              <a:rPr lang="en-US" b="0" dirty="0"/>
              <a:t>Resulting empty PEG is now usable by </a:t>
            </a:r>
            <a:r>
              <a:rPr lang="en-US" b="0" dirty="0" smtClean="0"/>
              <a:t>RAID5</a:t>
            </a:r>
            <a:endParaRPr lang="en-US" b="0" dirty="0"/>
          </a:p>
          <a:p>
            <a:pPr lvl="1"/>
            <a:r>
              <a:rPr lang="en-US" b="0" dirty="0" smtClean="0"/>
              <a:t>What </a:t>
            </a:r>
            <a:r>
              <a:rPr lang="en-US" b="0" dirty="0"/>
              <a:t>if there aren’t enough holes? </a:t>
            </a:r>
            <a:r>
              <a:rPr lang="en-US" b="0" dirty="0" smtClean="0"/>
              <a:t>Write </a:t>
            </a:r>
            <a:r>
              <a:rPr lang="en-US" b="0" dirty="0"/>
              <a:t>the excess RBs to RAID5, then reclaim </a:t>
            </a:r>
            <a:r>
              <a:rPr lang="en-US" b="0" dirty="0" smtClean="0"/>
              <a:t>the PEG</a:t>
            </a:r>
            <a:endParaRPr lang="en-US" b="0" dirty="0"/>
          </a:p>
          <a:p>
            <a:r>
              <a:rPr lang="en-US" b="0" dirty="0" smtClean="0"/>
              <a:t>Migration</a:t>
            </a:r>
            <a:r>
              <a:rPr lang="en-US" b="0" dirty="0"/>
              <a:t>: which RBs to demote? Least-recently-</a:t>
            </a:r>
            <a:r>
              <a:rPr lang="en-US" dirty="0"/>
              <a:t>written (not LRU)</a:t>
            </a:r>
          </a:p>
          <a:p>
            <a:r>
              <a:rPr lang="en-US" b="0" dirty="0" smtClean="0"/>
              <a:t>Balancing</a:t>
            </a:r>
            <a:r>
              <a:rPr lang="en-US" b="0" dirty="0"/>
              <a:t>: make sure data evenly spread across the disks. (Most important when </a:t>
            </a:r>
            <a:r>
              <a:rPr lang="en-US" b="0" dirty="0" smtClean="0"/>
              <a:t>you add </a:t>
            </a:r>
            <a:r>
              <a:rPr lang="en-US" b="0" dirty="0"/>
              <a:t>a new disk)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5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04775"/>
            <a:ext cx="8850312" cy="857250"/>
          </a:xfrm>
        </p:spPr>
        <p:txBody>
          <a:bodyPr/>
          <a:lstStyle/>
          <a:p>
            <a:r>
              <a:rPr lang="en-US" dirty="0" smtClean="0"/>
              <a:t>RAID Basics: Levels* of RAID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1033079"/>
            <a:ext cx="6438900" cy="37548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b="0" dirty="0" smtClean="0"/>
              <a:t>RAID 0: </a:t>
            </a:r>
            <a:r>
              <a:rPr lang="en-US" sz="2400" b="0" dirty="0"/>
              <a:t>striping with no parity (just bandwidth</a:t>
            </a:r>
            <a:r>
              <a:rPr lang="en-US" sz="2400" b="0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High read/write throughput; theoretically </a:t>
            </a:r>
            <a:r>
              <a:rPr lang="en-US" dirty="0" err="1" smtClean="0"/>
              <a:t>Nx</a:t>
            </a:r>
            <a:r>
              <a:rPr lang="en-US" dirty="0" smtClean="0"/>
              <a:t> where N is number of disks</a:t>
            </a:r>
          </a:p>
          <a:p>
            <a:pPr lvl="1">
              <a:lnSpc>
                <a:spcPct val="110000"/>
              </a:lnSpc>
            </a:pPr>
            <a:r>
              <a:rPr lang="en-US" sz="2000" b="0" dirty="0" smtClean="0"/>
              <a:t>No data redundancy</a:t>
            </a:r>
          </a:p>
          <a:p>
            <a:pPr lvl="3">
              <a:lnSpc>
                <a:spcPct val="110000"/>
              </a:lnSpc>
            </a:pPr>
            <a:endParaRPr lang="en-US" sz="1400" b="0" dirty="0"/>
          </a:p>
          <a:p>
            <a:pPr lvl="4">
              <a:lnSpc>
                <a:spcPct val="110000"/>
              </a:lnSpc>
            </a:pPr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4597400"/>
            <a:ext cx="356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Levels </a:t>
            </a:r>
            <a:r>
              <a:rPr lang="en-US" dirty="0">
                <a:latin typeface="Helvetica Neue Light"/>
                <a:cs typeface="Helvetica Neue Light"/>
              </a:rPr>
              <a:t>in </a:t>
            </a:r>
            <a:r>
              <a:rPr lang="en-US" dirty="0">
                <a:solidFill>
                  <a:srgbClr val="FF0000"/>
                </a:solidFill>
                <a:latin typeface="Helvetica Neue Light"/>
                <a:cs typeface="Helvetica Neue Light"/>
              </a:rPr>
              <a:t>RED</a:t>
            </a:r>
            <a:r>
              <a:rPr lang="en-US" dirty="0">
                <a:latin typeface="Helvetica Neue Light"/>
                <a:cs typeface="Helvetica Neue Light"/>
              </a:rPr>
              <a:t> </a:t>
            </a:r>
            <a:r>
              <a:rPr lang="en-US" dirty="0" smtClean="0">
                <a:latin typeface="Helvetica Neue Light"/>
                <a:cs typeface="Helvetica Neue Light"/>
              </a:rPr>
              <a:t>are used in practice</a:t>
            </a:r>
            <a:endParaRPr lang="en-US" dirty="0">
              <a:latin typeface="Helvetica Neue Light"/>
              <a:cs typeface="Helvetica Neue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67942"/>
            <a:ext cx="2095501" cy="32270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34100" y="3747185"/>
            <a:ext cx="30099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Helvetica Neue Light"/>
                <a:cs typeface="Helvetica Neue Light"/>
              </a:rPr>
              <a:t>https://</a:t>
            </a:r>
            <a:r>
              <a:rPr lang="en-US" sz="1000" dirty="0" err="1">
                <a:latin typeface="Helvetica Neue Light"/>
                <a:cs typeface="Helvetica Neue Light"/>
              </a:rPr>
              <a:t>en.wikipedia.org</a:t>
            </a:r>
            <a:r>
              <a:rPr lang="en-US" sz="1000" dirty="0">
                <a:latin typeface="Helvetica Neue Light"/>
                <a:cs typeface="Helvetica Neue Light"/>
              </a:rPr>
              <a:t>/wiki/</a:t>
            </a:r>
            <a:r>
              <a:rPr lang="en-US" sz="1000" dirty="0" err="1">
                <a:latin typeface="Helvetica Neue Light"/>
                <a:cs typeface="Helvetica Neue Light"/>
              </a:rPr>
              <a:t>Standard_RAID_levels</a:t>
            </a:r>
            <a:endParaRPr lang="en-US" sz="1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214499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04775"/>
            <a:ext cx="8850312" cy="857250"/>
          </a:xfrm>
        </p:spPr>
        <p:txBody>
          <a:bodyPr/>
          <a:lstStyle/>
          <a:p>
            <a:r>
              <a:rPr lang="en-US" dirty="0" smtClean="0"/>
              <a:t>RAID Basics: Levels* of RAID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1033079"/>
            <a:ext cx="6718300" cy="37548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b="0" dirty="0" smtClean="0"/>
              <a:t>RAID 0: </a:t>
            </a:r>
            <a:r>
              <a:rPr lang="en-US" sz="2400" b="0" dirty="0"/>
              <a:t>striping with no parity (just bandwidth</a:t>
            </a:r>
            <a:r>
              <a:rPr lang="en-US" sz="2400" b="0" dirty="0" smtClean="0"/>
              <a:t>)</a:t>
            </a:r>
          </a:p>
          <a:p>
            <a:pPr marL="1371600" lvl="3" indent="0">
              <a:lnSpc>
                <a:spcPct val="110000"/>
              </a:lnSpc>
              <a:buNone/>
            </a:pPr>
            <a:endParaRPr lang="en-US" sz="1400" b="0" dirty="0"/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RAID </a:t>
            </a:r>
            <a:r>
              <a:rPr lang="en-US" sz="2400" dirty="0">
                <a:solidFill>
                  <a:srgbClr val="FF0000"/>
                </a:solidFill>
              </a:rPr>
              <a:t>1: </a:t>
            </a:r>
            <a:r>
              <a:rPr lang="en-US" sz="2400" dirty="0" smtClean="0">
                <a:solidFill>
                  <a:srgbClr val="FF0000"/>
                </a:solidFill>
              </a:rPr>
              <a:t>Mirroring,</a:t>
            </a:r>
            <a:r>
              <a:rPr lang="en-US" sz="2400" dirty="0" smtClean="0"/>
              <a:t> </a:t>
            </a:r>
            <a:r>
              <a:rPr lang="en-US" sz="2400" b="0" dirty="0" smtClean="0"/>
              <a:t>simple</a:t>
            </a:r>
            <a:r>
              <a:rPr lang="en-US" sz="2400" b="0" dirty="0"/>
              <a:t>, fast, but </a:t>
            </a:r>
            <a:r>
              <a:rPr lang="en-US" dirty="0" smtClean="0"/>
              <a:t>2</a:t>
            </a:r>
            <a:r>
              <a:rPr lang="en-US" sz="2400" b="0" dirty="0" smtClean="0"/>
              <a:t>x storage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tx1"/>
                </a:solidFill>
                <a:latin typeface="Gill Sans Light"/>
                <a:cs typeface="Gill Sans Light"/>
              </a:rPr>
              <a:t>Each </a:t>
            </a:r>
            <a:r>
              <a:rPr lang="en-US" dirty="0">
                <a:solidFill>
                  <a:schemeClr val="tx1"/>
                </a:solidFill>
                <a:latin typeface="Gill Sans Light"/>
                <a:cs typeface="Gill Sans Light"/>
              </a:rPr>
              <a:t>disk is fully duplicated onto its "</a:t>
            </a:r>
            <a:r>
              <a:rPr lang="en-US" dirty="0" smtClean="0">
                <a:solidFill>
                  <a:schemeClr val="tx1"/>
                </a:solidFill>
                <a:latin typeface="Gill Sans Light"/>
                <a:cs typeface="Gill Sans Light"/>
              </a:rPr>
              <a:t>shadow” </a:t>
            </a:r>
            <a:r>
              <a:rPr lang="en-US" dirty="0" smtClean="0">
                <a:solidFill>
                  <a:schemeClr val="tx1"/>
                </a:solidFill>
                <a:latin typeface="Gill Sans Light"/>
                <a:cs typeface="Gill Sans Light"/>
                <a:sym typeface="Wingdings"/>
              </a:rPr>
              <a:t> high availability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tx1"/>
                </a:solidFill>
                <a:latin typeface="Gill Sans Light"/>
                <a:cs typeface="Gill Sans Light"/>
                <a:sym typeface="Wingdings"/>
              </a:rPr>
              <a:t>Read throughput (</a:t>
            </a:r>
            <a:r>
              <a:rPr lang="en-US" dirty="0">
                <a:solidFill>
                  <a:schemeClr val="tx1"/>
                </a:solidFill>
                <a:latin typeface="Gill Sans Light"/>
                <a:cs typeface="Gill Sans Light"/>
                <a:sym typeface="Wingdings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Gill Sans Light"/>
                <a:cs typeface="Gill Sans Light"/>
                <a:sym typeface="Wingdings"/>
              </a:rPr>
              <a:t>x) assuming N disks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tx1"/>
                </a:solidFill>
                <a:latin typeface="Gill Sans Light"/>
                <a:cs typeface="Gill Sans Light"/>
                <a:sym typeface="Wingdings"/>
              </a:rPr>
              <a:t>Writes (1x):  two physical writes </a:t>
            </a:r>
            <a:endParaRPr lang="en-US" dirty="0">
              <a:solidFill>
                <a:schemeClr val="tx1"/>
              </a:solidFill>
              <a:latin typeface="Gill Sans Light"/>
              <a:cs typeface="Gill Sans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0" y="4597400"/>
            <a:ext cx="356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Levels </a:t>
            </a:r>
            <a:r>
              <a:rPr lang="en-US" dirty="0">
                <a:latin typeface="Helvetica Neue Light"/>
                <a:cs typeface="Helvetica Neue Light"/>
              </a:rPr>
              <a:t>in </a:t>
            </a:r>
            <a:r>
              <a:rPr lang="en-US" dirty="0">
                <a:solidFill>
                  <a:srgbClr val="FF0000"/>
                </a:solidFill>
                <a:latin typeface="Helvetica Neue Light"/>
                <a:cs typeface="Helvetica Neue Light"/>
              </a:rPr>
              <a:t>RED</a:t>
            </a:r>
            <a:r>
              <a:rPr lang="en-US" dirty="0">
                <a:latin typeface="Helvetica Neue Light"/>
                <a:cs typeface="Helvetica Neue Light"/>
              </a:rPr>
              <a:t> </a:t>
            </a:r>
            <a:r>
              <a:rPr lang="en-US" dirty="0" smtClean="0">
                <a:latin typeface="Helvetica Neue Light"/>
                <a:cs typeface="Helvetica Neue Light"/>
              </a:rPr>
              <a:t>are used in practice</a:t>
            </a:r>
            <a:endParaRPr lang="en-US" dirty="0">
              <a:latin typeface="Helvetica Neue Light"/>
              <a:cs typeface="Helvetica Neue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101" y="825500"/>
            <a:ext cx="2078182" cy="3200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34100" y="3937685"/>
            <a:ext cx="30099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Helvetica Neue Light"/>
                <a:cs typeface="Helvetica Neue Light"/>
              </a:rPr>
              <a:t>https://</a:t>
            </a:r>
            <a:r>
              <a:rPr lang="en-US" sz="1000" dirty="0" err="1">
                <a:latin typeface="Helvetica Neue Light"/>
                <a:cs typeface="Helvetica Neue Light"/>
              </a:rPr>
              <a:t>en.wikipedia.org</a:t>
            </a:r>
            <a:r>
              <a:rPr lang="en-US" sz="1000" dirty="0">
                <a:latin typeface="Helvetica Neue Light"/>
                <a:cs typeface="Helvetica Neue Light"/>
              </a:rPr>
              <a:t>/wiki/</a:t>
            </a:r>
            <a:r>
              <a:rPr lang="en-US" sz="1000" dirty="0" err="1">
                <a:latin typeface="Helvetica Neue Light"/>
                <a:cs typeface="Helvetica Neue Light"/>
              </a:rPr>
              <a:t>Standard_RAID_levels</a:t>
            </a:r>
            <a:endParaRPr lang="en-US" sz="1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482162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04775"/>
            <a:ext cx="8850312" cy="857250"/>
          </a:xfrm>
        </p:spPr>
        <p:txBody>
          <a:bodyPr/>
          <a:lstStyle/>
          <a:p>
            <a:r>
              <a:rPr lang="en-US" dirty="0" smtClean="0"/>
              <a:t>RAID Basics: Levels* of RAID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1033079"/>
            <a:ext cx="9042400" cy="19133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b="0" dirty="0" smtClean="0"/>
              <a:t>RAID 2: bit-level interleaving with Hamming error-correcting codes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</a:t>
            </a:r>
            <a:r>
              <a:rPr lang="en-US" dirty="0" smtClean="0"/>
              <a:t> bit Hamming code can detect d-1 errors and correct (d-1)/2 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Need s</a:t>
            </a:r>
            <a:r>
              <a:rPr lang="en-US" b="0" dirty="0" smtClean="0"/>
              <a:t>ynchronized disks, i.e., spin at same angular rotation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0" y="4597400"/>
            <a:ext cx="356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Levels </a:t>
            </a:r>
            <a:r>
              <a:rPr lang="en-US" dirty="0">
                <a:latin typeface="Helvetica Neue Light"/>
                <a:cs typeface="Helvetica Neue Light"/>
              </a:rPr>
              <a:t>in </a:t>
            </a:r>
            <a:r>
              <a:rPr lang="en-US" dirty="0">
                <a:solidFill>
                  <a:srgbClr val="FF0000"/>
                </a:solidFill>
                <a:latin typeface="Helvetica Neue Light"/>
                <a:cs typeface="Helvetica Neue Light"/>
              </a:rPr>
              <a:t>RED</a:t>
            </a:r>
            <a:r>
              <a:rPr lang="en-US" dirty="0">
                <a:latin typeface="Helvetica Neue Light"/>
                <a:cs typeface="Helvetica Neue Light"/>
              </a:rPr>
              <a:t> </a:t>
            </a:r>
            <a:r>
              <a:rPr lang="en-US" dirty="0" smtClean="0">
                <a:latin typeface="Helvetica Neue Light"/>
                <a:cs typeface="Helvetica Neue Light"/>
              </a:rPr>
              <a:t>are used in practice</a:t>
            </a:r>
            <a:endParaRPr lang="en-US" dirty="0">
              <a:latin typeface="Helvetica Neue Light"/>
              <a:cs typeface="Helvetica Neue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2159000"/>
            <a:ext cx="4902200" cy="2451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63800" y="4547285"/>
            <a:ext cx="30099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Helvetica Neue Light"/>
                <a:cs typeface="Helvetica Neue Light"/>
              </a:rPr>
              <a:t>https://</a:t>
            </a:r>
            <a:r>
              <a:rPr lang="en-US" sz="1000" dirty="0" err="1">
                <a:latin typeface="Helvetica Neue Light"/>
                <a:cs typeface="Helvetica Neue Light"/>
              </a:rPr>
              <a:t>en.wikipedia.org</a:t>
            </a:r>
            <a:r>
              <a:rPr lang="en-US" sz="1000" dirty="0">
                <a:latin typeface="Helvetica Neue Light"/>
                <a:cs typeface="Helvetica Neue Light"/>
              </a:rPr>
              <a:t>/wiki/</a:t>
            </a:r>
            <a:r>
              <a:rPr lang="en-US" sz="1000" dirty="0" err="1">
                <a:latin typeface="Helvetica Neue Light"/>
                <a:cs typeface="Helvetica Neue Light"/>
              </a:rPr>
              <a:t>Standard_RAID_levels</a:t>
            </a:r>
            <a:endParaRPr lang="en-US" sz="1000" dirty="0">
              <a:latin typeface="Helvetica Neue Light"/>
              <a:cs typeface="Helvetica Neue Ligh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663700" y="2387600"/>
            <a:ext cx="6892747" cy="622300"/>
            <a:chOff x="1663700" y="2387600"/>
            <a:chExt cx="6892747" cy="622300"/>
          </a:xfrm>
        </p:grpSpPr>
        <p:sp>
          <p:nvSpPr>
            <p:cNvPr id="8" name="Rectangle 7"/>
            <p:cNvSpPr/>
            <p:nvPr/>
          </p:nvSpPr>
          <p:spPr>
            <a:xfrm>
              <a:off x="1663700" y="2667000"/>
              <a:ext cx="4914900" cy="342900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45300" y="2387600"/>
              <a:ext cx="1711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Hamming code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cxnSp>
          <p:nvCxnSpPr>
            <p:cNvPr id="10" name="Straight Connector 9"/>
            <p:cNvCxnSpPr>
              <a:stCxn id="9" idx="1"/>
            </p:cNvCxnSpPr>
            <p:nvPr/>
          </p:nvCxnSpPr>
          <p:spPr>
            <a:xfrm flipH="1">
              <a:off x="6565900" y="2572266"/>
              <a:ext cx="279400" cy="323334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8827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04775"/>
            <a:ext cx="8850312" cy="857250"/>
          </a:xfrm>
        </p:spPr>
        <p:txBody>
          <a:bodyPr/>
          <a:lstStyle/>
          <a:p>
            <a:r>
              <a:rPr lang="en-US" dirty="0" smtClean="0"/>
              <a:t>RAID Basics: Levels* of RAID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1020379"/>
            <a:ext cx="9042400" cy="14688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b="0" dirty="0" smtClean="0"/>
              <a:t>RAID 3: byte-level striping with dedicated parity disk</a:t>
            </a:r>
          </a:p>
          <a:p>
            <a:pPr lvl="1">
              <a:lnSpc>
                <a:spcPct val="110000"/>
              </a:lnSpc>
            </a:pPr>
            <a:r>
              <a:rPr lang="en-US" sz="2200" b="0" dirty="0" smtClean="0"/>
              <a:t>Dedicated parity disk is write bottleneck</a:t>
            </a:r>
            <a:r>
              <a:rPr lang="en-US" sz="2200" dirty="0" smtClean="0"/>
              <a:t>:</a:t>
            </a:r>
            <a:r>
              <a:rPr lang="en-US" sz="2200" b="0" dirty="0" smtClean="0"/>
              <a:t> every write writes parity</a:t>
            </a:r>
            <a:endParaRPr lang="en-US" sz="22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4584700"/>
            <a:ext cx="356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Levels </a:t>
            </a:r>
            <a:r>
              <a:rPr lang="en-US" dirty="0">
                <a:latin typeface="Helvetica Neue Light"/>
                <a:cs typeface="Helvetica Neue Light"/>
              </a:rPr>
              <a:t>in </a:t>
            </a:r>
            <a:r>
              <a:rPr lang="en-US" dirty="0">
                <a:solidFill>
                  <a:srgbClr val="FF0000"/>
                </a:solidFill>
                <a:latin typeface="Helvetica Neue Light"/>
                <a:cs typeface="Helvetica Neue Light"/>
              </a:rPr>
              <a:t>RED</a:t>
            </a:r>
            <a:r>
              <a:rPr lang="en-US" dirty="0">
                <a:latin typeface="Helvetica Neue Light"/>
                <a:cs typeface="Helvetica Neue Light"/>
              </a:rPr>
              <a:t> </a:t>
            </a:r>
            <a:r>
              <a:rPr lang="en-US" dirty="0" smtClean="0">
                <a:latin typeface="Helvetica Neue Light"/>
                <a:cs typeface="Helvetica Neue Light"/>
              </a:rPr>
              <a:t>are used in practice</a:t>
            </a:r>
            <a:endParaRPr lang="en-US" dirty="0">
              <a:latin typeface="Helvetica Neue Light"/>
              <a:cs typeface="Helvetica Neue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2108200"/>
            <a:ext cx="3312298" cy="2451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78000" y="4521885"/>
            <a:ext cx="30099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Helvetica Neue Light"/>
                <a:cs typeface="Helvetica Neue Light"/>
              </a:rPr>
              <a:t>https://</a:t>
            </a:r>
            <a:r>
              <a:rPr lang="en-US" sz="1000" dirty="0" err="1">
                <a:latin typeface="Helvetica Neue Light"/>
                <a:cs typeface="Helvetica Neue Light"/>
              </a:rPr>
              <a:t>en.wikipedia.org</a:t>
            </a:r>
            <a:r>
              <a:rPr lang="en-US" sz="1000" dirty="0">
                <a:latin typeface="Helvetica Neue Light"/>
                <a:cs typeface="Helvetica Neue Light"/>
              </a:rPr>
              <a:t>/wiki/</a:t>
            </a:r>
            <a:r>
              <a:rPr lang="en-US" sz="1000" dirty="0" err="1">
                <a:latin typeface="Helvetica Neue Light"/>
                <a:cs typeface="Helvetica Neue Light"/>
              </a:rPr>
              <a:t>Standard_RAID_levels</a:t>
            </a:r>
            <a:endParaRPr lang="en-US" sz="1000" dirty="0">
              <a:latin typeface="Helvetica Neue Light"/>
              <a:cs typeface="Helvetica Neue Ligh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03700" y="2336800"/>
            <a:ext cx="2239164" cy="2209800"/>
            <a:chOff x="4203700" y="2336800"/>
            <a:chExt cx="2239164" cy="2209800"/>
          </a:xfrm>
        </p:grpSpPr>
        <p:sp>
          <p:nvSpPr>
            <p:cNvPr id="7" name="Rectangle 6"/>
            <p:cNvSpPr/>
            <p:nvPr/>
          </p:nvSpPr>
          <p:spPr>
            <a:xfrm>
              <a:off x="4203700" y="2336800"/>
              <a:ext cx="762000" cy="2209800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45100" y="2819400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 Light"/>
                  <a:cs typeface="Helvetica Neue Light"/>
                </a:rPr>
                <a:t>p</a:t>
              </a:r>
              <a:r>
                <a:rPr lang="en-US" dirty="0" smtClean="0">
                  <a:latin typeface="Helvetica Neue Light"/>
                  <a:cs typeface="Helvetica Neue Light"/>
                </a:rPr>
                <a:t>arity disk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cxnSp>
          <p:nvCxnSpPr>
            <p:cNvPr id="10" name="Straight Connector 9"/>
            <p:cNvCxnSpPr>
              <a:stCxn id="8" idx="1"/>
            </p:cNvCxnSpPr>
            <p:nvPr/>
          </p:nvCxnSpPr>
          <p:spPr>
            <a:xfrm flipH="1">
              <a:off x="4965700" y="3004066"/>
              <a:ext cx="279400" cy="323334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4624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92075"/>
            <a:ext cx="8850312" cy="857250"/>
          </a:xfrm>
        </p:spPr>
        <p:txBody>
          <a:bodyPr/>
          <a:lstStyle/>
          <a:p>
            <a:r>
              <a:rPr lang="en-US" dirty="0"/>
              <a:t>RAID Basics: Levels* of RAID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927100"/>
            <a:ext cx="9042400" cy="1079500"/>
          </a:xfrm>
        </p:spPr>
        <p:txBody>
          <a:bodyPr>
            <a:normAutofit/>
          </a:bodyPr>
          <a:lstStyle/>
          <a:p>
            <a:r>
              <a:rPr lang="en-US" sz="2400" b="0" dirty="0" smtClean="0"/>
              <a:t>RAID </a:t>
            </a:r>
            <a:r>
              <a:rPr lang="en-US" sz="2400" b="0" dirty="0"/>
              <a:t>4</a:t>
            </a:r>
            <a:r>
              <a:rPr lang="en-US" sz="2400" b="0" dirty="0" smtClean="0"/>
              <a:t>: block-level striping with dedicated </a:t>
            </a:r>
            <a:r>
              <a:rPr lang="en-US" sz="2400" b="0" dirty="0"/>
              <a:t>parity </a:t>
            </a:r>
            <a:r>
              <a:rPr lang="en-US" sz="2400" b="0" dirty="0" smtClean="0"/>
              <a:t>disk</a:t>
            </a:r>
            <a:endParaRPr lang="en-US" sz="2400" b="0" dirty="0"/>
          </a:p>
          <a:p>
            <a:pPr lvl="1"/>
            <a:r>
              <a:rPr lang="en-US" sz="2200" b="0" dirty="0" smtClean="0"/>
              <a:t>Same bottleneck problems as RAID 3</a:t>
            </a:r>
          </a:p>
          <a:p>
            <a:pPr lvl="4"/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4597400"/>
            <a:ext cx="356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Levels </a:t>
            </a:r>
            <a:r>
              <a:rPr lang="en-US" dirty="0">
                <a:latin typeface="Helvetica Neue Light"/>
                <a:cs typeface="Helvetica Neue Light"/>
              </a:rPr>
              <a:t>in </a:t>
            </a:r>
            <a:r>
              <a:rPr lang="en-US" dirty="0">
                <a:solidFill>
                  <a:srgbClr val="FF0000"/>
                </a:solidFill>
                <a:latin typeface="Helvetica Neue Light"/>
                <a:cs typeface="Helvetica Neue Light"/>
              </a:rPr>
              <a:t>RED</a:t>
            </a:r>
            <a:r>
              <a:rPr lang="en-US" dirty="0">
                <a:latin typeface="Helvetica Neue Light"/>
                <a:cs typeface="Helvetica Neue Light"/>
              </a:rPr>
              <a:t> </a:t>
            </a:r>
            <a:r>
              <a:rPr lang="en-US" dirty="0" smtClean="0">
                <a:latin typeface="Helvetica Neue Light"/>
                <a:cs typeface="Helvetica Neue Light"/>
              </a:rPr>
              <a:t>are used in practice</a:t>
            </a:r>
            <a:endParaRPr lang="en-US" dirty="0">
              <a:latin typeface="Helvetica Neue Light"/>
              <a:cs typeface="Helvetica Neue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709674"/>
            <a:ext cx="3970981" cy="29385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57400" y="4521885"/>
            <a:ext cx="30099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Helvetica Neue Light"/>
                <a:cs typeface="Helvetica Neue Light"/>
              </a:rPr>
              <a:t>https://</a:t>
            </a:r>
            <a:r>
              <a:rPr lang="en-US" sz="1000" dirty="0" err="1">
                <a:latin typeface="Helvetica Neue Light"/>
                <a:cs typeface="Helvetica Neue Light"/>
              </a:rPr>
              <a:t>en.wikipedia.org</a:t>
            </a:r>
            <a:r>
              <a:rPr lang="en-US" sz="1000" dirty="0">
                <a:latin typeface="Helvetica Neue Light"/>
                <a:cs typeface="Helvetica Neue Light"/>
              </a:rPr>
              <a:t>/wiki/</a:t>
            </a:r>
            <a:r>
              <a:rPr lang="en-US" sz="1000" dirty="0" err="1">
                <a:latin typeface="Helvetica Neue Light"/>
                <a:cs typeface="Helvetica Neue Light"/>
              </a:rPr>
              <a:t>Standard_RAID_levels</a:t>
            </a:r>
            <a:endParaRPr lang="en-US" sz="1000" dirty="0">
              <a:latin typeface="Helvetica Neue Light"/>
              <a:cs typeface="Helvetica Neue Ligh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775200" y="2197100"/>
            <a:ext cx="2500466" cy="2349500"/>
            <a:chOff x="4775200" y="2197100"/>
            <a:chExt cx="2500466" cy="2349500"/>
          </a:xfrm>
        </p:grpSpPr>
        <p:sp>
          <p:nvSpPr>
            <p:cNvPr id="8" name="Rectangle 7"/>
            <p:cNvSpPr/>
            <p:nvPr/>
          </p:nvSpPr>
          <p:spPr>
            <a:xfrm>
              <a:off x="4775200" y="2197100"/>
              <a:ext cx="863600" cy="2349500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18200" y="2819400"/>
              <a:ext cx="1357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 Neue Light"/>
                  <a:cs typeface="Helvetica Neue Light"/>
                </a:rPr>
                <a:t>p</a:t>
              </a:r>
              <a:r>
                <a:rPr lang="en-US" dirty="0" smtClean="0">
                  <a:latin typeface="Helvetica Neue Light"/>
                  <a:cs typeface="Helvetica Neue Light"/>
                </a:rPr>
                <a:t>arity disk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cxnSp>
          <p:nvCxnSpPr>
            <p:cNvPr id="10" name="Straight Connector 9"/>
            <p:cNvCxnSpPr>
              <a:stCxn id="9" idx="1"/>
            </p:cNvCxnSpPr>
            <p:nvPr/>
          </p:nvCxnSpPr>
          <p:spPr>
            <a:xfrm flipH="1">
              <a:off x="5638800" y="3004066"/>
              <a:ext cx="279400" cy="323334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5456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92075"/>
            <a:ext cx="8850312" cy="857250"/>
          </a:xfrm>
        </p:spPr>
        <p:txBody>
          <a:bodyPr/>
          <a:lstStyle/>
          <a:p>
            <a:r>
              <a:rPr lang="en-US" dirty="0"/>
              <a:t>RAID Basics: Levels* of RAID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927100"/>
            <a:ext cx="9042400" cy="38227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RAID </a:t>
            </a:r>
            <a:r>
              <a:rPr lang="en-US" sz="2400" dirty="0">
                <a:solidFill>
                  <a:srgbClr val="FF0000"/>
                </a:solidFill>
              </a:rPr>
              <a:t>5: </a:t>
            </a:r>
            <a:r>
              <a:rPr lang="en-US" sz="2400" dirty="0" smtClean="0">
                <a:solidFill>
                  <a:srgbClr val="FF0000"/>
                </a:solidFill>
              </a:rPr>
              <a:t>block-level striping with </a:t>
            </a:r>
            <a:r>
              <a:rPr lang="en-US" sz="2400" i="1" dirty="0" smtClean="0">
                <a:solidFill>
                  <a:srgbClr val="FF0000"/>
                </a:solidFill>
              </a:rPr>
              <a:t>rotating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parity </a:t>
            </a:r>
            <a:r>
              <a:rPr lang="en-US" sz="2400" dirty="0" smtClean="0">
                <a:solidFill>
                  <a:srgbClr val="FF0000"/>
                </a:solidFill>
              </a:rPr>
              <a:t>disk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200" b="0" dirty="0"/>
              <a:t>M</a:t>
            </a:r>
            <a:r>
              <a:rPr lang="en-US" sz="2200" b="0" dirty="0" smtClean="0"/>
              <a:t>ost popular; spreads </a:t>
            </a:r>
            <a:r>
              <a:rPr lang="en-US" sz="2200" b="0" dirty="0"/>
              <a:t>out parity </a:t>
            </a:r>
            <a:r>
              <a:rPr lang="en-US" sz="2200" b="0" dirty="0" smtClean="0"/>
              <a:t>load; space 1-1/N, read/write (N-1)x  </a:t>
            </a:r>
          </a:p>
          <a:p>
            <a:pPr lvl="3"/>
            <a:endParaRPr lang="en-US" b="0" dirty="0"/>
          </a:p>
          <a:p>
            <a:pPr marL="457200" lvl="1" indent="0">
              <a:buNone/>
            </a:pPr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4597400"/>
            <a:ext cx="356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Levels </a:t>
            </a:r>
            <a:r>
              <a:rPr lang="en-US" dirty="0">
                <a:latin typeface="Helvetica Neue Light"/>
                <a:cs typeface="Helvetica Neue Light"/>
              </a:rPr>
              <a:t>in </a:t>
            </a:r>
            <a:r>
              <a:rPr lang="en-US" dirty="0">
                <a:solidFill>
                  <a:srgbClr val="FF0000"/>
                </a:solidFill>
                <a:latin typeface="Helvetica Neue Light"/>
                <a:cs typeface="Helvetica Neue Light"/>
              </a:rPr>
              <a:t>RED</a:t>
            </a:r>
            <a:r>
              <a:rPr lang="en-US" dirty="0">
                <a:latin typeface="Helvetica Neue Light"/>
                <a:cs typeface="Helvetica Neue Light"/>
              </a:rPr>
              <a:t> </a:t>
            </a:r>
            <a:r>
              <a:rPr lang="en-US" dirty="0" smtClean="0">
                <a:latin typeface="Helvetica Neue Light"/>
                <a:cs typeface="Helvetica Neue Light"/>
              </a:rPr>
              <a:t>are used in practice</a:t>
            </a:r>
            <a:endParaRPr lang="en-US" dirty="0">
              <a:latin typeface="Helvetica Neue Light"/>
              <a:cs typeface="Helvetica Neue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765554"/>
            <a:ext cx="3746500" cy="27724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57400" y="4521885"/>
            <a:ext cx="30099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Helvetica Neue Light"/>
                <a:cs typeface="Helvetica Neue Light"/>
              </a:rPr>
              <a:t>https://</a:t>
            </a:r>
            <a:r>
              <a:rPr lang="en-US" sz="1000" dirty="0" err="1">
                <a:latin typeface="Helvetica Neue Light"/>
                <a:cs typeface="Helvetica Neue Light"/>
              </a:rPr>
              <a:t>en.wikipedia.org</a:t>
            </a:r>
            <a:r>
              <a:rPr lang="en-US" sz="1000" dirty="0">
                <a:latin typeface="Helvetica Neue Light"/>
                <a:cs typeface="Helvetica Neue Light"/>
              </a:rPr>
              <a:t>/wiki/</a:t>
            </a:r>
            <a:r>
              <a:rPr lang="en-US" sz="1000" dirty="0" err="1">
                <a:latin typeface="Helvetica Neue Light"/>
                <a:cs typeface="Helvetica Neue Light"/>
              </a:rPr>
              <a:t>Standard_RAID_levels</a:t>
            </a:r>
            <a:endParaRPr lang="en-US" sz="1000" dirty="0">
              <a:latin typeface="Helvetica Neue Light"/>
              <a:cs typeface="Helvetica Neue Ligh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866900" y="2260600"/>
            <a:ext cx="5091266" cy="1155700"/>
            <a:chOff x="1866900" y="2260600"/>
            <a:chExt cx="5091266" cy="1155700"/>
          </a:xfrm>
        </p:grpSpPr>
        <p:sp>
          <p:nvSpPr>
            <p:cNvPr id="7" name="Rectangle 6"/>
            <p:cNvSpPr/>
            <p:nvPr/>
          </p:nvSpPr>
          <p:spPr>
            <a:xfrm>
              <a:off x="4622800" y="2260600"/>
              <a:ext cx="787400" cy="495300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33800" y="2603500"/>
              <a:ext cx="736600" cy="381000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94000" y="2819400"/>
              <a:ext cx="736600" cy="381000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66900" y="3035300"/>
              <a:ext cx="736600" cy="381000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00700" y="3022600"/>
              <a:ext cx="1357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 Neue Light"/>
                  <a:cs typeface="Helvetica Neue Light"/>
                </a:rPr>
                <a:t>p</a:t>
              </a:r>
              <a:r>
                <a:rPr lang="en-US" dirty="0" smtClean="0">
                  <a:latin typeface="Helvetica Neue Light"/>
                  <a:cs typeface="Helvetica Neue Light"/>
                </a:rPr>
                <a:t>arity block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cxnSp>
          <p:nvCxnSpPr>
            <p:cNvPr id="12" name="Straight Connector 11"/>
            <p:cNvCxnSpPr>
              <a:stCxn id="7" idx="2"/>
              <a:endCxn id="11" idx="1"/>
            </p:cNvCxnSpPr>
            <p:nvPr/>
          </p:nvCxnSpPr>
          <p:spPr>
            <a:xfrm>
              <a:off x="5016500" y="2755900"/>
              <a:ext cx="584200" cy="451366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3"/>
              <a:endCxn id="11" idx="1"/>
            </p:cNvCxnSpPr>
            <p:nvPr/>
          </p:nvCxnSpPr>
          <p:spPr>
            <a:xfrm>
              <a:off x="4470400" y="2794000"/>
              <a:ext cx="1130300" cy="413266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3"/>
              <a:endCxn id="11" idx="1"/>
            </p:cNvCxnSpPr>
            <p:nvPr/>
          </p:nvCxnSpPr>
          <p:spPr>
            <a:xfrm>
              <a:off x="3530600" y="3009900"/>
              <a:ext cx="2070100" cy="197366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0" idx="3"/>
              <a:endCxn id="11" idx="1"/>
            </p:cNvCxnSpPr>
            <p:nvPr/>
          </p:nvCxnSpPr>
          <p:spPr>
            <a:xfrm flipV="1">
              <a:off x="2603500" y="3207266"/>
              <a:ext cx="2997200" cy="18534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3897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92075"/>
            <a:ext cx="8850312" cy="857250"/>
          </a:xfrm>
        </p:spPr>
        <p:txBody>
          <a:bodyPr/>
          <a:lstStyle/>
          <a:p>
            <a:r>
              <a:rPr lang="en-US" dirty="0"/>
              <a:t>RAID Basics: Levels* of RAID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927100"/>
            <a:ext cx="9042400" cy="38227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RAID </a:t>
            </a:r>
            <a:r>
              <a:rPr lang="en-US" sz="2400" dirty="0">
                <a:solidFill>
                  <a:srgbClr val="FF0000"/>
                </a:solidFill>
              </a:rPr>
              <a:t>5: </a:t>
            </a:r>
            <a:r>
              <a:rPr lang="en-US" sz="2400" dirty="0" smtClean="0">
                <a:solidFill>
                  <a:srgbClr val="FF0000"/>
                </a:solidFill>
              </a:rPr>
              <a:t>block-level striping with </a:t>
            </a:r>
            <a:r>
              <a:rPr lang="en-US" sz="2400" i="1" dirty="0" smtClean="0">
                <a:solidFill>
                  <a:srgbClr val="FF0000"/>
                </a:solidFill>
              </a:rPr>
              <a:t>rotating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parity </a:t>
            </a:r>
            <a:r>
              <a:rPr lang="en-US" sz="2400" dirty="0" smtClean="0">
                <a:solidFill>
                  <a:srgbClr val="FF0000"/>
                </a:solidFill>
              </a:rPr>
              <a:t>disk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200" b="0" dirty="0"/>
              <a:t>M</a:t>
            </a:r>
            <a:r>
              <a:rPr lang="en-US" sz="2200" b="0" dirty="0" smtClean="0"/>
              <a:t>ost popular; spreads </a:t>
            </a:r>
            <a:r>
              <a:rPr lang="en-US" sz="2200" b="0" dirty="0"/>
              <a:t>out parity </a:t>
            </a:r>
            <a:r>
              <a:rPr lang="en-US" sz="2200" b="0" dirty="0" smtClean="0"/>
              <a:t>load; space 1-1/N, read/write (N-1)x  </a:t>
            </a:r>
          </a:p>
          <a:p>
            <a:pPr lvl="3"/>
            <a:endParaRPr lang="en-US" b="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RAID 6: RAID 5 with two parity blocks (tolerates two drive failures)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Use with </a:t>
            </a:r>
            <a:r>
              <a:rPr lang="en-US" dirty="0"/>
              <a:t>today’s drive sizes! Why?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Correlated drive failures (2x expected in 10hr recovery) </a:t>
            </a:r>
            <a:br>
              <a:rPr lang="en-US" dirty="0"/>
            </a:br>
            <a:r>
              <a:rPr lang="en-US" dirty="0"/>
              <a:t>[Schroeder and Gibson, FAST07]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Failures during multi-hour/day rebuild in high-stress environments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/>
            <a:endParaRPr lang="en-US" sz="2000" dirty="0" smtClean="0">
              <a:solidFill>
                <a:srgbClr val="FF0000"/>
              </a:solidFill>
            </a:endParaRPr>
          </a:p>
          <a:p>
            <a:pPr lvl="1"/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4597400"/>
            <a:ext cx="356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Levels </a:t>
            </a:r>
            <a:r>
              <a:rPr lang="en-US" dirty="0">
                <a:latin typeface="Helvetica Neue Light"/>
                <a:cs typeface="Helvetica Neue Light"/>
              </a:rPr>
              <a:t>in </a:t>
            </a:r>
            <a:r>
              <a:rPr lang="en-US" dirty="0">
                <a:solidFill>
                  <a:srgbClr val="FF0000"/>
                </a:solidFill>
                <a:latin typeface="Helvetica Neue Light"/>
                <a:cs typeface="Helvetica Neue Light"/>
              </a:rPr>
              <a:t>RED</a:t>
            </a:r>
            <a:r>
              <a:rPr lang="en-US" dirty="0">
                <a:latin typeface="Helvetica Neue Light"/>
                <a:cs typeface="Helvetica Neue Light"/>
              </a:rPr>
              <a:t> </a:t>
            </a:r>
            <a:r>
              <a:rPr lang="en-US" dirty="0" smtClean="0">
                <a:latin typeface="Helvetica Neue Light"/>
                <a:cs typeface="Helvetica Neue Light"/>
              </a:rPr>
              <a:t>are used in practice</a:t>
            </a:r>
            <a:endParaRPr lang="en-US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188630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_deck_16x9_example">
  <a:themeElements>
    <a:clrScheme name="Custom 3">
      <a:dk1>
        <a:sysClr val="windowText" lastClr="000000"/>
      </a:dk1>
      <a:lt1>
        <a:sysClr val="window" lastClr="FFFFFF"/>
      </a:lt1>
      <a:dk2>
        <a:srgbClr val="2B2B2B"/>
      </a:dk2>
      <a:lt2>
        <a:srgbClr val="D5D2C3"/>
      </a:lt2>
      <a:accent1>
        <a:srgbClr val="1EA3B5"/>
      </a:accent1>
      <a:accent2>
        <a:srgbClr val="EC541B"/>
      </a:accent2>
      <a:accent3>
        <a:srgbClr val="1AA756"/>
      </a:accent3>
      <a:accent4>
        <a:srgbClr val="E2151C"/>
      </a:accent4>
      <a:accent5>
        <a:srgbClr val="646464"/>
      </a:accent5>
      <a:accent6>
        <a:srgbClr val="DC3D08"/>
      </a:accent6>
      <a:hlink>
        <a:srgbClr val="EC541B"/>
      </a:hlink>
      <a:folHlink>
        <a:srgbClr val="75527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DB_deck_16x9_example.potx</Template>
  <TotalTime>31127</TotalTime>
  <Words>1579</Words>
  <Application>Microsoft Macintosh PowerPoint</Application>
  <PresentationFormat>On-screen Show (16:9)</PresentationFormat>
  <Paragraphs>284</Paragraphs>
  <Slides>25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DB_deck_16x9_example</vt:lpstr>
      <vt:lpstr>Excel.Chart.8</vt:lpstr>
      <vt:lpstr>HP AutoRAID (Lecture 5, cs262a) </vt:lpstr>
      <vt:lpstr>Array Reliability</vt:lpstr>
      <vt:lpstr>RAID Basics: Levels* of RAID</vt:lpstr>
      <vt:lpstr>RAID Basics: Levels* of RAID</vt:lpstr>
      <vt:lpstr>RAID Basics: Levels* of RAID</vt:lpstr>
      <vt:lpstr>RAID Basics: Levels* of RAID</vt:lpstr>
      <vt:lpstr>RAID Basics: Levels* of RAID</vt:lpstr>
      <vt:lpstr>RAID Basics: Levels* of RAID</vt:lpstr>
      <vt:lpstr>RAID Basics: Levels* of RAID</vt:lpstr>
      <vt:lpstr>Redundant Arrays of Disks RAID 5+:  High I/O Rate Parity</vt:lpstr>
      <vt:lpstr>Problems of Disk Arrays: Small Writes</vt:lpstr>
      <vt:lpstr>System Availability: Orthogonal RAIDs</vt:lpstr>
      <vt:lpstr>System-Level Availability</vt:lpstr>
      <vt:lpstr>HP AutoRAID – Motivation </vt:lpstr>
      <vt:lpstr>HP AutoRAID – Motivation </vt:lpstr>
      <vt:lpstr>HP AutoRAID – Key Ideas</vt:lpstr>
      <vt:lpstr>HP AutoRAID – Key Ideas</vt:lpstr>
      <vt:lpstr>AutoRAID Details</vt:lpstr>
      <vt:lpstr>Closer Look</vt:lpstr>
      <vt:lpstr>Putting Everything Together</vt:lpstr>
      <vt:lpstr>HP AutoRaid – Features</vt:lpstr>
      <vt:lpstr>Questions</vt:lpstr>
      <vt:lpstr>Questions</vt:lpstr>
      <vt:lpstr>Issues</vt:lpstr>
      <vt:lpstr>Issues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Ion Stoica</cp:lastModifiedBy>
  <cp:revision>1502</cp:revision>
  <cp:lastPrinted>2016-09-09T04:46:22Z</cp:lastPrinted>
  <dcterms:created xsi:type="dcterms:W3CDTF">2015-02-13T19:56:21Z</dcterms:created>
  <dcterms:modified xsi:type="dcterms:W3CDTF">2016-09-15T00:55:16Z</dcterms:modified>
</cp:coreProperties>
</file>