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2"/>
  </p:notesMasterIdLst>
  <p:handoutMasterIdLst>
    <p:handoutMasterId r:id="rId103"/>
  </p:handoutMasterIdLst>
  <p:sldIdLst>
    <p:sldId id="777" r:id="rId2"/>
    <p:sldId id="975" r:id="rId3"/>
    <p:sldId id="1132" r:id="rId4"/>
    <p:sldId id="976" r:id="rId5"/>
    <p:sldId id="977" r:id="rId6"/>
    <p:sldId id="978" r:id="rId7"/>
    <p:sldId id="979" r:id="rId8"/>
    <p:sldId id="1113" r:id="rId9"/>
    <p:sldId id="1114" r:id="rId10"/>
    <p:sldId id="981" r:id="rId11"/>
    <p:sldId id="982" r:id="rId12"/>
    <p:sldId id="1115" r:id="rId13"/>
    <p:sldId id="983" r:id="rId14"/>
    <p:sldId id="985" r:id="rId15"/>
    <p:sldId id="1121" r:id="rId16"/>
    <p:sldId id="987" r:id="rId17"/>
    <p:sldId id="1123" r:id="rId18"/>
    <p:sldId id="998" r:id="rId19"/>
    <p:sldId id="999" r:id="rId20"/>
    <p:sldId id="1000" r:id="rId21"/>
    <p:sldId id="1001" r:id="rId22"/>
    <p:sldId id="1002" r:id="rId23"/>
    <p:sldId id="1003" r:id="rId24"/>
    <p:sldId id="1004" r:id="rId25"/>
    <p:sldId id="1005" r:id="rId26"/>
    <p:sldId id="1006" r:id="rId27"/>
    <p:sldId id="1007" r:id="rId28"/>
    <p:sldId id="1008" r:id="rId29"/>
    <p:sldId id="1009" r:id="rId30"/>
    <p:sldId id="1010" r:id="rId31"/>
    <p:sldId id="1011" r:id="rId32"/>
    <p:sldId id="1012" r:id="rId33"/>
    <p:sldId id="1013" r:id="rId34"/>
    <p:sldId id="1014" r:id="rId35"/>
    <p:sldId id="1015" r:id="rId36"/>
    <p:sldId id="1016" r:id="rId37"/>
    <p:sldId id="1017" r:id="rId38"/>
    <p:sldId id="1018" r:id="rId39"/>
    <p:sldId id="1019" r:id="rId40"/>
    <p:sldId id="1020" r:id="rId41"/>
    <p:sldId id="1064" r:id="rId42"/>
    <p:sldId id="1065" r:id="rId43"/>
    <p:sldId id="1066" r:id="rId44"/>
    <p:sldId id="1067" r:id="rId45"/>
    <p:sldId id="1068" r:id="rId46"/>
    <p:sldId id="1069" r:id="rId47"/>
    <p:sldId id="1070" r:id="rId48"/>
    <p:sldId id="1071" r:id="rId49"/>
    <p:sldId id="1072" r:id="rId50"/>
    <p:sldId id="1073" r:id="rId51"/>
    <p:sldId id="1074" r:id="rId52"/>
    <p:sldId id="1075" r:id="rId53"/>
    <p:sldId id="1076" r:id="rId54"/>
    <p:sldId id="1077" r:id="rId55"/>
    <p:sldId id="1078" r:id="rId56"/>
    <p:sldId id="1079" r:id="rId57"/>
    <p:sldId id="1080" r:id="rId58"/>
    <p:sldId id="1081" r:id="rId59"/>
    <p:sldId id="1082" r:id="rId60"/>
    <p:sldId id="1083" r:id="rId61"/>
    <p:sldId id="1084" r:id="rId62"/>
    <p:sldId id="1085" r:id="rId63"/>
    <p:sldId id="1086" r:id="rId64"/>
    <p:sldId id="1087" r:id="rId65"/>
    <p:sldId id="1088" r:id="rId66"/>
    <p:sldId id="1089" r:id="rId67"/>
    <p:sldId id="1090" r:id="rId68"/>
    <p:sldId id="1091" r:id="rId69"/>
    <p:sldId id="1092" r:id="rId70"/>
    <p:sldId id="1093" r:id="rId71"/>
    <p:sldId id="1094" r:id="rId72"/>
    <p:sldId id="1095" r:id="rId73"/>
    <p:sldId id="1096" r:id="rId74"/>
    <p:sldId id="1097" r:id="rId75"/>
    <p:sldId id="1098" r:id="rId76"/>
    <p:sldId id="1099" r:id="rId77"/>
    <p:sldId id="1100" r:id="rId78"/>
    <p:sldId id="1110" r:id="rId79"/>
    <p:sldId id="1102" r:id="rId80"/>
    <p:sldId id="1103" r:id="rId81"/>
    <p:sldId id="1111" r:id="rId82"/>
    <p:sldId id="1104" r:id="rId83"/>
    <p:sldId id="1105" r:id="rId84"/>
    <p:sldId id="1106" r:id="rId85"/>
    <p:sldId id="1107" r:id="rId86"/>
    <p:sldId id="1108" r:id="rId87"/>
    <p:sldId id="1109" r:id="rId88"/>
    <p:sldId id="1116" r:id="rId89"/>
    <p:sldId id="1117" r:id="rId90"/>
    <p:sldId id="1118" r:id="rId91"/>
    <p:sldId id="1124" r:id="rId92"/>
    <p:sldId id="1119" r:id="rId93"/>
    <p:sldId id="1120" r:id="rId94"/>
    <p:sldId id="1125" r:id="rId95"/>
    <p:sldId id="1126" r:id="rId96"/>
    <p:sldId id="1130" r:id="rId97"/>
    <p:sldId id="1127" r:id="rId98"/>
    <p:sldId id="1131" r:id="rId99"/>
    <p:sldId id="1128" r:id="rId100"/>
    <p:sldId id="1129" r:id="rId10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on Stoic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B4"/>
    <a:srgbClr val="FFE0B6"/>
    <a:srgbClr val="95CEE8"/>
    <a:srgbClr val="69CEE8"/>
    <a:srgbClr val="C9E5FF"/>
    <a:srgbClr val="FF8D00"/>
    <a:srgbClr val="FFA63C"/>
    <a:srgbClr val="FFD4E1"/>
    <a:srgbClr val="3D84C7"/>
    <a:srgbClr val="ADCC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4" autoAdjust="0"/>
    <p:restoredTop sz="93887" autoAdjust="0"/>
  </p:normalViewPr>
  <p:slideViewPr>
    <p:cSldViewPr snapToGrid="0">
      <p:cViewPr>
        <p:scale>
          <a:sx n="100" d="100"/>
          <a:sy n="100" d="100"/>
        </p:scale>
        <p:origin x="-528" y="-496"/>
      </p:cViewPr>
      <p:guideLst>
        <p:guide orient="horz" pos="1620"/>
        <p:guide pos="2880"/>
      </p:guideLst>
    </p:cSldViewPr>
  </p:slideViewPr>
  <p:outlineViewPr>
    <p:cViewPr>
      <p:scale>
        <a:sx n="33" d="100"/>
        <a:sy n="33" d="100"/>
      </p:scale>
      <p:origin x="0" y="5360"/>
    </p:cViewPr>
  </p:outlineViewPr>
  <p:notesTextViewPr>
    <p:cViewPr>
      <p:scale>
        <a:sx n="100" d="100"/>
        <a:sy n="100" d="100"/>
      </p:scale>
      <p:origin x="0" y="0"/>
    </p:cViewPr>
  </p:notesTextViewPr>
  <p:sorterViewPr>
    <p:cViewPr>
      <p:scale>
        <a:sx n="167" d="100"/>
        <a:sy n="167" d="100"/>
      </p:scale>
      <p:origin x="0" y="47624"/>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handoutMaster" Target="handoutMasters/handoutMaster1.xml"/><Relationship Id="rId104" Type="http://schemas.openxmlformats.org/officeDocument/2006/relationships/printerSettings" Target="printerSettings/printerSettings1.bin"/><Relationship Id="rId105" Type="http://schemas.openxmlformats.org/officeDocument/2006/relationships/commentAuthors" Target="commentAuthors.xml"/><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7976391-CA72-415F-9630-5C942629CBBC}" type="datetimeFigureOut">
              <a:rPr lang="en-US" altLang="en-US"/>
              <a:pPr/>
              <a:t>9/13/16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027113-7185-43B9-8633-626C4872BF74}" type="slidenum">
              <a:rPr lang="en-US" altLang="en-US"/>
              <a:pPr/>
              <a:t>‹#›</a:t>
            </a:fld>
            <a:endParaRPr lang="en-US" altLang="en-US"/>
          </a:p>
        </p:txBody>
      </p:sp>
    </p:spTree>
    <p:extLst>
      <p:ext uri="{BB962C8B-B14F-4D97-AF65-F5344CB8AC3E}">
        <p14:creationId xmlns:p14="http://schemas.microsoft.com/office/powerpoint/2010/main" val="2276690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B14504-7E73-40B3-A4BE-FCEED13BF409}" type="datetimeFigureOut">
              <a:rPr lang="en-US" altLang="en-US"/>
              <a:pPr/>
              <a:t>9/13/16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DB17D3-99E1-4420-81D7-8B4A93584CA0}" type="slidenum">
              <a:rPr lang="en-US" altLang="en-US"/>
              <a:pPr/>
              <a:t>‹#›</a:t>
            </a:fld>
            <a:endParaRPr lang="en-US" altLang="en-US"/>
          </a:p>
        </p:txBody>
      </p:sp>
    </p:spTree>
    <p:extLst>
      <p:ext uri="{BB962C8B-B14F-4D97-AF65-F5344CB8AC3E}">
        <p14:creationId xmlns:p14="http://schemas.microsoft.com/office/powerpoint/2010/main" val="244438741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3-D graph</a:t>
            </a:r>
          </a:p>
          <a:p>
            <a:pPr lvl="0" rtl="0">
              <a:spcBef>
                <a:spcPts val="0"/>
              </a:spcBef>
              <a:buNone/>
            </a:pPr>
            <a:r>
              <a:rPr lang="en" dirty="0"/>
              <a:t>Checklist</a:t>
            </a:r>
          </a:p>
          <a:p>
            <a:pPr lvl="0" rtl="0">
              <a:spcBef>
                <a:spcPts val="0"/>
              </a:spcBef>
              <a:buNone/>
            </a:pPr>
            <a:r>
              <a:rPr lang="en" dirty="0"/>
              <a:t>What we want to enable</a:t>
            </a:r>
          </a:p>
          <a:p>
            <a:pPr lvl="0" rtl="0">
              <a:spcBef>
                <a:spcPts val="0"/>
              </a:spcBef>
              <a:buNone/>
            </a:pPr>
            <a:r>
              <a:rPr lang="en" dirty="0"/>
              <a:t>What we have today</a:t>
            </a:r>
          </a:p>
          <a:p>
            <a:pPr lvl="0">
              <a:spcBef>
                <a:spcPts val="0"/>
              </a:spcBef>
              <a:buNone/>
            </a:pPr>
            <a:r>
              <a:rPr lang="en" dirty="0"/>
              <a:t>How we’ll get there</a:t>
            </a:r>
          </a:p>
        </p:txBody>
      </p:sp>
    </p:spTree>
    <p:extLst>
      <p:ext uri="{BB962C8B-B14F-4D97-AF65-F5344CB8AC3E}">
        <p14:creationId xmlns:p14="http://schemas.microsoft.com/office/powerpoint/2010/main" val="83525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noTextEdit="1"/>
          </p:cNvSpPr>
          <p:nvPr>
            <p:ph type="sldImg"/>
          </p:nvPr>
        </p:nvSpPr>
        <p:spPr>
          <a:ln/>
        </p:spPr>
      </p:sp>
      <p:sp>
        <p:nvSpPr>
          <p:cNvPr id="266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ChangeArrowheads="1" noTextEdit="1"/>
          </p:cNvSpPr>
          <p:nvPr>
            <p:ph type="sldImg"/>
          </p:nvPr>
        </p:nvSpPr>
        <p:spPr>
          <a:ln/>
        </p:spPr>
      </p:sp>
      <p:sp>
        <p:nvSpPr>
          <p:cNvPr id="2867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ChangeArrowheads="1" noTextEdit="1"/>
          </p:cNvSpPr>
          <p:nvPr>
            <p:ph type="sldImg"/>
          </p:nvPr>
        </p:nvSpPr>
        <p:spPr>
          <a:ln/>
        </p:spPr>
      </p:sp>
      <p:sp>
        <p:nvSpPr>
          <p:cNvPr id="3072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noTextEdit="1"/>
          </p:cNvSpPr>
          <p:nvPr>
            <p:ph type="sldImg"/>
          </p:nvPr>
        </p:nvSpPr>
        <p:spPr>
          <a:ln/>
        </p:spPr>
      </p:sp>
      <p:sp>
        <p:nvSpPr>
          <p:cNvPr id="327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ChangeArrowheads="1" noTextEdit="1"/>
          </p:cNvSpPr>
          <p:nvPr>
            <p:ph type="sldImg"/>
          </p:nvPr>
        </p:nvSpPr>
        <p:spPr>
          <a:ln/>
        </p:spPr>
      </p:sp>
      <p:sp>
        <p:nvSpPr>
          <p:cNvPr id="348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noTextEdit="1"/>
          </p:cNvSpPr>
          <p:nvPr>
            <p:ph type="sldImg"/>
          </p:nvPr>
        </p:nvSpPr>
        <p:spPr>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noTextEdit="1"/>
          </p:cNvSpPr>
          <p:nvPr>
            <p:ph type="sldImg"/>
          </p:nvPr>
        </p:nvSpPr>
        <p:spPr>
          <a:ln/>
        </p:spPr>
      </p:sp>
      <p:sp>
        <p:nvSpPr>
          <p:cNvPr id="389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noTextEdit="1"/>
          </p:cNvSpPr>
          <p:nvPr>
            <p:ph type="sldImg"/>
          </p:nvPr>
        </p:nvSpPr>
        <p:spPr>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ChangeArrowheads="1" noTextEdit="1"/>
          </p:cNvSpPr>
          <p:nvPr>
            <p:ph type="sldImg"/>
          </p:nvPr>
        </p:nvSpPr>
        <p:spPr>
          <a:ln/>
        </p:spPr>
      </p:sp>
      <p:sp>
        <p:nvSpPr>
          <p:cNvPr id="430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noTextEdit="1"/>
          </p:cNvSpPr>
          <p:nvPr>
            <p:ph type="sldImg"/>
          </p:nvPr>
        </p:nvSpPr>
        <p:spPr>
          <a:ln/>
        </p:spPr>
      </p:sp>
      <p:sp>
        <p:nvSpPr>
          <p:cNvPr id="450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noTextEdit="1"/>
          </p:cNvSpPr>
          <p:nvPr>
            <p:ph type="sldImg"/>
          </p:nvPr>
        </p:nvSpPr>
        <p:spPr>
          <a:ln/>
        </p:spPr>
      </p:sp>
      <p:sp>
        <p:nvSpPr>
          <p:cNvPr id="92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48914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ChangeArrowheads="1" noTextEdit="1"/>
          </p:cNvSpPr>
          <p:nvPr>
            <p:ph type="sldImg"/>
          </p:nvPr>
        </p:nvSpPr>
        <p:spPr>
          <a:ln/>
        </p:spPr>
      </p:sp>
      <p:sp>
        <p:nvSpPr>
          <p:cNvPr id="471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noTextEdit="1"/>
          </p:cNvSpPr>
          <p:nvPr>
            <p:ph type="sldImg"/>
          </p:nvPr>
        </p:nvSpPr>
        <p:spPr>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43328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ChangeArrowheads="1" noTextEdit="1"/>
          </p:cNvSpPr>
          <p:nvPr>
            <p:ph type="sldImg"/>
          </p:nvPr>
        </p:nvSpPr>
        <p:spPr>
          <a:ln/>
        </p:spPr>
      </p:sp>
      <p:sp>
        <p:nvSpPr>
          <p:cNvPr id="122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noTextEdit="1"/>
          </p:cNvSpPr>
          <p:nvPr>
            <p:ph type="sldImg"/>
          </p:nvPr>
        </p:nvSpPr>
        <p:spPr>
          <a:ln/>
        </p:spPr>
      </p:sp>
      <p:sp>
        <p:nvSpPr>
          <p:cNvPr id="143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noTextEdit="1"/>
          </p:cNvSpPr>
          <p:nvPr>
            <p:ph type="sldImg"/>
          </p:nvPr>
        </p:nvSpPr>
        <p:spPr>
          <a:ln/>
        </p:spPr>
      </p:sp>
      <p:sp>
        <p:nvSpPr>
          <p:cNvPr id="163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ChangeArrowheads="1" noTextEdit="1"/>
          </p:cNvSpPr>
          <p:nvPr>
            <p:ph type="sldImg"/>
          </p:nvPr>
        </p:nvSpPr>
        <p:spPr>
          <a:ln/>
        </p:spPr>
      </p:sp>
      <p:sp>
        <p:nvSpPr>
          <p:cNvPr id="184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ChangeArrowheads="1" noTextEdit="1"/>
          </p:cNvSpPr>
          <p:nvPr>
            <p:ph type="sldImg"/>
          </p:nvPr>
        </p:nvSpPr>
        <p:spPr>
          <a:ln/>
        </p:spPr>
      </p:sp>
      <p:sp>
        <p:nvSpPr>
          <p:cNvPr id="204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noTextEdit="1"/>
          </p:cNvSpPr>
          <p:nvPr>
            <p:ph type="sldImg"/>
          </p:nvPr>
        </p:nvSpPr>
        <p:spPr>
          <a:ln/>
        </p:spPr>
      </p:sp>
      <p:sp>
        <p:nvSpPr>
          <p:cNvPr id="2253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noTextEdit="1"/>
          </p:cNvSpPr>
          <p:nvPr>
            <p:ph type="sldImg"/>
          </p:nvPr>
        </p:nvSpPr>
        <p:spPr>
          <a:ln/>
        </p:spPr>
      </p:sp>
      <p:sp>
        <p:nvSpPr>
          <p:cNvPr id="2457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5556" y="1558774"/>
            <a:ext cx="8240889" cy="1863171"/>
          </a:xfrm>
        </p:spPr>
        <p:txBody>
          <a:bodyPr>
            <a:noAutofit/>
          </a:bodyPr>
          <a:lstStyle>
            <a:lvl1pPr algn="l">
              <a:lnSpc>
                <a:spcPct val="100000"/>
              </a:lnSpc>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p:spPr>
        <p:txBody>
          <a:bodyPr anchor="b">
            <a:noAutofit/>
          </a:bodyPr>
          <a:lstStyle>
            <a:lvl1pPr marL="0" indent="0" algn="l">
              <a:spcBef>
                <a:spcPts val="0"/>
              </a:spcBef>
              <a:buNone/>
              <a:defRPr sz="2400" baseline="0">
                <a:solidFill>
                  <a:schemeClr val="bg1"/>
                </a:solidFill>
                <a:latin typeface="Helvetica Neue" charset="0"/>
                <a:ea typeface="Helvetica Neue" charset="0"/>
                <a:cs typeface="Helvetica Neue"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p:spPr>
        <p:txBody>
          <a:bodyPr>
            <a:normAutofit/>
          </a:bodyPr>
          <a:lstStyle>
            <a:lvl1pPr marL="0" indent="0" algn="l">
              <a:buNone/>
              <a:defRPr sz="1400" baseline="0">
                <a:solidFill>
                  <a:schemeClr val="bg1"/>
                </a:solidFill>
                <a:latin typeface="Helvetica Neue" charset="0"/>
                <a:ea typeface="Helvetica Neue" charset="0"/>
                <a:cs typeface="Helvetica Neue" charset="0"/>
              </a:defRPr>
            </a:lvl1pPr>
          </a:lstStyle>
          <a:p>
            <a:pPr lvl="0"/>
            <a:r>
              <a:rPr lang="en-US" smtClean="0"/>
              <a:t>Click to edit Master text styles</a:t>
            </a:r>
          </a:p>
        </p:txBody>
      </p:sp>
    </p:spTree>
    <p:extLst>
      <p:ext uri="{BB962C8B-B14F-4D97-AF65-F5344CB8AC3E}">
        <p14:creationId xmlns:p14="http://schemas.microsoft.com/office/powerpoint/2010/main" val="3563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txBox="1">
            <a:spLocks/>
          </p:cNvSpPr>
          <p:nvPr userDrawn="1"/>
        </p:nvSpPr>
        <p:spPr>
          <a:xfrm>
            <a:off x="946150" y="206375"/>
            <a:ext cx="7172325" cy="857250"/>
          </a:xfrm>
          <a:prstGeom prst="rect">
            <a:avLst/>
          </a:prstGeom>
        </p:spPr>
        <p:txBody>
          <a:bodyPr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pPr algn="l" fontAlgn="auto">
              <a:spcAft>
                <a:spcPts val="0"/>
              </a:spcAft>
              <a:defRPr/>
            </a:pPr>
            <a:r>
              <a:rPr lang="en-US" sz="4000" dirty="0" smtClean="0">
                <a:latin typeface="Helvetica Neue" charset="0"/>
                <a:ea typeface="Helvetica Neue" charset="0"/>
                <a:cs typeface="Helvetica Neue" charset="0"/>
              </a:rPr>
              <a:t>Use this Chart to Start</a:t>
            </a:r>
            <a:endParaRPr lang="en-US" sz="4000" dirty="0">
              <a:latin typeface="Helvetica Neue" charset="0"/>
              <a:ea typeface="Helvetica Neue" charset="0"/>
              <a:cs typeface="Helvetica Neue" charset="0"/>
            </a:endParaRPr>
          </a:p>
        </p:txBody>
      </p:sp>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1446"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6787219"/>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39" name="Group 38"/>
          <p:cNvGrpSpPr/>
          <p:nvPr userDrawn="1"/>
        </p:nvGrpSpPr>
        <p:grpSpPr>
          <a:xfrm>
            <a:off x="798513" y="946150"/>
            <a:ext cx="8208962" cy="3709988"/>
            <a:chOff x="798513" y="946150"/>
            <a:chExt cx="8208962" cy="3709988"/>
          </a:xfrm>
        </p:grpSpPr>
        <p:pic>
          <p:nvPicPr>
            <p:cNvPr id="3" name="Picture 4" descr="01_FLASHLIGHT_exploration.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46138" y="987425"/>
              <a:ext cx="1092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938338" y="1006475"/>
              <a:ext cx="1073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063875" y="1006475"/>
              <a:ext cx="1073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094163" y="1006475"/>
              <a:ext cx="10826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5568950" y="946150"/>
              <a:ext cx="11445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6819900" y="1065213"/>
              <a:ext cx="9874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913688" y="1027113"/>
              <a:ext cx="109378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5607050" y="3424238"/>
              <a:ext cx="1073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98513" y="2325688"/>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1958975" y="2338388"/>
              <a:ext cx="989013"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3105150" y="2392363"/>
              <a:ext cx="989013"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4143375" y="2381250"/>
              <a:ext cx="97313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835025" y="3552825"/>
              <a:ext cx="11033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954213" y="3554413"/>
              <a:ext cx="1047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3082925" y="3552825"/>
              <a:ext cx="10350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664200" y="2393950"/>
              <a:ext cx="97313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6837363" y="2392363"/>
              <a:ext cx="1031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a:spLocks noChangeArrowheads="1"/>
            </p:cNvSpPr>
            <p:nvPr userDrawn="1"/>
          </p:nvSpPr>
          <p:spPr bwMode="auto">
            <a:xfrm>
              <a:off x="1028700" y="1878013"/>
              <a:ext cx="7681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Exploration</a:t>
              </a:r>
            </a:p>
          </p:txBody>
        </p:sp>
        <p:sp>
          <p:nvSpPr>
            <p:cNvPr id="21" name="TextBox 20"/>
            <p:cNvSpPr txBox="1">
              <a:spLocks noChangeArrowheads="1"/>
            </p:cNvSpPr>
            <p:nvPr userDrawn="1"/>
          </p:nvSpPr>
          <p:spPr bwMode="auto">
            <a:xfrm>
              <a:off x="1958975" y="1878013"/>
              <a:ext cx="11304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Managed Clusters</a:t>
              </a:r>
            </a:p>
          </p:txBody>
        </p:sp>
        <p:sp>
          <p:nvSpPr>
            <p:cNvPr id="22" name="TextBox 21"/>
            <p:cNvSpPr txBox="1">
              <a:spLocks noChangeArrowheads="1"/>
            </p:cNvSpPr>
            <p:nvPr userDrawn="1"/>
          </p:nvSpPr>
          <p:spPr bwMode="auto">
            <a:xfrm>
              <a:off x="3311525" y="1878013"/>
              <a:ext cx="6527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Pipelines</a:t>
              </a:r>
            </a:p>
          </p:txBody>
        </p:sp>
        <p:sp>
          <p:nvSpPr>
            <p:cNvPr id="23" name="TextBox 22"/>
            <p:cNvSpPr txBox="1">
              <a:spLocks noChangeArrowheads="1"/>
            </p:cNvSpPr>
            <p:nvPr userDrawn="1"/>
          </p:nvSpPr>
          <p:spPr bwMode="auto">
            <a:xfrm>
              <a:off x="4221163" y="1878013"/>
              <a:ext cx="92525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3</a:t>
              </a:r>
              <a:r>
                <a:rPr lang="en-US" sz="900" baseline="30000" smtClean="0">
                  <a:solidFill>
                    <a:srgbClr val="404040"/>
                  </a:solidFill>
                  <a:latin typeface="Helvetica Neue" charset="0"/>
                  <a:ea typeface="Helvetica Neue" charset="0"/>
                  <a:cs typeface="Helvetica Neue" charset="0"/>
                </a:rPr>
                <a:t>rd</a:t>
              </a:r>
              <a:r>
                <a:rPr lang="en-US" sz="900" smtClean="0">
                  <a:solidFill>
                    <a:srgbClr val="404040"/>
                  </a:solidFill>
                  <a:latin typeface="Helvetica Neue" charset="0"/>
                  <a:ea typeface="Helvetica Neue" charset="0"/>
                  <a:cs typeface="Helvetica Neue" charset="0"/>
                </a:rPr>
                <a:t> Party Apps</a:t>
              </a:r>
            </a:p>
          </p:txBody>
        </p:sp>
        <p:sp>
          <p:nvSpPr>
            <p:cNvPr id="24" name="TextBox 23"/>
            <p:cNvSpPr txBox="1">
              <a:spLocks noChangeArrowheads="1"/>
            </p:cNvSpPr>
            <p:nvPr userDrawn="1"/>
          </p:nvSpPr>
          <p:spPr bwMode="auto">
            <a:xfrm>
              <a:off x="6950075" y="1878013"/>
              <a:ext cx="7777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Community</a:t>
              </a:r>
            </a:p>
          </p:txBody>
        </p:sp>
        <p:sp>
          <p:nvSpPr>
            <p:cNvPr id="25" name="TextBox 24"/>
            <p:cNvSpPr txBox="1">
              <a:spLocks noChangeArrowheads="1"/>
            </p:cNvSpPr>
            <p:nvPr userDrawn="1"/>
          </p:nvSpPr>
          <p:spPr bwMode="auto">
            <a:xfrm>
              <a:off x="1096963" y="4357688"/>
              <a:ext cx="6110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dirty="0" smtClean="0">
                  <a:solidFill>
                    <a:srgbClr val="404040"/>
                  </a:solidFill>
                  <a:latin typeface="Helvetica Neue" charset="0"/>
                  <a:ea typeface="Helvetica Neue" charset="0"/>
                  <a:cs typeface="Helvetica Neue" charset="0"/>
                </a:rPr>
                <a:t>Clusters</a:t>
              </a:r>
            </a:p>
          </p:txBody>
        </p:sp>
        <p:sp>
          <p:nvSpPr>
            <p:cNvPr id="26" name="TextBox 25"/>
            <p:cNvSpPr txBox="1">
              <a:spLocks noChangeArrowheads="1"/>
            </p:cNvSpPr>
            <p:nvPr userDrawn="1"/>
          </p:nvSpPr>
          <p:spPr bwMode="auto">
            <a:xfrm>
              <a:off x="6937375" y="3216275"/>
              <a:ext cx="99738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Monitor Results</a:t>
              </a:r>
            </a:p>
          </p:txBody>
        </p:sp>
        <p:sp>
          <p:nvSpPr>
            <p:cNvPr id="27" name="TextBox 26"/>
            <p:cNvSpPr txBox="1">
              <a:spLocks noChangeArrowheads="1"/>
            </p:cNvSpPr>
            <p:nvPr userDrawn="1"/>
          </p:nvSpPr>
          <p:spPr bwMode="auto">
            <a:xfrm>
              <a:off x="5607050" y="3216275"/>
              <a:ext cx="127631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Schedule Workflows </a:t>
              </a:r>
            </a:p>
          </p:txBody>
        </p:sp>
        <p:sp>
          <p:nvSpPr>
            <p:cNvPr id="28" name="TextBox 27"/>
            <p:cNvSpPr txBox="1">
              <a:spLocks noChangeArrowheads="1"/>
            </p:cNvSpPr>
            <p:nvPr userDrawn="1"/>
          </p:nvSpPr>
          <p:spPr bwMode="auto">
            <a:xfrm>
              <a:off x="3259138" y="4354513"/>
              <a:ext cx="7986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Import Data</a:t>
              </a:r>
            </a:p>
          </p:txBody>
        </p:sp>
        <p:sp>
          <p:nvSpPr>
            <p:cNvPr id="29" name="TextBox 28"/>
            <p:cNvSpPr txBox="1">
              <a:spLocks noChangeArrowheads="1"/>
            </p:cNvSpPr>
            <p:nvPr userDrawn="1"/>
          </p:nvSpPr>
          <p:spPr bwMode="auto">
            <a:xfrm>
              <a:off x="2012950" y="4357688"/>
              <a:ext cx="98296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Power of Spark</a:t>
              </a:r>
            </a:p>
          </p:txBody>
        </p:sp>
        <p:sp>
          <p:nvSpPr>
            <p:cNvPr id="30" name="TextBox 29"/>
            <p:cNvSpPr txBox="1">
              <a:spLocks noChangeArrowheads="1"/>
            </p:cNvSpPr>
            <p:nvPr userDrawn="1"/>
          </p:nvSpPr>
          <p:spPr bwMode="auto">
            <a:xfrm>
              <a:off x="2057400" y="3205163"/>
              <a:ext cx="78258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Collaborate</a:t>
              </a:r>
            </a:p>
          </p:txBody>
        </p:sp>
        <p:sp>
          <p:nvSpPr>
            <p:cNvPr id="31" name="TextBox 30"/>
            <p:cNvSpPr txBox="1">
              <a:spLocks noChangeArrowheads="1"/>
            </p:cNvSpPr>
            <p:nvPr userDrawn="1"/>
          </p:nvSpPr>
          <p:spPr bwMode="auto">
            <a:xfrm>
              <a:off x="4364038" y="3205163"/>
              <a:ext cx="5661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Publish</a:t>
              </a:r>
            </a:p>
          </p:txBody>
        </p:sp>
        <p:sp>
          <p:nvSpPr>
            <p:cNvPr id="32" name="TextBox 31"/>
            <p:cNvSpPr txBox="1">
              <a:spLocks noChangeArrowheads="1"/>
            </p:cNvSpPr>
            <p:nvPr userDrawn="1"/>
          </p:nvSpPr>
          <p:spPr bwMode="auto">
            <a:xfrm>
              <a:off x="3336925" y="3205163"/>
              <a:ext cx="6351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Visualize</a:t>
              </a:r>
            </a:p>
          </p:txBody>
        </p:sp>
        <p:sp>
          <p:nvSpPr>
            <p:cNvPr id="33" name="TextBox 32"/>
            <p:cNvSpPr txBox="1">
              <a:spLocks noChangeArrowheads="1"/>
            </p:cNvSpPr>
            <p:nvPr userDrawn="1"/>
          </p:nvSpPr>
          <p:spPr bwMode="auto">
            <a:xfrm>
              <a:off x="1019175" y="3205163"/>
              <a:ext cx="6960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Language</a:t>
              </a:r>
            </a:p>
          </p:txBody>
        </p:sp>
        <p:sp>
          <p:nvSpPr>
            <p:cNvPr id="34" name="TextBox 33"/>
            <p:cNvSpPr txBox="1">
              <a:spLocks noChangeArrowheads="1"/>
            </p:cNvSpPr>
            <p:nvPr userDrawn="1"/>
          </p:nvSpPr>
          <p:spPr bwMode="auto">
            <a:xfrm>
              <a:off x="8204200" y="1878013"/>
              <a:ext cx="62869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Libraries</a:t>
              </a:r>
            </a:p>
          </p:txBody>
        </p:sp>
        <p:sp>
          <p:nvSpPr>
            <p:cNvPr id="35" name="TextBox 34"/>
            <p:cNvSpPr txBox="1">
              <a:spLocks noChangeArrowheads="1"/>
            </p:cNvSpPr>
            <p:nvPr userDrawn="1"/>
          </p:nvSpPr>
          <p:spPr bwMode="auto">
            <a:xfrm>
              <a:off x="5700713" y="1878013"/>
              <a:ext cx="10166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Unified Platform</a:t>
              </a:r>
            </a:p>
          </p:txBody>
        </p:sp>
        <p:sp>
          <p:nvSpPr>
            <p:cNvPr id="36" name="TextBox 35"/>
            <p:cNvSpPr txBox="1">
              <a:spLocks noChangeArrowheads="1"/>
            </p:cNvSpPr>
            <p:nvPr userDrawn="1"/>
          </p:nvSpPr>
          <p:spPr bwMode="auto">
            <a:xfrm>
              <a:off x="5875338" y="4302125"/>
              <a:ext cx="6864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Logo Bug</a:t>
              </a:r>
            </a:p>
          </p:txBody>
        </p:sp>
      </p:gr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4894863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903111" y="1598392"/>
            <a:ext cx="7739943" cy="1248834"/>
          </a:xfrm>
        </p:spPr>
        <p:txBody>
          <a:bodyPr>
            <a:noAutofit/>
          </a:bodyPr>
          <a:lstStyle>
            <a:lvl1pPr algn="l">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903111" y="2717006"/>
            <a:ext cx="6349823" cy="666441"/>
          </a:xfrm>
        </p:spPr>
        <p:txBody>
          <a:bodyPr>
            <a:noAutofit/>
          </a:bodyPr>
          <a:lstStyle>
            <a:lvl1pPr marL="0" indent="0" algn="l">
              <a:buNone/>
              <a:defRPr sz="2400" baseline="0">
                <a:solidFill>
                  <a:schemeClr val="bg1"/>
                </a:solidFill>
                <a:latin typeface="Helvetica Neue" charset="0"/>
                <a:ea typeface="Helvetica Neue" charset="0"/>
                <a:cs typeface="Helvetica Neue"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60238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atin typeface="Tahoma"/>
                <a:cs typeface="Tahoma"/>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4954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63" y="206375"/>
            <a:ext cx="8850312" cy="857250"/>
          </a:xfr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169863" y="1312863"/>
            <a:ext cx="8850312"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435437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169863" y="952049"/>
            <a:ext cx="8850311" cy="2440157"/>
          </a:xfrm>
        </p:spPr>
        <p:txBody>
          <a:bodyPr>
            <a:normAutofit/>
          </a:bodyPr>
          <a:lstStyle>
            <a:lvl1pPr algn="l">
              <a:defRPr sz="4400" b="0" i="0" baseline="0">
                <a:solidFill>
                  <a:schemeClr val="tx1">
                    <a:lumMod val="75000"/>
                    <a:lumOff val="25000"/>
                  </a:schemeClr>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7" name="Text Placeholder 2"/>
          <p:cNvSpPr>
            <a:spLocks noGrp="1"/>
          </p:cNvSpPr>
          <p:nvPr>
            <p:ph idx="1"/>
          </p:nvPr>
        </p:nvSpPr>
        <p:spPr>
          <a:xfrm>
            <a:off x="178742" y="2965040"/>
            <a:ext cx="8749914"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1734014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169863" y="205979"/>
            <a:ext cx="8708369" cy="857250"/>
          </a:xfrm>
        </p:spPr>
        <p:txBody>
          <a:bodyPr/>
          <a:lstStyle>
            <a:lvl1pPr>
              <a:defRPr sz="3200"/>
            </a:lvl1pPr>
          </a:lstStyle>
          <a:p>
            <a:r>
              <a:rPr lang="en-US" dirty="0" smtClean="0"/>
              <a:t>Click to edit Master title style</a:t>
            </a:r>
            <a:endParaRPr lang="en-US" dirty="0"/>
          </a:p>
        </p:txBody>
      </p:sp>
      <p:sp>
        <p:nvSpPr>
          <p:cNvPr id="11" name="Content Placeholder 2"/>
          <p:cNvSpPr>
            <a:spLocks noGrp="1"/>
          </p:cNvSpPr>
          <p:nvPr>
            <p:ph sz="half" idx="1"/>
          </p:nvPr>
        </p:nvSpPr>
        <p:spPr>
          <a:xfrm>
            <a:off x="169863" y="1313040"/>
            <a:ext cx="4231449" cy="3445575"/>
          </a:xfrm>
        </p:spPr>
        <p:txBody>
          <a:bodyPr>
            <a:normAutofit/>
          </a:bodyPr>
          <a:lstStyle>
            <a:lvl1pPr>
              <a:defRPr sz="2400"/>
            </a:lvl1pPr>
            <a:lvl2pPr>
              <a:defRPr sz="2000"/>
            </a:lvl2pPr>
            <a:lvl3pPr marL="1028700" indent="-115888">
              <a:tabLst/>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4620768" y="1313040"/>
            <a:ext cx="4399407" cy="3445575"/>
          </a:xfrm>
        </p:spPr>
        <p:txBody>
          <a:bodyPr>
            <a:normAutofit/>
          </a:bodyPr>
          <a:lstStyle>
            <a:lvl1pPr>
              <a:defRPr sz="2400"/>
            </a:lvl1pPr>
            <a:lvl2pPr>
              <a:defRPr sz="2000"/>
            </a:lvl2pPr>
            <a:lvl3pPr marL="1028700" indent="-115888">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007716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169863" y="205979"/>
            <a:ext cx="8850311" cy="857250"/>
          </a:xfrm>
        </p:spPr>
        <p:txBody>
          <a:bodyPr/>
          <a:lstStyle>
            <a:lvl1pPr>
              <a:defRPr sz="3200" b="0" i="0">
                <a:latin typeface="Helvetica Neue" charset="0"/>
                <a:ea typeface="Helvetica Neue" charset="0"/>
                <a:cs typeface="Helvetica Neue" charset="0"/>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169864" y="1286171"/>
            <a:ext cx="4231448"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2"/>
          </p:nvPr>
        </p:nvSpPr>
        <p:spPr>
          <a:xfrm>
            <a:off x="169864" y="1844616"/>
            <a:ext cx="4231448"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4"/>
          <p:cNvSpPr>
            <a:spLocks noGrp="1"/>
          </p:cNvSpPr>
          <p:nvPr>
            <p:ph type="body" sz="quarter" idx="3"/>
          </p:nvPr>
        </p:nvSpPr>
        <p:spPr>
          <a:xfrm>
            <a:off x="4657344" y="1286171"/>
            <a:ext cx="4362831"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5"/>
          <p:cNvSpPr>
            <a:spLocks noGrp="1"/>
          </p:cNvSpPr>
          <p:nvPr>
            <p:ph sz="quarter" idx="4"/>
          </p:nvPr>
        </p:nvSpPr>
        <p:spPr>
          <a:xfrm>
            <a:off x="4657344" y="1844616"/>
            <a:ext cx="4362831"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09678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69863" y="206663"/>
            <a:ext cx="8850312" cy="480131"/>
          </a:xfrm>
          <a:prstGeom prst="rect">
            <a:avLst/>
          </a:prstGeom>
        </p:spPr>
        <p:txBody>
          <a:bodyPr rtlCol="0" anchor="t">
            <a:spAutoFit/>
          </a:bodyPr>
          <a:lstStyle>
            <a:lvl1pPr>
              <a:lnSpc>
                <a:spcPct val="90000"/>
              </a:lnSpc>
              <a:defRPr sz="2800" baseline="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80247974"/>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9863" y="204787"/>
            <a:ext cx="3008313" cy="2000428"/>
          </a:xfrm>
        </p:spPr>
        <p:txBody>
          <a:bodyPr anchor="t">
            <a:noAutofit/>
          </a:bodyPr>
          <a:lstStyle>
            <a:lvl1pPr algn="l">
              <a:defRPr sz="4000" b="0" i="0"/>
            </a:lvl1pPr>
          </a:lstStyle>
          <a:p>
            <a:r>
              <a:rPr lang="en-US" dirty="0" smtClean="0"/>
              <a:t>Click to edit Master title style</a:t>
            </a:r>
            <a:endParaRPr lang="en-US" dirty="0"/>
          </a:p>
        </p:txBody>
      </p:sp>
      <p:sp>
        <p:nvSpPr>
          <p:cNvPr id="3" name="Content Placeholder 2"/>
          <p:cNvSpPr>
            <a:spLocks noGrp="1"/>
          </p:cNvSpPr>
          <p:nvPr>
            <p:ph idx="1"/>
          </p:nvPr>
        </p:nvSpPr>
        <p:spPr>
          <a:xfrm>
            <a:off x="3513489" y="204788"/>
            <a:ext cx="5506686" cy="438983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69863" y="2621494"/>
            <a:ext cx="3008313" cy="197313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15709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9863" y="3600450"/>
            <a:ext cx="8840025"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69863" y="459581"/>
            <a:ext cx="8840025"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69863" y="4025503"/>
            <a:ext cx="8840025"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695316"/>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2456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46150" y="206375"/>
            <a:ext cx="71723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946150" y="1312863"/>
            <a:ext cx="717232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7" r:id="rId13"/>
  </p:sldLayoutIdLst>
  <p:timing>
    <p:tnLst>
      <p:par>
        <p:cTn xmlns:p14="http://schemas.microsoft.com/office/powerpoint/2010/main" id="1" dur="indefinite" restart="never" nodeType="tmRoot"/>
      </p:par>
    </p:tnLst>
  </p:timing>
  <p:hf hdr="0" dt="0"/>
  <p:txStyles>
    <p:titleStyle>
      <a:lvl1pPr algn="l" defTabSz="457200" rtl="0" eaLnBrk="0" fontAlgn="base" hangingPunct="0">
        <a:spcBef>
          <a:spcPct val="0"/>
        </a:spcBef>
        <a:spcAft>
          <a:spcPct val="0"/>
        </a:spcAft>
        <a:defRPr sz="4000" b="0" i="0" kern="1200">
          <a:solidFill>
            <a:srgbClr val="404040"/>
          </a:solidFill>
          <a:latin typeface="Helvetica Neue" charset="0"/>
          <a:ea typeface="Helvetica Neue" charset="0"/>
          <a:cs typeface="Helvetica Neue" charset="0"/>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p:titleStyle>
    <p:bodyStyle>
      <a:lvl1pPr marL="0" indent="0" algn="l" defTabSz="457200" rtl="0" eaLnBrk="0" fontAlgn="base" hangingPunct="0">
        <a:spcBef>
          <a:spcPct val="20000"/>
        </a:spcBef>
        <a:spcAft>
          <a:spcPct val="0"/>
        </a:spcAft>
        <a:buSzPct val="90000"/>
        <a:buFont typeface="Arial" pitchFamily="34" charset="0"/>
        <a:defRPr sz="2400" b="0" i="0" kern="1200">
          <a:solidFill>
            <a:srgbClr val="404040"/>
          </a:solidFill>
          <a:latin typeface="Helvetica Neue Light" charset="0"/>
          <a:ea typeface="Helvetica Neue Light" charset="0"/>
          <a:cs typeface="Helvetica Neue Light" charset="0"/>
        </a:defRPr>
      </a:lvl1pPr>
      <a:lvl2pPr marL="628650" indent="-171450" algn="l" defTabSz="457200" rtl="0" eaLnBrk="0" fontAlgn="base" hangingPunct="0">
        <a:spcBef>
          <a:spcPct val="20000"/>
        </a:spcBef>
        <a:spcAft>
          <a:spcPct val="0"/>
        </a:spcAft>
        <a:buSzPct val="90000"/>
        <a:buFont typeface="Arial" pitchFamily="34" charset="0"/>
        <a:buChar char="•"/>
        <a:defRPr sz="2000" b="0" i="0" kern="1200">
          <a:solidFill>
            <a:srgbClr val="404040"/>
          </a:solidFill>
          <a:latin typeface="Helvetica Neue Light" charset="0"/>
          <a:ea typeface="Helvetica Neue Light" charset="0"/>
          <a:cs typeface="Helvetica Neue Light" charset="0"/>
        </a:defRPr>
      </a:lvl2pPr>
      <a:lvl3pPr marL="1089025" indent="-174625" algn="l" defTabSz="457200" rtl="0" eaLnBrk="0" fontAlgn="base" hangingPunct="0">
        <a:spcBef>
          <a:spcPct val="20000"/>
        </a:spcBef>
        <a:spcAft>
          <a:spcPct val="0"/>
        </a:spcAft>
        <a:buSzPct val="100000"/>
        <a:buFont typeface="Lucida Grande" charset="0"/>
        <a:buChar char="–"/>
        <a:defRPr b="0" i="0" kern="1200">
          <a:solidFill>
            <a:srgbClr val="404040"/>
          </a:solidFill>
          <a:latin typeface="Helvetica Neue Light" charset="0"/>
          <a:ea typeface="Helvetica Neue Light" charset="0"/>
          <a:cs typeface="Helvetica Neue Light" charset="0"/>
        </a:defRPr>
      </a:lvl3pPr>
      <a:lvl4pPr marL="1541463" indent="-169863" algn="l" defTabSz="457200" rtl="0" eaLnBrk="0" fontAlgn="base" hangingPunct="0">
        <a:spcBef>
          <a:spcPct val="20000"/>
        </a:spcBef>
        <a:spcAft>
          <a:spcPct val="0"/>
        </a:spcAft>
        <a:buSzPct val="90000"/>
        <a:buFont typeface="Arial" pitchFamily="34" charset="0"/>
        <a:buChar char="•"/>
        <a:defRPr b="0" i="0" kern="1200">
          <a:solidFill>
            <a:srgbClr val="404040"/>
          </a:solidFill>
          <a:latin typeface="Helvetica Neue Light" charset="0"/>
          <a:ea typeface="Helvetica Neue Light" charset="0"/>
          <a:cs typeface="Helvetica Neue Light" charset="0"/>
        </a:defRPr>
      </a:lvl4pPr>
      <a:lvl5pPr marL="2001838" indent="-173038" algn="l" defTabSz="457200" rtl="0" eaLnBrk="0" fontAlgn="base" hangingPunct="0">
        <a:spcBef>
          <a:spcPct val="20000"/>
        </a:spcBef>
        <a:spcAft>
          <a:spcPct val="0"/>
        </a:spcAft>
        <a:buFont typeface="Lucida Grande" charset="0"/>
        <a:buChar char="-"/>
        <a:defRPr b="0" i="0" kern="1200">
          <a:solidFill>
            <a:srgbClr val="404040"/>
          </a:solidFill>
          <a:latin typeface="Helvetica Neue Light" charset="0"/>
          <a:ea typeface="Helvetica Neue Light" charset="0"/>
          <a:cs typeface="Helvetica Neue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5" Type="http://schemas.openxmlformats.org/officeDocument/2006/relationships/image" Target="../media/image24.wmf"/><Relationship Id="rId6" Type="http://schemas.openxmlformats.org/officeDocument/2006/relationships/image" Target="../media/image25.wmf"/><Relationship Id="rId7" Type="http://schemas.openxmlformats.org/officeDocument/2006/relationships/image" Target="../media/image26.w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520700"/>
            <a:ext cx="8520599" cy="2454145"/>
          </a:xfrm>
          <a:prstGeom prst="rect">
            <a:avLst/>
          </a:prstGeom>
        </p:spPr>
        <p:txBody>
          <a:bodyPr lIns="91425" tIns="91425" rIns="91425" bIns="91425" anchor="b" anchorCtr="0">
            <a:noAutofit/>
          </a:bodyPr>
          <a:lstStyle/>
          <a:p>
            <a:pPr lvl="0"/>
            <a:r>
              <a:rPr lang="en-US" sz="4800" dirty="0" smtClean="0">
                <a:ea typeface="ＭＳ Ｐゴシック" charset="0"/>
              </a:rPr>
              <a:t>Processes and Monitors in Mesa</a:t>
            </a:r>
            <a:r>
              <a:rPr lang="en-US" sz="4800" dirty="0">
                <a:ea typeface="ＭＳ Ｐゴシック" charset="0"/>
              </a:rPr>
              <a:t/>
            </a:r>
            <a:br>
              <a:rPr lang="en-US" sz="4800" dirty="0">
                <a:ea typeface="ＭＳ Ｐゴシック" charset="0"/>
              </a:rPr>
            </a:br>
            <a:r>
              <a:rPr lang="en-US" sz="4800" dirty="0" smtClean="0">
                <a:ea typeface="ＭＳ Ｐゴシック" charset="0"/>
              </a:rPr>
              <a:t>(Lecture </a:t>
            </a:r>
            <a:r>
              <a:rPr lang="en-US" sz="4800" dirty="0" smtClean="0">
                <a:ea typeface="ＭＳ Ｐゴシック" charset="0"/>
              </a:rPr>
              <a:t>6, </a:t>
            </a:r>
            <a:r>
              <a:rPr lang="en-US" sz="4400" dirty="0" smtClean="0">
                <a:ea typeface="ＭＳ Ｐゴシック" charset="0"/>
              </a:rPr>
              <a:t>cs262a) </a:t>
            </a:r>
            <a:endParaRPr lang="en-US" sz="4800" dirty="0"/>
          </a:p>
        </p:txBody>
      </p:sp>
      <p:sp>
        <p:nvSpPr>
          <p:cNvPr id="55" name="Shape 55"/>
          <p:cNvSpPr txBox="1">
            <a:spLocks noGrp="1"/>
          </p:cNvSpPr>
          <p:nvPr>
            <p:ph type="subTitle" idx="1"/>
          </p:nvPr>
        </p:nvSpPr>
        <p:spPr>
          <a:xfrm>
            <a:off x="0" y="3022599"/>
            <a:ext cx="9144000" cy="1738925"/>
          </a:xfrm>
          <a:prstGeom prst="rect">
            <a:avLst/>
          </a:prstGeom>
        </p:spPr>
        <p:txBody>
          <a:bodyPr lIns="91425" tIns="91425" rIns="91425" bIns="91425" anchor="t" anchorCtr="0">
            <a:noAutofit/>
          </a:bodyPr>
          <a:lstStyle/>
          <a:p>
            <a:pPr lvl="0" rtl="0">
              <a:spcBef>
                <a:spcPts val="0"/>
              </a:spcBef>
              <a:buNone/>
            </a:pPr>
            <a:r>
              <a:rPr lang="en-US" sz="2200" dirty="0" smtClean="0">
                <a:latin typeface="Helvetica Neue" charset="0"/>
                <a:ea typeface="Helvetica Neue" charset="0"/>
                <a:cs typeface="Helvetica Neue" charset="0"/>
              </a:rPr>
              <a:t>Ion Stoica,</a:t>
            </a:r>
          </a:p>
          <a:p>
            <a:pPr lvl="0" rtl="0">
              <a:spcBef>
                <a:spcPts val="0"/>
              </a:spcBef>
              <a:buNone/>
            </a:pPr>
            <a:r>
              <a:rPr lang="en-US" sz="2200" dirty="0" smtClean="0">
                <a:latin typeface="Helvetica Neue" charset="0"/>
                <a:ea typeface="Helvetica Neue" charset="0"/>
                <a:cs typeface="Helvetica Neue" charset="0"/>
              </a:rPr>
              <a:t>UC Berkeley</a:t>
            </a:r>
          </a:p>
          <a:p>
            <a:pPr lvl="0" rtl="0">
              <a:spcBef>
                <a:spcPts val="0"/>
              </a:spcBef>
              <a:buNone/>
            </a:pPr>
            <a:r>
              <a:rPr lang="en-US" sz="2200" dirty="0" smtClean="0">
                <a:latin typeface="Helvetica Neue" charset="0"/>
                <a:ea typeface="Helvetica Neue" charset="0"/>
                <a:cs typeface="Helvetica Neue" charset="0"/>
              </a:rPr>
              <a:t>September </a:t>
            </a:r>
            <a:r>
              <a:rPr lang="en-US" sz="2200" dirty="0" smtClean="0">
                <a:latin typeface="Helvetica Neue" charset="0"/>
                <a:ea typeface="Helvetica Neue" charset="0"/>
                <a:cs typeface="Helvetica Neue" charset="0"/>
              </a:rPr>
              <a:t>14, </a:t>
            </a:r>
            <a:r>
              <a:rPr lang="en-US" sz="2200" dirty="0" smtClean="0">
                <a:latin typeface="Helvetica Neue" charset="0"/>
                <a:ea typeface="Helvetica Neue" charset="0"/>
                <a:cs typeface="Helvetica Neue" charset="0"/>
              </a:rPr>
              <a:t>2016</a:t>
            </a:r>
          </a:p>
          <a:p>
            <a:pPr lvl="0" rtl="0">
              <a:spcBef>
                <a:spcPts val="0"/>
              </a:spcBef>
              <a:buNone/>
            </a:pPr>
            <a:endParaRPr lang="en-US" sz="2200" dirty="0">
              <a:latin typeface="Helvetica Neue" charset="0"/>
              <a:ea typeface="Helvetica Neue" charset="0"/>
              <a:cs typeface="Helvetica Neue" charset="0"/>
            </a:endParaRPr>
          </a:p>
          <a:p>
            <a:pPr algn="l" eaLnBrk="1" hangingPunct="1"/>
            <a:r>
              <a:rPr lang="en-US" sz="1800" dirty="0">
                <a:latin typeface="Helvetica Neue"/>
                <a:ea typeface="ＭＳ Ｐゴシック" charset="0"/>
                <a:cs typeface="Helvetica Neue"/>
              </a:rPr>
              <a:t>(based on </a:t>
            </a:r>
            <a:r>
              <a:rPr lang="en-US" sz="1800" dirty="0" smtClean="0">
                <a:latin typeface="Helvetica Neue"/>
                <a:ea typeface="ＭＳ Ｐゴシック" charset="0"/>
                <a:cs typeface="Helvetica Neue"/>
              </a:rPr>
              <a:t>presentation </a:t>
            </a:r>
            <a:r>
              <a:rPr lang="en-US" sz="1800" dirty="0">
                <a:latin typeface="Helvetica Neue"/>
                <a:ea typeface="ＭＳ Ｐゴシック" charset="0"/>
                <a:cs typeface="Helvetica Neue"/>
              </a:rPr>
              <a:t>from John </a:t>
            </a:r>
            <a:r>
              <a:rPr lang="en-US" sz="1800" dirty="0" err="1">
                <a:latin typeface="Helvetica Neue"/>
                <a:ea typeface="ＭＳ Ｐゴシック" charset="0"/>
                <a:cs typeface="Helvetica Neue"/>
              </a:rPr>
              <a:t>Kubiatowicz</a:t>
            </a:r>
            <a:r>
              <a:rPr lang="en-US" sz="1800" dirty="0">
                <a:latin typeface="Helvetica Neue"/>
                <a:ea typeface="ＭＳ Ｐゴシック" charset="0"/>
                <a:cs typeface="Helvetica Neue"/>
              </a:rPr>
              <a:t>, UC </a:t>
            </a:r>
            <a:r>
              <a:rPr lang="en-US" sz="1800" dirty="0" smtClean="0">
                <a:latin typeface="Helvetica Neue"/>
                <a:ea typeface="ＭＳ Ｐゴシック" charset="0"/>
                <a:cs typeface="Helvetica Neue"/>
              </a:rPr>
              <a:t>Berkeley)</a:t>
            </a:r>
            <a:endParaRPr lang="en-US" sz="1800" dirty="0">
              <a:latin typeface="Helvetica Neue"/>
              <a:ea typeface="ＭＳ Ｐゴシック" charset="0"/>
              <a:cs typeface="Helvetica Neue"/>
            </a:endParaRPr>
          </a:p>
          <a:p>
            <a:pPr eaLnBrk="1" hangingPunct="1"/>
            <a:endParaRPr lang="en-US" sz="2000" dirty="0">
              <a:latin typeface="Helvetica Neue Light"/>
              <a:ea typeface="ＭＳ Ｐゴシック" charset="0"/>
              <a:cs typeface="Helvetica Neue Light"/>
            </a:endParaRPr>
          </a:p>
          <a:p>
            <a:pPr lvl="0" rtl="0">
              <a:spcBef>
                <a:spcPts val="0"/>
              </a:spcBef>
              <a:buNone/>
            </a:pPr>
            <a:endParaRPr lang="en-US" sz="2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63187092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Lightweight Processes (LWPs)</a:t>
            </a:r>
            <a:endParaRPr lang="en-US" dirty="0"/>
          </a:p>
        </p:txBody>
      </p:sp>
      <p:sp>
        <p:nvSpPr>
          <p:cNvPr id="3" name="Content Placeholder 2"/>
          <p:cNvSpPr>
            <a:spLocks noGrp="1"/>
          </p:cNvSpPr>
          <p:nvPr>
            <p:ph idx="1"/>
          </p:nvPr>
        </p:nvSpPr>
        <p:spPr/>
        <p:txBody>
          <a:bodyPr/>
          <a:lstStyle/>
          <a:p>
            <a:pPr lvl="0"/>
            <a:r>
              <a:rPr lang="en-US" b="0" dirty="0" smtClean="0">
                <a:effectLst/>
              </a:rPr>
              <a:t>Easy forking and synchronization</a:t>
            </a:r>
          </a:p>
          <a:p>
            <a:pPr lvl="0"/>
            <a:endParaRPr lang="en-US" b="0" dirty="0" smtClean="0">
              <a:effectLst/>
            </a:endParaRPr>
          </a:p>
          <a:p>
            <a:pPr lvl="0"/>
            <a:r>
              <a:rPr lang="en-US" b="0" dirty="0" smtClean="0">
                <a:effectLst/>
              </a:rPr>
              <a:t>Shared address space</a:t>
            </a:r>
          </a:p>
          <a:p>
            <a:pPr lvl="0"/>
            <a:endParaRPr lang="en-US" b="0" dirty="0" smtClean="0">
              <a:effectLst/>
            </a:endParaRPr>
          </a:p>
          <a:p>
            <a:pPr lvl="0"/>
            <a:r>
              <a:rPr lang="en-US" b="0" dirty="0" smtClean="0">
                <a:effectLst/>
              </a:rPr>
              <a:t>Fast performance for creation, switching, and synchronization; </a:t>
            </a:r>
            <a:r>
              <a:rPr lang="en-US" b="0" dirty="0" smtClean="0">
                <a:effectLst/>
              </a:rPr>
              <a:t/>
            </a:r>
            <a:br>
              <a:rPr lang="en-US" b="0" dirty="0" smtClean="0">
                <a:effectLst/>
              </a:rPr>
            </a:br>
            <a:r>
              <a:rPr lang="en-US" b="0" dirty="0" smtClean="0">
                <a:effectLst/>
              </a:rPr>
              <a:t>low </a:t>
            </a:r>
            <a:r>
              <a:rPr lang="en-US" b="0" dirty="0" smtClean="0">
                <a:effectLst/>
              </a:rPr>
              <a:t>storage overhead</a:t>
            </a:r>
          </a:p>
          <a:p>
            <a:pPr lvl="0"/>
            <a:endParaRPr lang="en-US" b="0" dirty="0"/>
          </a:p>
          <a:p>
            <a:pPr lvl="0"/>
            <a:r>
              <a:rPr lang="en-US" b="0" dirty="0" smtClean="0">
                <a:effectLst/>
              </a:rPr>
              <a:t>Today we call LWPs, “threads”</a:t>
            </a:r>
          </a:p>
        </p:txBody>
      </p:sp>
    </p:spTree>
    <p:extLst>
      <p:ext uri="{BB962C8B-B14F-4D97-AF65-F5344CB8AC3E}">
        <p14:creationId xmlns:p14="http://schemas.microsoft.com/office/powerpoint/2010/main" val="2691840961"/>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41275"/>
            <a:ext cx="8850312" cy="857250"/>
          </a:xfrm>
        </p:spPr>
        <p:txBody>
          <a:bodyPr/>
          <a:lstStyle/>
          <a:p>
            <a:pPr lvl="0"/>
            <a:r>
              <a:rPr lang="en-US" dirty="0" smtClean="0"/>
              <a:t>Some Flaws</a:t>
            </a:r>
            <a:endParaRPr lang="en-US" dirty="0"/>
          </a:p>
        </p:txBody>
      </p:sp>
      <p:sp>
        <p:nvSpPr>
          <p:cNvPr id="3" name="Content Placeholder 2"/>
          <p:cNvSpPr>
            <a:spLocks noGrp="1"/>
          </p:cNvSpPr>
          <p:nvPr>
            <p:ph idx="1"/>
          </p:nvPr>
        </p:nvSpPr>
        <p:spPr>
          <a:xfrm>
            <a:off x="498764" y="895350"/>
            <a:ext cx="8467436" cy="4057650"/>
          </a:xfrm>
        </p:spPr>
        <p:txBody>
          <a:bodyPr>
            <a:normAutofit/>
          </a:bodyPr>
          <a:lstStyle/>
          <a:p>
            <a:pPr lvl="0"/>
            <a:r>
              <a:rPr lang="en-US" b="0" dirty="0" smtClean="0">
                <a:effectLst/>
              </a:rPr>
              <a:t>Gloss over how hard it is to program with locks and exceptions sometimes – not clear if there are better ways</a:t>
            </a:r>
          </a:p>
          <a:p>
            <a:pPr lvl="1"/>
            <a:endParaRPr lang="en-US" b="0" dirty="0" smtClean="0">
              <a:effectLst/>
            </a:endParaRPr>
          </a:p>
          <a:p>
            <a:pPr lvl="0"/>
            <a:r>
              <a:rPr lang="en-US" b="0" dirty="0" smtClean="0">
                <a:effectLst/>
              </a:rPr>
              <a:t>Performance discussion doesn’t give the big picture</a:t>
            </a:r>
          </a:p>
          <a:p>
            <a:pPr lvl="1"/>
            <a:r>
              <a:rPr lang="en-US" b="0" dirty="0" smtClean="0">
                <a:effectLst/>
              </a:rPr>
              <a:t>Tries to be machine-independent (ticks), but assumes particular model</a:t>
            </a:r>
          </a:p>
          <a:p>
            <a:pPr lvl="1"/>
            <a:endParaRPr lang="en-US" b="0" dirty="0" smtClean="0">
              <a:effectLst/>
            </a:endParaRPr>
          </a:p>
          <a:p>
            <a:r>
              <a:rPr lang="en-US" b="0" dirty="0" smtClean="0">
                <a:effectLst/>
              </a:rPr>
              <a:t>A takeaway lesson: The lightweight threads-with-monitors programming paradigm can be used to successfully build large systems, but there are subtle points that have to be correct in the design and implementation in order to do so</a:t>
            </a:r>
            <a:endParaRPr lang="en-US" b="0" dirty="0" smtClean="0"/>
          </a:p>
          <a:p>
            <a:endParaRPr lang="en-US" b="0" dirty="0"/>
          </a:p>
        </p:txBody>
      </p:sp>
    </p:spTree>
    <p:extLst>
      <p:ext uri="{BB962C8B-B14F-4D97-AF65-F5344CB8AC3E}">
        <p14:creationId xmlns:p14="http://schemas.microsoft.com/office/powerpoint/2010/main" val="17354422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xfrm>
            <a:off x="292100" y="266700"/>
            <a:ext cx="7848600" cy="400050"/>
          </a:xfrm>
        </p:spPr>
        <p:txBody>
          <a:bodyPr/>
          <a:lstStyle/>
          <a:p>
            <a:r>
              <a:rPr lang="en-US" dirty="0">
                <a:ea typeface="ＭＳ Ｐゴシック" charset="0"/>
              </a:rPr>
              <a:t>Recap: Synchronization Goals</a:t>
            </a:r>
          </a:p>
        </p:txBody>
      </p:sp>
      <p:sp>
        <p:nvSpPr>
          <p:cNvPr id="3" name="Content Placeholder 2"/>
          <p:cNvSpPr>
            <a:spLocks noGrp="1"/>
          </p:cNvSpPr>
          <p:nvPr>
            <p:ph idx="1"/>
          </p:nvPr>
        </p:nvSpPr>
        <p:spPr>
          <a:xfrm>
            <a:off x="228600" y="830940"/>
            <a:ext cx="7772400" cy="4114800"/>
          </a:xfrm>
        </p:spPr>
        <p:txBody>
          <a:bodyPr/>
          <a:lstStyle/>
          <a:p>
            <a:r>
              <a:rPr lang="en-US" b="0" dirty="0">
                <a:ea typeface="ＭＳ Ｐゴシック" charset="0"/>
              </a:rPr>
              <a:t>Mutual exclusion: </a:t>
            </a:r>
          </a:p>
          <a:p>
            <a:pPr lvl="1"/>
            <a:r>
              <a:rPr lang="en-US" b="0" dirty="0">
                <a:ea typeface="ＭＳ Ｐゴシック" charset="0"/>
              </a:rPr>
              <a:t>Arbitrate access to critical section (e.g., shared data)</a:t>
            </a:r>
          </a:p>
          <a:p>
            <a:pPr lvl="1"/>
            <a:r>
              <a:rPr lang="en-US" b="0" dirty="0">
                <a:ea typeface="ＭＳ Ｐゴシック" charset="0"/>
              </a:rPr>
              <a:t>Only a single </a:t>
            </a:r>
            <a:r>
              <a:rPr lang="en-US" b="0" dirty="0" smtClean="0">
                <a:ea typeface="ＭＳ Ｐゴシック" charset="0"/>
              </a:rPr>
              <a:t>LWP in </a:t>
            </a:r>
            <a:r>
              <a:rPr lang="en-US" b="0" dirty="0">
                <a:ea typeface="ＭＳ Ｐゴシック" charset="0"/>
              </a:rPr>
              <a:t>critical section at a given time</a:t>
            </a:r>
          </a:p>
          <a:p>
            <a:pPr lvl="2"/>
            <a:r>
              <a:rPr lang="en-US" b="0" dirty="0">
                <a:ea typeface="ＭＳ Ｐゴシック" charset="0"/>
              </a:rPr>
              <a:t>If one </a:t>
            </a:r>
            <a:r>
              <a:rPr lang="en-US" b="0" dirty="0" smtClean="0">
                <a:ea typeface="ＭＳ Ｐゴシック" charset="0"/>
              </a:rPr>
              <a:t>LWP in </a:t>
            </a:r>
            <a:r>
              <a:rPr lang="en-US" b="0" dirty="0">
                <a:ea typeface="ＭＳ Ｐゴシック" charset="0"/>
              </a:rPr>
              <a:t>critical section </a:t>
            </a:r>
            <a:r>
              <a:rPr lang="en-US" b="0" dirty="0">
                <a:ea typeface="ＭＳ Ｐゴシック" charset="0"/>
                <a:sym typeface="Wingdings" charset="0"/>
              </a:rPr>
              <a:t> all</a:t>
            </a:r>
            <a:r>
              <a:rPr lang="en-US" b="0" dirty="0">
                <a:ea typeface="ＭＳ Ｐゴシック" charset="0"/>
              </a:rPr>
              <a:t> other </a:t>
            </a:r>
            <a:r>
              <a:rPr lang="en-US" b="0" dirty="0" smtClean="0">
                <a:ea typeface="ＭＳ Ｐゴシック" charset="0"/>
              </a:rPr>
              <a:t>LWPs that </a:t>
            </a:r>
            <a:r>
              <a:rPr lang="en-US" b="0" dirty="0">
                <a:ea typeface="ＭＳ Ｐゴシック" charset="0"/>
              </a:rPr>
              <a:t>want to enter the critical section need to </a:t>
            </a:r>
            <a:r>
              <a:rPr lang="en-US" b="0" dirty="0" smtClean="0">
                <a:solidFill>
                  <a:srgbClr val="FF0000"/>
                </a:solidFill>
                <a:ea typeface="ＭＳ Ｐゴシック" charset="0"/>
              </a:rPr>
              <a:t>wait</a:t>
            </a:r>
            <a:endParaRPr lang="en-US" b="0" dirty="0">
              <a:ea typeface="ＭＳ Ｐゴシック" charset="0"/>
            </a:endParaRPr>
          </a:p>
          <a:p>
            <a:r>
              <a:rPr lang="en-US" b="0" dirty="0">
                <a:ea typeface="ＭＳ Ｐゴシック" charset="0"/>
              </a:rPr>
              <a:t> Scheduling constraint:</a:t>
            </a:r>
          </a:p>
          <a:p>
            <a:pPr lvl="1"/>
            <a:r>
              <a:rPr lang="en-US" b="0" dirty="0">
                <a:ea typeface="ＭＳ Ｐゴシック" charset="0"/>
              </a:rPr>
              <a:t>A </a:t>
            </a:r>
            <a:r>
              <a:rPr lang="en-US" b="0" dirty="0" smtClean="0">
                <a:ea typeface="ＭＳ Ｐゴシック" charset="0"/>
              </a:rPr>
              <a:t>LWP </a:t>
            </a:r>
            <a:r>
              <a:rPr lang="en-US" b="0" dirty="0" smtClean="0">
                <a:solidFill>
                  <a:srgbClr val="FF0000"/>
                </a:solidFill>
                <a:ea typeface="ＭＳ Ｐゴシック" charset="0"/>
              </a:rPr>
              <a:t>waiting</a:t>
            </a:r>
            <a:r>
              <a:rPr lang="en-US" b="0" dirty="0" smtClean="0">
                <a:ea typeface="ＭＳ Ｐゴシック" charset="0"/>
              </a:rPr>
              <a:t> </a:t>
            </a:r>
            <a:r>
              <a:rPr lang="en-US" b="0" dirty="0">
                <a:ea typeface="ＭＳ Ｐゴシック" charset="0"/>
              </a:rPr>
              <a:t>for an event to happen in another </a:t>
            </a:r>
            <a:r>
              <a:rPr lang="en-US" b="0" dirty="0" smtClean="0">
                <a:ea typeface="ＭＳ Ｐゴシック" charset="0"/>
              </a:rPr>
              <a:t>thread</a:t>
            </a:r>
            <a:endParaRPr lang="en-US" b="0" dirty="0">
              <a:ea typeface="ＭＳ Ｐゴシック" charset="0"/>
            </a:endParaRPr>
          </a:p>
          <a:p>
            <a:r>
              <a:rPr lang="en-US" b="0" dirty="0">
                <a:ea typeface="ＭＳ Ｐゴシック" charset="0"/>
              </a:rPr>
              <a:t> </a:t>
            </a:r>
            <a:r>
              <a:rPr lang="en-US" b="0" dirty="0">
                <a:solidFill>
                  <a:srgbClr val="FF0000"/>
                </a:solidFill>
                <a:ea typeface="ＭＳ Ｐゴシック" charset="0"/>
              </a:rPr>
              <a:t>Wait</a:t>
            </a:r>
            <a:r>
              <a:rPr lang="en-US" b="0" dirty="0">
                <a:ea typeface="ＭＳ Ｐゴシック" charset="0"/>
              </a:rPr>
              <a:t> instruction:</a:t>
            </a:r>
          </a:p>
          <a:p>
            <a:pPr lvl="1"/>
            <a:r>
              <a:rPr lang="en-US" b="0" dirty="0">
                <a:ea typeface="ＭＳ Ｐゴシック" charset="0"/>
              </a:rPr>
              <a:t>Don’t want busy-waiting, so sleep()</a:t>
            </a:r>
          </a:p>
          <a:p>
            <a:pPr lvl="1"/>
            <a:r>
              <a:rPr lang="en-US" b="0" dirty="0">
                <a:ea typeface="ＭＳ Ｐゴシック" charset="0"/>
              </a:rPr>
              <a:t>Waiting </a:t>
            </a:r>
            <a:r>
              <a:rPr lang="en-US" b="0" dirty="0" smtClean="0">
                <a:ea typeface="ＭＳ Ｐゴシック" charset="0"/>
              </a:rPr>
              <a:t>LWPs are </a:t>
            </a:r>
            <a:r>
              <a:rPr lang="en-US" b="0" dirty="0">
                <a:ea typeface="ＭＳ Ｐゴシック" charset="0"/>
              </a:rPr>
              <a:t>woken up when the condition they are waiting on becomes FALSE</a:t>
            </a:r>
          </a:p>
          <a:p>
            <a:pPr lvl="1"/>
            <a:endParaRPr lang="en-US" b="0" dirty="0">
              <a:ea typeface="ＭＳ Ｐゴシック" charset="0"/>
            </a:endParaRPr>
          </a:p>
        </p:txBody>
      </p:sp>
      <p:grpSp>
        <p:nvGrpSpPr>
          <p:cNvPr id="27" name="Group 26"/>
          <p:cNvGrpSpPr>
            <a:grpSpLocks/>
          </p:cNvGrpSpPr>
          <p:nvPr/>
        </p:nvGrpSpPr>
        <p:grpSpPr bwMode="auto">
          <a:xfrm>
            <a:off x="7078654" y="254001"/>
            <a:ext cx="1874874" cy="2089150"/>
            <a:chOff x="7193023" y="2624669"/>
            <a:chExt cx="1874777" cy="2785531"/>
          </a:xfrm>
        </p:grpSpPr>
        <p:sp>
          <p:nvSpPr>
            <p:cNvPr id="6148" name="Rectangle 6"/>
            <p:cNvSpPr>
              <a:spLocks noChangeArrowheads="1"/>
            </p:cNvSpPr>
            <p:nvPr/>
          </p:nvSpPr>
          <p:spPr bwMode="auto">
            <a:xfrm>
              <a:off x="7294627" y="3124200"/>
              <a:ext cx="838200" cy="16002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Gill Sans Light"/>
                <a:cs typeface="Gill Sans Light"/>
              </a:endParaRPr>
            </a:p>
          </p:txBody>
        </p:sp>
        <p:sp>
          <p:nvSpPr>
            <p:cNvPr id="6149" name="Rectangle 7"/>
            <p:cNvSpPr>
              <a:spLocks noChangeArrowheads="1"/>
            </p:cNvSpPr>
            <p:nvPr/>
          </p:nvSpPr>
          <p:spPr bwMode="auto">
            <a:xfrm>
              <a:off x="8229600" y="3810000"/>
              <a:ext cx="838200" cy="16002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Gill Sans Light"/>
                <a:cs typeface="Gill Sans Light"/>
              </a:endParaRPr>
            </a:p>
          </p:txBody>
        </p:sp>
        <p:sp>
          <p:nvSpPr>
            <p:cNvPr id="6150" name="TextBox 8"/>
            <p:cNvSpPr txBox="1">
              <a:spLocks noChangeArrowheads="1"/>
            </p:cNvSpPr>
            <p:nvPr/>
          </p:nvSpPr>
          <p:spPr bwMode="auto">
            <a:xfrm>
              <a:off x="7193023" y="2624669"/>
              <a:ext cx="879046"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dirty="0" smtClean="0">
                  <a:latin typeface="Gill Sans Light"/>
                  <a:cs typeface="Gill Sans Light"/>
                </a:rPr>
                <a:t>LWP 1</a:t>
              </a:r>
              <a:endParaRPr lang="en-US" sz="2000" b="0" dirty="0">
                <a:latin typeface="Gill Sans Light"/>
                <a:cs typeface="Gill Sans Light"/>
              </a:endParaRPr>
            </a:p>
          </p:txBody>
        </p:sp>
        <p:sp>
          <p:nvSpPr>
            <p:cNvPr id="6151" name="TextBox 9"/>
            <p:cNvSpPr txBox="1">
              <a:spLocks noChangeArrowheads="1"/>
            </p:cNvSpPr>
            <p:nvPr/>
          </p:nvSpPr>
          <p:spPr bwMode="auto">
            <a:xfrm>
              <a:off x="8153396" y="3310467"/>
              <a:ext cx="879046"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dirty="0" smtClean="0">
                  <a:latin typeface="Gill Sans Light"/>
                  <a:cs typeface="Gill Sans Light"/>
                </a:rPr>
                <a:t>LWP 2</a:t>
              </a:r>
              <a:endParaRPr lang="en-US" sz="2000" b="0" dirty="0">
                <a:latin typeface="Gill Sans Light"/>
                <a:cs typeface="Gill Sans Light"/>
              </a:endParaRPr>
            </a:p>
          </p:txBody>
        </p:sp>
        <p:sp>
          <p:nvSpPr>
            <p:cNvPr id="6152" name="Freeform 21"/>
            <p:cNvSpPr>
              <a:spLocks/>
            </p:cNvSpPr>
            <p:nvPr/>
          </p:nvSpPr>
          <p:spPr bwMode="auto">
            <a:xfrm>
              <a:off x="7588977" y="3352800"/>
              <a:ext cx="162850" cy="1092803"/>
            </a:xfrm>
            <a:custGeom>
              <a:avLst/>
              <a:gdLst>
                <a:gd name="T0" fmla="*/ 0 w 162850"/>
                <a:gd name="T1" fmla="*/ 0 h 1334970"/>
                <a:gd name="T2" fmla="*/ 162813 w 162850"/>
                <a:gd name="T3" fmla="*/ 152731 h 1334970"/>
                <a:gd name="T4" fmla="*/ 0 w 162850"/>
                <a:gd name="T5" fmla="*/ 316371 h 1334970"/>
                <a:gd name="T6" fmla="*/ 162813 w 162850"/>
                <a:gd name="T7" fmla="*/ 458192 h 1334970"/>
                <a:gd name="T8" fmla="*/ 16281 w 162850"/>
                <a:gd name="T9" fmla="*/ 621832 h 1334970"/>
                <a:gd name="T10" fmla="*/ 146532 w 162850"/>
                <a:gd name="T11" fmla="*/ 763653 h 1334970"/>
                <a:gd name="T12" fmla="*/ 0 w 162850"/>
                <a:gd name="T13" fmla="*/ 894566 h 13349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850" h="1334970">
                  <a:moveTo>
                    <a:pt x="0" y="0"/>
                  </a:moveTo>
                  <a:cubicBezTo>
                    <a:pt x="81406" y="74617"/>
                    <a:pt x="162813" y="149235"/>
                    <a:pt x="162813" y="227922"/>
                  </a:cubicBezTo>
                  <a:cubicBezTo>
                    <a:pt x="162813" y="306609"/>
                    <a:pt x="0" y="396149"/>
                    <a:pt x="0" y="472123"/>
                  </a:cubicBezTo>
                  <a:cubicBezTo>
                    <a:pt x="0" y="548097"/>
                    <a:pt x="160100" y="607791"/>
                    <a:pt x="162813" y="683765"/>
                  </a:cubicBezTo>
                  <a:cubicBezTo>
                    <a:pt x="165527" y="759739"/>
                    <a:pt x="18994" y="851993"/>
                    <a:pt x="16281" y="927967"/>
                  </a:cubicBezTo>
                  <a:cubicBezTo>
                    <a:pt x="13568" y="1003941"/>
                    <a:pt x="149245" y="1071774"/>
                    <a:pt x="146532" y="1139608"/>
                  </a:cubicBezTo>
                  <a:cubicBezTo>
                    <a:pt x="143819" y="1207442"/>
                    <a:pt x="0" y="1334970"/>
                    <a:pt x="0" y="13349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Light"/>
                <a:cs typeface="Gill Sans Light"/>
              </a:endParaRPr>
            </a:p>
          </p:txBody>
        </p:sp>
        <p:sp>
          <p:nvSpPr>
            <p:cNvPr id="6153" name="Freeform 22"/>
            <p:cNvSpPr>
              <a:spLocks/>
            </p:cNvSpPr>
            <p:nvPr/>
          </p:nvSpPr>
          <p:spPr bwMode="auto">
            <a:xfrm>
              <a:off x="8523950" y="4038601"/>
              <a:ext cx="162850" cy="762000"/>
            </a:xfrm>
            <a:custGeom>
              <a:avLst/>
              <a:gdLst>
                <a:gd name="T0" fmla="*/ 0 w 162850"/>
                <a:gd name="T1" fmla="*/ 0 h 1334970"/>
                <a:gd name="T2" fmla="*/ 162813 w 162850"/>
                <a:gd name="T3" fmla="*/ 74260 h 1334970"/>
                <a:gd name="T4" fmla="*/ 0 w 162850"/>
                <a:gd name="T5" fmla="*/ 153823 h 1334970"/>
                <a:gd name="T6" fmla="*/ 162813 w 162850"/>
                <a:gd name="T7" fmla="*/ 222779 h 1334970"/>
                <a:gd name="T8" fmla="*/ 16281 w 162850"/>
                <a:gd name="T9" fmla="*/ 302343 h 1334970"/>
                <a:gd name="T10" fmla="*/ 146532 w 162850"/>
                <a:gd name="T11" fmla="*/ 371298 h 1334970"/>
                <a:gd name="T12" fmla="*/ 0 w 162850"/>
                <a:gd name="T13" fmla="*/ 434949 h 13349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850" h="1334970">
                  <a:moveTo>
                    <a:pt x="0" y="0"/>
                  </a:moveTo>
                  <a:cubicBezTo>
                    <a:pt x="81406" y="74617"/>
                    <a:pt x="162813" y="149235"/>
                    <a:pt x="162813" y="227922"/>
                  </a:cubicBezTo>
                  <a:cubicBezTo>
                    <a:pt x="162813" y="306609"/>
                    <a:pt x="0" y="396149"/>
                    <a:pt x="0" y="472123"/>
                  </a:cubicBezTo>
                  <a:cubicBezTo>
                    <a:pt x="0" y="548097"/>
                    <a:pt x="160100" y="607791"/>
                    <a:pt x="162813" y="683765"/>
                  </a:cubicBezTo>
                  <a:cubicBezTo>
                    <a:pt x="165527" y="759739"/>
                    <a:pt x="18994" y="851993"/>
                    <a:pt x="16281" y="927967"/>
                  </a:cubicBezTo>
                  <a:cubicBezTo>
                    <a:pt x="13568" y="1003941"/>
                    <a:pt x="149245" y="1071774"/>
                    <a:pt x="146532" y="1139608"/>
                  </a:cubicBezTo>
                  <a:cubicBezTo>
                    <a:pt x="143819" y="1207442"/>
                    <a:pt x="0" y="1334970"/>
                    <a:pt x="0" y="13349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Light"/>
                <a:cs typeface="Gill Sans Light"/>
              </a:endParaRPr>
            </a:p>
          </p:txBody>
        </p:sp>
        <p:sp>
          <p:nvSpPr>
            <p:cNvPr id="6154" name="TextBox 23"/>
            <p:cNvSpPr txBox="1">
              <a:spLocks noChangeArrowheads="1"/>
            </p:cNvSpPr>
            <p:nvPr/>
          </p:nvSpPr>
          <p:spPr bwMode="auto">
            <a:xfrm>
              <a:off x="8305800" y="4705291"/>
              <a:ext cx="601289"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solidFill>
                    <a:srgbClr val="FF0000"/>
                  </a:solidFill>
                  <a:latin typeface="Gill Sans Light"/>
                  <a:cs typeface="Gill Sans Light"/>
                </a:rPr>
                <a:t>wait</a:t>
              </a:r>
            </a:p>
          </p:txBody>
        </p:sp>
        <p:sp>
          <p:nvSpPr>
            <p:cNvPr id="6155" name="TextBox 24"/>
            <p:cNvSpPr txBox="1">
              <a:spLocks noChangeArrowheads="1"/>
            </p:cNvSpPr>
            <p:nvPr/>
          </p:nvSpPr>
          <p:spPr bwMode="auto">
            <a:xfrm>
              <a:off x="7294627" y="3733800"/>
              <a:ext cx="716499"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solidFill>
                    <a:srgbClr val="FF0000"/>
                  </a:solidFill>
                  <a:latin typeface="Gill Sans Light"/>
                  <a:cs typeface="Gill Sans Light"/>
                </a:rPr>
                <a:t>signal</a:t>
              </a:r>
            </a:p>
          </p:txBody>
        </p:sp>
        <p:sp>
          <p:nvSpPr>
            <p:cNvPr id="6156" name="Freeform 25"/>
            <p:cNvSpPr>
              <a:spLocks/>
            </p:cNvSpPr>
            <p:nvPr/>
          </p:nvSpPr>
          <p:spPr bwMode="auto">
            <a:xfrm>
              <a:off x="7772400" y="4114800"/>
              <a:ext cx="685800" cy="570482"/>
            </a:xfrm>
            <a:custGeom>
              <a:avLst/>
              <a:gdLst>
                <a:gd name="T0" fmla="*/ 0 w 846629"/>
                <a:gd name="T1" fmla="*/ 0 h 325602"/>
                <a:gd name="T2" fmla="*/ 299128 w 846629"/>
                <a:gd name="T3" fmla="*/ 399813 h 325602"/>
                <a:gd name="T4" fmla="*/ 555523 w 846629"/>
                <a:gd name="T5" fmla="*/ 999532 h 325602"/>
                <a:gd name="T6" fmla="*/ 0 60000 65536"/>
                <a:gd name="T7" fmla="*/ 0 60000 65536"/>
                <a:gd name="T8" fmla="*/ 0 60000 65536"/>
              </a:gdLst>
              <a:ahLst/>
              <a:cxnLst>
                <a:cxn ang="T6">
                  <a:pos x="T0" y="T1"/>
                </a:cxn>
                <a:cxn ang="T7">
                  <a:pos x="T2" y="T3"/>
                </a:cxn>
                <a:cxn ang="T8">
                  <a:pos x="T4" y="T5"/>
                </a:cxn>
              </a:cxnLst>
              <a:rect l="0" t="0" r="r" b="b"/>
              <a:pathLst>
                <a:path w="846629" h="325602">
                  <a:moveTo>
                    <a:pt x="0" y="0"/>
                  </a:moveTo>
                  <a:cubicBezTo>
                    <a:pt x="157386" y="37987"/>
                    <a:pt x="314772" y="75974"/>
                    <a:pt x="455877" y="130241"/>
                  </a:cubicBezTo>
                  <a:cubicBezTo>
                    <a:pt x="596982" y="184508"/>
                    <a:pt x="846629" y="325602"/>
                    <a:pt x="846629" y="325602"/>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Light"/>
                <a:cs typeface="Gill Sans Light"/>
              </a:endParaRPr>
            </a:p>
          </p:txBody>
        </p:sp>
      </p:grpSp>
    </p:spTree>
    <p:extLst>
      <p:ext uri="{BB962C8B-B14F-4D97-AF65-F5344CB8AC3E}">
        <p14:creationId xmlns:p14="http://schemas.microsoft.com/office/powerpoint/2010/main" val="3643292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9"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609600" y="114300"/>
            <a:ext cx="7924800" cy="400050"/>
          </a:xfrm>
        </p:spPr>
        <p:txBody>
          <a:bodyPr/>
          <a:lstStyle/>
          <a:p>
            <a:r>
              <a:rPr lang="en-US" dirty="0">
                <a:ea typeface="ＭＳ Ｐゴシック" charset="0"/>
              </a:rPr>
              <a:t>Recap: Synchronization Primitives</a:t>
            </a:r>
          </a:p>
        </p:txBody>
      </p:sp>
      <p:sp>
        <p:nvSpPr>
          <p:cNvPr id="3" name="Content Placeholder 2"/>
          <p:cNvSpPr>
            <a:spLocks noGrp="1"/>
          </p:cNvSpPr>
          <p:nvPr>
            <p:ph idx="1"/>
          </p:nvPr>
        </p:nvSpPr>
        <p:spPr>
          <a:xfrm>
            <a:off x="180219" y="948871"/>
            <a:ext cx="8610600" cy="4114800"/>
          </a:xfrm>
        </p:spPr>
        <p:txBody>
          <a:bodyPr/>
          <a:lstStyle/>
          <a:p>
            <a:pPr>
              <a:lnSpc>
                <a:spcPct val="80000"/>
              </a:lnSpc>
              <a:spcBef>
                <a:spcPct val="20000"/>
              </a:spcBef>
              <a:defRPr/>
            </a:pPr>
            <a:r>
              <a:rPr lang="en-US" altLang="ko-KR" b="0" dirty="0" smtClean="0">
                <a:ea typeface="굴림" charset="0"/>
              </a:rPr>
              <a:t>Locks: Implement mutual exclusion</a:t>
            </a:r>
          </a:p>
          <a:p>
            <a:pPr lvl="1">
              <a:lnSpc>
                <a:spcPct val="80000"/>
              </a:lnSpc>
              <a:spcBef>
                <a:spcPct val="20000"/>
              </a:spcBef>
              <a:defRPr/>
            </a:pPr>
            <a:r>
              <a:rPr lang="en-US" altLang="ko-KR" b="0" dirty="0" err="1" smtClean="0">
                <a:solidFill>
                  <a:srgbClr val="FF0000"/>
                </a:solidFill>
                <a:latin typeface="Courier New"/>
                <a:ea typeface="굴림" charset="0"/>
                <a:cs typeface="Courier New"/>
              </a:rPr>
              <a:t>Lock.Acquire</a:t>
            </a:r>
            <a:r>
              <a:rPr lang="en-US" altLang="ko-KR" b="0" dirty="0" smtClean="0">
                <a:solidFill>
                  <a:srgbClr val="FF0000"/>
                </a:solidFill>
                <a:latin typeface="Courier New"/>
                <a:ea typeface="굴림" charset="0"/>
                <a:cs typeface="Courier New"/>
              </a:rPr>
              <a:t>()</a:t>
            </a:r>
            <a:r>
              <a:rPr lang="en-US" altLang="ko-KR" b="0" dirty="0" smtClean="0">
                <a:solidFill>
                  <a:srgbClr val="FF0000"/>
                </a:solidFill>
                <a:ea typeface="굴림" charset="0"/>
              </a:rPr>
              <a:t>:</a:t>
            </a:r>
            <a:r>
              <a:rPr lang="en-US" altLang="ko-KR" b="0" dirty="0" smtClean="0">
                <a:ea typeface="굴림" charset="0"/>
              </a:rPr>
              <a:t> acquire lock before entering critical section; wait if lock not free</a:t>
            </a:r>
          </a:p>
          <a:p>
            <a:pPr lvl="1">
              <a:lnSpc>
                <a:spcPct val="80000"/>
              </a:lnSpc>
              <a:spcBef>
                <a:spcPct val="20000"/>
              </a:spcBef>
              <a:defRPr/>
            </a:pPr>
            <a:r>
              <a:rPr lang="en-US" altLang="ko-KR" b="0" dirty="0" err="1" smtClean="0">
                <a:solidFill>
                  <a:srgbClr val="FF0000"/>
                </a:solidFill>
                <a:latin typeface="Courier New"/>
                <a:ea typeface="굴림" charset="0"/>
                <a:cs typeface="Courier New"/>
              </a:rPr>
              <a:t>Lock.Release</a:t>
            </a:r>
            <a:r>
              <a:rPr lang="en-US" altLang="ko-KR" b="0" dirty="0" smtClean="0">
                <a:solidFill>
                  <a:srgbClr val="FF0000"/>
                </a:solidFill>
                <a:latin typeface="Courier New"/>
                <a:ea typeface="굴림" charset="0"/>
                <a:cs typeface="Courier New"/>
              </a:rPr>
              <a:t>()</a:t>
            </a:r>
            <a:r>
              <a:rPr lang="en-US" altLang="ko-KR" b="0" dirty="0" smtClean="0">
                <a:solidFill>
                  <a:srgbClr val="FF0000"/>
                </a:solidFill>
                <a:ea typeface="굴림" charset="0"/>
              </a:rPr>
              <a:t>:</a:t>
            </a:r>
            <a:r>
              <a:rPr lang="en-US" altLang="ko-KR" b="0" dirty="0" smtClean="0">
                <a:ea typeface="굴림" charset="0"/>
              </a:rPr>
              <a:t> release lock after leaving critical section; wake up threads waiting for lock</a:t>
            </a:r>
          </a:p>
          <a:p>
            <a:pPr marL="457200" lvl="1" indent="0">
              <a:lnSpc>
                <a:spcPct val="80000"/>
              </a:lnSpc>
              <a:spcBef>
                <a:spcPct val="20000"/>
              </a:spcBef>
              <a:buFontTx/>
              <a:buNone/>
              <a:defRPr/>
            </a:pPr>
            <a:endParaRPr lang="en-US" altLang="ko-KR" b="0" dirty="0" smtClean="0">
              <a:latin typeface="Helvetica" charset="0"/>
              <a:ea typeface="굴림" charset="0"/>
              <a:cs typeface="굴림" charset="0"/>
            </a:endParaRPr>
          </a:p>
          <a:p>
            <a:pPr>
              <a:lnSpc>
                <a:spcPct val="80000"/>
              </a:lnSpc>
              <a:spcBef>
                <a:spcPct val="20000"/>
              </a:spcBef>
              <a:defRPr/>
            </a:pPr>
            <a:r>
              <a:rPr lang="en-US" altLang="ko-KR" b="0" dirty="0" smtClean="0">
                <a:ea typeface="굴림" charset="0"/>
              </a:rPr>
              <a:t>Semaphores: Like integers with restricted interface</a:t>
            </a:r>
          </a:p>
          <a:p>
            <a:pPr lvl="1">
              <a:lnSpc>
                <a:spcPct val="80000"/>
              </a:lnSpc>
              <a:spcBef>
                <a:spcPct val="20000"/>
              </a:spcBef>
              <a:defRPr/>
            </a:pPr>
            <a:r>
              <a:rPr lang="en-US" altLang="ko-KR" b="0" dirty="0" smtClean="0">
                <a:solidFill>
                  <a:schemeClr val="hlink"/>
                </a:solidFill>
                <a:latin typeface="Courier New" charset="0"/>
                <a:ea typeface="굴림" charset="0"/>
                <a:cs typeface="굴림" charset="0"/>
              </a:rPr>
              <a:t>P()</a:t>
            </a:r>
            <a:r>
              <a:rPr lang="en-US" altLang="ko-KR" b="0" dirty="0" smtClean="0">
                <a:solidFill>
                  <a:schemeClr val="hlink"/>
                </a:solidFill>
                <a:ea typeface="굴림" charset="0"/>
              </a:rPr>
              <a:t>:</a:t>
            </a:r>
            <a:r>
              <a:rPr lang="en-US" altLang="ko-KR" b="0" dirty="0" smtClean="0">
                <a:ea typeface="굴림" charset="0"/>
              </a:rPr>
              <a:t> Wait if zero; decrement when becomes non-zero</a:t>
            </a:r>
          </a:p>
          <a:p>
            <a:pPr lvl="1">
              <a:lnSpc>
                <a:spcPct val="80000"/>
              </a:lnSpc>
              <a:spcBef>
                <a:spcPct val="20000"/>
              </a:spcBef>
              <a:defRPr/>
            </a:pPr>
            <a:r>
              <a:rPr lang="en-US" altLang="ko-KR" b="0" dirty="0" smtClean="0">
                <a:solidFill>
                  <a:schemeClr val="hlink"/>
                </a:solidFill>
                <a:latin typeface="Courier New" charset="0"/>
                <a:ea typeface="굴림" charset="0"/>
                <a:cs typeface="굴림" charset="0"/>
              </a:rPr>
              <a:t>V()</a:t>
            </a:r>
            <a:r>
              <a:rPr lang="en-US" altLang="ko-KR" b="0" dirty="0" smtClean="0">
                <a:solidFill>
                  <a:schemeClr val="hlink"/>
                </a:solidFill>
                <a:ea typeface="굴림" charset="0"/>
              </a:rPr>
              <a:t>:</a:t>
            </a:r>
            <a:r>
              <a:rPr lang="en-US" altLang="ko-KR" b="0" dirty="0" smtClean="0">
                <a:ea typeface="굴림" charset="0"/>
              </a:rPr>
              <a:t> Increment and wake a sleeping task (if exists)</a:t>
            </a:r>
          </a:p>
          <a:p>
            <a:pPr lvl="1">
              <a:lnSpc>
                <a:spcPct val="80000"/>
              </a:lnSpc>
              <a:spcBef>
                <a:spcPct val="20000"/>
              </a:spcBef>
              <a:defRPr/>
            </a:pPr>
            <a:r>
              <a:rPr lang="en-US" altLang="ko-KR" b="0" dirty="0" smtClean="0">
                <a:ea typeface="굴림" charset="0"/>
              </a:rPr>
              <a:t>Use a semaphore for each scheduling constraint and </a:t>
            </a:r>
            <a:r>
              <a:rPr lang="en-US" altLang="ko-KR" b="0" dirty="0" err="1" smtClean="0">
                <a:ea typeface="굴림" charset="0"/>
              </a:rPr>
              <a:t>mutex</a:t>
            </a:r>
            <a:endParaRPr lang="en-US" altLang="ko-KR" dirty="0">
              <a:ea typeface="굴림" charset="0"/>
            </a:endParaRPr>
          </a:p>
          <a:p>
            <a:pPr lvl="1">
              <a:lnSpc>
                <a:spcPct val="80000"/>
              </a:lnSpc>
              <a:spcBef>
                <a:spcPct val="20000"/>
              </a:spcBef>
              <a:defRPr/>
            </a:pPr>
            <a:r>
              <a:rPr lang="en-US" altLang="ko-KR" dirty="0" smtClean="0">
                <a:ea typeface="굴림" charset="0"/>
              </a:rPr>
              <a:t>Decided “</a:t>
            </a:r>
            <a:r>
              <a:rPr lang="en-US" dirty="0"/>
              <a:t>exert too </a:t>
            </a:r>
            <a:r>
              <a:rPr lang="en-US" dirty="0" smtClean="0"/>
              <a:t>little structuring </a:t>
            </a:r>
            <a:r>
              <a:rPr lang="en-US" dirty="0"/>
              <a:t>discipline on concurrent </a:t>
            </a:r>
            <a:r>
              <a:rPr lang="en-US" dirty="0" smtClean="0"/>
              <a:t>programs”</a:t>
            </a:r>
            <a:endParaRPr lang="en-US" altLang="ko-KR" b="0" dirty="0" smtClean="0">
              <a:ea typeface="굴림" charset="0"/>
            </a:endParaRPr>
          </a:p>
        </p:txBody>
      </p:sp>
    </p:spTree>
    <p:extLst>
      <p:ext uri="{BB962C8B-B14F-4D97-AF65-F5344CB8AC3E}">
        <p14:creationId xmlns:p14="http://schemas.microsoft.com/office/powerpoint/2010/main" val="33681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609600" y="228600"/>
            <a:ext cx="7924800" cy="400050"/>
          </a:xfrm>
        </p:spPr>
        <p:txBody>
          <a:bodyPr/>
          <a:lstStyle/>
          <a:p>
            <a:r>
              <a:rPr lang="en-US" dirty="0">
                <a:ea typeface="ＭＳ Ｐゴシック" charset="0"/>
              </a:rPr>
              <a:t>Recap: Synchronization Primitives</a:t>
            </a:r>
          </a:p>
        </p:txBody>
      </p:sp>
      <p:sp>
        <p:nvSpPr>
          <p:cNvPr id="3" name="Content Placeholder 2"/>
          <p:cNvSpPr>
            <a:spLocks noGrp="1"/>
          </p:cNvSpPr>
          <p:nvPr>
            <p:ph idx="1"/>
          </p:nvPr>
        </p:nvSpPr>
        <p:spPr>
          <a:xfrm>
            <a:off x="180219" y="974271"/>
            <a:ext cx="8610600" cy="3623129"/>
          </a:xfrm>
        </p:spPr>
        <p:txBody>
          <a:bodyPr/>
          <a:lstStyle/>
          <a:p>
            <a:pPr>
              <a:spcBef>
                <a:spcPct val="20000"/>
              </a:spcBef>
              <a:defRPr/>
            </a:pPr>
            <a:r>
              <a:rPr lang="en-US" altLang="ko-KR" b="0" dirty="0" smtClean="0">
                <a:ea typeface="굴림" charset="0"/>
              </a:rPr>
              <a:t>Monitors</a:t>
            </a:r>
            <a:r>
              <a:rPr lang="en-US" altLang="ko-KR" b="0" dirty="0" smtClean="0">
                <a:ea typeface="굴림" charset="0"/>
              </a:rPr>
              <a:t>: A lock plus one or more condition variables</a:t>
            </a:r>
          </a:p>
          <a:p>
            <a:pPr lvl="1">
              <a:spcBef>
                <a:spcPct val="20000"/>
              </a:spcBef>
              <a:defRPr/>
            </a:pPr>
            <a:r>
              <a:rPr lang="en-US" altLang="ko-KR" b="0" dirty="0" smtClean="0">
                <a:ea typeface="굴림" charset="0"/>
              </a:rPr>
              <a:t>Condition variable: a queue of LWPs waiting inside critical section for an event to happen</a:t>
            </a:r>
          </a:p>
          <a:p>
            <a:pPr lvl="1">
              <a:spcBef>
                <a:spcPct val="20000"/>
              </a:spcBef>
              <a:defRPr/>
            </a:pPr>
            <a:r>
              <a:rPr lang="en-US" altLang="ko-KR" b="0" dirty="0" smtClean="0">
                <a:ea typeface="굴림" charset="0"/>
              </a:rPr>
              <a:t>Use condition variables to implement </a:t>
            </a:r>
            <a:r>
              <a:rPr lang="en-US" altLang="ko-KR" b="0" dirty="0" smtClean="0">
                <a:ea typeface="굴림" charset="0"/>
              </a:rPr>
              <a:t>sched</a:t>
            </a:r>
            <a:r>
              <a:rPr lang="en-US" altLang="ko-KR" dirty="0" smtClean="0">
                <a:ea typeface="굴림" charset="0"/>
              </a:rPr>
              <a:t>uling</a:t>
            </a:r>
            <a:r>
              <a:rPr lang="en-US" altLang="ko-KR" b="0" dirty="0" smtClean="0">
                <a:ea typeface="굴림" charset="0"/>
              </a:rPr>
              <a:t> </a:t>
            </a:r>
            <a:r>
              <a:rPr lang="en-US" altLang="ko-KR" b="0" dirty="0" smtClean="0">
                <a:ea typeface="굴림" charset="0"/>
              </a:rPr>
              <a:t>constraints</a:t>
            </a:r>
          </a:p>
          <a:p>
            <a:pPr lvl="1">
              <a:spcBef>
                <a:spcPct val="20000"/>
              </a:spcBef>
              <a:defRPr/>
            </a:pPr>
            <a:r>
              <a:rPr lang="en-US" altLang="ko-KR" b="0" dirty="0" smtClean="0">
                <a:ea typeface="굴림" charset="0"/>
              </a:rPr>
              <a:t>Three Operations: </a:t>
            </a:r>
            <a:r>
              <a:rPr lang="en-US" altLang="ko-KR" b="0" dirty="0" smtClean="0">
                <a:solidFill>
                  <a:schemeClr val="hlink"/>
                </a:solidFill>
                <a:latin typeface="Courier New" charset="0"/>
                <a:ea typeface="굴림" charset="0"/>
                <a:cs typeface="굴림" charset="0"/>
              </a:rPr>
              <a:t>Wait()</a:t>
            </a:r>
            <a:r>
              <a:rPr lang="en-US" altLang="ko-KR" b="0" dirty="0" smtClean="0">
                <a:ea typeface="굴림" charset="0"/>
              </a:rPr>
              <a:t>,</a:t>
            </a:r>
            <a:r>
              <a:rPr lang="en-US" altLang="ko-KR" b="0" dirty="0" smtClean="0">
                <a:solidFill>
                  <a:schemeClr val="hlink"/>
                </a:solidFill>
                <a:latin typeface="Helvetica" charset="0"/>
                <a:ea typeface="굴림" charset="0"/>
                <a:cs typeface="굴림" charset="0"/>
              </a:rPr>
              <a:t> </a:t>
            </a:r>
            <a:r>
              <a:rPr lang="en-US" altLang="ko-KR" b="0" dirty="0" smtClean="0">
                <a:solidFill>
                  <a:schemeClr val="hlink"/>
                </a:solidFill>
                <a:latin typeface="Courier New" charset="0"/>
                <a:ea typeface="굴림" charset="0"/>
                <a:cs typeface="굴림" charset="0"/>
              </a:rPr>
              <a:t>Signal()</a:t>
            </a:r>
            <a:r>
              <a:rPr lang="en-US" altLang="ko-KR" b="0" dirty="0" smtClean="0">
                <a:ea typeface="굴림" charset="0"/>
              </a:rPr>
              <a:t>,</a:t>
            </a:r>
            <a:r>
              <a:rPr lang="en-US" altLang="ko-KR" b="0" dirty="0" smtClean="0">
                <a:solidFill>
                  <a:schemeClr val="hlink"/>
                </a:solidFill>
                <a:ea typeface="굴림" charset="0"/>
              </a:rPr>
              <a:t> </a:t>
            </a:r>
            <a:r>
              <a:rPr lang="en-US" altLang="ko-KR" b="0" dirty="0" smtClean="0">
                <a:ea typeface="굴림" charset="0"/>
              </a:rPr>
              <a:t>and</a:t>
            </a:r>
            <a:r>
              <a:rPr lang="en-US" altLang="ko-KR" b="0" dirty="0" smtClean="0">
                <a:solidFill>
                  <a:schemeClr val="hlink"/>
                </a:solidFill>
                <a:ea typeface="굴림" charset="0"/>
              </a:rPr>
              <a:t> </a:t>
            </a:r>
            <a:r>
              <a:rPr lang="en-US" altLang="ko-KR" b="0" dirty="0" smtClean="0">
                <a:solidFill>
                  <a:schemeClr val="hlink"/>
                </a:solidFill>
                <a:latin typeface="Courier New" charset="0"/>
                <a:ea typeface="굴림" charset="0"/>
                <a:cs typeface="굴림" charset="0"/>
              </a:rPr>
              <a:t>Broadcast()</a:t>
            </a:r>
          </a:p>
        </p:txBody>
      </p:sp>
    </p:spTree>
    <p:extLst>
      <p:ext uri="{BB962C8B-B14F-4D97-AF65-F5344CB8AC3E}">
        <p14:creationId xmlns:p14="http://schemas.microsoft.com/office/powerpoint/2010/main" val="525204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169863" y="92075"/>
            <a:ext cx="8850312" cy="857250"/>
          </a:xfrm>
        </p:spPr>
        <p:txBody>
          <a:bodyPr/>
          <a:lstStyle/>
          <a:p>
            <a:r>
              <a:rPr lang="en-US" altLang="ko-KR" dirty="0">
                <a:ea typeface="굴림" charset="0"/>
              </a:rPr>
              <a:t>Recap: Monitors</a:t>
            </a:r>
          </a:p>
        </p:txBody>
      </p:sp>
      <p:sp>
        <p:nvSpPr>
          <p:cNvPr id="501763" name="Rectangle 3"/>
          <p:cNvSpPr>
            <a:spLocks noGrp="1" noChangeArrowheads="1"/>
          </p:cNvSpPr>
          <p:nvPr>
            <p:ph type="body" idx="1"/>
          </p:nvPr>
        </p:nvSpPr>
        <p:spPr>
          <a:xfrm>
            <a:off x="304800" y="914393"/>
            <a:ext cx="8382000" cy="4343400"/>
          </a:xfrm>
        </p:spPr>
        <p:txBody>
          <a:bodyPr>
            <a:normAutofit/>
          </a:bodyPr>
          <a:lstStyle/>
          <a:p>
            <a:pPr>
              <a:lnSpc>
                <a:spcPct val="80000"/>
              </a:lnSpc>
            </a:pPr>
            <a:r>
              <a:rPr lang="en-US" altLang="ko-KR" b="0" dirty="0">
                <a:ea typeface="굴림" charset="0"/>
              </a:rPr>
              <a:t>Monitors represent the logic of the program</a:t>
            </a:r>
          </a:p>
          <a:p>
            <a:pPr lvl="1">
              <a:lnSpc>
                <a:spcPct val="80000"/>
              </a:lnSpc>
            </a:pPr>
            <a:r>
              <a:rPr lang="en-US" altLang="ko-KR" b="0" dirty="0">
                <a:ea typeface="굴림" charset="0"/>
              </a:rPr>
              <a:t>Wait if necessary</a:t>
            </a:r>
          </a:p>
          <a:p>
            <a:pPr lvl="1">
              <a:lnSpc>
                <a:spcPct val="80000"/>
              </a:lnSpc>
            </a:pPr>
            <a:r>
              <a:rPr lang="en-US" altLang="ko-KR" b="0" dirty="0">
                <a:ea typeface="굴림" charset="0"/>
              </a:rPr>
              <a:t>Signal when change something so any waiting </a:t>
            </a:r>
            <a:r>
              <a:rPr lang="en-US" altLang="ko-KR" b="0" dirty="0" smtClean="0">
                <a:ea typeface="굴림" charset="0"/>
              </a:rPr>
              <a:t>LWPs can </a:t>
            </a:r>
            <a:r>
              <a:rPr lang="en-US" altLang="ko-KR" b="0" dirty="0">
                <a:ea typeface="굴림" charset="0"/>
              </a:rPr>
              <a:t>proceed</a:t>
            </a:r>
          </a:p>
          <a:p>
            <a:pPr>
              <a:lnSpc>
                <a:spcPct val="80000"/>
              </a:lnSpc>
            </a:pPr>
            <a:r>
              <a:rPr lang="en-US" altLang="ko-KR" b="0" dirty="0">
                <a:ea typeface="굴림" charset="0"/>
              </a:rPr>
              <a:t>Basic structure of monitor-based program</a:t>
            </a:r>
            <a:r>
              <a:rPr lang="en-US" altLang="ko-KR" b="0" dirty="0" smtClean="0">
                <a:ea typeface="굴림" charset="0"/>
              </a:rPr>
              <a:t>:</a:t>
            </a:r>
          </a:p>
          <a:p>
            <a:pPr lvl="4">
              <a:lnSpc>
                <a:spcPct val="80000"/>
              </a:lnSpc>
            </a:pPr>
            <a:endParaRPr lang="en-US" altLang="ko-KR" b="0" dirty="0">
              <a:ea typeface="굴림" charset="0"/>
            </a:endParaRPr>
          </a:p>
          <a:p>
            <a:pPr lvl="1">
              <a:lnSpc>
                <a:spcPct val="80000"/>
              </a:lnSpc>
              <a:buFontTx/>
              <a:buNone/>
            </a:pPr>
            <a:r>
              <a:rPr lang="en-US" altLang="ko-KR" sz="2000" b="0" dirty="0">
                <a:latin typeface="Courier New" charset="0"/>
                <a:ea typeface="굴림" charset="0"/>
                <a:cs typeface="굴림" charset="0"/>
              </a:rPr>
              <a:t>	</a:t>
            </a:r>
            <a:r>
              <a:rPr lang="en-US" altLang="ko-KR" sz="1600" b="0" dirty="0" err="1">
                <a:solidFill>
                  <a:schemeClr val="hlink"/>
                </a:solidFill>
                <a:latin typeface="Courier New" charset="0"/>
                <a:ea typeface="굴림" charset="0"/>
                <a:cs typeface="굴림" charset="0"/>
              </a:rPr>
              <a:t>lock.Acquire</a:t>
            </a:r>
            <a:r>
              <a:rPr lang="en-US" altLang="ko-KR" sz="1600" b="0" dirty="0">
                <a:solidFill>
                  <a:schemeClr val="hlink"/>
                </a:solidFill>
                <a:latin typeface="Courier New" charset="0"/>
                <a:ea typeface="굴림" charset="0"/>
                <a:cs typeface="굴림" charset="0"/>
              </a:rPr>
              <a:t>()</a:t>
            </a:r>
            <a:r>
              <a:rPr lang="en-US" altLang="ko-KR" sz="1600" b="0" dirty="0">
                <a:latin typeface="Courier New" charset="0"/>
                <a:ea typeface="굴림" charset="0"/>
                <a:cs typeface="굴림" charset="0"/>
              </a:rPr>
              <a:t>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while (need to wait)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condvar.wait</a:t>
            </a:r>
            <a:r>
              <a:rPr lang="en-US" altLang="ko-KR" sz="1600" b="0" dirty="0">
                <a:latin typeface="Courier New" charset="0"/>
                <a:ea typeface="굴림" charset="0"/>
                <a:cs typeface="굴림" charset="0"/>
              </a:rPr>
              <a:t>(&amp;lock);</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br>
              <a:rPr lang="en-US" altLang="ko-KR" sz="1600" b="0" dirty="0">
                <a:latin typeface="Courier New" charset="0"/>
                <a:ea typeface="굴림" charset="0"/>
                <a:cs typeface="굴림" charset="0"/>
              </a:rPr>
            </a:br>
            <a:r>
              <a:rPr lang="en-US" altLang="ko-KR" sz="1600" b="0" dirty="0" err="1" smtClean="0">
                <a:solidFill>
                  <a:schemeClr val="hlink"/>
                </a:solidFill>
                <a:latin typeface="Courier New" charset="0"/>
                <a:ea typeface="굴림" charset="0"/>
                <a:cs typeface="굴림" charset="0"/>
              </a:rPr>
              <a:t>lock.Release</a:t>
            </a:r>
            <a:r>
              <a:rPr lang="en-US" altLang="ko-KR" sz="1600" b="0" dirty="0">
                <a:solidFill>
                  <a:schemeClr val="hlink"/>
                </a:solidFill>
                <a:latin typeface="Courier New" charset="0"/>
                <a:ea typeface="굴림" charset="0"/>
                <a:cs typeface="굴림" charset="0"/>
              </a:rPr>
              <a:t>()</a:t>
            </a:r>
            <a:r>
              <a:rPr lang="en-US" altLang="ko-KR" sz="1600" b="0" dirty="0">
                <a:latin typeface="Courier New" charset="0"/>
                <a:ea typeface="굴림" charset="0"/>
                <a:cs typeface="굴림" charset="0"/>
              </a:rP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do something so no need to wait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br>
              <a:rPr lang="en-US" altLang="ko-KR" sz="1600" b="0" dirty="0">
                <a:latin typeface="Courier New" charset="0"/>
                <a:ea typeface="굴림" charset="0"/>
                <a:cs typeface="굴림" charset="0"/>
              </a:rPr>
            </a:br>
            <a:r>
              <a:rPr lang="en-US" altLang="ko-KR" sz="1600" b="0" dirty="0" err="1">
                <a:solidFill>
                  <a:schemeClr val="hlink"/>
                </a:solidFill>
                <a:latin typeface="Courier New" charset="0"/>
                <a:ea typeface="굴림" charset="0"/>
                <a:cs typeface="굴림" charset="0"/>
              </a:rPr>
              <a:t>lock.Acquire</a:t>
            </a:r>
            <a:r>
              <a:rPr lang="en-US" altLang="ko-KR" sz="1600" b="0" dirty="0">
                <a:solidFill>
                  <a:schemeClr val="hlink"/>
                </a:solidFill>
                <a:latin typeface="Courier New" charset="0"/>
                <a:ea typeface="굴림" charset="0"/>
                <a:cs typeface="굴림" charset="0"/>
              </a:rPr>
              <a:t>(</a:t>
            </a:r>
            <a:r>
              <a:rPr lang="en-US" altLang="ko-KR" sz="1600" b="0" dirty="0" smtClean="0">
                <a:solidFill>
                  <a:schemeClr val="hlink"/>
                </a:solidFill>
                <a:latin typeface="Courier New" charset="0"/>
                <a:ea typeface="굴림" charset="0"/>
                <a:cs typeface="굴림" charset="0"/>
              </a:rPr>
              <a:t>)</a:t>
            </a:r>
            <a:endParaRPr lang="en-US" altLang="ko-KR" sz="1600" b="0" dirty="0">
              <a:latin typeface="Courier New" charset="0"/>
              <a:ea typeface="굴림" charset="0"/>
              <a:cs typeface="굴림" charset="0"/>
            </a:endParaRPr>
          </a:p>
          <a:p>
            <a:pPr lvl="1">
              <a:lnSpc>
                <a:spcPct val="80000"/>
              </a:lnSpc>
              <a:buFontTx/>
              <a:buNone/>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condvar.signal</a:t>
            </a:r>
            <a:r>
              <a:rPr lang="en-US" altLang="ko-KR" sz="1600" b="0" dirty="0">
                <a:latin typeface="Courier New" charset="0"/>
                <a:ea typeface="굴림" charset="0"/>
                <a:cs typeface="굴림" charset="0"/>
              </a:rPr>
              <a:t>()</a:t>
            </a:r>
            <a:r>
              <a:rPr lang="en-US" altLang="ko-KR" sz="1600" b="0" dirty="0" smtClean="0">
                <a:latin typeface="Courier New" charset="0"/>
                <a:ea typeface="굴림" charset="0"/>
                <a:cs typeface="굴림" charset="0"/>
              </a:rPr>
              <a:t>;</a:t>
            </a:r>
            <a:r>
              <a:rPr lang="en-US" altLang="ko-KR" sz="1600" b="0" dirty="0">
                <a:latin typeface="Courier New" charset="0"/>
                <a:ea typeface="굴림" charset="0"/>
                <a:cs typeface="굴림" charset="0"/>
              </a:rPr>
              <a:t/>
            </a:r>
            <a:br>
              <a:rPr lang="en-US" altLang="ko-KR" sz="1600" b="0" dirty="0">
                <a:latin typeface="Courier New" charset="0"/>
                <a:ea typeface="굴림" charset="0"/>
                <a:cs typeface="굴림" charset="0"/>
              </a:rPr>
            </a:br>
            <a:r>
              <a:rPr lang="en-US" altLang="ko-KR" sz="1600" b="0" dirty="0" err="1">
                <a:solidFill>
                  <a:schemeClr val="hlink"/>
                </a:solidFill>
                <a:latin typeface="Courier New" charset="0"/>
                <a:ea typeface="굴림" charset="0"/>
                <a:cs typeface="굴림" charset="0"/>
              </a:rPr>
              <a:t>lock.Release</a:t>
            </a:r>
            <a:r>
              <a:rPr lang="en-US" altLang="ko-KR" sz="1600" b="0" dirty="0">
                <a:solidFill>
                  <a:schemeClr val="hlink"/>
                </a:solidFill>
                <a:latin typeface="Courier New" charset="0"/>
                <a:ea typeface="굴림" charset="0"/>
                <a:cs typeface="굴림" charset="0"/>
              </a:rPr>
              <a:t>()</a:t>
            </a:r>
          </a:p>
        </p:txBody>
      </p:sp>
      <p:grpSp>
        <p:nvGrpSpPr>
          <p:cNvPr id="2" name="Group 4"/>
          <p:cNvGrpSpPr>
            <a:grpSpLocks/>
          </p:cNvGrpSpPr>
          <p:nvPr/>
        </p:nvGrpSpPr>
        <p:grpSpPr bwMode="auto">
          <a:xfrm>
            <a:off x="4356100" y="2436018"/>
            <a:ext cx="3530600" cy="2389586"/>
            <a:chOff x="2880" y="1662"/>
            <a:chExt cx="1810" cy="2007"/>
          </a:xfrm>
        </p:grpSpPr>
        <p:sp>
          <p:nvSpPr>
            <p:cNvPr id="8196" name="AutoShape 5"/>
            <p:cNvSpPr>
              <a:spLocks/>
            </p:cNvSpPr>
            <p:nvPr/>
          </p:nvSpPr>
          <p:spPr bwMode="auto">
            <a:xfrm>
              <a:off x="2880" y="1776"/>
              <a:ext cx="240" cy="752"/>
            </a:xfrm>
            <a:prstGeom prst="rightBrace">
              <a:avLst>
                <a:gd name="adj1" fmla="val 16667"/>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b="0">
                <a:latin typeface="Gill Sans Light"/>
                <a:cs typeface="Gill Sans Light"/>
              </a:endParaRPr>
            </a:p>
          </p:txBody>
        </p:sp>
        <p:sp>
          <p:nvSpPr>
            <p:cNvPr id="8197" name="AutoShape 6"/>
            <p:cNvSpPr>
              <a:spLocks/>
            </p:cNvSpPr>
            <p:nvPr/>
          </p:nvSpPr>
          <p:spPr bwMode="auto">
            <a:xfrm>
              <a:off x="2880" y="3120"/>
              <a:ext cx="240" cy="549"/>
            </a:xfrm>
            <a:prstGeom prst="rightBrace">
              <a:avLst>
                <a:gd name="adj1" fmla="val 13333"/>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b="0">
                <a:latin typeface="Gill Sans Light"/>
                <a:cs typeface="Gill Sans Light"/>
              </a:endParaRPr>
            </a:p>
          </p:txBody>
        </p:sp>
        <p:sp>
          <p:nvSpPr>
            <p:cNvPr id="8198" name="Text Box 7"/>
            <p:cNvSpPr txBox="1">
              <a:spLocks noChangeArrowheads="1"/>
            </p:cNvSpPr>
            <p:nvPr/>
          </p:nvSpPr>
          <p:spPr bwMode="auto">
            <a:xfrm>
              <a:off x="3120" y="1662"/>
              <a:ext cx="1570"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altLang="ko-KR" sz="1800" b="0" dirty="0">
                  <a:solidFill>
                    <a:schemeClr val="hlink"/>
                  </a:solidFill>
                  <a:latin typeface="Gill Sans Light"/>
                  <a:cs typeface="Gill Sans Light"/>
                </a:rPr>
                <a:t>Check and/or update</a:t>
              </a:r>
              <a:br>
                <a:rPr lang="en-US" altLang="ko-KR" sz="1800" b="0" dirty="0">
                  <a:solidFill>
                    <a:schemeClr val="hlink"/>
                  </a:solidFill>
                  <a:latin typeface="Gill Sans Light"/>
                  <a:cs typeface="Gill Sans Light"/>
                </a:rPr>
              </a:br>
              <a:r>
                <a:rPr lang="en-US" altLang="ko-KR" sz="1800" b="0" dirty="0">
                  <a:solidFill>
                    <a:schemeClr val="hlink"/>
                  </a:solidFill>
                  <a:latin typeface="Gill Sans Light"/>
                  <a:cs typeface="Gill Sans Light"/>
                </a:rPr>
                <a:t>state variables</a:t>
              </a:r>
            </a:p>
            <a:p>
              <a:r>
                <a:rPr lang="en-US" altLang="ko-KR" sz="1800" b="0" dirty="0">
                  <a:solidFill>
                    <a:schemeClr val="hlink"/>
                  </a:solidFill>
                  <a:latin typeface="Gill Sans Light"/>
                  <a:cs typeface="Gill Sans Light"/>
                </a:rPr>
                <a:t>Wait if necessary </a:t>
              </a:r>
            </a:p>
            <a:p>
              <a:r>
                <a:rPr lang="en-US" altLang="ko-KR" sz="1800" b="0" dirty="0">
                  <a:solidFill>
                    <a:schemeClr val="hlink"/>
                  </a:solidFill>
                  <a:latin typeface="Gill Sans Light"/>
                  <a:cs typeface="Gill Sans Light"/>
                </a:rPr>
                <a:t>(</a:t>
              </a:r>
              <a:r>
                <a:rPr lang="en-US" altLang="ko-KR" sz="1800" b="0" u="sng" dirty="0">
                  <a:solidFill>
                    <a:schemeClr val="hlink"/>
                  </a:solidFill>
                  <a:latin typeface="Gill Sans Light"/>
                  <a:cs typeface="Gill Sans Light"/>
                </a:rPr>
                <a:t>release lock </a:t>
              </a:r>
              <a:r>
                <a:rPr lang="en-US" altLang="ko-KR" sz="1800" b="0" dirty="0">
                  <a:solidFill>
                    <a:schemeClr val="hlink"/>
                  </a:solidFill>
                  <a:latin typeface="Gill Sans Light"/>
                  <a:cs typeface="Gill Sans Light"/>
                </a:rPr>
                <a:t>when waiting)</a:t>
              </a:r>
            </a:p>
          </p:txBody>
        </p:sp>
        <p:sp>
          <p:nvSpPr>
            <p:cNvPr id="8199" name="Text Box 8"/>
            <p:cNvSpPr txBox="1">
              <a:spLocks noChangeArrowheads="1"/>
            </p:cNvSpPr>
            <p:nvPr/>
          </p:nvSpPr>
          <p:spPr bwMode="auto">
            <a:xfrm>
              <a:off x="3120" y="3120"/>
              <a:ext cx="157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altLang="ko-KR" sz="1800" b="0" dirty="0">
                  <a:solidFill>
                    <a:schemeClr val="hlink"/>
                  </a:solidFill>
                  <a:latin typeface="Gill Sans Light"/>
                  <a:cs typeface="Gill Sans Light"/>
                </a:rPr>
                <a:t>Check and/or update</a:t>
              </a:r>
            </a:p>
            <a:p>
              <a:r>
                <a:rPr lang="en-US" altLang="ko-KR" sz="1800" b="0" dirty="0">
                  <a:solidFill>
                    <a:schemeClr val="hlink"/>
                  </a:solidFill>
                  <a:latin typeface="Gill Sans Light"/>
                  <a:cs typeface="Gill Sans Light"/>
                </a:rPr>
                <a:t>state variables</a:t>
              </a:r>
            </a:p>
          </p:txBody>
        </p:sp>
      </p:grpSp>
    </p:spTree>
    <p:extLst>
      <p:ext uri="{BB962C8B-B14F-4D97-AF65-F5344CB8AC3E}">
        <p14:creationId xmlns:p14="http://schemas.microsoft.com/office/powerpoint/2010/main" val="1046085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Mesa </a:t>
            </a:r>
            <a:r>
              <a:rPr lang="en-US" dirty="0" smtClean="0"/>
              <a:t>Monitors</a:t>
            </a:r>
            <a:endParaRPr lang="en-US" dirty="0"/>
          </a:p>
        </p:txBody>
      </p:sp>
      <p:sp>
        <p:nvSpPr>
          <p:cNvPr id="3" name="Content Placeholder 2"/>
          <p:cNvSpPr>
            <a:spLocks noGrp="1"/>
          </p:cNvSpPr>
          <p:nvPr>
            <p:ph idx="1"/>
          </p:nvPr>
        </p:nvSpPr>
        <p:spPr>
          <a:xfrm>
            <a:off x="169863" y="1122363"/>
            <a:ext cx="8974138" cy="3690937"/>
          </a:xfrm>
        </p:spPr>
        <p:txBody>
          <a:bodyPr>
            <a:normAutofit fontScale="92500" lnSpcReduction="10000"/>
          </a:bodyPr>
          <a:lstStyle/>
          <a:p>
            <a:pPr lvl="0"/>
            <a:r>
              <a:rPr lang="en-US" b="0" dirty="0" smtClean="0">
                <a:effectLst/>
              </a:rPr>
              <a:t>Monitor lock (for synchronization)</a:t>
            </a:r>
          </a:p>
          <a:p>
            <a:r>
              <a:rPr lang="en-US" dirty="0"/>
              <a:t>Condition variable (for scheduling) – when to </a:t>
            </a:r>
            <a:r>
              <a:rPr lang="en-US" dirty="0" smtClean="0"/>
              <a:t>wait</a:t>
            </a:r>
            <a:endParaRPr lang="en-US" b="0" dirty="0" smtClean="0">
              <a:effectLst/>
            </a:endParaRPr>
          </a:p>
          <a:p>
            <a:pPr lvl="1"/>
            <a:endParaRPr lang="en-US" b="0" dirty="0" smtClean="0">
              <a:effectLst/>
            </a:endParaRPr>
          </a:p>
          <a:p>
            <a:pPr lvl="0"/>
            <a:r>
              <a:rPr lang="en-US" b="0" dirty="0" smtClean="0">
                <a:effectLst/>
              </a:rPr>
              <a:t>Tied </a:t>
            </a:r>
            <a:r>
              <a:rPr lang="en-US" b="0" dirty="0" smtClean="0">
                <a:effectLst/>
              </a:rPr>
              <a:t>to module structure of the language – makes it clear what’s being </a:t>
            </a:r>
            <a:r>
              <a:rPr lang="en-US" b="0" dirty="0" smtClean="0">
                <a:effectLst/>
              </a:rPr>
              <a:t>monitored</a:t>
            </a:r>
          </a:p>
          <a:p>
            <a:pPr lvl="1"/>
            <a:endParaRPr lang="en-US" b="0" dirty="0" smtClean="0">
              <a:effectLst/>
            </a:endParaRPr>
          </a:p>
          <a:p>
            <a:pPr lvl="0"/>
            <a:r>
              <a:rPr lang="en-US" b="0" dirty="0" smtClean="0">
                <a:effectLst/>
              </a:rPr>
              <a:t>Language automatically acquires and releases the </a:t>
            </a:r>
            <a:r>
              <a:rPr lang="en-US" b="0" dirty="0" smtClean="0">
                <a:effectLst/>
              </a:rPr>
              <a:t>lock</a:t>
            </a:r>
          </a:p>
          <a:p>
            <a:pPr lvl="1"/>
            <a:endParaRPr lang="en-US" b="0" dirty="0" smtClean="0">
              <a:effectLst/>
            </a:endParaRPr>
          </a:p>
          <a:p>
            <a:pPr lvl="0"/>
            <a:r>
              <a:rPr lang="en-US" b="0" dirty="0" smtClean="0">
                <a:effectLst/>
              </a:rPr>
              <a:t>Tied to a particular invariant, which helps users think about the program</a:t>
            </a:r>
          </a:p>
          <a:p>
            <a:pPr lvl="1"/>
            <a:r>
              <a:rPr lang="en-US" b="0" dirty="0" smtClean="0"/>
              <a:t>Invariant holds on entry and must be maintained before exit or </a:t>
            </a:r>
            <a:r>
              <a:rPr lang="en-US" b="0" dirty="0" smtClean="0"/>
              <a:t>wait</a:t>
            </a:r>
          </a:p>
        </p:txBody>
      </p:sp>
    </p:spTree>
    <p:extLst>
      <p:ext uri="{BB962C8B-B14F-4D97-AF65-F5344CB8AC3E}">
        <p14:creationId xmlns:p14="http://schemas.microsoft.com/office/powerpoint/2010/main" val="14990506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96" y="222250"/>
            <a:ext cx="8877905" cy="552450"/>
          </a:xfrm>
        </p:spPr>
        <p:txBody>
          <a:bodyPr/>
          <a:lstStyle/>
          <a:p>
            <a:pPr lvl="0"/>
            <a:r>
              <a:rPr lang="en-US" dirty="0" smtClean="0"/>
              <a:t>Design Choices and </a:t>
            </a:r>
            <a:r>
              <a:rPr lang="en-US" dirty="0"/>
              <a:t>I</a:t>
            </a:r>
            <a:r>
              <a:rPr lang="en-US" dirty="0" smtClean="0"/>
              <a:t>mplementation Issues</a:t>
            </a:r>
            <a:endParaRPr lang="en-US" dirty="0"/>
          </a:p>
        </p:txBody>
      </p:sp>
      <p:sp>
        <p:nvSpPr>
          <p:cNvPr id="3" name="Content Placeholder 2"/>
          <p:cNvSpPr>
            <a:spLocks noGrp="1"/>
          </p:cNvSpPr>
          <p:nvPr>
            <p:ph idx="1"/>
          </p:nvPr>
        </p:nvSpPr>
        <p:spPr>
          <a:xfrm>
            <a:off x="393700" y="901700"/>
            <a:ext cx="8559800" cy="4241800"/>
          </a:xfrm>
        </p:spPr>
        <p:txBody>
          <a:bodyPr>
            <a:normAutofit/>
          </a:bodyPr>
          <a:lstStyle/>
          <a:p>
            <a:r>
              <a:rPr lang="en-US" dirty="0" smtClean="0"/>
              <a:t>Module: packages </a:t>
            </a:r>
            <a:r>
              <a:rPr lang="en-US" dirty="0"/>
              <a:t>a collection of related procedures and protect </a:t>
            </a:r>
            <a:r>
              <a:rPr lang="en-US" dirty="0" smtClean="0"/>
              <a:t>their private </a:t>
            </a:r>
            <a:r>
              <a:rPr lang="en-US" dirty="0"/>
              <a:t>data from external access</a:t>
            </a:r>
            <a:endParaRPr lang="en-US" dirty="0" smtClean="0"/>
          </a:p>
          <a:p>
            <a:pPr lvl="0"/>
            <a:r>
              <a:rPr lang="en-US" dirty="0" smtClean="0"/>
              <a:t>Three</a:t>
            </a:r>
            <a:r>
              <a:rPr lang="en-US" b="0" dirty="0" smtClean="0">
                <a:effectLst/>
              </a:rPr>
              <a:t> </a:t>
            </a:r>
            <a:r>
              <a:rPr lang="en-US" b="0" dirty="0" smtClean="0">
                <a:effectLst/>
              </a:rPr>
              <a:t>types of procedures in a monitor module:</a:t>
            </a:r>
          </a:p>
          <a:p>
            <a:pPr lvl="1"/>
            <a:r>
              <a:rPr lang="en-US" b="0" dirty="0" smtClean="0">
                <a:effectLst/>
              </a:rPr>
              <a:t>Entry (acquires and releases lock</a:t>
            </a:r>
            <a:r>
              <a:rPr lang="en-US" b="0" dirty="0" smtClean="0">
                <a:effectLst/>
              </a:rPr>
              <a:t>)</a:t>
            </a:r>
          </a:p>
          <a:p>
            <a:pPr lvl="2"/>
            <a:r>
              <a:rPr lang="en-US" dirty="0" smtClean="0"/>
              <a:t>Typically allocates, initializes, or free data (e.g., constructor, destructor)</a:t>
            </a:r>
            <a:endParaRPr lang="en-US" sz="700" b="0" dirty="0"/>
          </a:p>
          <a:p>
            <a:pPr lvl="1"/>
            <a:r>
              <a:rPr lang="en-US" b="0" dirty="0" smtClean="0">
                <a:effectLst/>
              </a:rPr>
              <a:t>Internal (no locking done): can’t be called from outside the </a:t>
            </a:r>
            <a:r>
              <a:rPr lang="en-US" b="0" dirty="0" smtClean="0">
                <a:effectLst/>
              </a:rPr>
              <a:t>module</a:t>
            </a:r>
          </a:p>
          <a:p>
            <a:pPr lvl="2"/>
            <a:r>
              <a:rPr lang="en-US" dirty="0" smtClean="0"/>
              <a:t>(Similar to private methods in a class)</a:t>
            </a:r>
            <a:endParaRPr lang="en-US" b="0" dirty="0" smtClean="0">
              <a:effectLst/>
            </a:endParaRPr>
          </a:p>
          <a:p>
            <a:pPr lvl="1"/>
            <a:r>
              <a:rPr lang="en-US" b="0" dirty="0" smtClean="0">
                <a:effectLst/>
              </a:rPr>
              <a:t>External (no locking done): externally callable. Why is this useful</a:t>
            </a:r>
            <a:r>
              <a:rPr lang="en-US" b="0" dirty="0" smtClean="0">
                <a:effectLst/>
              </a:rPr>
              <a:t>?</a:t>
            </a:r>
          </a:p>
          <a:p>
            <a:pPr lvl="2"/>
            <a:r>
              <a:rPr lang="en-US" dirty="0" smtClean="0"/>
              <a:t>(Similar to public methods in a class)</a:t>
            </a:r>
            <a:endParaRPr lang="en-US" b="0" dirty="0" smtClean="0">
              <a:effectLst/>
            </a:endParaRPr>
          </a:p>
          <a:p>
            <a:pPr lvl="2"/>
            <a:r>
              <a:rPr lang="en-US" b="0" dirty="0" smtClean="0">
                <a:effectLst/>
              </a:rPr>
              <a:t>Allows grouping of related things into a module</a:t>
            </a:r>
          </a:p>
          <a:p>
            <a:pPr lvl="2"/>
            <a:r>
              <a:rPr lang="en-US" b="0" dirty="0" smtClean="0">
                <a:effectLst/>
              </a:rPr>
              <a:t>Allows doing some of the work outside the monitor </a:t>
            </a:r>
            <a:r>
              <a:rPr lang="en-US" b="0" dirty="0" smtClean="0">
                <a:effectLst/>
              </a:rPr>
              <a:t>lock</a:t>
            </a:r>
            <a:endParaRPr lang="en-US" b="0" dirty="0" smtClean="0">
              <a:effectLst/>
            </a:endParaRPr>
          </a:p>
        </p:txBody>
      </p:sp>
    </p:spTree>
    <p:extLst>
      <p:ext uri="{BB962C8B-B14F-4D97-AF65-F5344CB8AC3E}">
        <p14:creationId xmlns:p14="http://schemas.microsoft.com/office/powerpoint/2010/main" val="19231752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96" y="247650"/>
            <a:ext cx="8877905" cy="552450"/>
          </a:xfrm>
        </p:spPr>
        <p:txBody>
          <a:bodyPr/>
          <a:lstStyle/>
          <a:p>
            <a:pPr lvl="0"/>
            <a:r>
              <a:rPr lang="en-US" dirty="0" smtClean="0"/>
              <a:t>Design Choices and </a:t>
            </a:r>
            <a:r>
              <a:rPr lang="en-US" dirty="0"/>
              <a:t>I</a:t>
            </a:r>
            <a:r>
              <a:rPr lang="en-US" dirty="0" smtClean="0"/>
              <a:t>mplementation Issues</a:t>
            </a:r>
            <a:endParaRPr lang="en-US" dirty="0"/>
          </a:p>
        </p:txBody>
      </p:sp>
      <p:sp>
        <p:nvSpPr>
          <p:cNvPr id="3" name="Content Placeholder 2"/>
          <p:cNvSpPr>
            <a:spLocks noGrp="1"/>
          </p:cNvSpPr>
          <p:nvPr>
            <p:ph idx="1"/>
          </p:nvPr>
        </p:nvSpPr>
        <p:spPr>
          <a:xfrm>
            <a:off x="228600" y="895350"/>
            <a:ext cx="9042400" cy="3695700"/>
          </a:xfrm>
        </p:spPr>
        <p:txBody>
          <a:bodyPr/>
          <a:lstStyle/>
          <a:p>
            <a:pPr lvl="0"/>
            <a:r>
              <a:rPr lang="en-US" b="0" dirty="0" smtClean="0"/>
              <a:t>Choices </a:t>
            </a:r>
            <a:r>
              <a:rPr lang="en-US" b="0" dirty="0" smtClean="0"/>
              <a:t>for n</a:t>
            </a:r>
            <a:r>
              <a:rPr lang="en-US" b="0" dirty="0" smtClean="0">
                <a:effectLst/>
              </a:rPr>
              <a:t>otify semantics:</a:t>
            </a:r>
          </a:p>
          <a:p>
            <a:pPr lvl="1"/>
            <a:r>
              <a:rPr lang="en-US" b="0" dirty="0" smtClean="0">
                <a:effectLst/>
              </a:rPr>
              <a:t>(Hoare monitors) Immediately cede CPU and lock to waking process</a:t>
            </a:r>
          </a:p>
          <a:p>
            <a:pPr lvl="2"/>
            <a:r>
              <a:rPr lang="en-US" b="0" dirty="0" smtClean="0"/>
              <a:t>Causes</a:t>
            </a:r>
            <a:r>
              <a:rPr lang="en-US" b="0" dirty="0" smtClean="0">
                <a:effectLst/>
              </a:rPr>
              <a:t> many context switches </a:t>
            </a:r>
            <a:r>
              <a:rPr lang="en-US" b="0" dirty="0" smtClean="0"/>
              <a:t>but w</a:t>
            </a:r>
            <a:r>
              <a:rPr lang="en-US" b="0" dirty="0" smtClean="0">
                <a:effectLst/>
              </a:rPr>
              <a:t>hy would this approach be desirable? </a:t>
            </a:r>
            <a:br>
              <a:rPr lang="en-US" b="0" dirty="0" smtClean="0">
                <a:effectLst/>
              </a:rPr>
            </a:br>
            <a:r>
              <a:rPr lang="en-US" b="0" dirty="0" smtClean="0">
                <a:effectLst/>
              </a:rPr>
              <a:t>(Waiting process knows the condition it was waiting on is guaranteed to hold)</a:t>
            </a:r>
          </a:p>
          <a:p>
            <a:pPr lvl="2"/>
            <a:r>
              <a:rPr lang="en-US" b="0" dirty="0" smtClean="0">
                <a:effectLst/>
              </a:rPr>
              <a:t>Also, doesn’t work in the presence of priorities</a:t>
            </a:r>
          </a:p>
          <a:p>
            <a:pPr lvl="1"/>
            <a:r>
              <a:rPr lang="en-US" b="0" dirty="0" smtClean="0">
                <a:effectLst/>
              </a:rPr>
              <a:t>(</a:t>
            </a:r>
            <a:r>
              <a:rPr lang="en-US" b="0" dirty="0" smtClean="0"/>
              <a:t>Mesa monitors) </a:t>
            </a:r>
            <a:r>
              <a:rPr lang="en-US" b="0" dirty="0" err="1" smtClean="0">
                <a:effectLst/>
              </a:rPr>
              <a:t>Notifier</a:t>
            </a:r>
            <a:r>
              <a:rPr lang="en-US" b="0" dirty="0" smtClean="0">
                <a:effectLst/>
              </a:rPr>
              <a:t> keeps lock, wakes process with no guarantees =&gt; waking process must recheck its condition</a:t>
            </a:r>
          </a:p>
        </p:txBody>
      </p:sp>
    </p:spTree>
    <p:extLst>
      <p:ext uri="{BB962C8B-B14F-4D97-AF65-F5344CB8AC3E}">
        <p14:creationId xmlns:p14="http://schemas.microsoft.com/office/powerpoint/2010/main" val="32624354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169863" y="117475"/>
            <a:ext cx="8850312" cy="857250"/>
          </a:xfrm>
        </p:spPr>
        <p:txBody>
          <a:bodyPr/>
          <a:lstStyle/>
          <a:p>
            <a:r>
              <a:rPr lang="en-US" altLang="ko-KR" dirty="0">
                <a:latin typeface="Helvetica" charset="0"/>
                <a:ea typeface="굴림" charset="0"/>
                <a:cs typeface="굴림" charset="0"/>
              </a:rPr>
              <a:t>Mesa Monitor: Why “while()”?</a:t>
            </a:r>
          </a:p>
        </p:txBody>
      </p:sp>
      <p:sp>
        <p:nvSpPr>
          <p:cNvPr id="11266" name="Rectangle 3"/>
          <p:cNvSpPr>
            <a:spLocks noGrp="1" noChangeArrowheads="1"/>
          </p:cNvSpPr>
          <p:nvPr>
            <p:ph type="body" idx="1"/>
          </p:nvPr>
        </p:nvSpPr>
        <p:spPr>
          <a:xfrm>
            <a:off x="292100" y="1028700"/>
            <a:ext cx="8699500" cy="3858816"/>
          </a:xfrm>
        </p:spPr>
        <p:txBody>
          <a:bodyPr/>
          <a:lstStyle/>
          <a:p>
            <a:pPr>
              <a:lnSpc>
                <a:spcPct val="80000"/>
              </a:lnSpc>
              <a:spcBef>
                <a:spcPct val="20000"/>
              </a:spcBef>
              <a:tabLst>
                <a:tab pos="688975" algn="l"/>
                <a:tab pos="1027113" algn="l"/>
                <a:tab pos="1377950" algn="l"/>
              </a:tabLst>
            </a:pPr>
            <a:r>
              <a:rPr lang="en-US" altLang="ko-KR" dirty="0">
                <a:latin typeface="Helvetica" charset="0"/>
                <a:ea typeface="굴림" charset="0"/>
                <a:cs typeface="굴림" charset="0"/>
              </a:rPr>
              <a:t>Why do we use “while()” instead of “if() with Mesa monitors?</a:t>
            </a:r>
          </a:p>
          <a:p>
            <a:pPr>
              <a:lnSpc>
                <a:spcPct val="80000"/>
              </a:lnSpc>
              <a:spcBef>
                <a:spcPct val="20000"/>
              </a:spcBef>
              <a:tabLst>
                <a:tab pos="688975" algn="l"/>
                <a:tab pos="1027113" algn="l"/>
                <a:tab pos="1377950" algn="l"/>
              </a:tabLst>
            </a:pPr>
            <a:r>
              <a:rPr lang="en-US" altLang="ko-KR" dirty="0" smtClean="0">
                <a:latin typeface="Helvetica" charset="0"/>
                <a:ea typeface="굴림" charset="0"/>
                <a:cs typeface="굴림" charset="0"/>
              </a:rPr>
              <a:t>We’ll </a:t>
            </a:r>
            <a:r>
              <a:rPr lang="en-US" altLang="ko-KR" dirty="0">
                <a:latin typeface="Helvetica" charset="0"/>
                <a:ea typeface="굴림" charset="0"/>
                <a:cs typeface="굴림" charset="0"/>
              </a:rPr>
              <a:t>use the synchronized (infinite) queue example</a:t>
            </a:r>
          </a:p>
        </p:txBody>
      </p:sp>
      <p:sp>
        <p:nvSpPr>
          <p:cNvPr id="11267" name="Rectangle 3"/>
          <p:cNvSpPr txBox="1">
            <a:spLocks noChangeArrowheads="1"/>
          </p:cNvSpPr>
          <p:nvPr/>
        </p:nvSpPr>
        <p:spPr bwMode="auto">
          <a:xfrm>
            <a:off x="444500" y="2197100"/>
            <a:ext cx="3886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78" tIns="44445" rIns="90478" bIns="44445"/>
          <a:lstStyle>
            <a:lvl1pPr marL="285750" indent="-285750" eaLnBrk="0" hangingPunct="0">
              <a:tabLst>
                <a:tab pos="852488" algn="l"/>
                <a:tab pos="1252538" algn="l"/>
                <a:tab pos="1654175" algn="l"/>
                <a:tab pos="50863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2pPr>
            <a:lvl3pPr marL="11430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3pPr>
            <a:lvl4pPr marL="16002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4pPr>
            <a:lvl5pPr marL="20574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2000">
                <a:latin typeface="Courier New" charset="0"/>
                <a:ea typeface="굴림" charset="0"/>
                <a:cs typeface="굴림" charset="0"/>
              </a:rPr>
              <a:t>AddToQueue(item) {</a:t>
            </a:r>
          </a:p>
          <a:p>
            <a:pPr>
              <a:lnSpc>
                <a:spcPct val="80000"/>
              </a:lnSpc>
              <a:spcBef>
                <a:spcPct val="30000"/>
              </a:spcBef>
              <a:buSzPct val="100000"/>
            </a:pPr>
            <a:r>
              <a:rPr lang="en-US" altLang="ko-KR" sz="2000">
                <a:latin typeface="Courier New" charset="0"/>
                <a:ea typeface="굴림" charset="0"/>
                <a:cs typeface="굴림" charset="0"/>
              </a:rPr>
              <a:t>  lock.Acquire();</a:t>
            </a:r>
            <a:br>
              <a:rPr lang="en-US" altLang="ko-KR" sz="2000">
                <a:latin typeface="Courier New" charset="0"/>
                <a:ea typeface="굴림" charset="0"/>
                <a:cs typeface="굴림" charset="0"/>
              </a:rPr>
            </a:br>
            <a:r>
              <a:rPr lang="en-US" altLang="ko-KR" sz="2000">
                <a:latin typeface="Courier New" charset="0"/>
                <a:ea typeface="굴림" charset="0"/>
                <a:cs typeface="굴림" charset="0"/>
              </a:rPr>
              <a:t>queue.enqueue(item);</a:t>
            </a:r>
            <a:br>
              <a:rPr lang="en-US" altLang="ko-KR" sz="2000">
                <a:latin typeface="Courier New" charset="0"/>
                <a:ea typeface="굴림" charset="0"/>
                <a:cs typeface="굴림" charset="0"/>
              </a:rPr>
            </a:br>
            <a:r>
              <a:rPr lang="en-US" altLang="ko-KR" sz="2000">
                <a:solidFill>
                  <a:schemeClr val="hlink"/>
                </a:solidFill>
                <a:latin typeface="Courier New" charset="0"/>
                <a:ea typeface="굴림" charset="0"/>
                <a:cs typeface="굴림" charset="0"/>
              </a:rPr>
              <a:t>dataready.signal();</a:t>
            </a:r>
            <a:r>
              <a:rPr lang="en-US" altLang="ko-KR" sz="2000">
                <a:latin typeface="Courier New" charset="0"/>
                <a:ea typeface="굴림" charset="0"/>
                <a:cs typeface="굴림" charset="0"/>
              </a:rPr>
              <a:t> </a:t>
            </a:r>
            <a:br>
              <a:rPr lang="en-US" altLang="ko-KR" sz="2000">
                <a:latin typeface="Courier New" charset="0"/>
                <a:ea typeface="굴림" charset="0"/>
                <a:cs typeface="굴림" charset="0"/>
              </a:rPr>
            </a:br>
            <a:r>
              <a:rPr lang="en-US" altLang="ko-KR" sz="2000">
                <a:latin typeface="Courier New" charset="0"/>
                <a:ea typeface="굴림" charset="0"/>
                <a:cs typeface="굴림" charset="0"/>
              </a:rPr>
              <a:t>lock.Release();</a:t>
            </a:r>
          </a:p>
          <a:p>
            <a:pPr>
              <a:lnSpc>
                <a:spcPct val="80000"/>
              </a:lnSpc>
              <a:spcBef>
                <a:spcPct val="30000"/>
              </a:spcBef>
              <a:buSzPct val="100000"/>
            </a:pPr>
            <a:r>
              <a:rPr lang="en-US" altLang="ko-KR" sz="2000">
                <a:latin typeface="Courier New" charset="0"/>
                <a:ea typeface="굴림" charset="0"/>
                <a:cs typeface="굴림" charset="0"/>
              </a:rPr>
              <a:t>}</a:t>
            </a:r>
          </a:p>
        </p:txBody>
      </p:sp>
      <p:sp>
        <p:nvSpPr>
          <p:cNvPr id="11268" name="Rectangle 3"/>
          <p:cNvSpPr txBox="1">
            <a:spLocks noChangeArrowheads="1"/>
          </p:cNvSpPr>
          <p:nvPr/>
        </p:nvSpPr>
        <p:spPr bwMode="auto">
          <a:xfrm>
            <a:off x="4559300" y="2197100"/>
            <a:ext cx="4572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78" tIns="44445" rIns="90478" bIns="44445"/>
          <a:lstStyle>
            <a:lvl1pPr marL="285750" indent="-285750" eaLnBrk="0" hangingPunct="0">
              <a:tabLst>
                <a:tab pos="852488" algn="l"/>
                <a:tab pos="1252538" algn="l"/>
                <a:tab pos="1654175" algn="l"/>
                <a:tab pos="50863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2pPr>
            <a:lvl3pPr marL="11430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3pPr>
            <a:lvl4pPr marL="16002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4pPr>
            <a:lvl5pPr marL="20574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2000">
                <a:latin typeface="Courier New" charset="0"/>
                <a:ea typeface="굴림" charset="0"/>
                <a:cs typeface="굴림" charset="0"/>
              </a:rPr>
              <a:t>RemoveFromQueue() {</a:t>
            </a:r>
            <a:br>
              <a:rPr lang="en-US" altLang="ko-KR" sz="2000">
                <a:latin typeface="Courier New" charset="0"/>
                <a:ea typeface="굴림" charset="0"/>
                <a:cs typeface="굴림" charset="0"/>
              </a:rPr>
            </a:br>
            <a:r>
              <a:rPr lang="en-US" altLang="ko-KR" sz="2000">
                <a:latin typeface="Courier New" charset="0"/>
                <a:ea typeface="굴림" charset="0"/>
                <a:cs typeface="굴림" charset="0"/>
              </a:rPr>
              <a:t>lock.Acquire();</a:t>
            </a:r>
            <a:br>
              <a:rPr lang="en-US" altLang="ko-KR" sz="2000">
                <a:latin typeface="Courier New" charset="0"/>
                <a:ea typeface="굴림" charset="0"/>
                <a:cs typeface="굴림" charset="0"/>
              </a:rPr>
            </a:br>
            <a:r>
              <a:rPr lang="en-US" altLang="ko-KR" sz="2000">
                <a:solidFill>
                  <a:schemeClr val="hlink"/>
                </a:solidFill>
                <a:latin typeface="Courier New" charset="0"/>
                <a:ea typeface="굴림" charset="0"/>
                <a:cs typeface="굴림" charset="0"/>
              </a:rPr>
              <a:t>if (queue.isEmpty()) {</a:t>
            </a:r>
            <a:br>
              <a:rPr lang="en-US" altLang="ko-KR" sz="2000">
                <a:solidFill>
                  <a:schemeClr val="hlink"/>
                </a:solidFill>
                <a:latin typeface="Courier New" charset="0"/>
                <a:ea typeface="굴림" charset="0"/>
                <a:cs typeface="굴림" charset="0"/>
              </a:rPr>
            </a:br>
            <a:r>
              <a:rPr lang="en-US" altLang="ko-KR" sz="2000">
                <a:solidFill>
                  <a:schemeClr val="hlink"/>
                </a:solidFill>
                <a:latin typeface="Courier New" charset="0"/>
                <a:ea typeface="굴림" charset="0"/>
                <a:cs typeface="굴림" charset="0"/>
              </a:rPr>
              <a:t>  dataready.wait(&amp;lock); </a:t>
            </a:r>
            <a:br>
              <a:rPr lang="en-US" altLang="ko-KR" sz="2000">
                <a:solidFill>
                  <a:schemeClr val="hlink"/>
                </a:solidFill>
                <a:latin typeface="Courier New" charset="0"/>
                <a:ea typeface="굴림" charset="0"/>
                <a:cs typeface="굴림" charset="0"/>
              </a:rPr>
            </a:br>
            <a:r>
              <a:rPr lang="en-US" altLang="ko-KR" sz="2000">
                <a:solidFill>
                  <a:schemeClr val="hlink"/>
                </a:solidFill>
                <a:latin typeface="Courier New" charset="0"/>
                <a:ea typeface="굴림" charset="0"/>
                <a:cs typeface="굴림" charset="0"/>
              </a:rPr>
              <a:t>}</a:t>
            </a:r>
            <a:br>
              <a:rPr lang="en-US" altLang="ko-KR" sz="2000">
                <a:solidFill>
                  <a:schemeClr val="hlink"/>
                </a:solidFill>
                <a:latin typeface="Courier New" charset="0"/>
                <a:ea typeface="굴림" charset="0"/>
                <a:cs typeface="굴림" charset="0"/>
              </a:rPr>
            </a:br>
            <a:r>
              <a:rPr lang="en-US" altLang="ko-KR" sz="2000">
                <a:latin typeface="Courier New" charset="0"/>
                <a:ea typeface="굴림" charset="0"/>
                <a:cs typeface="굴림" charset="0"/>
              </a:rPr>
              <a:t>item = queue.dequeue(); </a:t>
            </a:r>
            <a:br>
              <a:rPr lang="en-US" altLang="ko-KR" sz="2000">
                <a:latin typeface="Courier New" charset="0"/>
                <a:ea typeface="굴림" charset="0"/>
                <a:cs typeface="굴림" charset="0"/>
              </a:rPr>
            </a:br>
            <a:r>
              <a:rPr lang="en-US" altLang="ko-KR" sz="2000">
                <a:latin typeface="Courier New" charset="0"/>
                <a:ea typeface="굴림" charset="0"/>
                <a:cs typeface="굴림" charset="0"/>
              </a:rPr>
              <a:t>lock.Release(); </a:t>
            </a:r>
            <a:br>
              <a:rPr lang="en-US" altLang="ko-KR" sz="2000">
                <a:latin typeface="Courier New" charset="0"/>
                <a:ea typeface="굴림" charset="0"/>
                <a:cs typeface="굴림" charset="0"/>
              </a:rPr>
            </a:br>
            <a:r>
              <a:rPr lang="en-US" altLang="ko-KR" sz="2000">
                <a:latin typeface="Courier New" charset="0"/>
                <a:ea typeface="굴림" charset="0"/>
                <a:cs typeface="굴림" charset="0"/>
              </a:rPr>
              <a:t>return(item);</a:t>
            </a:r>
          </a:p>
          <a:p>
            <a:pPr>
              <a:lnSpc>
                <a:spcPct val="80000"/>
              </a:lnSpc>
              <a:spcBef>
                <a:spcPct val="30000"/>
              </a:spcBef>
              <a:buSzPct val="100000"/>
            </a:pPr>
            <a:r>
              <a:rPr lang="en-US" altLang="ko-KR" sz="2000">
                <a:latin typeface="Courier New" charset="0"/>
                <a:ea typeface="굴림" charset="0"/>
                <a:cs typeface="굴림" charset="0"/>
              </a:rPr>
              <a:t>}</a:t>
            </a:r>
            <a:endParaRPr lang="en-US" altLang="ko-KR">
              <a:latin typeface="Helvetica" charset="0"/>
              <a:ea typeface="굴림" charset="0"/>
              <a:cs typeface="굴림" charset="0"/>
            </a:endParaRPr>
          </a:p>
        </p:txBody>
      </p:sp>
      <p:sp>
        <p:nvSpPr>
          <p:cNvPr id="10245" name="Rounded Rectangular Callout 1"/>
          <p:cNvSpPr>
            <a:spLocks noChangeArrowheads="1"/>
          </p:cNvSpPr>
          <p:nvPr/>
        </p:nvSpPr>
        <p:spPr bwMode="auto">
          <a:xfrm>
            <a:off x="2641600" y="3340100"/>
            <a:ext cx="1993900" cy="628650"/>
          </a:xfrm>
          <a:prstGeom prst="wedgeRoundRectCallout">
            <a:avLst>
              <a:gd name="adj1" fmla="val 59667"/>
              <a:gd name="adj2" fmla="val -131775"/>
              <a:gd name="adj3" fmla="val 16667"/>
            </a:avLst>
          </a:prstGeom>
          <a:solidFill>
            <a:srgbClr val="FFFFAA"/>
          </a:solidFill>
          <a:ln w="25400">
            <a:solidFill>
              <a:schemeClr val="tx1"/>
            </a:solidFill>
            <a:round/>
            <a:headEnd type="triangle" w="med" len="med"/>
            <a:tailEnd/>
          </a:ln>
        </p:spPr>
        <p:txBody>
          <a:bodyPr anchor="ctr"/>
          <a:lstStyle/>
          <a:p>
            <a:r>
              <a:rPr lang="en-US" b="0">
                <a:latin typeface="Helvetica" charset="0"/>
                <a:cs typeface="Helvetica" charset="0"/>
              </a:rPr>
              <a:t>Replace “while” </a:t>
            </a:r>
            <a:r>
              <a:rPr lang="en-US" b="0">
                <a:latin typeface="Helvetica" charset="0"/>
                <a:cs typeface="Helvetica" charset="0"/>
                <a:sym typeface="Wingdings" charset="0"/>
              </a:rPr>
              <a:t>with  “if”</a:t>
            </a:r>
            <a:endParaRPr lang="en-US" b="0">
              <a:latin typeface="Helvetica" charset="0"/>
              <a:cs typeface="Helvetica" charset="0"/>
            </a:endParaRPr>
          </a:p>
        </p:txBody>
      </p:sp>
    </p:spTree>
    <p:extLst>
      <p:ext uri="{BB962C8B-B14F-4D97-AF65-F5344CB8AC3E}">
        <p14:creationId xmlns:p14="http://schemas.microsoft.com/office/powerpoint/2010/main" val="463323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dissolve">
                                      <p:cBhvr>
                                        <p:cTn id="7"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69863" y="-161925"/>
            <a:ext cx="8850312" cy="857250"/>
          </a:xfrm>
        </p:spPr>
        <p:txBody>
          <a:bodyPr/>
          <a:lstStyle/>
          <a:p>
            <a:r>
              <a:rPr lang="en-US" altLang="ko-KR">
                <a:latin typeface="Helvetica" charset="0"/>
                <a:ea typeface="굴림" charset="0"/>
                <a:cs typeface="굴림" charset="0"/>
              </a:rPr>
              <a:t>Mesa Monitor: Why “while()”?</a:t>
            </a:r>
          </a:p>
        </p:txBody>
      </p:sp>
      <p:sp>
        <p:nvSpPr>
          <p:cNvPr id="13314" name="Rectangle 3"/>
          <p:cNvSpPr>
            <a:spLocks noChangeArrowheads="1"/>
          </p:cNvSpPr>
          <p:nvPr/>
        </p:nvSpPr>
        <p:spPr bwMode="auto">
          <a:xfrm>
            <a:off x="457200" y="2403873"/>
            <a:ext cx="2514600" cy="2585323"/>
          </a:xfrm>
          <a:prstGeom prst="rect">
            <a:avLst/>
          </a:prstGeom>
          <a:solidFill>
            <a:schemeClr val="accent3">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13315"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chemeClr val="accent3">
                    <a:lumMod val="75000"/>
                  </a:schemeClr>
                </a:solidFill>
                <a:latin typeface="Helvetica" charset="0"/>
                <a:cs typeface="Helvetica" charset="0"/>
              </a:rPr>
              <a:t>Running</a:t>
            </a:r>
            <a:r>
              <a:rPr lang="en-US" sz="2000" b="0" dirty="0">
                <a:latin typeface="Helvetica" charset="0"/>
                <a:cs typeface="Helvetica" charset="0"/>
              </a:rPr>
              <a:t>)</a:t>
            </a:r>
          </a:p>
        </p:txBody>
      </p:sp>
      <p:sp>
        <p:nvSpPr>
          <p:cNvPr id="13316" name="Freeform 6"/>
          <p:cNvSpPr>
            <a:spLocks/>
          </p:cNvSpPr>
          <p:nvPr/>
        </p:nvSpPr>
        <p:spPr bwMode="auto">
          <a:xfrm>
            <a:off x="681038" y="1321198"/>
            <a:ext cx="1681162" cy="345281"/>
          </a:xfrm>
          <a:custGeom>
            <a:avLst/>
            <a:gdLst>
              <a:gd name="T0" fmla="*/ 1683279 w 1680633"/>
              <a:gd name="T1" fmla="*/ 0 h 461434"/>
              <a:gd name="T2" fmla="*/ 0 w 1680633"/>
              <a:gd name="T3" fmla="*/ 4184 h 461434"/>
              <a:gd name="T4" fmla="*/ 0 w 1680633"/>
              <a:gd name="T5" fmla="*/ 456163 h 461434"/>
              <a:gd name="T6" fmla="*/ 1666320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317" name="TextBox 7"/>
          <p:cNvSpPr txBox="1">
            <a:spLocks noChangeArrowheads="1"/>
          </p:cNvSpPr>
          <p:nvPr/>
        </p:nvSpPr>
        <p:spPr bwMode="auto">
          <a:xfrm>
            <a:off x="528639"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13318" name="Rectangle 1"/>
          <p:cNvSpPr>
            <a:spLocks noChangeArrowheads="1"/>
          </p:cNvSpPr>
          <p:nvPr/>
        </p:nvSpPr>
        <p:spPr bwMode="auto">
          <a:xfrm>
            <a:off x="457200" y="247015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3319" name="Rounded Rectangle 3"/>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3320" name="TextBox 4"/>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lock: FREE</a:t>
            </a:r>
          </a:p>
        </p:txBody>
      </p:sp>
      <p:sp>
        <p:nvSpPr>
          <p:cNvPr id="13321" name="TextBox 10"/>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dataready</a:t>
            </a:r>
          </a:p>
          <a:p>
            <a:pPr eaLnBrk="1" hangingPunct="1"/>
            <a:r>
              <a:rPr lang="en-US" sz="1800" b="0">
                <a:latin typeface="Helvetica" charset="0"/>
                <a:cs typeface="Helvetica" charset="0"/>
              </a:rPr>
              <a:t>queue</a:t>
            </a:r>
          </a:p>
        </p:txBody>
      </p:sp>
      <p:sp>
        <p:nvSpPr>
          <p:cNvPr id="13322" name="TextBox 13"/>
          <p:cNvSpPr txBox="1">
            <a:spLocks noChangeArrowheads="1"/>
          </p:cNvSpPr>
          <p:nvPr/>
        </p:nvSpPr>
        <p:spPr bwMode="auto">
          <a:xfrm>
            <a:off x="3227388" y="5143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cxnSp>
        <p:nvCxnSpPr>
          <p:cNvPr id="13323" name="Straight Arrow Connector 17"/>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3324" name="TextBox 18"/>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NULL</a:t>
            </a:r>
          </a:p>
        </p:txBody>
      </p:sp>
      <p:sp>
        <p:nvSpPr>
          <p:cNvPr id="13325" name="Rounded Rectangle 20"/>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3326" name="TextBox 15"/>
          <p:cNvSpPr txBox="1">
            <a:spLocks noChangeArrowheads="1"/>
          </p:cNvSpPr>
          <p:nvPr/>
        </p:nvSpPr>
        <p:spPr bwMode="auto">
          <a:xfrm>
            <a:off x="228600" y="5143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13327" name="Rounded Rectangle 22"/>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3328" name="TextBox 23"/>
          <p:cNvSpPr txBox="1">
            <a:spLocks noChangeArrowheads="1"/>
          </p:cNvSpPr>
          <p:nvPr/>
        </p:nvSpPr>
        <p:spPr bwMode="auto">
          <a:xfrm>
            <a:off x="6172200" y="4572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13329" name="TextBox 16"/>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Tree>
    <p:extLst>
      <p:ext uri="{BB962C8B-B14F-4D97-AF65-F5344CB8AC3E}">
        <p14:creationId xmlns:p14="http://schemas.microsoft.com/office/powerpoint/2010/main" val="24334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What are good APIs?</a:t>
            </a:r>
          </a:p>
          <a:p>
            <a:pPr lvl="1"/>
            <a:r>
              <a:rPr lang="en-US" dirty="0" smtClean="0"/>
              <a:t>Unix file system</a:t>
            </a:r>
          </a:p>
          <a:p>
            <a:pPr lvl="1"/>
            <a:r>
              <a:rPr lang="en-US" dirty="0" smtClean="0"/>
              <a:t>SQL</a:t>
            </a:r>
          </a:p>
          <a:p>
            <a:pPr lvl="1"/>
            <a:r>
              <a:rPr lang="en-US" dirty="0" smtClean="0"/>
              <a:t>IP</a:t>
            </a:r>
          </a:p>
          <a:p>
            <a:r>
              <a:rPr lang="en-US" dirty="0" smtClean="0"/>
              <a:t>Why were these APIs successful?</a:t>
            </a:r>
          </a:p>
          <a:p>
            <a:endParaRPr lang="en-US" dirty="0"/>
          </a:p>
          <a:p>
            <a:r>
              <a:rPr lang="en-US" dirty="0" smtClean="0"/>
              <a:t> </a:t>
            </a:r>
            <a:endParaRPr lang="en-US" dirty="0"/>
          </a:p>
        </p:txBody>
      </p:sp>
    </p:spTree>
    <p:extLst>
      <p:ext uri="{BB962C8B-B14F-4D97-AF65-F5344CB8AC3E}">
        <p14:creationId xmlns:p14="http://schemas.microsoft.com/office/powerpoint/2010/main" val="27522432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9863" y="-111125"/>
            <a:ext cx="8850312" cy="857250"/>
          </a:xfrm>
        </p:spPr>
        <p:txBody>
          <a:bodyPr/>
          <a:lstStyle/>
          <a:p>
            <a:r>
              <a:rPr lang="en-US" altLang="ko-KR" dirty="0">
                <a:latin typeface="Helvetica" charset="0"/>
                <a:ea typeface="굴림" charset="0"/>
                <a:cs typeface="굴림" charset="0"/>
              </a:rPr>
              <a:t>Mesa Monitor: Why “while()”?</a:t>
            </a:r>
          </a:p>
        </p:txBody>
      </p:sp>
      <p:sp>
        <p:nvSpPr>
          <p:cNvPr id="15362" name="Rectangle 3"/>
          <p:cNvSpPr>
            <a:spLocks noChangeArrowheads="1"/>
          </p:cNvSpPr>
          <p:nvPr/>
        </p:nvSpPr>
        <p:spPr bwMode="auto">
          <a:xfrm>
            <a:off x="457200" y="2403873"/>
            <a:ext cx="2514600" cy="2585323"/>
          </a:xfrm>
          <a:prstGeom prst="rect">
            <a:avLst/>
          </a:prstGeom>
          <a:solidFill>
            <a:srgbClr val="91EEB9"/>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15363"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137D40"/>
                </a:solidFill>
                <a:latin typeface="Helvetica" charset="0"/>
                <a:cs typeface="Helvetica" charset="0"/>
              </a:rPr>
              <a:t>Running</a:t>
            </a:r>
            <a:r>
              <a:rPr lang="en-US" sz="2000" b="0" dirty="0">
                <a:latin typeface="Helvetica" charset="0"/>
                <a:cs typeface="Helvetica" charset="0"/>
              </a:rPr>
              <a:t>)</a:t>
            </a:r>
          </a:p>
        </p:txBody>
      </p:sp>
      <p:sp>
        <p:nvSpPr>
          <p:cNvPr id="15364" name="Rectangle 1"/>
          <p:cNvSpPr>
            <a:spLocks noChangeArrowheads="1"/>
          </p:cNvSpPr>
          <p:nvPr/>
        </p:nvSpPr>
        <p:spPr bwMode="auto">
          <a:xfrm>
            <a:off x="457200" y="30480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365" name="Rounded Rectangle 15"/>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366" name="TextBox 1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lock: </a:t>
            </a:r>
            <a:r>
              <a:rPr lang="en-US" sz="1800" b="0">
                <a:solidFill>
                  <a:srgbClr val="FF0000"/>
                </a:solidFill>
                <a:latin typeface="Helvetica" charset="0"/>
                <a:cs typeface="Helvetica" charset="0"/>
              </a:rPr>
              <a:t>BUSY (T1)</a:t>
            </a:r>
          </a:p>
        </p:txBody>
      </p:sp>
      <p:sp>
        <p:nvSpPr>
          <p:cNvPr id="15367" name="TextBox 19"/>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dataready</a:t>
            </a:r>
          </a:p>
          <a:p>
            <a:pPr eaLnBrk="1" hangingPunct="1"/>
            <a:r>
              <a:rPr lang="en-US" sz="1800" b="0">
                <a:latin typeface="Helvetica" charset="0"/>
                <a:cs typeface="Helvetica" charset="0"/>
              </a:rPr>
              <a:t>queue</a:t>
            </a:r>
          </a:p>
        </p:txBody>
      </p:sp>
      <p:cxnSp>
        <p:nvCxnSpPr>
          <p:cNvPr id="15368" name="Straight Arrow Connector 20"/>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5369" name="TextBox 21"/>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NULL</a:t>
            </a:r>
          </a:p>
        </p:txBody>
      </p:sp>
      <p:sp>
        <p:nvSpPr>
          <p:cNvPr id="15370" name="Freeform 22"/>
          <p:cNvSpPr>
            <a:spLocks/>
          </p:cNvSpPr>
          <p:nvPr/>
        </p:nvSpPr>
        <p:spPr bwMode="auto">
          <a:xfrm>
            <a:off x="681038" y="1321198"/>
            <a:ext cx="1681162" cy="345281"/>
          </a:xfrm>
          <a:custGeom>
            <a:avLst/>
            <a:gdLst>
              <a:gd name="T0" fmla="*/ 1683279 w 1680633"/>
              <a:gd name="T1" fmla="*/ 0 h 461434"/>
              <a:gd name="T2" fmla="*/ 0 w 1680633"/>
              <a:gd name="T3" fmla="*/ 4184 h 461434"/>
              <a:gd name="T4" fmla="*/ 0 w 1680633"/>
              <a:gd name="T5" fmla="*/ 456163 h 461434"/>
              <a:gd name="T6" fmla="*/ 1666320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5371" name="TextBox 23"/>
          <p:cNvSpPr txBox="1">
            <a:spLocks noChangeArrowheads="1"/>
          </p:cNvSpPr>
          <p:nvPr/>
        </p:nvSpPr>
        <p:spPr bwMode="auto">
          <a:xfrm>
            <a:off x="528639"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15372" name="TextBox 27"/>
          <p:cNvSpPr txBox="1">
            <a:spLocks noChangeArrowheads="1"/>
          </p:cNvSpPr>
          <p:nvPr/>
        </p:nvSpPr>
        <p:spPr bwMode="auto">
          <a:xfrm>
            <a:off x="3227388" y="5143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15373" name="Rounded Rectangle 30"/>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374" name="TextBox 31"/>
          <p:cNvSpPr txBox="1">
            <a:spLocks noChangeArrowheads="1"/>
          </p:cNvSpPr>
          <p:nvPr/>
        </p:nvSpPr>
        <p:spPr bwMode="auto">
          <a:xfrm>
            <a:off x="228600" y="5143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15375" name="Rounded Rectangle 32"/>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376" name="TextBox 33"/>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15377" name="TextBox 34"/>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Running: T1</a:t>
            </a:r>
          </a:p>
          <a:p>
            <a:pPr eaLnBrk="1" hangingPunct="1"/>
            <a:r>
              <a:rPr lang="en-US" sz="2000" b="0" dirty="0">
                <a:latin typeface="Helvetica" charset="0"/>
                <a:cs typeface="Helvetica" charset="0"/>
              </a:rPr>
              <a:t>Ready </a:t>
            </a:r>
          </a:p>
          <a:p>
            <a:pPr eaLnBrk="1" hangingPunct="1"/>
            <a:r>
              <a:rPr lang="en-US" sz="2000" b="0" dirty="0">
                <a:latin typeface="Helvetica" charset="0"/>
                <a:cs typeface="Helvetica" charset="0"/>
              </a:rPr>
              <a:t>queue </a:t>
            </a:r>
            <a:r>
              <a:rPr lang="en-US" sz="2000" b="0" dirty="0">
                <a:latin typeface="Helvetica" charset="0"/>
                <a:cs typeface="Helvetica" charset="0"/>
                <a:sym typeface="Wingdings" charset="0"/>
              </a:rPr>
              <a:t> NULL</a:t>
            </a:r>
          </a:p>
          <a:p>
            <a:pPr eaLnBrk="1" hangingPunct="1"/>
            <a:r>
              <a:rPr lang="en-US" sz="2000" b="0" dirty="0">
                <a:latin typeface="Helvetica" charset="0"/>
                <a:cs typeface="Helvetica" charset="0"/>
                <a:sym typeface="Wingdings" charset="0"/>
              </a:rPr>
              <a:t>…</a:t>
            </a:r>
            <a:endParaRPr lang="en-US" sz="2000" b="0" dirty="0">
              <a:latin typeface="Helvetica" charset="0"/>
              <a:cs typeface="Helvetica" charset="0"/>
            </a:endParaRPr>
          </a:p>
        </p:txBody>
      </p:sp>
    </p:spTree>
    <p:extLst>
      <p:ext uri="{BB962C8B-B14F-4D97-AF65-F5344CB8AC3E}">
        <p14:creationId xmlns:p14="http://schemas.microsoft.com/office/powerpoint/2010/main" val="1080065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9863" y="-1746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FFDCB4"/>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17411" name="TextBox 14"/>
          <p:cNvSpPr txBox="1">
            <a:spLocks noChangeArrowheads="1"/>
          </p:cNvSpPr>
          <p:nvPr/>
        </p:nvSpPr>
        <p:spPr bwMode="auto">
          <a:xfrm>
            <a:off x="914401" y="2040335"/>
            <a:ext cx="15718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FF0000"/>
                </a:solidFill>
                <a:latin typeface="Helvetica" charset="0"/>
                <a:cs typeface="Helvetica" charset="0"/>
              </a:rPr>
              <a:t>Waiting</a:t>
            </a:r>
            <a:r>
              <a:rPr lang="en-US" sz="2000" b="0" dirty="0">
                <a:latin typeface="Helvetica" charset="0"/>
                <a:cs typeface="Helvetica" charset="0"/>
              </a:rPr>
              <a:t>)</a:t>
            </a:r>
          </a:p>
        </p:txBody>
      </p:sp>
      <p:sp>
        <p:nvSpPr>
          <p:cNvPr id="2" name="Rectangle 1"/>
          <p:cNvSpPr/>
          <p:nvPr/>
        </p:nvSpPr>
        <p:spPr bwMode="auto">
          <a:xfrm>
            <a:off x="457200" y="3302000"/>
            <a:ext cx="2514600" cy="228600"/>
          </a:xfrm>
          <a:prstGeom prst="rect">
            <a:avLst/>
          </a:prstGeom>
          <a:noFill/>
          <a:ln w="57150" cap="flat" cmpd="sng" algn="ctr">
            <a:solidFill>
              <a:schemeClr val="accent1">
                <a:lumMod val="50000"/>
              </a:schemeClr>
            </a:solidFill>
            <a:prstDash val="solid"/>
            <a:round/>
            <a:headEnd type="triangle" w="med" len="med"/>
            <a:tailEnd type="none" w="med" len="med"/>
          </a:ln>
          <a:effectLst/>
        </p:spPr>
        <p:txBody>
          <a:bodyPr anchor="ctr"/>
          <a:lstStyle/>
          <a:p>
            <a:pPr algn="ctr">
              <a:defRPr/>
            </a:pPr>
            <a:endParaRPr lang="en-US" b="0" dirty="0">
              <a:latin typeface="Helvetica"/>
              <a:cs typeface="Helvetica"/>
            </a:endParaRPr>
          </a:p>
        </p:txBody>
      </p:sp>
      <p:sp>
        <p:nvSpPr>
          <p:cNvPr id="17413" name="Rounded Rectangle 15"/>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7414" name="TextBox 1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lock: </a:t>
            </a:r>
            <a:r>
              <a:rPr lang="en-US" sz="1800" b="0">
                <a:solidFill>
                  <a:srgbClr val="FF0000"/>
                </a:solidFill>
                <a:latin typeface="Helvetica" charset="0"/>
                <a:cs typeface="Helvetica" charset="0"/>
              </a:rPr>
              <a:t>FREE</a:t>
            </a:r>
          </a:p>
        </p:txBody>
      </p:sp>
      <p:sp>
        <p:nvSpPr>
          <p:cNvPr id="17415" name="TextBox 19"/>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dataready</a:t>
            </a:r>
          </a:p>
          <a:p>
            <a:pPr eaLnBrk="1" hangingPunct="1"/>
            <a:r>
              <a:rPr lang="en-US" sz="1800" b="0">
                <a:latin typeface="Helvetica" charset="0"/>
                <a:cs typeface="Helvetica" charset="0"/>
              </a:rPr>
              <a:t>queue</a:t>
            </a:r>
          </a:p>
        </p:txBody>
      </p:sp>
      <p:cxnSp>
        <p:nvCxnSpPr>
          <p:cNvPr id="17416" name="Straight Arrow Connector 20"/>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17" name="TextBox 21"/>
          <p:cNvSpPr txBox="1">
            <a:spLocks noChangeArrowheads="1"/>
          </p:cNvSpPr>
          <p:nvPr/>
        </p:nvSpPr>
        <p:spPr bwMode="auto">
          <a:xfrm>
            <a:off x="4787901" y="144145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FF0000"/>
                </a:solidFill>
                <a:latin typeface="Helvetica" charset="0"/>
                <a:cs typeface="Helvetica" charset="0"/>
              </a:rPr>
              <a:t>T1</a:t>
            </a:r>
          </a:p>
        </p:txBody>
      </p:sp>
      <p:sp>
        <p:nvSpPr>
          <p:cNvPr id="17418" name="Freeform 25"/>
          <p:cNvSpPr>
            <a:spLocks/>
          </p:cNvSpPr>
          <p:nvPr/>
        </p:nvSpPr>
        <p:spPr bwMode="auto">
          <a:xfrm>
            <a:off x="681038" y="1321198"/>
            <a:ext cx="1681162" cy="345281"/>
          </a:xfrm>
          <a:custGeom>
            <a:avLst/>
            <a:gdLst>
              <a:gd name="T0" fmla="*/ 1683279 w 1680633"/>
              <a:gd name="T1" fmla="*/ 0 h 461434"/>
              <a:gd name="T2" fmla="*/ 0 w 1680633"/>
              <a:gd name="T3" fmla="*/ 4184 h 461434"/>
              <a:gd name="T4" fmla="*/ 0 w 1680633"/>
              <a:gd name="T5" fmla="*/ 456163 h 461434"/>
              <a:gd name="T6" fmla="*/ 1666320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7419" name="TextBox 26"/>
          <p:cNvSpPr txBox="1">
            <a:spLocks noChangeArrowheads="1"/>
          </p:cNvSpPr>
          <p:nvPr/>
        </p:nvSpPr>
        <p:spPr bwMode="auto">
          <a:xfrm>
            <a:off x="528639"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17420" name="TextBox 27"/>
          <p:cNvSpPr txBox="1">
            <a:spLocks noChangeArrowheads="1"/>
          </p:cNvSpPr>
          <p:nvPr/>
        </p:nvSpPr>
        <p:spPr bwMode="auto">
          <a:xfrm>
            <a:off x="3227388" y="5143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17421" name="Rounded Rectangle 28"/>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7422" name="TextBox 29"/>
          <p:cNvSpPr txBox="1">
            <a:spLocks noChangeArrowheads="1"/>
          </p:cNvSpPr>
          <p:nvPr/>
        </p:nvSpPr>
        <p:spPr bwMode="auto">
          <a:xfrm>
            <a:off x="228600" y="5143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17423" name="Rounded Rectangle 30"/>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7424" name="TextBox 31"/>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17425" name="TextBox 32"/>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4" name="Rounded Rectangular Callout 3"/>
          <p:cNvSpPr>
            <a:spLocks noChangeArrowheads="1"/>
          </p:cNvSpPr>
          <p:nvPr/>
        </p:nvSpPr>
        <p:spPr bwMode="auto">
          <a:xfrm>
            <a:off x="4800600" y="1784350"/>
            <a:ext cx="3200400" cy="1085850"/>
          </a:xfrm>
          <a:prstGeom prst="wedgeRoundRectCallout">
            <a:avLst>
              <a:gd name="adj1" fmla="val -38692"/>
              <a:gd name="adj2" fmla="val -64108"/>
              <a:gd name="adj3" fmla="val 16667"/>
            </a:avLst>
          </a:prstGeom>
          <a:solidFill>
            <a:schemeClr val="bg1"/>
          </a:solidFill>
          <a:ln w="25400">
            <a:solidFill>
              <a:schemeClr val="tx1"/>
            </a:solidFill>
            <a:round/>
            <a:headEnd type="triangle" w="med" len="med"/>
            <a:tailEnd/>
          </a:ln>
        </p:spPr>
        <p:txBody>
          <a:bodyPr anchor="ctr"/>
          <a:lstStyle/>
          <a:p>
            <a:r>
              <a:rPr lang="en-US" b="0">
                <a:latin typeface="Helvetica" charset="0"/>
                <a:cs typeface="Helvetica" charset="0"/>
              </a:rPr>
              <a:t>wait(&amp;lock) puts thread on dataready queue and releases lock</a:t>
            </a:r>
          </a:p>
        </p:txBody>
      </p:sp>
    </p:spTree>
    <p:extLst>
      <p:ext uri="{BB962C8B-B14F-4D97-AF65-F5344CB8AC3E}">
        <p14:creationId xmlns:p14="http://schemas.microsoft.com/office/powerpoint/2010/main" val="161673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FFDCB4"/>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19459" name="TextBox 14"/>
          <p:cNvSpPr txBox="1">
            <a:spLocks noChangeArrowheads="1"/>
          </p:cNvSpPr>
          <p:nvPr/>
        </p:nvSpPr>
        <p:spPr bwMode="auto">
          <a:xfrm>
            <a:off x="914401" y="2053035"/>
            <a:ext cx="15718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(Waiting)</a:t>
            </a:r>
          </a:p>
        </p:txBody>
      </p:sp>
      <p:sp>
        <p:nvSpPr>
          <p:cNvPr id="2" name="Rectangle 1"/>
          <p:cNvSpPr/>
          <p:nvPr/>
        </p:nvSpPr>
        <p:spPr bwMode="auto">
          <a:xfrm>
            <a:off x="457200" y="3302000"/>
            <a:ext cx="2514600" cy="228600"/>
          </a:xfrm>
          <a:prstGeom prst="rect">
            <a:avLst/>
          </a:prstGeom>
          <a:noFill/>
          <a:ln w="57150" cap="flat" cmpd="sng" algn="ctr">
            <a:solidFill>
              <a:schemeClr val="accent1">
                <a:lumMod val="50000"/>
              </a:schemeClr>
            </a:solidFill>
            <a:prstDash val="solid"/>
            <a:round/>
            <a:headEnd type="triangle" w="med" len="med"/>
            <a:tailEnd type="none" w="med" len="med"/>
          </a:ln>
          <a:effectLst/>
        </p:spPr>
        <p:txBody>
          <a:bodyPr anchor="ctr"/>
          <a:lstStyle/>
          <a:p>
            <a:pPr algn="ctr">
              <a:defRPr/>
            </a:pPr>
            <a:endParaRPr lang="en-US" b="0" dirty="0">
              <a:latin typeface="Helvetica"/>
              <a:cs typeface="Helvetica"/>
            </a:endParaRPr>
          </a:p>
        </p:txBody>
      </p:sp>
      <p:sp>
        <p:nvSpPr>
          <p:cNvPr id="19461" name="Rounded Rectangle 15"/>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19462" name="TextBox 1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FREE</a:t>
            </a:r>
          </a:p>
        </p:txBody>
      </p:sp>
      <p:sp>
        <p:nvSpPr>
          <p:cNvPr id="19463" name="TextBox 19"/>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19464" name="Straight Arrow Connector 20"/>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5" name="TextBox 21"/>
          <p:cNvSpPr txBox="1">
            <a:spLocks noChangeArrowheads="1"/>
          </p:cNvSpPr>
          <p:nvPr/>
        </p:nvSpPr>
        <p:spPr bwMode="auto">
          <a:xfrm>
            <a:off x="4787901" y="144145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T1</a:t>
            </a:r>
          </a:p>
        </p:txBody>
      </p:sp>
      <p:sp>
        <p:nvSpPr>
          <p:cNvPr id="19466" name="Rectangle 3"/>
          <p:cNvSpPr>
            <a:spLocks noChangeArrowheads="1"/>
          </p:cNvSpPr>
          <p:nvPr/>
        </p:nvSpPr>
        <p:spPr bwMode="auto">
          <a:xfrm>
            <a:off x="3276600" y="2400300"/>
            <a:ext cx="2743200" cy="2031325"/>
          </a:xfrm>
          <a:prstGeom prst="rect">
            <a:avLst/>
          </a:prstGeom>
          <a:solidFill>
            <a:schemeClr val="accent3">
              <a:lumMod val="40000"/>
              <a:lumOff val="60000"/>
            </a:schemeClr>
          </a:solidFill>
          <a:ln>
            <a:noFill/>
          </a:ln>
        </p:spPr>
        <p:txBody>
          <a:bodyPr>
            <a:spAutoFit/>
          </a:bodyPr>
          <a:lstStyle/>
          <a:p>
            <a:r>
              <a:rPr lang="en-US" altLang="ko-KR" sz="1800">
                <a:latin typeface="Ariel narrow" charset="0"/>
                <a:cs typeface="Ariel narrow" charset="0"/>
              </a:rPr>
              <a:t>AddToQueue(item) {</a:t>
            </a:r>
            <a:br>
              <a:rPr lang="en-US" altLang="ko-KR" sz="1800">
                <a:latin typeface="Ariel narrow" charset="0"/>
                <a:cs typeface="Ariel narrow" charset="0"/>
              </a:rPr>
            </a:br>
            <a:r>
              <a:rPr lang="en-US" altLang="ko-KR" sz="1800">
                <a:latin typeface="Ariel narrow" charset="0"/>
                <a:cs typeface="Ariel narrow" charset="0"/>
              </a:rPr>
              <a:t>  lock.Acquire();</a:t>
            </a:r>
          </a:p>
          <a:p>
            <a:r>
              <a:rPr lang="en-US" altLang="ko-KR" sz="1800">
                <a:latin typeface="Ariel narrow" charset="0"/>
                <a:cs typeface="Ariel narrow" charset="0"/>
              </a:rPr>
              <a:t>  queue.enqueue(item); </a:t>
            </a:r>
            <a:br>
              <a:rPr lang="en-US" altLang="ko-KR" sz="1800">
                <a:latin typeface="Ariel narrow" charset="0"/>
                <a:cs typeface="Ariel narrow" charset="0"/>
              </a:rPr>
            </a:br>
            <a:r>
              <a:rPr lang="en-US" altLang="ko-KR" sz="1800">
                <a:latin typeface="Ariel narrow" charset="0"/>
                <a:cs typeface="Ariel narrow" charset="0"/>
              </a:rPr>
              <a:t>  </a:t>
            </a:r>
            <a:r>
              <a:rPr lang="en-US" altLang="ko-KR" sz="1800">
                <a:solidFill>
                  <a:srgbClr val="000000"/>
                </a:solidFill>
                <a:latin typeface="Ariel narrow" charset="0"/>
                <a:cs typeface="Ariel narrow" charset="0"/>
              </a:rPr>
              <a:t>dataready.signal(); </a:t>
            </a:r>
            <a:br>
              <a:rPr lang="en-US" altLang="ko-KR" sz="1800">
                <a:solidFill>
                  <a:srgbClr val="000000"/>
                </a:solidFill>
                <a:latin typeface="Ariel narrow" charset="0"/>
                <a:cs typeface="Ariel narrow" charset="0"/>
              </a:rPr>
            </a:br>
            <a:r>
              <a:rPr lang="en-US" altLang="ko-KR" sz="1800">
                <a:latin typeface="Ariel narrow" charset="0"/>
                <a:cs typeface="Ariel narrow" charset="0"/>
              </a:rPr>
              <a:t>  lock.Release();</a:t>
            </a:r>
            <a:br>
              <a:rPr lang="en-US" altLang="ko-KR" sz="1800">
                <a:latin typeface="Ariel narrow" charset="0"/>
                <a:cs typeface="Ariel narrow" charset="0"/>
              </a:rPr>
            </a:br>
            <a:r>
              <a:rPr lang="en-US" altLang="ko-KR" sz="1800">
                <a:latin typeface="Ariel narrow" charset="0"/>
                <a:cs typeface="Ariel narrow" charset="0"/>
              </a:rPr>
              <a:t>}</a:t>
            </a:r>
            <a:br>
              <a:rPr lang="en-US" altLang="ko-KR" sz="1800">
                <a:latin typeface="Ariel narrow" charset="0"/>
                <a:cs typeface="Ariel narrow" charset="0"/>
              </a:rPr>
            </a:br>
            <a:endParaRPr lang="en-US" altLang="ko-KR" sz="1800">
              <a:latin typeface="Ariel narrow" charset="0"/>
              <a:cs typeface="Ariel narrow" charset="0"/>
            </a:endParaRPr>
          </a:p>
        </p:txBody>
      </p:sp>
      <p:sp>
        <p:nvSpPr>
          <p:cNvPr id="19467" name="Rectangle 18"/>
          <p:cNvSpPr>
            <a:spLocks noChangeArrowheads="1"/>
          </p:cNvSpPr>
          <p:nvPr/>
        </p:nvSpPr>
        <p:spPr bwMode="auto">
          <a:xfrm>
            <a:off x="3276600" y="2482850"/>
            <a:ext cx="27432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468" name="TextBox 22"/>
          <p:cNvSpPr txBox="1">
            <a:spLocks noChangeArrowheads="1"/>
          </p:cNvSpPr>
          <p:nvPr/>
        </p:nvSpPr>
        <p:spPr bwMode="auto">
          <a:xfrm>
            <a:off x="3505201" y="2049462"/>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T2 (</a:t>
            </a:r>
            <a:r>
              <a:rPr lang="en-US" sz="2000" b="0" dirty="0">
                <a:solidFill>
                  <a:srgbClr val="137D40"/>
                </a:solidFill>
                <a:latin typeface="Helvetica" charset="0"/>
                <a:cs typeface="Helvetica" charset="0"/>
              </a:rPr>
              <a:t>Running</a:t>
            </a:r>
            <a:r>
              <a:rPr lang="en-US" sz="2000" b="0" dirty="0">
                <a:latin typeface="Helvetica" charset="0"/>
                <a:cs typeface="Helvetica" charset="0"/>
              </a:rPr>
              <a:t>)</a:t>
            </a:r>
          </a:p>
        </p:txBody>
      </p:sp>
      <p:sp>
        <p:nvSpPr>
          <p:cNvPr id="19469" name="Freeform 28"/>
          <p:cNvSpPr>
            <a:spLocks/>
          </p:cNvSpPr>
          <p:nvPr/>
        </p:nvSpPr>
        <p:spPr bwMode="auto">
          <a:xfrm>
            <a:off x="681038" y="1321198"/>
            <a:ext cx="1681162" cy="345281"/>
          </a:xfrm>
          <a:custGeom>
            <a:avLst/>
            <a:gdLst>
              <a:gd name="T0" fmla="*/ 1683279 w 1680633"/>
              <a:gd name="T1" fmla="*/ 0 h 461434"/>
              <a:gd name="T2" fmla="*/ 0 w 1680633"/>
              <a:gd name="T3" fmla="*/ 4184 h 461434"/>
              <a:gd name="T4" fmla="*/ 0 w 1680633"/>
              <a:gd name="T5" fmla="*/ 456163 h 461434"/>
              <a:gd name="T6" fmla="*/ 1666320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9470" name="TextBox 29"/>
          <p:cNvSpPr txBox="1">
            <a:spLocks noChangeArrowheads="1"/>
          </p:cNvSpPr>
          <p:nvPr/>
        </p:nvSpPr>
        <p:spPr bwMode="auto">
          <a:xfrm>
            <a:off x="528639"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19471" name="TextBox 30"/>
          <p:cNvSpPr txBox="1">
            <a:spLocks noChangeArrowheads="1"/>
          </p:cNvSpPr>
          <p:nvPr/>
        </p:nvSpPr>
        <p:spPr bwMode="auto">
          <a:xfrm>
            <a:off x="3227388" y="5397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19472"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473"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19474"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475" name="TextBox 34"/>
          <p:cNvSpPr txBox="1">
            <a:spLocks noChangeArrowheads="1"/>
          </p:cNvSpPr>
          <p:nvPr/>
        </p:nvSpPr>
        <p:spPr bwMode="auto">
          <a:xfrm>
            <a:off x="6172200" y="5334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19476"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FF0000"/>
                </a:solidFill>
                <a:latin typeface="Helvetica" charset="0"/>
                <a:cs typeface="Helvetica" charset="0"/>
              </a:rPr>
              <a:t>T2</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Tree>
    <p:extLst>
      <p:ext uri="{BB962C8B-B14F-4D97-AF65-F5344CB8AC3E}">
        <p14:creationId xmlns:p14="http://schemas.microsoft.com/office/powerpoint/2010/main" val="2882024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9863" y="-1111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FFDCB4"/>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1507" name="TextBox 14"/>
          <p:cNvSpPr txBox="1">
            <a:spLocks noChangeArrowheads="1"/>
          </p:cNvSpPr>
          <p:nvPr/>
        </p:nvSpPr>
        <p:spPr bwMode="auto">
          <a:xfrm>
            <a:off x="914401" y="2065735"/>
            <a:ext cx="15718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(Waiting)</a:t>
            </a:r>
          </a:p>
        </p:txBody>
      </p:sp>
      <p:sp>
        <p:nvSpPr>
          <p:cNvPr id="2" name="Rectangle 1"/>
          <p:cNvSpPr/>
          <p:nvPr/>
        </p:nvSpPr>
        <p:spPr bwMode="auto">
          <a:xfrm>
            <a:off x="457200" y="3302000"/>
            <a:ext cx="2514600" cy="228600"/>
          </a:xfrm>
          <a:prstGeom prst="rect">
            <a:avLst/>
          </a:prstGeom>
          <a:noFill/>
          <a:ln w="57150" cap="flat" cmpd="sng" algn="ctr">
            <a:solidFill>
              <a:schemeClr val="accent1">
                <a:lumMod val="50000"/>
              </a:schemeClr>
            </a:solidFill>
            <a:prstDash val="solid"/>
            <a:round/>
            <a:headEnd type="triangle" w="med" len="med"/>
            <a:tailEnd type="none" w="med" len="med"/>
          </a:ln>
          <a:effectLst/>
        </p:spPr>
        <p:txBody>
          <a:bodyPr anchor="ctr"/>
          <a:lstStyle/>
          <a:p>
            <a:pPr algn="ctr">
              <a:defRPr/>
            </a:pPr>
            <a:endParaRPr lang="en-US" b="0" dirty="0">
              <a:latin typeface="Helvetica"/>
              <a:cs typeface="Helvetica"/>
            </a:endParaRPr>
          </a:p>
        </p:txBody>
      </p:sp>
      <p:sp>
        <p:nvSpPr>
          <p:cNvPr id="21509" name="Rectangle 3"/>
          <p:cNvSpPr>
            <a:spLocks noChangeArrowheads="1"/>
          </p:cNvSpPr>
          <p:nvPr/>
        </p:nvSpPr>
        <p:spPr bwMode="auto">
          <a:xfrm>
            <a:off x="3276600" y="2400300"/>
            <a:ext cx="2743200" cy="2031325"/>
          </a:xfrm>
          <a:prstGeom prst="rect">
            <a:avLst/>
          </a:prstGeom>
          <a:solidFill>
            <a:srgbClr val="91EEB9"/>
          </a:solidFill>
          <a:ln>
            <a:noFill/>
          </a:ln>
        </p:spPr>
        <p:txBody>
          <a:bodyPr>
            <a:spAutoFit/>
          </a:bodyPr>
          <a:lstStyle/>
          <a:p>
            <a:r>
              <a:rPr lang="en-US" altLang="ko-KR" sz="1800" dirty="0" err="1">
                <a:latin typeface="Ariel narrow" charset="0"/>
                <a:cs typeface="Ariel narrow" charset="0"/>
              </a:rPr>
              <a:t>AddToQueue</a:t>
            </a:r>
            <a:r>
              <a:rPr lang="en-US" altLang="ko-KR" sz="1800" dirty="0">
                <a:latin typeface="Ariel narrow" charset="0"/>
                <a:cs typeface="Ariel narrow" charset="0"/>
              </a:rPr>
              <a:t>(item) {</a:t>
            </a:r>
            <a:br>
              <a:rPr lang="en-US" altLang="ko-KR" sz="1800" dirty="0">
                <a:latin typeface="Ariel narrow" charset="0"/>
                <a:cs typeface="Ariel narrow" charset="0"/>
              </a:rPr>
            </a:br>
            <a:r>
              <a:rPr lang="en-US" altLang="ko-KR" sz="1800" dirty="0">
                <a:latin typeface="Ariel narrow" charset="0"/>
                <a:cs typeface="Ariel narrow" charset="0"/>
              </a:rPr>
              <a:t>  </a:t>
            </a:r>
            <a:r>
              <a:rPr lang="en-US" altLang="ko-KR" sz="1800" dirty="0" err="1">
                <a:latin typeface="Ariel narrow" charset="0"/>
                <a:cs typeface="Ariel narrow" charset="0"/>
              </a:rPr>
              <a:t>lock.Acquire</a:t>
            </a:r>
            <a:r>
              <a:rPr lang="en-US" altLang="ko-KR" sz="1800" dirty="0">
                <a:latin typeface="Ariel narrow" charset="0"/>
                <a:cs typeface="Ariel narrow" charset="0"/>
              </a:rPr>
              <a:t>();</a:t>
            </a:r>
          </a:p>
          <a:p>
            <a:r>
              <a:rPr lang="en-US" altLang="ko-KR" sz="1800" dirty="0">
                <a:latin typeface="Ariel narrow" charset="0"/>
                <a:cs typeface="Ariel narrow" charset="0"/>
              </a:rPr>
              <a:t>  </a:t>
            </a:r>
            <a:r>
              <a:rPr lang="en-US" altLang="ko-KR" sz="1800" dirty="0" err="1">
                <a:latin typeface="Ariel narrow" charset="0"/>
                <a:cs typeface="Ariel narrow" charset="0"/>
              </a:rPr>
              <a:t>queue.enqueue</a:t>
            </a:r>
            <a:r>
              <a:rPr lang="en-US" altLang="ko-KR" sz="1800" dirty="0">
                <a:latin typeface="Ariel narrow" charset="0"/>
                <a:cs typeface="Ariel narrow" charset="0"/>
              </a:rPr>
              <a:t>(item); </a:t>
            </a:r>
            <a:br>
              <a:rPr lang="en-US" altLang="ko-KR" sz="1800" dirty="0">
                <a:latin typeface="Ariel narrow" charset="0"/>
                <a:cs typeface="Ariel narrow" charset="0"/>
              </a:rPr>
            </a:br>
            <a:r>
              <a:rPr lang="en-US" altLang="ko-KR" sz="1800" dirty="0">
                <a:latin typeface="Ariel narrow" charset="0"/>
                <a:cs typeface="Ariel narrow" charset="0"/>
              </a:rPr>
              <a:t>  </a:t>
            </a:r>
            <a:r>
              <a:rPr lang="en-US" altLang="ko-KR" sz="1800" dirty="0" err="1">
                <a:solidFill>
                  <a:srgbClr val="000000"/>
                </a:solidFill>
                <a:latin typeface="Ariel narrow" charset="0"/>
                <a:cs typeface="Ariel narrow" charset="0"/>
              </a:rPr>
              <a:t>dataready.signal</a:t>
            </a:r>
            <a:r>
              <a:rPr lang="en-US" altLang="ko-KR" sz="1800" dirty="0">
                <a:solidFill>
                  <a:srgbClr val="000000"/>
                </a:solidFill>
                <a:latin typeface="Ariel narrow" charset="0"/>
                <a:cs typeface="Ariel narrow" charset="0"/>
              </a:rPr>
              <a:t>(); </a:t>
            </a:r>
            <a:br>
              <a:rPr lang="en-US" altLang="ko-KR" sz="1800" dirty="0">
                <a:solidFill>
                  <a:srgbClr val="000000"/>
                </a:solidFill>
                <a:latin typeface="Ariel narrow" charset="0"/>
                <a:cs typeface="Ariel narrow" charset="0"/>
              </a:rPr>
            </a:br>
            <a:r>
              <a:rPr lang="en-US" altLang="ko-KR" sz="1800" dirty="0">
                <a:latin typeface="Ariel narrow" charset="0"/>
                <a:cs typeface="Ariel narrow" charset="0"/>
              </a:rPr>
              <a:t>  </a:t>
            </a:r>
            <a:r>
              <a:rPr lang="en-US" altLang="ko-KR" sz="1800" dirty="0" err="1">
                <a:latin typeface="Ariel narrow" charset="0"/>
                <a:cs typeface="Ariel narrow" charset="0"/>
              </a:rPr>
              <a:t>lock.Release</a:t>
            </a:r>
            <a:r>
              <a:rPr lang="en-US" altLang="ko-KR" sz="1800" dirty="0">
                <a:latin typeface="Ariel narrow" charset="0"/>
                <a:cs typeface="Ariel narrow" charset="0"/>
              </a:rPr>
              <a:t>();</a:t>
            </a:r>
            <a:br>
              <a:rPr lang="en-US" altLang="ko-KR" sz="1800" dirty="0">
                <a:latin typeface="Ariel narrow" charset="0"/>
                <a:cs typeface="Ariel narrow" charset="0"/>
              </a:rPr>
            </a:br>
            <a:r>
              <a:rPr lang="en-US" altLang="ko-KR" sz="1800" dirty="0">
                <a:latin typeface="Ariel narrow" charset="0"/>
                <a:cs typeface="Ariel narrow" charset="0"/>
              </a:rPr>
              <a:t>}</a:t>
            </a:r>
            <a:br>
              <a:rPr lang="en-US" altLang="ko-KR" sz="1800" dirty="0">
                <a:latin typeface="Ariel narrow" charset="0"/>
                <a:cs typeface="Ariel narrow" charset="0"/>
              </a:rPr>
            </a:br>
            <a:endParaRPr lang="en-US" altLang="ko-KR" sz="1800" dirty="0">
              <a:latin typeface="Ariel narrow" charset="0"/>
              <a:cs typeface="Ariel narrow" charset="0"/>
            </a:endParaRPr>
          </a:p>
        </p:txBody>
      </p:sp>
      <p:sp>
        <p:nvSpPr>
          <p:cNvPr id="21510" name="Rectangle 18"/>
          <p:cNvSpPr>
            <a:spLocks noChangeArrowheads="1"/>
          </p:cNvSpPr>
          <p:nvPr/>
        </p:nvSpPr>
        <p:spPr bwMode="auto">
          <a:xfrm>
            <a:off x="3276600" y="3035300"/>
            <a:ext cx="27432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511" name="TextBox 22"/>
          <p:cNvSpPr txBox="1">
            <a:spLocks noChangeArrowheads="1"/>
          </p:cNvSpPr>
          <p:nvPr/>
        </p:nvSpPr>
        <p:spPr bwMode="auto">
          <a:xfrm>
            <a:off x="3505201" y="2062162"/>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T2 (</a:t>
            </a:r>
            <a:r>
              <a:rPr lang="en-US" sz="2000" b="0" dirty="0">
                <a:solidFill>
                  <a:srgbClr val="137D40"/>
                </a:solidFill>
                <a:latin typeface="Helvetica" charset="0"/>
                <a:cs typeface="Helvetica" charset="0"/>
              </a:rPr>
              <a:t>Running</a:t>
            </a:r>
            <a:r>
              <a:rPr lang="en-US" sz="2000" b="0" dirty="0">
                <a:latin typeface="Helvetica" charset="0"/>
                <a:cs typeface="Helvetica" charset="0"/>
              </a:rPr>
              <a:t>)</a:t>
            </a:r>
          </a:p>
        </p:txBody>
      </p:sp>
      <p:sp>
        <p:nvSpPr>
          <p:cNvPr id="21512"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Monitor</a:t>
            </a:r>
          </a:p>
        </p:txBody>
      </p:sp>
      <p:sp>
        <p:nvSpPr>
          <p:cNvPr id="21513"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514"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21515"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516"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21517"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T2</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1518"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1519"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21520"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1521" name="Rounded Rectangular Callout 26"/>
          <p:cNvSpPr>
            <a:spLocks noChangeArrowheads="1"/>
          </p:cNvSpPr>
          <p:nvPr/>
        </p:nvSpPr>
        <p:spPr bwMode="auto">
          <a:xfrm>
            <a:off x="1524000" y="1041400"/>
            <a:ext cx="990600" cy="457200"/>
          </a:xfrm>
          <a:prstGeom prst="wedgeRoundRectCallout">
            <a:avLst>
              <a:gd name="adj1" fmla="val -96472"/>
              <a:gd name="adj2" fmla="val 66667"/>
              <a:gd name="adj3" fmla="val 16667"/>
            </a:avLst>
          </a:prstGeom>
          <a:solidFill>
            <a:srgbClr val="FFFFFF"/>
          </a:solidFill>
          <a:ln w="25400">
            <a:solidFill>
              <a:schemeClr val="tx1"/>
            </a:solidFill>
            <a:round/>
            <a:headEnd type="triangle" w="med" len="med"/>
            <a:tailEnd/>
          </a:ln>
        </p:spPr>
        <p:txBody>
          <a:bodyPr anchor="ctr"/>
          <a:lstStyle/>
          <a:p>
            <a:pPr algn="ctr">
              <a:lnSpc>
                <a:spcPct val="70000"/>
              </a:lnSpc>
            </a:pPr>
            <a:r>
              <a:rPr lang="en-US" sz="2000" b="0" dirty="0">
                <a:latin typeface="Helvetica" charset="0"/>
                <a:cs typeface="Helvetica" charset="0"/>
              </a:rPr>
              <a:t>add</a:t>
            </a:r>
          </a:p>
          <a:p>
            <a:pPr algn="ctr">
              <a:lnSpc>
                <a:spcPct val="70000"/>
              </a:lnSpc>
            </a:pPr>
            <a:r>
              <a:rPr lang="en-US" sz="2000" b="0" dirty="0">
                <a:latin typeface="Helvetica" charset="0"/>
                <a:cs typeface="Helvetica" charset="0"/>
              </a:rPr>
              <a:t>item</a:t>
            </a:r>
          </a:p>
        </p:txBody>
      </p:sp>
      <p:sp>
        <p:nvSpPr>
          <p:cNvPr id="21522"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1523"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BUSY (T2)</a:t>
            </a:r>
          </a:p>
        </p:txBody>
      </p:sp>
      <p:sp>
        <p:nvSpPr>
          <p:cNvPr id="21524"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1525"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1526" name="TextBox 39"/>
          <p:cNvSpPr txBox="1">
            <a:spLocks noChangeArrowheads="1"/>
          </p:cNvSpPr>
          <p:nvPr/>
        </p:nvSpPr>
        <p:spPr bwMode="auto">
          <a:xfrm>
            <a:off x="4787901" y="144145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T1</a:t>
            </a:r>
          </a:p>
        </p:txBody>
      </p:sp>
    </p:spTree>
    <p:extLst>
      <p:ext uri="{BB962C8B-B14F-4D97-AF65-F5344CB8AC3E}">
        <p14:creationId xmlns:p14="http://schemas.microsoft.com/office/powerpoint/2010/main" val="3834427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9863" y="-111125"/>
            <a:ext cx="8850312" cy="857250"/>
          </a:xfrm>
        </p:spPr>
        <p:txBody>
          <a:bodyPr/>
          <a:lstStyle/>
          <a:p>
            <a:r>
              <a:rPr lang="en-US" altLang="ko-KR">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3555"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3366FF"/>
                </a:solidFill>
                <a:latin typeface="Helvetica" charset="0"/>
                <a:cs typeface="Helvetica" charset="0"/>
              </a:rPr>
              <a:t>Ready</a:t>
            </a:r>
            <a:r>
              <a:rPr lang="en-US" sz="2000" b="0" dirty="0">
                <a:latin typeface="Helvetica" charset="0"/>
                <a:cs typeface="Helvetica" charset="0"/>
              </a:rPr>
              <a:t>)</a:t>
            </a:r>
          </a:p>
        </p:txBody>
      </p:sp>
      <p:sp>
        <p:nvSpPr>
          <p:cNvPr id="23556" name="Rectangle 1"/>
          <p:cNvSpPr>
            <a:spLocks noChangeArrowheads="1"/>
          </p:cNvSpPr>
          <p:nvPr/>
        </p:nvSpPr>
        <p:spPr bwMode="auto">
          <a:xfrm>
            <a:off x="457200" y="33147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557" name="Rectangle 3"/>
          <p:cNvSpPr>
            <a:spLocks noChangeArrowheads="1"/>
          </p:cNvSpPr>
          <p:nvPr/>
        </p:nvSpPr>
        <p:spPr bwMode="auto">
          <a:xfrm>
            <a:off x="3276600" y="2400300"/>
            <a:ext cx="2743200" cy="2031325"/>
          </a:xfrm>
          <a:prstGeom prst="rect">
            <a:avLst/>
          </a:prstGeom>
          <a:solidFill>
            <a:srgbClr val="91EEB9"/>
          </a:solidFill>
          <a:ln>
            <a:noFill/>
          </a:ln>
        </p:spPr>
        <p:txBody>
          <a:bodyPr>
            <a:spAutoFit/>
          </a:bodyPr>
          <a:lstStyle/>
          <a:p>
            <a:r>
              <a:rPr lang="en-US" altLang="ko-KR" sz="1800">
                <a:latin typeface="Ariel narrow" charset="0"/>
                <a:cs typeface="Ariel narrow" charset="0"/>
              </a:rPr>
              <a:t>AddToQueue(item) {</a:t>
            </a:r>
            <a:br>
              <a:rPr lang="en-US" altLang="ko-KR" sz="1800">
                <a:latin typeface="Ariel narrow" charset="0"/>
                <a:cs typeface="Ariel narrow" charset="0"/>
              </a:rPr>
            </a:br>
            <a:r>
              <a:rPr lang="en-US" altLang="ko-KR" sz="1800">
                <a:latin typeface="Ariel narrow" charset="0"/>
                <a:cs typeface="Ariel narrow" charset="0"/>
              </a:rPr>
              <a:t>  lock.Acquire();</a:t>
            </a:r>
          </a:p>
          <a:p>
            <a:r>
              <a:rPr lang="en-US" altLang="ko-KR" sz="1800">
                <a:latin typeface="Ariel narrow" charset="0"/>
                <a:cs typeface="Ariel narrow" charset="0"/>
              </a:rPr>
              <a:t>  queue.enqueue(item); </a:t>
            </a:r>
            <a:br>
              <a:rPr lang="en-US" altLang="ko-KR" sz="1800">
                <a:latin typeface="Ariel narrow" charset="0"/>
                <a:cs typeface="Ariel narrow" charset="0"/>
              </a:rPr>
            </a:br>
            <a:r>
              <a:rPr lang="en-US" altLang="ko-KR" sz="1800">
                <a:latin typeface="Ariel narrow" charset="0"/>
                <a:cs typeface="Ariel narrow" charset="0"/>
              </a:rPr>
              <a:t>  </a:t>
            </a:r>
            <a:r>
              <a:rPr lang="en-US" altLang="ko-KR" sz="1800">
                <a:solidFill>
                  <a:srgbClr val="000000"/>
                </a:solidFill>
                <a:latin typeface="Ariel narrow" charset="0"/>
                <a:cs typeface="Ariel narrow" charset="0"/>
              </a:rPr>
              <a:t>dataready.signal(); </a:t>
            </a:r>
            <a:br>
              <a:rPr lang="en-US" altLang="ko-KR" sz="1800">
                <a:solidFill>
                  <a:srgbClr val="000000"/>
                </a:solidFill>
                <a:latin typeface="Ariel narrow" charset="0"/>
                <a:cs typeface="Ariel narrow" charset="0"/>
              </a:rPr>
            </a:br>
            <a:r>
              <a:rPr lang="en-US" altLang="ko-KR" sz="1800">
                <a:latin typeface="Ariel narrow" charset="0"/>
                <a:cs typeface="Ariel narrow" charset="0"/>
              </a:rPr>
              <a:t>  lock.Release();</a:t>
            </a:r>
            <a:br>
              <a:rPr lang="en-US" altLang="ko-KR" sz="1800">
                <a:latin typeface="Ariel narrow" charset="0"/>
                <a:cs typeface="Ariel narrow" charset="0"/>
              </a:rPr>
            </a:br>
            <a:r>
              <a:rPr lang="en-US" altLang="ko-KR" sz="1800">
                <a:latin typeface="Ariel narrow" charset="0"/>
                <a:cs typeface="Ariel narrow" charset="0"/>
              </a:rPr>
              <a:t>}</a:t>
            </a:r>
            <a:br>
              <a:rPr lang="en-US" altLang="ko-KR" sz="1800">
                <a:latin typeface="Ariel narrow" charset="0"/>
                <a:cs typeface="Ariel narrow" charset="0"/>
              </a:rPr>
            </a:br>
            <a:endParaRPr lang="en-US" altLang="ko-KR" sz="1800">
              <a:latin typeface="Ariel narrow" charset="0"/>
              <a:cs typeface="Ariel narrow" charset="0"/>
            </a:endParaRPr>
          </a:p>
        </p:txBody>
      </p:sp>
      <p:sp>
        <p:nvSpPr>
          <p:cNvPr id="23558" name="Rectangle 18"/>
          <p:cNvSpPr>
            <a:spLocks noChangeArrowheads="1"/>
          </p:cNvSpPr>
          <p:nvPr/>
        </p:nvSpPr>
        <p:spPr bwMode="auto">
          <a:xfrm>
            <a:off x="3276600" y="3308350"/>
            <a:ext cx="27432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559" name="TextBox 22"/>
          <p:cNvSpPr txBox="1">
            <a:spLocks noChangeArrowheads="1"/>
          </p:cNvSpPr>
          <p:nvPr/>
        </p:nvSpPr>
        <p:spPr bwMode="auto">
          <a:xfrm>
            <a:off x="3505201" y="2049462"/>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T2 (Running)</a:t>
            </a:r>
          </a:p>
        </p:txBody>
      </p:sp>
      <p:sp>
        <p:nvSpPr>
          <p:cNvPr id="23560"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23561"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562"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23563"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564"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23565"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T2</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FF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3566"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3567"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23568"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3569"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3570"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BUSY (T2)</a:t>
            </a:r>
          </a:p>
        </p:txBody>
      </p:sp>
      <p:sp>
        <p:nvSpPr>
          <p:cNvPr id="23571"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3572"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3573"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29" name="Rounded Rectangular Callout 28"/>
          <p:cNvSpPr>
            <a:spLocks noChangeArrowheads="1"/>
          </p:cNvSpPr>
          <p:nvPr/>
        </p:nvSpPr>
        <p:spPr bwMode="auto">
          <a:xfrm>
            <a:off x="5638800" y="2228850"/>
            <a:ext cx="3200400" cy="857250"/>
          </a:xfrm>
          <a:prstGeom prst="wedgeRoundRectCallout">
            <a:avLst>
              <a:gd name="adj1" fmla="val 5356"/>
              <a:gd name="adj2" fmla="val -124343"/>
              <a:gd name="adj3" fmla="val 16667"/>
            </a:avLst>
          </a:prstGeom>
          <a:solidFill>
            <a:schemeClr val="bg1"/>
          </a:solidFill>
          <a:ln w="25400">
            <a:solidFill>
              <a:schemeClr val="tx1"/>
            </a:solidFill>
            <a:round/>
            <a:headEnd type="triangle" w="med" len="med"/>
            <a:tailEnd/>
          </a:ln>
        </p:spPr>
        <p:txBody>
          <a:bodyPr anchor="ctr"/>
          <a:lstStyle/>
          <a:p>
            <a:r>
              <a:rPr lang="en-US" b="0">
                <a:latin typeface="Helvetica" charset="0"/>
                <a:cs typeface="Helvetica" charset="0"/>
              </a:rPr>
              <a:t>signal() wakes up T1 and moves it on ready queue</a:t>
            </a:r>
          </a:p>
        </p:txBody>
      </p:sp>
    </p:spTree>
    <p:extLst>
      <p:ext uri="{BB962C8B-B14F-4D97-AF65-F5344CB8AC3E}">
        <p14:creationId xmlns:p14="http://schemas.microsoft.com/office/powerpoint/2010/main" val="1137489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69863" y="-1492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5603" name="TextBox 14"/>
          <p:cNvSpPr txBox="1">
            <a:spLocks noChangeArrowheads="1"/>
          </p:cNvSpPr>
          <p:nvPr/>
        </p:nvSpPr>
        <p:spPr bwMode="auto">
          <a:xfrm>
            <a:off x="914400" y="20657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25604"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5605" name="Rectangle 3"/>
          <p:cNvSpPr>
            <a:spLocks noChangeArrowheads="1"/>
          </p:cNvSpPr>
          <p:nvPr/>
        </p:nvSpPr>
        <p:spPr bwMode="auto">
          <a:xfrm>
            <a:off x="3276600" y="2400300"/>
            <a:ext cx="2743200" cy="2031325"/>
          </a:xfrm>
          <a:prstGeom prst="rect">
            <a:avLst/>
          </a:prstGeom>
          <a:solidFill>
            <a:schemeClr val="accent3">
              <a:lumMod val="40000"/>
              <a:lumOff val="60000"/>
            </a:schemeClr>
          </a:solidFill>
          <a:ln>
            <a:noFill/>
          </a:ln>
        </p:spPr>
        <p:txBody>
          <a:bodyPr>
            <a:spAutoFit/>
          </a:bodyPr>
          <a:lstStyle/>
          <a:p>
            <a:r>
              <a:rPr lang="en-US" altLang="ko-KR" sz="1800">
                <a:latin typeface="Ariel narrow" charset="0"/>
                <a:cs typeface="Ariel narrow" charset="0"/>
              </a:rPr>
              <a:t>AddToQueue(item) {</a:t>
            </a:r>
            <a:br>
              <a:rPr lang="en-US" altLang="ko-KR" sz="1800">
                <a:latin typeface="Ariel narrow" charset="0"/>
                <a:cs typeface="Ariel narrow" charset="0"/>
              </a:rPr>
            </a:br>
            <a:r>
              <a:rPr lang="en-US" altLang="ko-KR" sz="1800">
                <a:latin typeface="Ariel narrow" charset="0"/>
                <a:cs typeface="Ariel narrow" charset="0"/>
              </a:rPr>
              <a:t>  lock.Acquire();</a:t>
            </a:r>
          </a:p>
          <a:p>
            <a:r>
              <a:rPr lang="en-US" altLang="ko-KR" sz="1800">
                <a:latin typeface="Ariel narrow" charset="0"/>
                <a:cs typeface="Ariel narrow" charset="0"/>
              </a:rPr>
              <a:t>  queue.enqueue(item); </a:t>
            </a:r>
            <a:br>
              <a:rPr lang="en-US" altLang="ko-KR" sz="1800">
                <a:latin typeface="Ariel narrow" charset="0"/>
                <a:cs typeface="Ariel narrow" charset="0"/>
              </a:rPr>
            </a:br>
            <a:r>
              <a:rPr lang="en-US" altLang="ko-KR" sz="1800">
                <a:latin typeface="Ariel narrow" charset="0"/>
                <a:cs typeface="Ariel narrow" charset="0"/>
              </a:rPr>
              <a:t>  </a:t>
            </a:r>
            <a:r>
              <a:rPr lang="en-US" altLang="ko-KR" sz="1800">
                <a:solidFill>
                  <a:srgbClr val="000000"/>
                </a:solidFill>
                <a:latin typeface="Ariel narrow" charset="0"/>
                <a:cs typeface="Ariel narrow" charset="0"/>
              </a:rPr>
              <a:t>dataready.signal(); </a:t>
            </a:r>
            <a:br>
              <a:rPr lang="en-US" altLang="ko-KR" sz="1800">
                <a:solidFill>
                  <a:srgbClr val="000000"/>
                </a:solidFill>
                <a:latin typeface="Ariel narrow" charset="0"/>
                <a:cs typeface="Ariel narrow" charset="0"/>
              </a:rPr>
            </a:br>
            <a:r>
              <a:rPr lang="en-US" altLang="ko-KR" sz="1800">
                <a:latin typeface="Ariel narrow" charset="0"/>
                <a:cs typeface="Ariel narrow" charset="0"/>
              </a:rPr>
              <a:t>  lock.Release();</a:t>
            </a:r>
            <a:br>
              <a:rPr lang="en-US" altLang="ko-KR" sz="1800">
                <a:latin typeface="Ariel narrow" charset="0"/>
                <a:cs typeface="Ariel narrow" charset="0"/>
              </a:rPr>
            </a:br>
            <a:r>
              <a:rPr lang="en-US" altLang="ko-KR" sz="1800">
                <a:latin typeface="Ariel narrow" charset="0"/>
                <a:cs typeface="Ariel narrow" charset="0"/>
              </a:rPr>
              <a:t>}</a:t>
            </a:r>
            <a:br>
              <a:rPr lang="en-US" altLang="ko-KR" sz="1800">
                <a:latin typeface="Ariel narrow" charset="0"/>
                <a:cs typeface="Ariel narrow" charset="0"/>
              </a:rPr>
            </a:br>
            <a:endParaRPr lang="en-US" altLang="ko-KR" sz="1800">
              <a:latin typeface="Ariel narrow" charset="0"/>
              <a:cs typeface="Ariel narrow" charset="0"/>
            </a:endParaRPr>
          </a:p>
        </p:txBody>
      </p:sp>
      <p:sp>
        <p:nvSpPr>
          <p:cNvPr id="25606" name="Rectangle 18"/>
          <p:cNvSpPr>
            <a:spLocks noChangeArrowheads="1"/>
          </p:cNvSpPr>
          <p:nvPr/>
        </p:nvSpPr>
        <p:spPr bwMode="auto">
          <a:xfrm>
            <a:off x="3276600" y="3308350"/>
            <a:ext cx="27432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5607" name="TextBox 22"/>
          <p:cNvSpPr txBox="1">
            <a:spLocks noChangeArrowheads="1"/>
          </p:cNvSpPr>
          <p:nvPr/>
        </p:nvSpPr>
        <p:spPr bwMode="auto">
          <a:xfrm>
            <a:off x="3505201" y="2062162"/>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T2 (Running)</a:t>
            </a:r>
          </a:p>
        </p:txBody>
      </p:sp>
      <p:sp>
        <p:nvSpPr>
          <p:cNvPr id="25608" name="TextBox 30"/>
          <p:cNvSpPr txBox="1">
            <a:spLocks noChangeArrowheads="1"/>
          </p:cNvSpPr>
          <p:nvPr/>
        </p:nvSpPr>
        <p:spPr bwMode="auto">
          <a:xfrm>
            <a:off x="3227388" y="5651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Monitor</a:t>
            </a:r>
          </a:p>
        </p:txBody>
      </p:sp>
      <p:sp>
        <p:nvSpPr>
          <p:cNvPr id="25609"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5610"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25611"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5612"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25613" name="TextBox 35"/>
          <p:cNvSpPr txBox="1">
            <a:spLocks noChangeArrowheads="1"/>
          </p:cNvSpPr>
          <p:nvPr/>
        </p:nvSpPr>
        <p:spPr bwMode="auto">
          <a:xfrm>
            <a:off x="6172201" y="967582"/>
            <a:ext cx="202373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T2</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r>
              <a:rPr lang="en-US" sz="2000" b="0">
                <a:solidFill>
                  <a:srgbClr val="FF0000"/>
                </a:solidFill>
                <a:latin typeface="Helvetica" charset="0"/>
                <a:cs typeface="Helvetica" charset="0"/>
                <a:sym typeface="Wingdings" charset="0"/>
              </a:rPr>
              <a:t> T3</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5614"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5615"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25616"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5617"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5618"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latin typeface="Helvetica" charset="0"/>
                <a:cs typeface="Helvetica" charset="0"/>
              </a:rPr>
              <a:t>BUSY (T2)</a:t>
            </a:r>
          </a:p>
        </p:txBody>
      </p:sp>
      <p:sp>
        <p:nvSpPr>
          <p:cNvPr id="25619"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5620"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21"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27" name="Rectangle 3"/>
          <p:cNvSpPr>
            <a:spLocks noChangeArrowheads="1"/>
          </p:cNvSpPr>
          <p:nvPr/>
        </p:nvSpPr>
        <p:spPr bwMode="auto">
          <a:xfrm>
            <a:off x="6324600" y="2414587"/>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5623" name="TextBox 28"/>
          <p:cNvSpPr txBox="1">
            <a:spLocks noChangeArrowheads="1"/>
          </p:cNvSpPr>
          <p:nvPr/>
        </p:nvSpPr>
        <p:spPr bwMode="auto">
          <a:xfrm>
            <a:off x="6781800" y="2076450"/>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T3 (</a:t>
            </a:r>
            <a:r>
              <a:rPr lang="en-US" sz="2000" b="0" dirty="0">
                <a:solidFill>
                  <a:srgbClr val="3366FF"/>
                </a:solidFill>
                <a:latin typeface="Helvetica" charset="0"/>
                <a:cs typeface="Helvetica" charset="0"/>
              </a:rPr>
              <a:t>Ready</a:t>
            </a:r>
            <a:r>
              <a:rPr lang="en-US" sz="2000" b="0" dirty="0">
                <a:latin typeface="Helvetica" charset="0"/>
                <a:cs typeface="Helvetica" charset="0"/>
              </a:rPr>
              <a:t>)</a:t>
            </a:r>
          </a:p>
        </p:txBody>
      </p:sp>
      <p:sp>
        <p:nvSpPr>
          <p:cNvPr id="25624" name="Rectangle 29"/>
          <p:cNvSpPr>
            <a:spLocks noChangeArrowheads="1"/>
          </p:cNvSpPr>
          <p:nvPr/>
        </p:nvSpPr>
        <p:spPr bwMode="auto">
          <a:xfrm>
            <a:off x="6324600" y="249555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95149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7651"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27652"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6629" name="Rectangle 3"/>
          <p:cNvSpPr>
            <a:spLocks noChangeArrowheads="1"/>
          </p:cNvSpPr>
          <p:nvPr/>
        </p:nvSpPr>
        <p:spPr bwMode="auto">
          <a:xfrm>
            <a:off x="3276600" y="2400300"/>
            <a:ext cx="2743200" cy="2031325"/>
          </a:xfrm>
          <a:prstGeom prst="rect">
            <a:avLst/>
          </a:prstGeom>
          <a:solidFill>
            <a:schemeClr val="bg1">
              <a:lumMod val="85000"/>
            </a:schemeClr>
          </a:solidFill>
          <a:ln>
            <a:noFill/>
          </a:ln>
        </p:spPr>
        <p:txBody>
          <a:bodyPr>
            <a:spAutoFit/>
          </a:bodyPr>
          <a:lstStyle/>
          <a:p>
            <a:pPr>
              <a:defRPr/>
            </a:pPr>
            <a:r>
              <a:rPr lang="en-US" altLang="ko-KR" sz="1800">
                <a:latin typeface="Ariel narrow" charset="0"/>
                <a:cs typeface="Ariel narrow" charset="0"/>
              </a:rPr>
              <a:t>AddToQueue(item) {</a:t>
            </a:r>
            <a:br>
              <a:rPr lang="en-US" altLang="ko-KR" sz="1800">
                <a:latin typeface="Ariel narrow" charset="0"/>
                <a:cs typeface="Ariel narrow" charset="0"/>
              </a:rPr>
            </a:br>
            <a:r>
              <a:rPr lang="en-US" altLang="ko-KR" sz="1800">
                <a:latin typeface="Ariel narrow" charset="0"/>
                <a:cs typeface="Ariel narrow" charset="0"/>
              </a:rPr>
              <a:t>  lock.Acquire();</a:t>
            </a:r>
          </a:p>
          <a:p>
            <a:pPr>
              <a:defRPr/>
            </a:pPr>
            <a:r>
              <a:rPr lang="en-US" altLang="ko-KR" sz="1800">
                <a:latin typeface="Ariel narrow" charset="0"/>
                <a:cs typeface="Ariel narrow" charset="0"/>
              </a:rPr>
              <a:t>  queue.enqueue(item); </a:t>
            </a:r>
            <a:br>
              <a:rPr lang="en-US" altLang="ko-KR" sz="1800">
                <a:latin typeface="Ariel narrow" charset="0"/>
                <a:cs typeface="Ariel narrow" charset="0"/>
              </a:rPr>
            </a:br>
            <a:r>
              <a:rPr lang="en-US" altLang="ko-KR" sz="1800">
                <a:latin typeface="Ariel narrow" charset="0"/>
                <a:cs typeface="Ariel narrow" charset="0"/>
              </a:rPr>
              <a:t>  </a:t>
            </a:r>
            <a:r>
              <a:rPr lang="en-US" altLang="ko-KR" sz="1800">
                <a:solidFill>
                  <a:srgbClr val="000000"/>
                </a:solidFill>
                <a:latin typeface="Ariel narrow" charset="0"/>
                <a:cs typeface="Ariel narrow" charset="0"/>
              </a:rPr>
              <a:t>dataready.signal(); </a:t>
            </a:r>
            <a:br>
              <a:rPr lang="en-US" altLang="ko-KR" sz="1800">
                <a:solidFill>
                  <a:srgbClr val="000000"/>
                </a:solidFill>
                <a:latin typeface="Ariel narrow" charset="0"/>
                <a:cs typeface="Ariel narrow" charset="0"/>
              </a:rPr>
            </a:br>
            <a:r>
              <a:rPr lang="en-US" altLang="ko-KR" sz="1800">
                <a:latin typeface="Ariel narrow" charset="0"/>
                <a:cs typeface="Ariel narrow" charset="0"/>
              </a:rPr>
              <a:t>  lock.Release();</a:t>
            </a:r>
            <a:br>
              <a:rPr lang="en-US" altLang="ko-KR" sz="1800">
                <a:latin typeface="Ariel narrow" charset="0"/>
                <a:cs typeface="Ariel narrow" charset="0"/>
              </a:rPr>
            </a:br>
            <a:r>
              <a:rPr lang="en-US" altLang="ko-KR" sz="1800">
                <a:latin typeface="Ariel narrow" charset="0"/>
                <a:cs typeface="Ariel narrow" charset="0"/>
              </a:rPr>
              <a:t>}</a:t>
            </a:r>
            <a:br>
              <a:rPr lang="en-US" altLang="ko-KR" sz="1800">
                <a:latin typeface="Ariel narrow" charset="0"/>
                <a:cs typeface="Ariel narrow" charset="0"/>
              </a:rPr>
            </a:br>
            <a:endParaRPr lang="en-US" altLang="ko-KR" sz="1800">
              <a:latin typeface="Ariel narrow" charset="0"/>
              <a:cs typeface="Ariel narrow" charset="0"/>
            </a:endParaRPr>
          </a:p>
        </p:txBody>
      </p:sp>
      <p:sp>
        <p:nvSpPr>
          <p:cNvPr id="27654" name="Rectangle 18"/>
          <p:cNvSpPr>
            <a:spLocks noChangeArrowheads="1"/>
          </p:cNvSpPr>
          <p:nvPr/>
        </p:nvSpPr>
        <p:spPr bwMode="auto">
          <a:xfrm>
            <a:off x="3276600" y="3587750"/>
            <a:ext cx="2743200" cy="228600"/>
          </a:xfrm>
          <a:prstGeom prst="rect">
            <a:avLst/>
          </a:prstGeom>
          <a:noFill/>
          <a:ln w="571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7655" name="TextBox 22"/>
          <p:cNvSpPr txBox="1">
            <a:spLocks noChangeArrowheads="1"/>
          </p:cNvSpPr>
          <p:nvPr/>
        </p:nvSpPr>
        <p:spPr bwMode="auto">
          <a:xfrm>
            <a:off x="3505201" y="2049462"/>
            <a:ext cx="1852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T2 (</a:t>
            </a:r>
            <a:r>
              <a:rPr lang="en-US" sz="2000" b="0" dirty="0">
                <a:solidFill>
                  <a:srgbClr val="FF0000"/>
                </a:solidFill>
                <a:latin typeface="Helvetica" charset="0"/>
                <a:cs typeface="Helvetica" charset="0"/>
              </a:rPr>
              <a:t>Terminate</a:t>
            </a:r>
            <a:r>
              <a:rPr lang="en-US" sz="2000" b="0" dirty="0">
                <a:latin typeface="Helvetica" charset="0"/>
                <a:cs typeface="Helvetica" charset="0"/>
              </a:rPr>
              <a:t>)</a:t>
            </a:r>
          </a:p>
        </p:txBody>
      </p:sp>
      <p:sp>
        <p:nvSpPr>
          <p:cNvPr id="27656" name="TextBox 30"/>
          <p:cNvSpPr txBox="1">
            <a:spLocks noChangeArrowheads="1"/>
          </p:cNvSpPr>
          <p:nvPr/>
        </p:nvSpPr>
        <p:spPr bwMode="auto">
          <a:xfrm>
            <a:off x="3227388" y="5651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27657"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7658" name="TextBox 32"/>
          <p:cNvSpPr txBox="1">
            <a:spLocks noChangeArrowheads="1"/>
          </p:cNvSpPr>
          <p:nvPr/>
        </p:nvSpPr>
        <p:spPr bwMode="auto">
          <a:xfrm>
            <a:off x="228600" y="5651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27659"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7660"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27661" name="TextBox 35"/>
          <p:cNvSpPr txBox="1">
            <a:spLocks noChangeArrowheads="1"/>
          </p:cNvSpPr>
          <p:nvPr/>
        </p:nvSpPr>
        <p:spPr bwMode="auto">
          <a:xfrm>
            <a:off x="6172201" y="967582"/>
            <a:ext cx="202373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 T3</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7662"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7663"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27664"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7665"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7666" name="TextBox 3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FREE</a:t>
            </a:r>
          </a:p>
        </p:txBody>
      </p:sp>
      <p:sp>
        <p:nvSpPr>
          <p:cNvPr id="27667"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7668"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69"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27" name="Rectangle 3"/>
          <p:cNvSpPr>
            <a:spLocks noChangeArrowheads="1"/>
          </p:cNvSpPr>
          <p:nvPr/>
        </p:nvSpPr>
        <p:spPr bwMode="auto">
          <a:xfrm>
            <a:off x="6324600" y="2414587"/>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7671" name="TextBox 28"/>
          <p:cNvSpPr txBox="1">
            <a:spLocks noChangeArrowheads="1"/>
          </p:cNvSpPr>
          <p:nvPr/>
        </p:nvSpPr>
        <p:spPr bwMode="auto">
          <a:xfrm>
            <a:off x="6781800" y="2063750"/>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T3 (Ready)</a:t>
            </a:r>
          </a:p>
        </p:txBody>
      </p:sp>
      <p:sp>
        <p:nvSpPr>
          <p:cNvPr id="27672" name="Rectangle 29"/>
          <p:cNvSpPr>
            <a:spLocks noChangeArrowheads="1"/>
          </p:cNvSpPr>
          <p:nvPr/>
        </p:nvSpPr>
        <p:spPr bwMode="auto">
          <a:xfrm>
            <a:off x="6324600" y="249555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42978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9699"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29700"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9701"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Monitor</a:t>
            </a:r>
          </a:p>
        </p:txBody>
      </p:sp>
      <p:sp>
        <p:nvSpPr>
          <p:cNvPr id="29702"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9703"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App. Shared State</a:t>
            </a:r>
          </a:p>
        </p:txBody>
      </p:sp>
      <p:sp>
        <p:nvSpPr>
          <p:cNvPr id="29704"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9705"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29706"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FF0000"/>
                </a:solidFill>
                <a:latin typeface="Helvetica" charset="0"/>
                <a:cs typeface="Helvetica" charset="0"/>
              </a:rPr>
              <a:t>T3</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9707"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9708"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29709"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9710"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9711" name="TextBox 3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FREE</a:t>
            </a:r>
          </a:p>
        </p:txBody>
      </p:sp>
      <p:sp>
        <p:nvSpPr>
          <p:cNvPr id="29712"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9713"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14"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29715" name="Rectangle 3"/>
          <p:cNvSpPr>
            <a:spLocks noChangeArrowheads="1"/>
          </p:cNvSpPr>
          <p:nvPr/>
        </p:nvSpPr>
        <p:spPr bwMode="auto">
          <a:xfrm>
            <a:off x="6324600" y="2414587"/>
            <a:ext cx="2514600" cy="2585323"/>
          </a:xfrm>
          <a:prstGeom prst="rect">
            <a:avLst/>
          </a:prstGeom>
          <a:solidFill>
            <a:schemeClr val="accent3">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29716" name="TextBox 28"/>
          <p:cNvSpPr txBox="1">
            <a:spLocks noChangeArrowheads="1"/>
          </p:cNvSpPr>
          <p:nvPr/>
        </p:nvSpPr>
        <p:spPr bwMode="auto">
          <a:xfrm>
            <a:off x="6781801" y="2063750"/>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T3 (</a:t>
            </a:r>
            <a:r>
              <a:rPr lang="en-US" sz="2000" b="0">
                <a:solidFill>
                  <a:srgbClr val="FF0000"/>
                </a:solidFill>
                <a:latin typeface="Helvetica" charset="0"/>
                <a:cs typeface="Helvetica" charset="0"/>
              </a:rPr>
              <a:t>Running</a:t>
            </a:r>
            <a:r>
              <a:rPr lang="en-US" sz="2000" b="0">
                <a:latin typeface="Helvetica" charset="0"/>
                <a:cs typeface="Helvetica" charset="0"/>
              </a:rPr>
              <a:t>)</a:t>
            </a:r>
          </a:p>
        </p:txBody>
      </p:sp>
      <p:sp>
        <p:nvSpPr>
          <p:cNvPr id="29717" name="Rectangle 29"/>
          <p:cNvSpPr>
            <a:spLocks noChangeArrowheads="1"/>
          </p:cNvSpPr>
          <p:nvPr/>
        </p:nvSpPr>
        <p:spPr bwMode="auto">
          <a:xfrm>
            <a:off x="6324600" y="250825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p:cNvSpPr>
            <a:spLocks noChangeArrowheads="1"/>
          </p:cNvSpPr>
          <p:nvPr/>
        </p:nvSpPr>
        <p:spPr bwMode="auto">
          <a:xfrm>
            <a:off x="6324600" y="1784350"/>
            <a:ext cx="2743200" cy="514350"/>
          </a:xfrm>
          <a:prstGeom prst="wedgeRoundRectCallout">
            <a:avLst>
              <a:gd name="adj1" fmla="val 856"/>
              <a:gd name="adj2" fmla="val -155824"/>
              <a:gd name="adj3" fmla="val 16667"/>
            </a:avLst>
          </a:prstGeom>
          <a:solidFill>
            <a:schemeClr val="bg1"/>
          </a:solidFill>
          <a:ln w="25400">
            <a:solidFill>
              <a:schemeClr val="tx1"/>
            </a:solidFill>
            <a:round/>
            <a:headEnd type="triangle" w="med" len="med"/>
            <a:tailEnd/>
          </a:ln>
        </p:spPr>
        <p:txBody>
          <a:bodyPr anchor="ctr"/>
          <a:lstStyle/>
          <a:p>
            <a:r>
              <a:rPr lang="en-US" b="0">
                <a:latin typeface="Helvetica" charset="0"/>
                <a:cs typeface="Helvetica" charset="0"/>
              </a:rPr>
              <a:t>T3 scheduled first!</a:t>
            </a:r>
          </a:p>
        </p:txBody>
      </p:sp>
    </p:spTree>
    <p:extLst>
      <p:ext uri="{BB962C8B-B14F-4D97-AF65-F5344CB8AC3E}">
        <p14:creationId xmlns:p14="http://schemas.microsoft.com/office/powerpoint/2010/main" val="3842005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9863" y="-1492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31747"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31748"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1749" name="TextBox 30"/>
          <p:cNvSpPr txBox="1">
            <a:spLocks noChangeArrowheads="1"/>
          </p:cNvSpPr>
          <p:nvPr/>
        </p:nvSpPr>
        <p:spPr bwMode="auto">
          <a:xfrm>
            <a:off x="3227388" y="5397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1750"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1751"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31752"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1753" name="TextBox 34"/>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31754"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T3</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1755"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1756"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31757"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1758"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1759"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BUSY (T3)</a:t>
            </a:r>
          </a:p>
        </p:txBody>
      </p:sp>
      <p:sp>
        <p:nvSpPr>
          <p:cNvPr id="31760"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1761"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62"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31763" name="Rectangle 3"/>
          <p:cNvSpPr>
            <a:spLocks noChangeArrowheads="1"/>
          </p:cNvSpPr>
          <p:nvPr/>
        </p:nvSpPr>
        <p:spPr bwMode="auto">
          <a:xfrm>
            <a:off x="6324600" y="2414587"/>
            <a:ext cx="2514600" cy="2585323"/>
          </a:xfrm>
          <a:prstGeom prst="rect">
            <a:avLst/>
          </a:prstGeom>
          <a:solidFill>
            <a:srgbClr val="91EEB9"/>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1764" name="TextBox 28"/>
          <p:cNvSpPr txBox="1">
            <a:spLocks noChangeArrowheads="1"/>
          </p:cNvSpPr>
          <p:nvPr/>
        </p:nvSpPr>
        <p:spPr bwMode="auto">
          <a:xfrm>
            <a:off x="6781801" y="2063750"/>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T3 (</a:t>
            </a:r>
            <a:r>
              <a:rPr lang="en-US" sz="2000" b="0">
                <a:solidFill>
                  <a:srgbClr val="000000"/>
                </a:solidFill>
                <a:latin typeface="Helvetica" charset="0"/>
                <a:cs typeface="Helvetica" charset="0"/>
              </a:rPr>
              <a:t>Running)</a:t>
            </a:r>
          </a:p>
        </p:txBody>
      </p:sp>
      <p:sp>
        <p:nvSpPr>
          <p:cNvPr id="31765" name="Rectangle 29"/>
          <p:cNvSpPr>
            <a:spLocks noChangeArrowheads="1"/>
          </p:cNvSpPr>
          <p:nvPr/>
        </p:nvSpPr>
        <p:spPr bwMode="auto">
          <a:xfrm>
            <a:off x="6324600" y="30480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279176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169863" y="-161925"/>
            <a:ext cx="8850312" cy="857250"/>
          </a:xfrm>
        </p:spPr>
        <p:txBody>
          <a:bodyPr/>
          <a:lstStyle/>
          <a:p>
            <a:r>
              <a:rPr lang="en-US" altLang="ko-KR">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33795"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33796" name="Rectangle 1"/>
          <p:cNvSpPr>
            <a:spLocks noChangeArrowheads="1"/>
          </p:cNvSpPr>
          <p:nvPr/>
        </p:nvSpPr>
        <p:spPr bwMode="auto">
          <a:xfrm>
            <a:off x="457200" y="33147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3797"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3798"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3799"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33800"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3801"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33802"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T3</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3803"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804"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26"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3806"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3807"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BUSY (T3)</a:t>
            </a:r>
          </a:p>
        </p:txBody>
      </p:sp>
      <p:sp>
        <p:nvSpPr>
          <p:cNvPr id="33808"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3809"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3810"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33811" name="Rectangle 3"/>
          <p:cNvSpPr>
            <a:spLocks noChangeArrowheads="1"/>
          </p:cNvSpPr>
          <p:nvPr/>
        </p:nvSpPr>
        <p:spPr bwMode="auto">
          <a:xfrm>
            <a:off x="6324600" y="2414587"/>
            <a:ext cx="2514600" cy="2585323"/>
          </a:xfrm>
          <a:prstGeom prst="rect">
            <a:avLst/>
          </a:prstGeom>
          <a:solidFill>
            <a:schemeClr val="accent3">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3812" name="TextBox 28"/>
          <p:cNvSpPr txBox="1">
            <a:spLocks noChangeArrowheads="1"/>
          </p:cNvSpPr>
          <p:nvPr/>
        </p:nvSpPr>
        <p:spPr bwMode="auto">
          <a:xfrm>
            <a:off x="6781801" y="2063750"/>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T3 (</a:t>
            </a:r>
            <a:r>
              <a:rPr lang="en-US" sz="2000" b="0">
                <a:solidFill>
                  <a:srgbClr val="000000"/>
                </a:solidFill>
                <a:latin typeface="Helvetica" charset="0"/>
                <a:cs typeface="Helvetica" charset="0"/>
              </a:rPr>
              <a:t>Running)</a:t>
            </a:r>
          </a:p>
        </p:txBody>
      </p:sp>
      <p:sp>
        <p:nvSpPr>
          <p:cNvPr id="33813" name="Rectangle 29"/>
          <p:cNvSpPr>
            <a:spLocks noChangeArrowheads="1"/>
          </p:cNvSpPr>
          <p:nvPr/>
        </p:nvSpPr>
        <p:spPr bwMode="auto">
          <a:xfrm>
            <a:off x="6324600" y="386715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p:cNvSpPr>
            <a:spLocks noChangeArrowheads="1"/>
          </p:cNvSpPr>
          <p:nvPr/>
        </p:nvSpPr>
        <p:spPr bwMode="auto">
          <a:xfrm>
            <a:off x="1524000" y="1041400"/>
            <a:ext cx="1219200" cy="457200"/>
          </a:xfrm>
          <a:prstGeom prst="wedgeRoundRectCallout">
            <a:avLst>
              <a:gd name="adj1" fmla="val -96472"/>
              <a:gd name="adj2" fmla="val 66667"/>
              <a:gd name="adj3" fmla="val 16667"/>
            </a:avLst>
          </a:prstGeom>
          <a:solidFill>
            <a:srgbClr val="FFFFFF"/>
          </a:solidFill>
          <a:ln w="25400">
            <a:solidFill>
              <a:schemeClr val="tx1"/>
            </a:solidFill>
            <a:round/>
            <a:headEnd type="triangle" w="med" len="med"/>
            <a:tailEnd/>
          </a:ln>
        </p:spPr>
        <p:txBody>
          <a:bodyPr anchor="ctr"/>
          <a:lstStyle/>
          <a:p>
            <a:pPr algn="ctr">
              <a:lnSpc>
                <a:spcPct val="70000"/>
              </a:lnSpc>
            </a:pPr>
            <a:r>
              <a:rPr lang="en-US" sz="2000" b="0" dirty="0">
                <a:latin typeface="Helvetica" charset="0"/>
                <a:cs typeface="Helvetica" charset="0"/>
              </a:rPr>
              <a:t>remove</a:t>
            </a:r>
          </a:p>
          <a:p>
            <a:pPr algn="ctr">
              <a:lnSpc>
                <a:spcPct val="70000"/>
              </a:lnSpc>
            </a:pPr>
            <a:r>
              <a:rPr lang="en-US" sz="2000" b="0" dirty="0">
                <a:latin typeface="Helvetica" charset="0"/>
                <a:cs typeface="Helvetica" charset="0"/>
              </a:rPr>
              <a:t>item</a:t>
            </a:r>
          </a:p>
        </p:txBody>
      </p:sp>
    </p:spTree>
    <p:extLst>
      <p:ext uri="{BB962C8B-B14F-4D97-AF65-F5344CB8AC3E}">
        <p14:creationId xmlns:p14="http://schemas.microsoft.com/office/powerpoint/2010/main" val="4042327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2047875"/>
            <a:ext cx="8850312" cy="857250"/>
          </a:xfrm>
        </p:spPr>
        <p:txBody>
          <a:bodyPr/>
          <a:lstStyle/>
          <a:p>
            <a:pPr algn="ctr"/>
            <a:r>
              <a:rPr lang="en-US" sz="4000" dirty="0" smtClean="0"/>
              <a:t>Today’s Lecture</a:t>
            </a:r>
            <a:endParaRPr lang="en-US" sz="4000" dirty="0"/>
          </a:p>
        </p:txBody>
      </p:sp>
    </p:spTree>
    <p:extLst>
      <p:ext uri="{BB962C8B-B14F-4D97-AF65-F5344CB8AC3E}">
        <p14:creationId xmlns:p14="http://schemas.microsoft.com/office/powerpoint/2010/main" val="13900947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35843"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35844"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5845"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5846"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5847"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App. Shared State</a:t>
            </a:r>
          </a:p>
        </p:txBody>
      </p:sp>
      <p:sp>
        <p:nvSpPr>
          <p:cNvPr id="35848"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5849"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35850"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5851"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5852"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35853"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5854" name="TextBox 3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FREE</a:t>
            </a:r>
          </a:p>
        </p:txBody>
      </p:sp>
      <p:sp>
        <p:nvSpPr>
          <p:cNvPr id="35855"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5856"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57"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35858" name="Rectangle 3"/>
          <p:cNvSpPr>
            <a:spLocks noChangeArrowheads="1"/>
          </p:cNvSpPr>
          <p:nvPr/>
        </p:nvSpPr>
        <p:spPr bwMode="auto">
          <a:xfrm>
            <a:off x="6324600" y="2414587"/>
            <a:ext cx="2514600" cy="258532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5859" name="TextBox 28"/>
          <p:cNvSpPr txBox="1">
            <a:spLocks noChangeArrowheads="1"/>
          </p:cNvSpPr>
          <p:nvPr/>
        </p:nvSpPr>
        <p:spPr bwMode="auto">
          <a:xfrm>
            <a:off x="6781800" y="2063750"/>
            <a:ext cx="16954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T3 (Finished</a:t>
            </a:r>
            <a:r>
              <a:rPr lang="en-US" sz="2000" b="0" dirty="0">
                <a:solidFill>
                  <a:srgbClr val="000000"/>
                </a:solidFill>
                <a:latin typeface="Helvetica" charset="0"/>
                <a:cs typeface="Helvetica" charset="0"/>
              </a:rPr>
              <a:t>)</a:t>
            </a:r>
          </a:p>
        </p:txBody>
      </p:sp>
      <p:sp>
        <p:nvSpPr>
          <p:cNvPr id="35860" name="Rectangle 29"/>
          <p:cNvSpPr>
            <a:spLocks noChangeArrowheads="1"/>
          </p:cNvSpPr>
          <p:nvPr/>
        </p:nvSpPr>
        <p:spPr bwMode="auto">
          <a:xfrm>
            <a:off x="6324600" y="4699000"/>
            <a:ext cx="2514600" cy="228600"/>
          </a:xfrm>
          <a:prstGeom prst="rect">
            <a:avLst/>
          </a:prstGeom>
          <a:noFill/>
          <a:ln w="571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6061013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69863" y="-149225"/>
            <a:ext cx="8850312" cy="857250"/>
          </a:xfrm>
        </p:spPr>
        <p:txBody>
          <a:bodyPr/>
          <a:lstStyle/>
          <a:p>
            <a:r>
              <a:rPr lang="en-US" altLang="ko-KR" dirty="0">
                <a:latin typeface="Helvetica" charset="0"/>
                <a:ea typeface="굴림" charset="0"/>
                <a:cs typeface="굴림" charset="0"/>
              </a:rPr>
              <a:t>Mesa Monitor: Why “while()”?</a:t>
            </a:r>
          </a:p>
        </p:txBody>
      </p:sp>
      <p:sp>
        <p:nvSpPr>
          <p:cNvPr id="37890" name="Rectangle 3"/>
          <p:cNvSpPr>
            <a:spLocks noChangeArrowheads="1"/>
          </p:cNvSpPr>
          <p:nvPr/>
        </p:nvSpPr>
        <p:spPr bwMode="auto">
          <a:xfrm>
            <a:off x="457200" y="2403873"/>
            <a:ext cx="2514600" cy="2585323"/>
          </a:xfrm>
          <a:prstGeom prst="rect">
            <a:avLst/>
          </a:prstGeom>
          <a:solidFill>
            <a:schemeClr val="accent3">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7891"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008000"/>
                </a:solidFill>
                <a:latin typeface="Helvetica" charset="0"/>
                <a:cs typeface="Helvetica" charset="0"/>
              </a:rPr>
              <a:t>Running</a:t>
            </a:r>
            <a:r>
              <a:rPr lang="en-US" sz="2000" b="0" dirty="0">
                <a:latin typeface="Helvetica" charset="0"/>
                <a:cs typeface="Helvetica" charset="0"/>
              </a:rPr>
              <a:t>)</a:t>
            </a:r>
          </a:p>
        </p:txBody>
      </p:sp>
      <p:sp>
        <p:nvSpPr>
          <p:cNvPr id="37892" name="Rectangle 1"/>
          <p:cNvSpPr>
            <a:spLocks noChangeArrowheads="1"/>
          </p:cNvSpPr>
          <p:nvPr/>
        </p:nvSpPr>
        <p:spPr bwMode="auto">
          <a:xfrm>
            <a:off x="457200" y="30861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7893"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7894"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7895"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37896"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7897"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37898"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FF0000"/>
                </a:solidFill>
                <a:latin typeface="Helvetica" charset="0"/>
                <a:cs typeface="Helvetica" charset="0"/>
              </a:rPr>
              <a:t>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7899"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7900"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37901"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7902"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BUSY (T1)</a:t>
            </a:r>
          </a:p>
        </p:txBody>
      </p:sp>
      <p:sp>
        <p:nvSpPr>
          <p:cNvPr id="37903"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7904"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7905"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Tree>
    <p:extLst>
      <p:ext uri="{BB962C8B-B14F-4D97-AF65-F5344CB8AC3E}">
        <p14:creationId xmlns:p14="http://schemas.microsoft.com/office/powerpoint/2010/main" val="2028875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39938" name="Rectangle 3"/>
          <p:cNvSpPr>
            <a:spLocks noChangeArrowheads="1"/>
          </p:cNvSpPr>
          <p:nvPr/>
        </p:nvSpPr>
        <p:spPr bwMode="auto">
          <a:xfrm>
            <a:off x="457200" y="2403873"/>
            <a:ext cx="2514600" cy="2585323"/>
          </a:xfrm>
          <a:prstGeom prst="rect">
            <a:avLst/>
          </a:prstGeom>
          <a:solidFill>
            <a:srgbClr val="91EEB9"/>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9939"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008000"/>
                </a:solidFill>
                <a:latin typeface="Helvetica" charset="0"/>
                <a:cs typeface="Helvetica" charset="0"/>
              </a:rPr>
              <a:t>Running</a:t>
            </a:r>
            <a:r>
              <a:rPr lang="en-US" sz="2000" b="0" dirty="0">
                <a:latin typeface="Helvetica" charset="0"/>
                <a:cs typeface="Helvetica" charset="0"/>
              </a:rPr>
              <a:t>)</a:t>
            </a:r>
          </a:p>
        </p:txBody>
      </p:sp>
      <p:sp>
        <p:nvSpPr>
          <p:cNvPr id="39940" name="Rectangle 1"/>
          <p:cNvSpPr>
            <a:spLocks noChangeArrowheads="1"/>
          </p:cNvSpPr>
          <p:nvPr/>
        </p:nvSpPr>
        <p:spPr bwMode="auto">
          <a:xfrm>
            <a:off x="457200" y="386715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9941"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9942"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9943"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39944"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9945"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39946"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a:t>
            </a:r>
            <a:r>
              <a:rPr lang="en-US" sz="2000" b="0">
                <a:solidFill>
                  <a:srgbClr val="000000"/>
                </a:solidFill>
                <a:latin typeface="Helvetica" charset="0"/>
                <a:cs typeface="Helvetica" charset="0"/>
              </a:rPr>
              <a:t>: 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9947"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9948"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39949"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9950"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latin typeface="Helvetica" charset="0"/>
                <a:cs typeface="Helvetica" charset="0"/>
              </a:rPr>
              <a:t>BUSY (T1)</a:t>
            </a:r>
          </a:p>
        </p:txBody>
      </p:sp>
      <p:sp>
        <p:nvSpPr>
          <p:cNvPr id="39951"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9952"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9953"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3" name="Rounded Rectangular Callout 2"/>
          <p:cNvSpPr>
            <a:spLocks noChangeArrowheads="1"/>
          </p:cNvSpPr>
          <p:nvPr/>
        </p:nvSpPr>
        <p:spPr bwMode="auto">
          <a:xfrm>
            <a:off x="3657600" y="3543300"/>
            <a:ext cx="1752600" cy="857250"/>
          </a:xfrm>
          <a:prstGeom prst="wedgeRoundRectCallout">
            <a:avLst>
              <a:gd name="adj1" fmla="val -86048"/>
              <a:gd name="adj2" fmla="val -3394"/>
              <a:gd name="adj3" fmla="val 16667"/>
            </a:avLst>
          </a:prstGeom>
          <a:solidFill>
            <a:srgbClr val="FFFFFF"/>
          </a:solidFill>
          <a:ln w="25400">
            <a:solidFill>
              <a:schemeClr val="tx1"/>
            </a:solidFill>
            <a:round/>
            <a:headEnd type="triangle" w="med" len="med"/>
            <a:tailEnd/>
          </a:ln>
        </p:spPr>
        <p:txBody>
          <a:bodyPr anchor="ctr"/>
          <a:lstStyle/>
          <a:p>
            <a:r>
              <a:rPr lang="en-US" b="0">
                <a:latin typeface="Helvetica" charset="0"/>
                <a:cs typeface="Helvetica" charset="0"/>
              </a:rPr>
              <a:t>ERROR: Nothing in the queue! </a:t>
            </a:r>
          </a:p>
        </p:txBody>
      </p:sp>
    </p:spTree>
    <p:extLst>
      <p:ext uri="{BB962C8B-B14F-4D97-AF65-F5344CB8AC3E}">
        <p14:creationId xmlns:p14="http://schemas.microsoft.com/office/powerpoint/2010/main" val="1108607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41986" name="Rectangle 3"/>
          <p:cNvSpPr>
            <a:spLocks noChangeArrowheads="1"/>
          </p:cNvSpPr>
          <p:nvPr/>
        </p:nvSpPr>
        <p:spPr bwMode="auto">
          <a:xfrm>
            <a:off x="457200" y="2403873"/>
            <a:ext cx="2514600" cy="2585323"/>
          </a:xfrm>
          <a:prstGeom prst="rect">
            <a:avLst/>
          </a:prstGeom>
          <a:solidFill>
            <a:srgbClr val="91EEB9"/>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a:t>
            </a:r>
            <a:r>
              <a:rPr lang="en-US" altLang="ko-KR" sz="1800" u="sng">
                <a:latin typeface="Arial Narrow" charset="0"/>
                <a:cs typeface="Arial Narrow" charset="0"/>
              </a:rPr>
              <a:t>while</a:t>
            </a:r>
            <a:r>
              <a:rPr lang="en-US" altLang="ko-KR" sz="1800">
                <a:latin typeface="Arial Narrow" charset="0"/>
                <a:cs typeface="Arial Narrow" charset="0"/>
              </a:rPr>
              <a:t>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41987"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008000"/>
                </a:solidFill>
                <a:latin typeface="Helvetica" charset="0"/>
                <a:cs typeface="Helvetica" charset="0"/>
              </a:rPr>
              <a:t>Running</a:t>
            </a:r>
            <a:r>
              <a:rPr lang="en-US" sz="2000" b="0" dirty="0">
                <a:latin typeface="Helvetica" charset="0"/>
                <a:cs typeface="Helvetica" charset="0"/>
              </a:rPr>
              <a:t>)</a:t>
            </a:r>
          </a:p>
        </p:txBody>
      </p:sp>
      <p:sp>
        <p:nvSpPr>
          <p:cNvPr id="41988" name="Rectangle 1"/>
          <p:cNvSpPr>
            <a:spLocks noChangeArrowheads="1"/>
          </p:cNvSpPr>
          <p:nvPr/>
        </p:nvSpPr>
        <p:spPr bwMode="auto">
          <a:xfrm>
            <a:off x="457200" y="30607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1989"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41990"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1991"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App. Shared State</a:t>
            </a:r>
          </a:p>
        </p:txBody>
      </p:sp>
      <p:sp>
        <p:nvSpPr>
          <p:cNvPr id="41992"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1993" name="TextBox 34"/>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41994"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000000"/>
                </a:solidFill>
                <a:latin typeface="Helvetica" charset="0"/>
                <a:cs typeface="Helvetica" charset="0"/>
              </a:rPr>
              <a:t>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41995"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6"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41997"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41998"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BUSY (T1)</a:t>
            </a:r>
          </a:p>
        </p:txBody>
      </p:sp>
      <p:sp>
        <p:nvSpPr>
          <p:cNvPr id="41999"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42000"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01"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19" name="Rounded Rectangular Callout 18"/>
          <p:cNvSpPr>
            <a:spLocks noChangeArrowheads="1"/>
          </p:cNvSpPr>
          <p:nvPr/>
        </p:nvSpPr>
        <p:spPr bwMode="auto">
          <a:xfrm>
            <a:off x="1600200" y="3486150"/>
            <a:ext cx="1447800" cy="857250"/>
          </a:xfrm>
          <a:prstGeom prst="wedgeRoundRectCallout">
            <a:avLst>
              <a:gd name="adj1" fmla="val -91159"/>
              <a:gd name="adj2" fmla="val -69689"/>
              <a:gd name="adj3" fmla="val 16667"/>
            </a:avLst>
          </a:prstGeom>
          <a:solidFill>
            <a:srgbClr val="FFFFFF"/>
          </a:solidFill>
          <a:ln w="25400">
            <a:solidFill>
              <a:schemeClr val="tx1"/>
            </a:solidFill>
            <a:round/>
            <a:headEnd type="triangle" w="med" len="med"/>
            <a:tailEnd/>
          </a:ln>
        </p:spPr>
        <p:txBody>
          <a:bodyPr anchor="ctr"/>
          <a:lstStyle/>
          <a:p>
            <a:r>
              <a:rPr lang="en-US" b="0">
                <a:latin typeface="Helvetica" charset="0"/>
                <a:cs typeface="Helvetica" charset="0"/>
              </a:rPr>
              <a:t>Replace “if” with “while”</a:t>
            </a:r>
          </a:p>
        </p:txBody>
      </p:sp>
    </p:spTree>
    <p:extLst>
      <p:ext uri="{BB962C8B-B14F-4D97-AF65-F5344CB8AC3E}">
        <p14:creationId xmlns:p14="http://schemas.microsoft.com/office/powerpoint/2010/main" val="2520371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44034" name="Rectangle 3"/>
          <p:cNvSpPr>
            <a:spLocks noChangeArrowheads="1"/>
          </p:cNvSpPr>
          <p:nvPr/>
        </p:nvSpPr>
        <p:spPr bwMode="auto">
          <a:xfrm>
            <a:off x="457200" y="2403873"/>
            <a:ext cx="2514600" cy="2585323"/>
          </a:xfrm>
          <a:prstGeom prst="rect">
            <a:avLst/>
          </a:prstGeom>
          <a:solidFill>
            <a:schemeClr val="accent1">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while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44035"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44036" name="Rectangle 1"/>
          <p:cNvSpPr>
            <a:spLocks noChangeArrowheads="1"/>
          </p:cNvSpPr>
          <p:nvPr/>
        </p:nvSpPr>
        <p:spPr bwMode="auto">
          <a:xfrm>
            <a:off x="457200" y="30353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4037"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Monitor</a:t>
            </a:r>
          </a:p>
        </p:txBody>
      </p:sp>
      <p:sp>
        <p:nvSpPr>
          <p:cNvPr id="44038"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4039"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App. Shared State</a:t>
            </a:r>
          </a:p>
        </p:txBody>
      </p:sp>
      <p:sp>
        <p:nvSpPr>
          <p:cNvPr id="44040"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4041" name="TextBox 34"/>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44042"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000000"/>
                </a:solidFill>
                <a:latin typeface="Helvetica" charset="0"/>
                <a:cs typeface="Helvetica" charset="0"/>
              </a:rPr>
              <a:t>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44043"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4044"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44045"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44046"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latin typeface="Helvetica" charset="0"/>
                <a:cs typeface="Helvetica" charset="0"/>
              </a:rPr>
              <a:t>BUSY (T1)</a:t>
            </a:r>
          </a:p>
        </p:txBody>
      </p:sp>
      <p:sp>
        <p:nvSpPr>
          <p:cNvPr id="44047"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44048"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049"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19" name="Rounded Rectangular Callout 18"/>
          <p:cNvSpPr>
            <a:spLocks noChangeArrowheads="1"/>
          </p:cNvSpPr>
          <p:nvPr/>
        </p:nvSpPr>
        <p:spPr bwMode="auto">
          <a:xfrm>
            <a:off x="3429000" y="3143250"/>
            <a:ext cx="1447800" cy="857250"/>
          </a:xfrm>
          <a:prstGeom prst="wedgeRoundRectCallout">
            <a:avLst>
              <a:gd name="adj1" fmla="val -80636"/>
              <a:gd name="adj2" fmla="val -47467"/>
              <a:gd name="adj3" fmla="val 16667"/>
            </a:avLst>
          </a:prstGeom>
          <a:solidFill>
            <a:srgbClr val="FFFFFF"/>
          </a:solidFill>
          <a:ln w="25400">
            <a:solidFill>
              <a:schemeClr val="tx1"/>
            </a:solidFill>
            <a:round/>
            <a:headEnd type="triangle" w="med" len="med"/>
            <a:tailEnd/>
          </a:ln>
        </p:spPr>
        <p:txBody>
          <a:bodyPr anchor="ctr"/>
          <a:lstStyle/>
          <a:p>
            <a:r>
              <a:rPr lang="en-US" b="0">
                <a:latin typeface="Helvetica" charset="0"/>
                <a:cs typeface="Helvetica" charset="0"/>
              </a:rPr>
              <a:t>Check again if empty!</a:t>
            </a:r>
          </a:p>
        </p:txBody>
      </p:sp>
    </p:spTree>
    <p:extLst>
      <p:ext uri="{BB962C8B-B14F-4D97-AF65-F5344CB8AC3E}">
        <p14:creationId xmlns:p14="http://schemas.microsoft.com/office/powerpoint/2010/main" val="3145271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169863" y="-1492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chemeClr val="accent2">
              <a:lumMod val="40000"/>
              <a:lumOff val="60000"/>
            </a:schemeClr>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while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46083" name="TextBox 14"/>
          <p:cNvSpPr txBox="1">
            <a:spLocks noChangeArrowheads="1"/>
          </p:cNvSpPr>
          <p:nvPr/>
        </p:nvSpPr>
        <p:spPr bwMode="auto">
          <a:xfrm>
            <a:off x="914401" y="2053035"/>
            <a:ext cx="15718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FF0000"/>
                </a:solidFill>
                <a:latin typeface="Helvetica" charset="0"/>
                <a:cs typeface="Helvetica" charset="0"/>
              </a:rPr>
              <a:t>Waiting</a:t>
            </a:r>
            <a:r>
              <a:rPr lang="en-US" sz="2000" b="0" dirty="0">
                <a:latin typeface="Helvetica" charset="0"/>
                <a:cs typeface="Helvetica" charset="0"/>
              </a:rPr>
              <a:t>)</a:t>
            </a:r>
          </a:p>
        </p:txBody>
      </p:sp>
      <p:sp>
        <p:nvSpPr>
          <p:cNvPr id="46084" name="Rectangle 1"/>
          <p:cNvSpPr>
            <a:spLocks noChangeArrowheads="1"/>
          </p:cNvSpPr>
          <p:nvPr/>
        </p:nvSpPr>
        <p:spPr bwMode="auto">
          <a:xfrm>
            <a:off x="457200" y="3314700"/>
            <a:ext cx="2514600" cy="228600"/>
          </a:xfrm>
          <a:prstGeom prst="rect">
            <a:avLst/>
          </a:prstGeom>
          <a:noFill/>
          <a:ln w="57150">
            <a:solidFill>
              <a:srgbClr val="2A40E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6085" name="TextBox 30"/>
          <p:cNvSpPr txBox="1">
            <a:spLocks noChangeArrowheads="1"/>
          </p:cNvSpPr>
          <p:nvPr/>
        </p:nvSpPr>
        <p:spPr bwMode="auto">
          <a:xfrm>
            <a:off x="3227388" y="5397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46086"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6087"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46088"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6089" name="TextBox 34"/>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46090"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46091"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6092"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46093"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46094" name="TextBox 3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FREE</a:t>
            </a:r>
          </a:p>
        </p:txBody>
      </p:sp>
      <p:sp>
        <p:nvSpPr>
          <p:cNvPr id="46095"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46096"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7" name="TextBox 39"/>
          <p:cNvSpPr txBox="1">
            <a:spLocks noChangeArrowheads="1"/>
          </p:cNvSpPr>
          <p:nvPr/>
        </p:nvSpPr>
        <p:spPr bwMode="auto">
          <a:xfrm>
            <a:off x="4787901" y="144145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FF0000"/>
                </a:solidFill>
                <a:latin typeface="Helvetica" charset="0"/>
                <a:cs typeface="Helvetica" charset="0"/>
              </a:rPr>
              <a:t>T1</a:t>
            </a:r>
          </a:p>
        </p:txBody>
      </p:sp>
    </p:spTree>
    <p:extLst>
      <p:ext uri="{BB962C8B-B14F-4D97-AF65-F5344CB8AC3E}">
        <p14:creationId xmlns:p14="http://schemas.microsoft.com/office/powerpoint/2010/main" val="24475986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tLang="ko-KR">
                <a:latin typeface="Helvetica" charset="0"/>
                <a:ea typeface="굴림" charset="0"/>
                <a:cs typeface="굴림" charset="0"/>
              </a:rPr>
              <a:t>Readers/Writers Problem</a:t>
            </a:r>
          </a:p>
        </p:txBody>
      </p:sp>
      <p:sp>
        <p:nvSpPr>
          <p:cNvPr id="481283" name="Rectangle 3"/>
          <p:cNvSpPr>
            <a:spLocks noGrp="1" noChangeArrowheads="1"/>
          </p:cNvSpPr>
          <p:nvPr>
            <p:ph type="body" idx="1"/>
          </p:nvPr>
        </p:nvSpPr>
        <p:spPr>
          <a:xfrm>
            <a:off x="177800" y="1265634"/>
            <a:ext cx="5854700" cy="3636565"/>
          </a:xfrm>
        </p:spPr>
        <p:txBody>
          <a:bodyPr/>
          <a:lstStyle/>
          <a:p>
            <a:r>
              <a:rPr lang="en-US" altLang="ko-KR" dirty="0">
                <a:latin typeface="Helvetica" charset="0"/>
                <a:ea typeface="굴림" charset="0"/>
                <a:cs typeface="굴림" charset="0"/>
              </a:rPr>
              <a:t>Motivation: Consider a shared database</a:t>
            </a:r>
          </a:p>
          <a:p>
            <a:pPr lvl="1"/>
            <a:r>
              <a:rPr lang="en-US" altLang="ko-KR" dirty="0">
                <a:latin typeface="Helvetica" charset="0"/>
                <a:ea typeface="굴림" charset="0"/>
                <a:cs typeface="굴림" charset="0"/>
              </a:rPr>
              <a:t>Two classes of users:</a:t>
            </a:r>
          </a:p>
          <a:p>
            <a:pPr lvl="2"/>
            <a:r>
              <a:rPr lang="en-US" altLang="ko-KR" dirty="0">
                <a:latin typeface="Helvetica" charset="0"/>
                <a:ea typeface="굴림" charset="0"/>
                <a:cs typeface="굴림" charset="0"/>
              </a:rPr>
              <a:t>Readers – never modify database</a:t>
            </a:r>
          </a:p>
          <a:p>
            <a:pPr lvl="2"/>
            <a:r>
              <a:rPr lang="en-US" altLang="ko-KR" dirty="0">
                <a:latin typeface="Helvetica" charset="0"/>
                <a:ea typeface="굴림" charset="0"/>
                <a:cs typeface="굴림" charset="0"/>
              </a:rPr>
              <a:t>Writers – read and modify database</a:t>
            </a:r>
          </a:p>
          <a:p>
            <a:pPr lvl="1"/>
            <a:r>
              <a:rPr lang="en-US" altLang="ko-KR" dirty="0">
                <a:latin typeface="Helvetica" charset="0"/>
                <a:ea typeface="굴림" charset="0"/>
                <a:cs typeface="굴림" charset="0"/>
              </a:rPr>
              <a:t>Is using a single lock on the whole database sufficient?</a:t>
            </a:r>
          </a:p>
          <a:p>
            <a:pPr lvl="2"/>
            <a:r>
              <a:rPr lang="en-US" altLang="ko-KR" dirty="0">
                <a:latin typeface="Helvetica" charset="0"/>
                <a:ea typeface="굴림" charset="0"/>
                <a:cs typeface="굴림" charset="0"/>
              </a:rPr>
              <a:t>Like to have many readers at the same time</a:t>
            </a:r>
          </a:p>
          <a:p>
            <a:pPr lvl="2"/>
            <a:r>
              <a:rPr lang="en-US" altLang="ko-KR" dirty="0">
                <a:latin typeface="Helvetica" charset="0"/>
                <a:ea typeface="굴림" charset="0"/>
                <a:cs typeface="굴림" charset="0"/>
              </a:rPr>
              <a:t>Only one writer at a time</a:t>
            </a:r>
          </a:p>
        </p:txBody>
      </p:sp>
      <p:grpSp>
        <p:nvGrpSpPr>
          <p:cNvPr id="48131" name="Group 26"/>
          <p:cNvGrpSpPr>
            <a:grpSpLocks/>
          </p:cNvGrpSpPr>
          <p:nvPr/>
        </p:nvGrpSpPr>
        <p:grpSpPr bwMode="auto">
          <a:xfrm>
            <a:off x="5829300" y="1033787"/>
            <a:ext cx="3149600" cy="2077713"/>
            <a:chOff x="672" y="254"/>
            <a:chExt cx="4300" cy="2169"/>
          </a:xfrm>
        </p:grpSpPr>
        <p:pic>
          <p:nvPicPr>
            <p:cNvPr id="48132" name="Picture 4" descr="BD1820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 y="472"/>
              <a:ext cx="966"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j02920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480"/>
              <a:ext cx="864"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8" descr="j01953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5" y="392"/>
              <a:ext cx="987"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10" descr="MCj039673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1392"/>
              <a:ext cx="911"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12" descr="MCj0396732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8" y="1560"/>
              <a:ext cx="863"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Freeform 14"/>
            <p:cNvSpPr>
              <a:spLocks/>
            </p:cNvSpPr>
            <p:nvPr/>
          </p:nvSpPr>
          <p:spPr bwMode="auto">
            <a:xfrm>
              <a:off x="1536" y="70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38" name="Freeform 15"/>
            <p:cNvSpPr>
              <a:spLocks/>
            </p:cNvSpPr>
            <p:nvPr/>
          </p:nvSpPr>
          <p:spPr bwMode="auto">
            <a:xfrm rot="10800000">
              <a:off x="1488" y="96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39" name="Freeform 16"/>
            <p:cNvSpPr>
              <a:spLocks/>
            </p:cNvSpPr>
            <p:nvPr/>
          </p:nvSpPr>
          <p:spPr bwMode="auto">
            <a:xfrm>
              <a:off x="3216" y="62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0" name="Freeform 17"/>
            <p:cNvSpPr>
              <a:spLocks/>
            </p:cNvSpPr>
            <p:nvPr/>
          </p:nvSpPr>
          <p:spPr bwMode="auto">
            <a:xfrm rot="10800000">
              <a:off x="3168" y="88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1" name="Freeform 18"/>
            <p:cNvSpPr>
              <a:spLocks/>
            </p:cNvSpPr>
            <p:nvPr/>
          </p:nvSpPr>
          <p:spPr bwMode="auto">
            <a:xfrm rot="1801102">
              <a:off x="3216" y="144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2" name="Freeform 19"/>
            <p:cNvSpPr>
              <a:spLocks/>
            </p:cNvSpPr>
            <p:nvPr/>
          </p:nvSpPr>
          <p:spPr bwMode="auto">
            <a:xfrm rot="-8998898">
              <a:off x="3168" y="1696"/>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3" name="Freeform 20"/>
            <p:cNvSpPr>
              <a:spLocks/>
            </p:cNvSpPr>
            <p:nvPr/>
          </p:nvSpPr>
          <p:spPr bwMode="auto">
            <a:xfrm rot="8899147">
              <a:off x="1776" y="1632"/>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4" name="Freeform 21"/>
            <p:cNvSpPr>
              <a:spLocks/>
            </p:cNvSpPr>
            <p:nvPr/>
          </p:nvSpPr>
          <p:spPr bwMode="auto">
            <a:xfrm rot="-1900853">
              <a:off x="1680" y="1488"/>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5" name="Text Box 22"/>
            <p:cNvSpPr txBox="1">
              <a:spLocks noChangeArrowheads="1"/>
            </p:cNvSpPr>
            <p:nvPr/>
          </p:nvSpPr>
          <p:spPr bwMode="auto">
            <a:xfrm>
              <a:off x="1871" y="1144"/>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000">
                  <a:latin typeface="Helvetica Neue Light"/>
                  <a:ea typeface="굴림" charset="0"/>
                  <a:cs typeface="Helvetica Neue Light"/>
                </a:rPr>
                <a:t>R</a:t>
              </a:r>
            </a:p>
          </p:txBody>
        </p:sp>
        <p:sp>
          <p:nvSpPr>
            <p:cNvPr id="48146" name="Text Box 23"/>
            <p:cNvSpPr txBox="1">
              <a:spLocks noChangeArrowheads="1"/>
            </p:cNvSpPr>
            <p:nvPr/>
          </p:nvSpPr>
          <p:spPr bwMode="auto">
            <a:xfrm>
              <a:off x="3390" y="254"/>
              <a:ext cx="274"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000" dirty="0">
                  <a:latin typeface="Helvetica Neue Light"/>
                  <a:ea typeface="굴림" charset="0"/>
                  <a:cs typeface="Helvetica Neue Light"/>
                </a:rPr>
                <a:t>R</a:t>
              </a:r>
            </a:p>
          </p:txBody>
        </p:sp>
        <p:sp>
          <p:nvSpPr>
            <p:cNvPr id="48147" name="Text Box 24"/>
            <p:cNvSpPr txBox="1">
              <a:spLocks noChangeArrowheads="1"/>
            </p:cNvSpPr>
            <p:nvPr/>
          </p:nvSpPr>
          <p:spPr bwMode="auto">
            <a:xfrm>
              <a:off x="3419" y="1037"/>
              <a:ext cx="274"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000" dirty="0">
                  <a:latin typeface="Helvetica Neue Light"/>
                  <a:ea typeface="굴림" charset="0"/>
                  <a:cs typeface="Helvetica Neue Light"/>
                </a:rPr>
                <a:t>R</a:t>
              </a:r>
            </a:p>
          </p:txBody>
        </p:sp>
        <p:sp>
          <p:nvSpPr>
            <p:cNvPr id="48148" name="Text Box 25"/>
            <p:cNvSpPr txBox="1">
              <a:spLocks noChangeArrowheads="1"/>
            </p:cNvSpPr>
            <p:nvPr/>
          </p:nvSpPr>
          <p:spPr bwMode="auto">
            <a:xfrm>
              <a:off x="1591" y="304"/>
              <a:ext cx="336"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000" dirty="0">
                  <a:latin typeface="Helvetica Neue Light"/>
                  <a:ea typeface="굴림" charset="0"/>
                  <a:cs typeface="Helvetica Neue Light"/>
                </a:rPr>
                <a:t>W</a:t>
              </a:r>
            </a:p>
          </p:txBody>
        </p:sp>
      </p:grpSp>
    </p:spTree>
    <p:extLst>
      <p:ext uri="{BB962C8B-B14F-4D97-AF65-F5344CB8AC3E}">
        <p14:creationId xmlns:p14="http://schemas.microsoft.com/office/powerpoint/2010/main" val="8175025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1283">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81283">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1283">
                                            <p:txEl>
                                              <p:pRg st="4" end="4"/>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128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812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77" name="Picture 5" descr="BD1820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7150"/>
            <a:ext cx="10731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2"/>
          <p:cNvSpPr>
            <a:spLocks noGrp="1" noChangeArrowheads="1"/>
          </p:cNvSpPr>
          <p:nvPr>
            <p:ph type="title"/>
          </p:nvPr>
        </p:nvSpPr>
        <p:spPr>
          <a:xfrm>
            <a:off x="169863" y="-212725"/>
            <a:ext cx="8850312" cy="857250"/>
          </a:xfrm>
        </p:spPr>
        <p:txBody>
          <a:bodyPr/>
          <a:lstStyle/>
          <a:p>
            <a:r>
              <a:rPr lang="en-US" altLang="ko-KR" dirty="0">
                <a:latin typeface="Helvetica" charset="0"/>
                <a:ea typeface="굴림" charset="0"/>
                <a:cs typeface="굴림" charset="0"/>
              </a:rPr>
              <a:t>Basic Readers/Writers Solution</a:t>
            </a:r>
          </a:p>
        </p:txBody>
      </p:sp>
      <p:sp>
        <p:nvSpPr>
          <p:cNvPr id="482307" name="Rectangle 3"/>
          <p:cNvSpPr>
            <a:spLocks noGrp="1" noChangeArrowheads="1"/>
          </p:cNvSpPr>
          <p:nvPr>
            <p:ph type="body" idx="1"/>
          </p:nvPr>
        </p:nvSpPr>
        <p:spPr>
          <a:xfrm>
            <a:off x="152401" y="514350"/>
            <a:ext cx="8683625" cy="4572000"/>
          </a:xfrm>
        </p:spPr>
        <p:txBody>
          <a:bodyPr>
            <a:normAutofit fontScale="70000" lnSpcReduction="20000"/>
          </a:bodyPr>
          <a:lstStyle/>
          <a:p>
            <a:pPr>
              <a:lnSpc>
                <a:spcPct val="110000"/>
              </a:lnSpc>
              <a:spcBef>
                <a:spcPct val="20000"/>
              </a:spcBef>
            </a:pPr>
            <a:r>
              <a:rPr lang="en-US" altLang="ko-KR" dirty="0">
                <a:latin typeface="Helvetica" charset="0"/>
                <a:ea typeface="굴림" charset="0"/>
                <a:cs typeface="굴림" charset="0"/>
              </a:rPr>
              <a:t>Correctness Constraints:</a:t>
            </a:r>
          </a:p>
          <a:p>
            <a:pPr lvl="1">
              <a:lnSpc>
                <a:spcPct val="110000"/>
              </a:lnSpc>
              <a:spcBef>
                <a:spcPct val="20000"/>
              </a:spcBef>
            </a:pPr>
            <a:r>
              <a:rPr lang="en-US" altLang="ko-KR" dirty="0">
                <a:latin typeface="Helvetica" charset="0"/>
                <a:ea typeface="굴림" charset="0"/>
                <a:cs typeface="굴림" charset="0"/>
              </a:rPr>
              <a:t>Readers can access database when no writers</a:t>
            </a:r>
          </a:p>
          <a:p>
            <a:pPr lvl="1">
              <a:lnSpc>
                <a:spcPct val="110000"/>
              </a:lnSpc>
              <a:spcBef>
                <a:spcPct val="20000"/>
              </a:spcBef>
            </a:pPr>
            <a:r>
              <a:rPr lang="en-US" altLang="ko-KR" dirty="0">
                <a:latin typeface="Helvetica" charset="0"/>
                <a:ea typeface="굴림" charset="0"/>
                <a:cs typeface="굴림" charset="0"/>
              </a:rPr>
              <a:t>Writers can access database when no readers or writers</a:t>
            </a:r>
          </a:p>
          <a:p>
            <a:pPr lvl="1">
              <a:lnSpc>
                <a:spcPct val="110000"/>
              </a:lnSpc>
              <a:spcBef>
                <a:spcPct val="20000"/>
              </a:spcBef>
            </a:pPr>
            <a:r>
              <a:rPr lang="en-US" altLang="ko-KR" dirty="0">
                <a:latin typeface="Helvetica" charset="0"/>
                <a:ea typeface="굴림" charset="0"/>
                <a:cs typeface="굴림" charset="0"/>
              </a:rPr>
              <a:t>Only one thread manipulates state variables at a time</a:t>
            </a:r>
          </a:p>
          <a:p>
            <a:pPr>
              <a:lnSpc>
                <a:spcPct val="110000"/>
              </a:lnSpc>
              <a:spcBef>
                <a:spcPct val="20000"/>
              </a:spcBef>
            </a:pPr>
            <a:r>
              <a:rPr lang="en-US" altLang="ko-KR" dirty="0">
                <a:latin typeface="Helvetica" charset="0"/>
                <a:ea typeface="굴림" charset="0"/>
                <a:cs typeface="굴림" charset="0"/>
              </a:rPr>
              <a:t>Basic structure of a solution:</a:t>
            </a:r>
          </a:p>
          <a:p>
            <a:pPr lvl="1">
              <a:lnSpc>
                <a:spcPct val="110000"/>
              </a:lnSpc>
              <a:spcBef>
                <a:spcPct val="20000"/>
              </a:spcBef>
            </a:pPr>
            <a:r>
              <a:rPr lang="en-US" altLang="ko-KR" b="1" dirty="0">
                <a:latin typeface="Courier New" charset="0"/>
                <a:ea typeface="굴림" charset="0"/>
                <a:cs typeface="굴림" charset="0"/>
              </a:rPr>
              <a:t>Reader()</a:t>
            </a:r>
            <a:br>
              <a:rPr lang="en-US" altLang="ko-KR" b="1" dirty="0">
                <a:latin typeface="Courier New" charset="0"/>
                <a:ea typeface="굴림" charset="0"/>
                <a:cs typeface="굴림" charset="0"/>
              </a:rPr>
            </a:br>
            <a:r>
              <a:rPr lang="en-US" altLang="ko-KR" sz="2000" b="1" dirty="0">
                <a:latin typeface="Courier New" charset="0"/>
                <a:ea typeface="굴림" charset="0"/>
                <a:cs typeface="굴림" charset="0"/>
              </a:rPr>
              <a:t>   Wait until no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Access data base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Check out – wake up a waiting writer</a:t>
            </a:r>
          </a:p>
          <a:p>
            <a:pPr lvl="1">
              <a:lnSpc>
                <a:spcPct val="110000"/>
              </a:lnSpc>
              <a:spcBef>
                <a:spcPct val="20000"/>
              </a:spcBef>
            </a:pPr>
            <a:r>
              <a:rPr lang="en-US" altLang="ko-KR" b="1" dirty="0">
                <a:latin typeface="Courier New" charset="0"/>
                <a:ea typeface="굴림" charset="0"/>
                <a:cs typeface="굴림" charset="0"/>
              </a:rPr>
              <a:t>Writer()</a:t>
            </a:r>
            <a:br>
              <a:rPr lang="en-US" altLang="ko-KR" b="1" dirty="0">
                <a:latin typeface="Courier New" charset="0"/>
                <a:ea typeface="굴림" charset="0"/>
                <a:cs typeface="굴림" charset="0"/>
              </a:rPr>
            </a:br>
            <a:r>
              <a:rPr lang="en-US" altLang="ko-KR" sz="2000" b="1" dirty="0">
                <a:latin typeface="Courier New" charset="0"/>
                <a:ea typeface="굴림" charset="0"/>
                <a:cs typeface="굴림" charset="0"/>
              </a:rPr>
              <a:t>   Wait until no active readers or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Access database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Check out – wake up waiting readers or writer</a:t>
            </a:r>
          </a:p>
          <a:p>
            <a:pPr lvl="1">
              <a:lnSpc>
                <a:spcPct val="110000"/>
              </a:lnSpc>
              <a:spcBef>
                <a:spcPct val="20000"/>
              </a:spcBef>
            </a:pPr>
            <a:r>
              <a:rPr lang="en-US" altLang="ko-KR" dirty="0">
                <a:latin typeface="Helvetica" charset="0"/>
                <a:ea typeface="굴림" charset="0"/>
                <a:cs typeface="굴림" charset="0"/>
              </a:rPr>
              <a:t>State variables (Protected by a lock called “lock”):</a:t>
            </a:r>
          </a:p>
          <a:p>
            <a:pPr lvl="2">
              <a:lnSpc>
                <a:spcPct val="110000"/>
              </a:lnSpc>
              <a:spcBef>
                <a:spcPct val="20000"/>
              </a:spcBef>
            </a:pPr>
            <a:r>
              <a:rPr lang="en-US" altLang="ko-KR" dirty="0" err="1">
                <a:latin typeface="Helvetica" charset="0"/>
                <a:ea typeface="굴림" charset="0"/>
                <a:cs typeface="굴림" charset="0"/>
              </a:rPr>
              <a:t>int</a:t>
            </a:r>
            <a:r>
              <a:rPr lang="en-US" altLang="ko-KR" dirty="0">
                <a:latin typeface="Helvetica" charset="0"/>
                <a:ea typeface="굴림" charset="0"/>
                <a:cs typeface="굴림" charset="0"/>
              </a:rPr>
              <a:t> AR: Number of active readers; initially = 0</a:t>
            </a:r>
          </a:p>
          <a:p>
            <a:pPr lvl="2">
              <a:lnSpc>
                <a:spcPct val="110000"/>
              </a:lnSpc>
              <a:spcBef>
                <a:spcPct val="20000"/>
              </a:spcBef>
            </a:pPr>
            <a:r>
              <a:rPr lang="en-US" altLang="ko-KR" dirty="0" err="1">
                <a:latin typeface="Helvetica" charset="0"/>
                <a:ea typeface="굴림" charset="0"/>
                <a:cs typeface="굴림" charset="0"/>
              </a:rPr>
              <a:t>int</a:t>
            </a:r>
            <a:r>
              <a:rPr lang="en-US" altLang="ko-KR" dirty="0">
                <a:latin typeface="Helvetica" charset="0"/>
                <a:ea typeface="굴림" charset="0"/>
                <a:cs typeface="굴림" charset="0"/>
              </a:rPr>
              <a:t> WR: Number of waiting readers; initially = 0</a:t>
            </a:r>
          </a:p>
          <a:p>
            <a:pPr lvl="2">
              <a:lnSpc>
                <a:spcPct val="110000"/>
              </a:lnSpc>
              <a:spcBef>
                <a:spcPct val="20000"/>
              </a:spcBef>
            </a:pPr>
            <a:r>
              <a:rPr lang="en-US" altLang="ko-KR" dirty="0" err="1">
                <a:latin typeface="Helvetica" charset="0"/>
                <a:ea typeface="굴림" charset="0"/>
                <a:cs typeface="굴림" charset="0"/>
              </a:rPr>
              <a:t>int</a:t>
            </a:r>
            <a:r>
              <a:rPr lang="en-US" altLang="ko-KR" dirty="0">
                <a:latin typeface="Helvetica" charset="0"/>
                <a:ea typeface="굴림" charset="0"/>
                <a:cs typeface="굴림" charset="0"/>
              </a:rPr>
              <a:t> AW: Number of active writers; initially = 0</a:t>
            </a:r>
          </a:p>
          <a:p>
            <a:pPr lvl="2">
              <a:lnSpc>
                <a:spcPct val="110000"/>
              </a:lnSpc>
              <a:spcBef>
                <a:spcPct val="20000"/>
              </a:spcBef>
            </a:pPr>
            <a:r>
              <a:rPr lang="en-US" altLang="ko-KR" dirty="0" err="1">
                <a:latin typeface="Helvetica" charset="0"/>
                <a:ea typeface="굴림" charset="0"/>
                <a:cs typeface="굴림" charset="0"/>
              </a:rPr>
              <a:t>int</a:t>
            </a:r>
            <a:r>
              <a:rPr lang="en-US" altLang="ko-KR" dirty="0">
                <a:latin typeface="Helvetica" charset="0"/>
                <a:ea typeface="굴림" charset="0"/>
                <a:cs typeface="굴림" charset="0"/>
              </a:rPr>
              <a:t> WW: Number of waiting writers; initially = 0</a:t>
            </a:r>
          </a:p>
          <a:p>
            <a:pPr lvl="2">
              <a:lnSpc>
                <a:spcPct val="110000"/>
              </a:lnSpc>
              <a:spcBef>
                <a:spcPct val="20000"/>
              </a:spcBef>
            </a:pPr>
            <a:r>
              <a:rPr lang="en-US" altLang="ko-KR" dirty="0">
                <a:latin typeface="Helvetica" charset="0"/>
                <a:ea typeface="굴림" charset="0"/>
                <a:cs typeface="굴림" charset="0"/>
              </a:rPr>
              <a:t>Condition </a:t>
            </a:r>
            <a:r>
              <a:rPr lang="en-US" altLang="ko-KR" dirty="0" err="1">
                <a:latin typeface="Helvetica" charset="0"/>
                <a:ea typeface="굴림" charset="0"/>
                <a:cs typeface="굴림" charset="0"/>
              </a:rPr>
              <a:t>okToRead</a:t>
            </a:r>
            <a:r>
              <a:rPr lang="en-US" altLang="ko-KR" dirty="0">
                <a:latin typeface="Helvetica" charset="0"/>
                <a:ea typeface="굴림" charset="0"/>
                <a:cs typeface="굴림" charset="0"/>
              </a:rPr>
              <a:t> = NIL</a:t>
            </a:r>
          </a:p>
          <a:p>
            <a:pPr lvl="2">
              <a:lnSpc>
                <a:spcPct val="110000"/>
              </a:lnSpc>
              <a:spcBef>
                <a:spcPct val="20000"/>
              </a:spcBef>
            </a:pPr>
            <a:r>
              <a:rPr lang="en-US" altLang="ko-KR" dirty="0">
                <a:latin typeface="Helvetica" charset="0"/>
                <a:ea typeface="굴림" charset="0"/>
                <a:cs typeface="굴림" charset="0"/>
              </a:rPr>
              <a:t>Condition </a:t>
            </a:r>
            <a:r>
              <a:rPr lang="en-US" altLang="ko-KR" dirty="0" err="1">
                <a:latin typeface="Helvetica" charset="0"/>
                <a:ea typeface="굴림" charset="0"/>
                <a:cs typeface="굴림" charset="0"/>
              </a:rPr>
              <a:t>okToWrite</a:t>
            </a:r>
            <a:r>
              <a:rPr lang="en-US" altLang="ko-KR" dirty="0">
                <a:latin typeface="Helvetica" charset="0"/>
                <a:ea typeface="굴림" charset="0"/>
                <a:cs typeface="굴림" charset="0"/>
              </a:rPr>
              <a:t> = NIL</a:t>
            </a:r>
          </a:p>
        </p:txBody>
      </p:sp>
    </p:spTree>
    <p:extLst>
      <p:ext uri="{BB962C8B-B14F-4D97-AF65-F5344CB8AC3E}">
        <p14:creationId xmlns:p14="http://schemas.microsoft.com/office/powerpoint/2010/main" val="3133813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2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2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23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23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23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230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23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23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230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230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230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07">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230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169863" y="-111125"/>
            <a:ext cx="8850312" cy="857250"/>
          </a:xfrm>
        </p:spPr>
        <p:txBody>
          <a:bodyPr/>
          <a:lstStyle/>
          <a:p>
            <a:r>
              <a:rPr lang="en-US" altLang="ko-KR" dirty="0">
                <a:latin typeface="Helvetica" charset="0"/>
                <a:ea typeface="굴림" charset="0"/>
                <a:cs typeface="굴림" charset="0"/>
              </a:rPr>
              <a:t>Code for a Reader</a:t>
            </a:r>
          </a:p>
        </p:txBody>
      </p:sp>
      <p:sp>
        <p:nvSpPr>
          <p:cNvPr id="483331" name="Rectangle 3"/>
          <p:cNvSpPr>
            <a:spLocks noGrp="1" noChangeArrowheads="1"/>
          </p:cNvSpPr>
          <p:nvPr>
            <p:ph type="body" idx="1"/>
          </p:nvPr>
        </p:nvSpPr>
        <p:spPr>
          <a:xfrm>
            <a:off x="457200" y="571500"/>
            <a:ext cx="8382000" cy="4343400"/>
          </a:xfrm>
        </p:spPr>
        <p:txBody>
          <a:bodyPr>
            <a:normAutofit fontScale="70000" lnSpcReduction="20000"/>
          </a:bodyPr>
          <a:lstStyle/>
          <a:p>
            <a:pPr>
              <a:lnSpc>
                <a:spcPct val="120000"/>
              </a:lnSpc>
              <a:buFontTx/>
              <a:buNone/>
              <a:tabLst>
                <a:tab pos="576263" algn="l"/>
                <a:tab pos="914400" algn="l"/>
                <a:tab pos="1252538" algn="l"/>
                <a:tab pos="1603375" algn="l"/>
                <a:tab pos="4233863"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Reader()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lock.Acquire</a:t>
            </a:r>
            <a:r>
              <a:rPr lang="en-US" altLang="ko-KR" sz="2000" b="1" dirty="0">
                <a:latin typeface="Courier New" charset="0"/>
                <a:ea typeface="굴림" charset="0"/>
                <a:cs typeface="굴림" charset="0"/>
              </a:rPr>
              <a:t>();</a:t>
            </a:r>
          </a:p>
          <a:p>
            <a:pPr>
              <a:lnSpc>
                <a:spcPct val="120000"/>
              </a:lnSpc>
              <a:buFontTx/>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while </a:t>
            </a:r>
            <a:r>
              <a:rPr lang="en-US" altLang="ko-KR" sz="2000" b="1" dirty="0">
                <a:latin typeface="Courier New" charset="0"/>
                <a:ea typeface="굴림" charset="0"/>
                <a:cs typeface="굴림" charset="0"/>
              </a:rPr>
              <a:t>((AW + WW) &gt; 0) </a:t>
            </a:r>
            <a:r>
              <a:rPr lang="en-US" altLang="ko-KR" sz="2000" b="1" dirty="0" smtClean="0">
                <a:latin typeface="Courier New" charset="0"/>
                <a:ea typeface="굴림" charset="0"/>
                <a:cs typeface="굴림" charset="0"/>
              </a:rPr>
              <a:t>{ </a:t>
            </a:r>
            <a:r>
              <a:rPr lang="en-US" altLang="ko-KR" sz="2000" b="1" dirty="0" smtClean="0">
                <a:solidFill>
                  <a:schemeClr val="accent2"/>
                </a:solidFill>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Is it safe to read?</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Writers exist</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okToRead.wait</a:t>
            </a:r>
            <a:r>
              <a:rPr lang="en-US" altLang="ko-KR" sz="2000" b="1" dirty="0">
                <a:latin typeface="Courier New" charset="0"/>
                <a:ea typeface="굴림" charset="0"/>
                <a:cs typeface="굴림" charset="0"/>
              </a:rPr>
              <a:t>(&amp;lock)</a:t>
            </a:r>
            <a:r>
              <a:rPr lang="en-US" altLang="ko-KR" sz="2000" b="1" dirty="0" smtClean="0">
                <a:latin typeface="Courier New" charset="0"/>
                <a:ea typeface="굴림" charset="0"/>
                <a:cs typeface="굴림" charset="0"/>
              </a:rPr>
              <a:t>; </a:t>
            </a:r>
            <a:r>
              <a:rPr lang="en-US" altLang="ko-KR" sz="2000" b="1" dirty="0" smtClean="0">
                <a:solidFill>
                  <a:schemeClr val="accent2"/>
                </a:solidFill>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longer waiting</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lnSpc>
                <a:spcPct val="120000"/>
              </a:lnSpc>
              <a:buFontTx/>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AR</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Now we are active!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lock.release</a:t>
            </a:r>
            <a:r>
              <a:rPr lang="en-US" altLang="ko-KR" sz="2000" b="1" dirty="0">
                <a:latin typeface="Courier New" charset="0"/>
                <a:ea typeface="굴림" charset="0"/>
                <a:cs typeface="굴림" charset="0"/>
              </a:rPr>
              <a:t>();</a:t>
            </a:r>
          </a:p>
          <a:p>
            <a:pPr>
              <a:lnSpc>
                <a:spcPct val="120000"/>
              </a:lnSpc>
              <a:buFontTx/>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smtClean="0">
                <a:solidFill>
                  <a:schemeClr val="hlink"/>
                </a:solidFill>
                <a:latin typeface="Courier New" charset="0"/>
                <a:ea typeface="굴림" charset="0"/>
                <a:cs typeface="굴림" charset="0"/>
              </a:rPr>
              <a:t>/</a:t>
            </a:r>
            <a:r>
              <a:rPr lang="en-US" altLang="ko-KR" sz="2000" b="1" dirty="0">
                <a:solidFill>
                  <a:schemeClr val="hlink"/>
                </a:solidFill>
                <a:latin typeface="Courier New" charset="0"/>
                <a:ea typeface="굴림" charset="0"/>
                <a:cs typeface="굴림" charset="0"/>
              </a:rPr>
              <a:t>/ Perform actual read-only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ReadOnly</a:t>
            </a:r>
            <a:r>
              <a:rPr lang="en-US" altLang="ko-KR" sz="2000" b="1" dirty="0">
                <a:solidFill>
                  <a:schemeClr val="hlink"/>
                </a:solidFill>
                <a:latin typeface="Courier New" charset="0"/>
                <a:ea typeface="굴림" charset="0"/>
                <a:cs typeface="굴림" charset="0"/>
              </a:rPr>
              <a:t>);</a:t>
            </a:r>
          </a:p>
          <a:p>
            <a:pPr>
              <a:lnSpc>
                <a:spcPct val="120000"/>
              </a:lnSpc>
              <a:buFontTx/>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a:t>
            </a:r>
            <a:r>
              <a:rPr lang="en-US" altLang="ko-KR" sz="2000" b="1" dirty="0">
                <a:latin typeface="Courier New" charset="0"/>
                <a:ea typeface="굴림" charset="0"/>
                <a:cs typeface="굴림" charset="0"/>
              </a:rPr>
              <a:t>/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lock.Acquire</a:t>
            </a:r>
            <a:r>
              <a:rPr lang="en-US" altLang="ko-KR" sz="2000" b="1" dirty="0">
                <a:latin typeface="Courier New" charset="0"/>
                <a:ea typeface="굴림" charset="0"/>
                <a:cs typeface="굴림" charset="0"/>
              </a:rPr>
              <a: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 longer active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(AR == 0 &amp;&amp; WW &gt; 0)	</a:t>
            </a:r>
            <a:r>
              <a:rPr lang="en-US" altLang="ko-KR" sz="2000" b="1" dirty="0">
                <a:solidFill>
                  <a:schemeClr val="accent2"/>
                </a:solidFill>
                <a:latin typeface="Courier New" charset="0"/>
                <a:ea typeface="굴림" charset="0"/>
                <a:cs typeface="굴림" charset="0"/>
              </a:rPr>
              <a:t>// No other active readers</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okToWrite.signal</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up one writer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lock.Release</a:t>
            </a:r>
            <a:r>
              <a:rPr lang="en-US" altLang="ko-KR" sz="2000" b="1" dirty="0">
                <a:latin typeface="Courier New" charset="0"/>
                <a:ea typeface="굴림" charset="0"/>
                <a:cs typeface="굴림" charset="0"/>
              </a:rPr>
              <a: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a:t>
            </a:r>
            <a:endParaRPr lang="en-US" altLang="ko-KR" b="1" dirty="0">
              <a:latin typeface="Helvetica" charset="0"/>
              <a:ea typeface="굴림" charset="0"/>
              <a:cs typeface="굴림" charset="0"/>
            </a:endParaRPr>
          </a:p>
        </p:txBody>
      </p:sp>
      <p:sp>
        <p:nvSpPr>
          <p:cNvPr id="5" name="Rectangular Callout 9"/>
          <p:cNvSpPr>
            <a:spLocks noChangeArrowheads="1"/>
          </p:cNvSpPr>
          <p:nvPr/>
        </p:nvSpPr>
        <p:spPr bwMode="auto">
          <a:xfrm>
            <a:off x="2628900" y="1651000"/>
            <a:ext cx="1778000" cy="762000"/>
          </a:xfrm>
          <a:prstGeom prst="wedgeRectCallout">
            <a:avLst>
              <a:gd name="adj1" fmla="val -50018"/>
              <a:gd name="adj2" fmla="val 80736"/>
            </a:avLst>
          </a:prstGeom>
          <a:solidFill>
            <a:srgbClr val="FFFFAA"/>
          </a:solidFill>
          <a:ln w="25400">
            <a:solidFill>
              <a:schemeClr val="tx1"/>
            </a:solidFill>
            <a:round/>
            <a:headEnd type="triangle" w="med" len="med"/>
            <a:tailEnd/>
          </a:ln>
        </p:spPr>
        <p:txBody>
          <a:bodyPr anchor="ctr"/>
          <a:lstStyle/>
          <a:p>
            <a:r>
              <a:rPr lang="en-US" sz="2000" b="0" dirty="0" smtClean="0">
                <a:latin typeface="Helvetica Neue Light"/>
                <a:cs typeface="Helvetica Neue Light"/>
              </a:rPr>
              <a:t>Why release lock here?</a:t>
            </a:r>
            <a:endParaRPr lang="en-US" sz="2000" b="0" dirty="0">
              <a:latin typeface="Helvetica Neue Light"/>
              <a:cs typeface="Helvetica Neue Light"/>
            </a:endParaRPr>
          </a:p>
        </p:txBody>
      </p:sp>
    </p:spTree>
    <p:extLst>
      <p:ext uri="{BB962C8B-B14F-4D97-AF65-F5344CB8AC3E}">
        <p14:creationId xmlns:p14="http://schemas.microsoft.com/office/powerpoint/2010/main" val="3841133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 calcmode="lin" valueType="num">
                                      <p:cBhvr additive="base">
                                        <p:cTn id="7" dur="500" fill="hold"/>
                                        <p:tgtEl>
                                          <p:spTgt spid="483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3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3331">
                                            <p:txEl>
                                              <p:pRg st="1" end="1"/>
                                            </p:txEl>
                                          </p:spTgt>
                                        </p:tgtEl>
                                        <p:attrNameLst>
                                          <p:attrName>style.visibility</p:attrName>
                                        </p:attrNameLst>
                                      </p:cBhvr>
                                      <p:to>
                                        <p:strVal val="visible"/>
                                      </p:to>
                                    </p:set>
                                    <p:anim calcmode="lin" valueType="num">
                                      <p:cBhvr additive="base">
                                        <p:cTn id="13" dur="500" fill="hold"/>
                                        <p:tgtEl>
                                          <p:spTgt spid="483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3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3331">
                                            <p:txEl>
                                              <p:pRg st="2" end="2"/>
                                            </p:txEl>
                                          </p:spTgt>
                                        </p:tgtEl>
                                        <p:attrNameLst>
                                          <p:attrName>style.visibility</p:attrName>
                                        </p:attrNameLst>
                                      </p:cBhvr>
                                      <p:to>
                                        <p:strVal val="visible"/>
                                      </p:to>
                                    </p:set>
                                    <p:anim calcmode="lin" valueType="num">
                                      <p:cBhvr additive="base">
                                        <p:cTn id="19" dur="500" fill="hold"/>
                                        <p:tgtEl>
                                          <p:spTgt spid="483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3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3331">
                                            <p:txEl>
                                              <p:pRg st="3" end="3"/>
                                            </p:txEl>
                                          </p:spTgt>
                                        </p:tgtEl>
                                        <p:attrNameLst>
                                          <p:attrName>style.visibility</p:attrName>
                                        </p:attrNameLst>
                                      </p:cBhvr>
                                      <p:to>
                                        <p:strVal val="visible"/>
                                      </p:to>
                                    </p:set>
                                    <p:anim calcmode="lin" valueType="num">
                                      <p:cBhvr additive="base">
                                        <p:cTn id="25" dur="500" fill="hold"/>
                                        <p:tgtEl>
                                          <p:spTgt spid="483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3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3331">
                                            <p:txEl>
                                              <p:pRg st="4" end="4"/>
                                            </p:txEl>
                                          </p:spTgt>
                                        </p:tgtEl>
                                        <p:attrNameLst>
                                          <p:attrName>style.visibility</p:attrName>
                                        </p:attrNameLst>
                                      </p:cBhvr>
                                      <p:to>
                                        <p:strVal val="visible"/>
                                      </p:to>
                                    </p:set>
                                    <p:anim calcmode="lin" valueType="num">
                                      <p:cBhvr additive="base">
                                        <p:cTn id="31" dur="500" fill="hold"/>
                                        <p:tgtEl>
                                          <p:spTgt spid="483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3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76200" y="615950"/>
            <a:ext cx="8915400" cy="4629150"/>
          </a:xfrm>
        </p:spPr>
        <p:txBody>
          <a:bodyPr>
            <a:normAutofit fontScale="70000" lnSpcReduction="20000"/>
          </a:bodyPr>
          <a:lstStyle/>
          <a:p>
            <a:pPr>
              <a:lnSpc>
                <a:spcPct val="110000"/>
              </a:lnSpc>
              <a:buFontTx/>
              <a:buNone/>
              <a:tabLst>
                <a:tab pos="576263" algn="l"/>
                <a:tab pos="914400" algn="l"/>
                <a:tab pos="1252538" algn="l"/>
                <a:tab pos="1603375" algn="l"/>
                <a:tab pos="4171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Writer()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lock.Acquire</a:t>
            </a:r>
            <a:r>
              <a:rPr lang="en-US" altLang="ko-KR" sz="2000" b="1" dirty="0">
                <a:latin typeface="Courier New" charset="0"/>
                <a:ea typeface="굴림" charset="0"/>
                <a:cs typeface="굴림" charset="0"/>
              </a:rPr>
              <a:t>();</a:t>
            </a:r>
          </a:p>
          <a:p>
            <a:pPr>
              <a:lnSpc>
                <a:spcPct val="110000"/>
              </a:lnSpc>
              <a:buFontTx/>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while ((AW + AR) &gt; 0) {	</a:t>
            </a:r>
            <a:r>
              <a:rPr lang="en-US" altLang="ko-KR" sz="2000" b="1" dirty="0">
                <a:solidFill>
                  <a:schemeClr val="accent2"/>
                </a:solidFill>
                <a:latin typeface="Courier New" charset="0"/>
                <a:ea typeface="굴림" charset="0"/>
                <a:cs typeface="굴림" charset="0"/>
              </a:rPr>
              <a:t>// Is it safe to write?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smtClean="0">
                <a:latin typeface="Courier New" charset="0"/>
                <a:ea typeface="굴림" charset="0"/>
                <a:cs typeface="굴림" charset="0"/>
              </a:rPr>
              <a:t>                        </a:t>
            </a:r>
            <a:r>
              <a:rPr lang="en-US" altLang="ko-KR" sz="2000" b="1" dirty="0" smtClean="0">
                <a:solidFill>
                  <a:schemeClr val="accent2"/>
                </a:solidFill>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No. Active users exist</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okToWrite.wait</a:t>
            </a:r>
            <a:r>
              <a:rPr lang="en-US" altLang="ko-KR" sz="2000" b="1" dirty="0">
                <a:latin typeface="Courier New" charset="0"/>
                <a:ea typeface="굴림" charset="0"/>
                <a:cs typeface="굴림" charset="0"/>
              </a:rPr>
              <a:t>(&amp;lock);	</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smtClean="0">
                <a:latin typeface="Courier New" charset="0"/>
                <a:ea typeface="굴림" charset="0"/>
                <a:cs typeface="굴림" charset="0"/>
              </a:rPr>
              <a:t>                        </a:t>
            </a:r>
            <a:r>
              <a:rPr lang="en-US" altLang="ko-KR" sz="2000" b="1" dirty="0" smtClean="0">
                <a:solidFill>
                  <a:schemeClr val="accent2"/>
                </a:solidFill>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No longer waiting</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lnSpc>
                <a:spcPct val="110000"/>
              </a:lnSpc>
              <a:buFontTx/>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AW</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Now we are active!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lock.release</a:t>
            </a:r>
            <a:r>
              <a:rPr lang="en-US" altLang="ko-KR" sz="2000" b="1" dirty="0">
                <a:latin typeface="Courier New" charset="0"/>
                <a:ea typeface="굴림" charset="0"/>
                <a:cs typeface="굴림" charset="0"/>
              </a:rPr>
              <a:t>();</a:t>
            </a:r>
          </a:p>
          <a:p>
            <a:pPr>
              <a:lnSpc>
                <a:spcPct val="110000"/>
              </a:lnSpc>
              <a:buFontTx/>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smtClean="0">
                <a:solidFill>
                  <a:schemeClr val="hlink"/>
                </a:solidFill>
                <a:latin typeface="Courier New" charset="0"/>
                <a:ea typeface="굴림" charset="0"/>
                <a:cs typeface="굴림" charset="0"/>
              </a:rPr>
              <a:t>/</a:t>
            </a:r>
            <a:r>
              <a:rPr lang="en-US" altLang="ko-KR" sz="2000" b="1" dirty="0">
                <a:solidFill>
                  <a:schemeClr val="hlink"/>
                </a:solidFill>
                <a:latin typeface="Courier New" charset="0"/>
                <a:ea typeface="굴림" charset="0"/>
                <a:cs typeface="굴림" charset="0"/>
              </a:rPr>
              <a:t>/ Perform actual read/write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ReadWrite</a:t>
            </a:r>
            <a:r>
              <a:rPr lang="en-US" altLang="ko-KR" sz="2000" b="1" dirty="0">
                <a:solidFill>
                  <a:schemeClr val="hlink"/>
                </a:solidFill>
                <a:latin typeface="Courier New" charset="0"/>
                <a:ea typeface="굴림" charset="0"/>
                <a:cs typeface="굴림" charset="0"/>
              </a:rPr>
              <a:t>);</a:t>
            </a:r>
          </a:p>
          <a:p>
            <a:pPr>
              <a:lnSpc>
                <a:spcPct val="110000"/>
              </a:lnSpc>
              <a:buFontTx/>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a:t>
            </a:r>
            <a:r>
              <a:rPr lang="en-US" altLang="ko-KR" sz="2000" b="1" dirty="0">
                <a:latin typeface="Courier New" charset="0"/>
                <a:ea typeface="굴림" charset="0"/>
                <a:cs typeface="굴림" charset="0"/>
              </a:rPr>
              <a:t>/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lock.Acquire</a:t>
            </a:r>
            <a:r>
              <a:rPr lang="en-US" altLang="ko-KR" sz="2000" b="1" dirty="0">
                <a:latin typeface="Courier New" charset="0"/>
                <a:ea typeface="굴림" charset="0"/>
                <a:cs typeface="굴림" charset="0"/>
              </a:rPr>
              <a: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 longer active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(WW &gt; 0){	</a:t>
            </a:r>
            <a:r>
              <a:rPr lang="en-US" altLang="ko-KR" sz="2000" b="1" dirty="0">
                <a:solidFill>
                  <a:schemeClr val="accent2"/>
                </a:solidFill>
                <a:latin typeface="Courier New" charset="0"/>
                <a:ea typeface="굴림" charset="0"/>
                <a:cs typeface="굴림" charset="0"/>
              </a:rPr>
              <a:t>// Give priority to writers</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okToWrite.signal</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up one writer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else if (WR &gt; 0) {	</a:t>
            </a:r>
            <a:r>
              <a:rPr lang="en-US" altLang="ko-KR" sz="2000" b="1" dirty="0">
                <a:solidFill>
                  <a:schemeClr val="accent2"/>
                </a:solidFill>
                <a:latin typeface="Courier New" charset="0"/>
                <a:ea typeface="굴림" charset="0"/>
                <a:cs typeface="굴림" charset="0"/>
              </a:rPr>
              <a:t>// Otherwise, wake reader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okToRead.broadcast</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all readers</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lock.Release</a:t>
            </a:r>
            <a:r>
              <a:rPr lang="en-US" altLang="ko-KR" sz="2000" b="1" dirty="0">
                <a:latin typeface="Courier New" charset="0"/>
                <a:ea typeface="굴림" charset="0"/>
                <a:cs typeface="굴림" charset="0"/>
              </a:rPr>
              <a:t>();</a:t>
            </a:r>
            <a:br>
              <a:rPr lang="en-US" altLang="ko-KR" sz="2000" b="1"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dirty="0">
              <a:latin typeface="Helvetica" charset="0"/>
              <a:ea typeface="굴림" charset="0"/>
              <a:cs typeface="굴림" charset="0"/>
            </a:endParaRPr>
          </a:p>
          <a:p>
            <a:pPr>
              <a:lnSpc>
                <a:spcPct val="110000"/>
              </a:lnSpc>
              <a:tabLst>
                <a:tab pos="576263" algn="l"/>
                <a:tab pos="914400" algn="l"/>
                <a:tab pos="1252538" algn="l"/>
                <a:tab pos="1603375" algn="l"/>
                <a:tab pos="4171950" algn="l"/>
              </a:tabLst>
            </a:pPr>
            <a:endParaRPr lang="en-US" altLang="ko-KR" dirty="0">
              <a:latin typeface="Helvetica" charset="0"/>
              <a:ea typeface="굴림" charset="0"/>
              <a:cs typeface="굴림" charset="0"/>
            </a:endParaRPr>
          </a:p>
        </p:txBody>
      </p:sp>
      <p:sp>
        <p:nvSpPr>
          <p:cNvPr id="54275"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Code for a Writer</a:t>
            </a:r>
          </a:p>
        </p:txBody>
      </p:sp>
      <p:sp>
        <p:nvSpPr>
          <p:cNvPr id="6" name="Rectangular Callout 9"/>
          <p:cNvSpPr>
            <a:spLocks noChangeArrowheads="1"/>
          </p:cNvSpPr>
          <p:nvPr/>
        </p:nvSpPr>
        <p:spPr bwMode="auto">
          <a:xfrm>
            <a:off x="3467100" y="4229100"/>
            <a:ext cx="2362200" cy="762000"/>
          </a:xfrm>
          <a:prstGeom prst="wedgeRectCallout">
            <a:avLst>
              <a:gd name="adj1" fmla="val -54857"/>
              <a:gd name="adj2" fmla="val -29264"/>
            </a:avLst>
          </a:prstGeom>
          <a:solidFill>
            <a:srgbClr val="FFFFAA"/>
          </a:solidFill>
          <a:ln w="25400">
            <a:solidFill>
              <a:schemeClr val="tx1"/>
            </a:solidFill>
            <a:round/>
            <a:headEnd type="triangle" w="med" len="med"/>
            <a:tailEnd/>
          </a:ln>
        </p:spPr>
        <p:txBody>
          <a:bodyPr anchor="ctr"/>
          <a:lstStyle/>
          <a:p>
            <a:r>
              <a:rPr lang="en-US" sz="2000" b="0" dirty="0" smtClean="0">
                <a:latin typeface="Helvetica Neue Light"/>
                <a:cs typeface="Helvetica Neue Light"/>
              </a:rPr>
              <a:t>Why broadcast() instead of signal()</a:t>
            </a:r>
            <a:endParaRPr lang="en-US" sz="2000" b="0" dirty="0">
              <a:latin typeface="Helvetica Neue Light"/>
              <a:cs typeface="Helvetica Neue Light"/>
            </a:endParaRPr>
          </a:p>
        </p:txBody>
      </p:sp>
      <p:sp>
        <p:nvSpPr>
          <p:cNvPr id="7" name="Rectangular Callout 9"/>
          <p:cNvSpPr>
            <a:spLocks noChangeArrowheads="1"/>
          </p:cNvSpPr>
          <p:nvPr/>
        </p:nvSpPr>
        <p:spPr bwMode="auto">
          <a:xfrm>
            <a:off x="3429000" y="3251200"/>
            <a:ext cx="2362200" cy="762000"/>
          </a:xfrm>
          <a:prstGeom prst="wedgeRectCallout">
            <a:avLst>
              <a:gd name="adj1" fmla="val -62921"/>
              <a:gd name="adj2" fmla="val 45736"/>
            </a:avLst>
          </a:prstGeom>
          <a:solidFill>
            <a:srgbClr val="FFFFAA"/>
          </a:solidFill>
          <a:ln w="25400">
            <a:solidFill>
              <a:schemeClr val="tx1"/>
            </a:solidFill>
            <a:round/>
            <a:headEnd type="triangle" w="med" len="med"/>
            <a:tailEnd/>
          </a:ln>
        </p:spPr>
        <p:txBody>
          <a:bodyPr anchor="ctr"/>
          <a:lstStyle/>
          <a:p>
            <a:r>
              <a:rPr lang="en-US" sz="2000" b="0" dirty="0" smtClean="0">
                <a:latin typeface="Helvetica Neue Light"/>
                <a:cs typeface="Helvetica Neue Light"/>
              </a:rPr>
              <a:t>Why give priority to writers</a:t>
            </a:r>
            <a:endParaRPr lang="en-US" sz="2000" b="0" dirty="0">
              <a:latin typeface="Helvetica Neue Light"/>
              <a:cs typeface="Helvetica Neue Light"/>
            </a:endParaRPr>
          </a:p>
        </p:txBody>
      </p:sp>
    </p:spTree>
    <p:extLst>
      <p:ext uri="{BB962C8B-B14F-4D97-AF65-F5344CB8AC3E}">
        <p14:creationId xmlns:p14="http://schemas.microsoft.com/office/powerpoint/2010/main" val="4053228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4355">
                                            <p:txEl>
                                              <p:pRg st="1" end="1"/>
                                            </p:txEl>
                                          </p:spTgt>
                                        </p:tgtEl>
                                        <p:attrNameLst>
                                          <p:attrName>style.visibility</p:attrName>
                                        </p:attrNameLst>
                                      </p:cBhvr>
                                      <p:to>
                                        <p:strVal val="visible"/>
                                      </p:to>
                                    </p:set>
                                    <p:anim calcmode="lin" valueType="num">
                                      <p:cBhvr additive="base">
                                        <p:cTn id="13" dur="500" fill="hold"/>
                                        <p:tgtEl>
                                          <p:spTgt spid="4843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4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4355">
                                            <p:txEl>
                                              <p:pRg st="2" end="2"/>
                                            </p:txEl>
                                          </p:spTgt>
                                        </p:tgtEl>
                                        <p:attrNameLst>
                                          <p:attrName>style.visibility</p:attrName>
                                        </p:attrNameLst>
                                      </p:cBhvr>
                                      <p:to>
                                        <p:strVal val="visible"/>
                                      </p:to>
                                    </p:set>
                                    <p:anim calcmode="lin" valueType="num">
                                      <p:cBhvr additive="base">
                                        <p:cTn id="19" dur="500" fill="hold"/>
                                        <p:tgtEl>
                                          <p:spTgt spid="4843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4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4355">
                                            <p:txEl>
                                              <p:pRg st="3" end="3"/>
                                            </p:txEl>
                                          </p:spTgt>
                                        </p:tgtEl>
                                        <p:attrNameLst>
                                          <p:attrName>style.visibility</p:attrName>
                                        </p:attrNameLst>
                                      </p:cBhvr>
                                      <p:to>
                                        <p:strVal val="visible"/>
                                      </p:to>
                                    </p:set>
                                    <p:anim calcmode="lin" valueType="num">
                                      <p:cBhvr additive="base">
                                        <p:cTn id="25" dur="500" fill="hold"/>
                                        <p:tgtEl>
                                          <p:spTgt spid="4843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43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4355">
                                            <p:txEl>
                                              <p:pRg st="4" end="4"/>
                                            </p:txEl>
                                          </p:spTgt>
                                        </p:tgtEl>
                                        <p:attrNameLst>
                                          <p:attrName>style.visibility</p:attrName>
                                        </p:attrNameLst>
                                      </p:cBhvr>
                                      <p:to>
                                        <p:strVal val="visible"/>
                                      </p:to>
                                    </p:set>
                                    <p:anim calcmode="lin" valueType="num">
                                      <p:cBhvr additive="base">
                                        <p:cTn id="31" dur="500" fill="hold"/>
                                        <p:tgtEl>
                                          <p:spTgt spid="4843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43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Mesa Motivation</a:t>
            </a:r>
            <a:endParaRPr lang="en-US" dirty="0"/>
          </a:p>
        </p:txBody>
      </p:sp>
      <p:sp>
        <p:nvSpPr>
          <p:cNvPr id="3" name="Content Placeholder 2"/>
          <p:cNvSpPr>
            <a:spLocks noGrp="1"/>
          </p:cNvSpPr>
          <p:nvPr>
            <p:ph idx="1"/>
          </p:nvPr>
        </p:nvSpPr>
        <p:spPr/>
        <p:txBody>
          <a:bodyPr/>
          <a:lstStyle/>
          <a:p>
            <a:pPr lvl="0"/>
            <a:r>
              <a:rPr lang="en-US" sz="2800" b="0" dirty="0" smtClean="0">
                <a:effectLst/>
              </a:rPr>
              <a:t>Putting theory to practice – building Pilot OS</a:t>
            </a:r>
          </a:p>
          <a:p>
            <a:pPr lvl="0"/>
            <a:endParaRPr lang="en-US" sz="2800" b="0" dirty="0"/>
          </a:p>
          <a:p>
            <a:pPr lvl="0"/>
            <a:r>
              <a:rPr lang="en-US" sz="2800" b="0" dirty="0" smtClean="0">
                <a:effectLst/>
              </a:rPr>
              <a:t>Focus of this paper: </a:t>
            </a:r>
            <a:endParaRPr lang="en-US" sz="2800" b="0" dirty="0" smtClean="0">
              <a:effectLst/>
            </a:endParaRPr>
          </a:p>
          <a:p>
            <a:pPr lvl="1"/>
            <a:r>
              <a:rPr lang="en-US" dirty="0"/>
              <a:t>L</a:t>
            </a:r>
            <a:r>
              <a:rPr lang="en-US" b="0" dirty="0" smtClean="0">
                <a:effectLst/>
              </a:rPr>
              <a:t>ightweight </a:t>
            </a:r>
            <a:r>
              <a:rPr lang="en-US" b="0" dirty="0" smtClean="0">
                <a:effectLst/>
              </a:rPr>
              <a:t>processes (threads in today’s terminology</a:t>
            </a:r>
            <a:r>
              <a:rPr lang="en-US" b="0" dirty="0" smtClean="0">
                <a:effectLst/>
              </a:rPr>
              <a:t>), and </a:t>
            </a:r>
          </a:p>
          <a:p>
            <a:pPr lvl="1"/>
            <a:r>
              <a:rPr lang="en-US" b="0" dirty="0" smtClean="0">
                <a:effectLst/>
              </a:rPr>
              <a:t>how </a:t>
            </a:r>
            <a:r>
              <a:rPr lang="en-US" b="0" dirty="0" smtClean="0">
                <a:effectLst/>
              </a:rPr>
              <a:t>they synchronize with each other</a:t>
            </a:r>
          </a:p>
        </p:txBody>
      </p:sp>
    </p:spTree>
    <p:extLst>
      <p:ext uri="{BB962C8B-B14F-4D97-AF65-F5344CB8AC3E}">
        <p14:creationId xmlns:p14="http://schemas.microsoft.com/office/powerpoint/2010/main" val="15760607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6322" name="Content Placeholder 2"/>
          <p:cNvSpPr>
            <a:spLocks noGrp="1"/>
          </p:cNvSpPr>
          <p:nvPr>
            <p:ph idx="1"/>
          </p:nvPr>
        </p:nvSpPr>
        <p:spPr>
          <a:xfrm>
            <a:off x="609600" y="800100"/>
            <a:ext cx="7924800" cy="2914650"/>
          </a:xfrm>
        </p:spPr>
        <p:txBody>
          <a:bodyPr/>
          <a:lstStyle/>
          <a:p>
            <a:pPr>
              <a:tabLst>
                <a:tab pos="688975" algn="l"/>
                <a:tab pos="1027113" algn="l"/>
                <a:tab pos="4346575" algn="l"/>
              </a:tabLst>
            </a:pPr>
            <a:r>
              <a:rPr lang="en-US" altLang="ko-KR">
                <a:latin typeface="Helvetica" charset="0"/>
                <a:ea typeface="굴림" charset="0"/>
                <a:cs typeface="굴림" charset="0"/>
              </a:rPr>
              <a:t>Use an example to simulate the solution</a:t>
            </a:r>
          </a:p>
          <a:p>
            <a:pPr>
              <a:tabLst>
                <a:tab pos="688975" algn="l"/>
                <a:tab pos="1027113" algn="l"/>
                <a:tab pos="4346575" algn="l"/>
              </a:tabLst>
            </a:pPr>
            <a:endParaRPr lang="en-US" altLang="ko-KR">
              <a:latin typeface="Helvetica" charset="0"/>
              <a:ea typeface="굴림" charset="0"/>
              <a:cs typeface="굴림" charset="0"/>
            </a:endParaRPr>
          </a:p>
          <a:p>
            <a:pPr>
              <a:tabLst>
                <a:tab pos="688975" algn="l"/>
                <a:tab pos="1027113" algn="l"/>
                <a:tab pos="4346575" algn="l"/>
              </a:tabLst>
            </a:pPr>
            <a:r>
              <a:rPr lang="en-US" altLang="ko-KR">
                <a:latin typeface="Helvetica" charset="0"/>
                <a:ea typeface="굴림" charset="0"/>
                <a:cs typeface="굴림" charset="0"/>
              </a:rPr>
              <a:t>Consider the following sequence of operators:</a:t>
            </a:r>
          </a:p>
          <a:p>
            <a:pPr lvl="1">
              <a:tabLst>
                <a:tab pos="688975" algn="l"/>
                <a:tab pos="1027113" algn="l"/>
                <a:tab pos="4346575" algn="l"/>
              </a:tabLst>
            </a:pPr>
            <a:r>
              <a:rPr lang="en-US" altLang="ko-KR">
                <a:latin typeface="Helvetica" charset="0"/>
                <a:ea typeface="굴림" charset="0"/>
                <a:cs typeface="굴림" charset="0"/>
              </a:rPr>
              <a:t>R1, R2, W1, R3</a:t>
            </a:r>
          </a:p>
          <a:p>
            <a:pPr>
              <a:tabLst>
                <a:tab pos="688975" algn="l"/>
                <a:tab pos="1027113" algn="l"/>
                <a:tab pos="4346575" algn="l"/>
              </a:tabLst>
            </a:pPr>
            <a:endParaRPr lang="en-US">
              <a:latin typeface="Helvetica" charset="0"/>
              <a:ea typeface="ＭＳ Ｐゴシック" charset="0"/>
              <a:cs typeface="ＭＳ Ｐゴシック" charset="0"/>
            </a:endParaRPr>
          </a:p>
          <a:p>
            <a:pPr>
              <a:tabLst>
                <a:tab pos="688975" algn="l"/>
                <a:tab pos="1027113" algn="l"/>
                <a:tab pos="4346575" algn="l"/>
              </a:tabLst>
            </a:pPr>
            <a:r>
              <a:rPr lang="en-US" altLang="ko-KR">
                <a:latin typeface="Helvetica" charset="0"/>
                <a:ea typeface="굴림" charset="0"/>
                <a:cs typeface="굴림" charset="0"/>
              </a:rPr>
              <a:t>Initially: AR = 0, WR = 0, AW = 0, WW = 0</a:t>
            </a:r>
          </a:p>
          <a:p>
            <a:pPr>
              <a:tabLst>
                <a:tab pos="688975" algn="l"/>
                <a:tab pos="1027113" algn="l"/>
                <a:tab pos="4346575" algn="l"/>
              </a:tabLst>
            </a:pPr>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363214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1695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a:latin typeface="Helvetica" charset="0"/>
                <a:ea typeface="ＭＳ Ｐゴシック" charset="0"/>
                <a:cs typeface="ＭＳ Ｐゴシック" charset="0"/>
              </a:rPr>
              <a:t>R1 comes along</a:t>
            </a:r>
          </a:p>
          <a:p>
            <a:r>
              <a:rPr lang="en-US" altLang="ko-KR">
                <a:latin typeface="Helvetica" charset="0"/>
                <a:ea typeface="굴림" charset="0"/>
                <a:cs typeface="굴림" charset="0"/>
              </a:rPr>
              <a:t>AR = 0, WR = 0, AW = 0, WW = 0</a:t>
            </a:r>
          </a:p>
          <a:p>
            <a:endParaRPr lang="en-US">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8432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60255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19113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a:latin typeface="Helvetica" charset="0"/>
                <a:ea typeface="ＭＳ Ｐゴシック" charset="0"/>
                <a:cs typeface="ＭＳ Ｐゴシック" charset="0"/>
              </a:rPr>
              <a:t>R1 comes along</a:t>
            </a:r>
          </a:p>
          <a:p>
            <a:r>
              <a:rPr lang="en-US" altLang="ko-KR">
                <a:latin typeface="Helvetica" charset="0"/>
                <a:ea typeface="굴림" charset="0"/>
                <a:cs typeface="굴림" charset="0"/>
              </a:rPr>
              <a:t>AR = 0, WR = 0, AW = 0, WW = 0</a:t>
            </a:r>
          </a:p>
          <a:p>
            <a:endParaRPr lang="en-US">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65931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2838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comes along</a:t>
            </a:r>
          </a:p>
          <a:p>
            <a:r>
              <a:rPr lang="en-US" altLang="ko-KR" dirty="0">
                <a:latin typeface="Helvetica" charset="0"/>
                <a:ea typeface="굴림" charset="0"/>
                <a:cs typeface="굴림" charset="0"/>
              </a:rPr>
              <a:t>AR =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707522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30162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comes along</a:t>
            </a:r>
          </a:p>
          <a:p>
            <a:r>
              <a:rPr lang="en-US" altLang="ko-KR" dirty="0">
                <a:latin typeface="Helvetica" charset="0"/>
                <a:ea typeface="굴림" charset="0"/>
                <a:cs typeface="굴림" charset="0"/>
              </a:rPr>
              <a:t>AR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3417122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34226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comes along</a:t>
            </a:r>
          </a:p>
          <a:p>
            <a:r>
              <a:rPr lang="en-US" altLang="ko-KR" dirty="0">
                <a:latin typeface="Helvetica" charset="0"/>
                <a:ea typeface="굴림" charset="0"/>
                <a:cs typeface="굴림" charset="0"/>
              </a:rPr>
              <a:t>AR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219536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17081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810841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19113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370013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28511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a:solidFill>
                  <a:srgbClr val="FF0000"/>
                </a:solidFill>
                <a:latin typeface="Helvetica" charset="0"/>
                <a:ea typeface="굴림" charset="0"/>
                <a:cs typeface="굴림" charset="0"/>
              </a:rPr>
              <a:t>2</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988855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30162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a:solidFill>
                  <a:schemeClr val="tx1"/>
                </a:solidFill>
                <a:latin typeface="Helvetica" charset="0"/>
                <a:ea typeface="굴림" charset="0"/>
                <a:cs typeface="굴림" charset="0"/>
              </a:rPr>
              <a:t>2</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277228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Mesa History</a:t>
            </a:r>
            <a:endParaRPr lang="en-US" dirty="0"/>
          </a:p>
        </p:txBody>
      </p:sp>
      <p:sp>
        <p:nvSpPr>
          <p:cNvPr id="3" name="Content Placeholder 2"/>
          <p:cNvSpPr>
            <a:spLocks noGrp="1"/>
          </p:cNvSpPr>
          <p:nvPr>
            <p:ph idx="1"/>
          </p:nvPr>
        </p:nvSpPr>
        <p:spPr>
          <a:xfrm>
            <a:off x="213581" y="999258"/>
            <a:ext cx="7368319" cy="4004542"/>
          </a:xfrm>
        </p:spPr>
        <p:txBody>
          <a:bodyPr>
            <a:normAutofit lnSpcReduction="10000"/>
          </a:bodyPr>
          <a:lstStyle/>
          <a:p>
            <a:pPr lvl="0">
              <a:lnSpc>
                <a:spcPct val="110000"/>
              </a:lnSpc>
            </a:pPr>
            <a:r>
              <a:rPr lang="en-US" b="0" dirty="0" smtClean="0"/>
              <a:t>2nd system Xerox Star – followed </a:t>
            </a:r>
            <a:r>
              <a:rPr lang="en-US" b="0" dirty="0" smtClean="0"/>
              <a:t>Alto</a:t>
            </a:r>
          </a:p>
          <a:p>
            <a:pPr lvl="1">
              <a:lnSpc>
                <a:spcPct val="110000"/>
              </a:lnSpc>
            </a:pPr>
            <a:r>
              <a:rPr lang="en-US" dirty="0" smtClean="0"/>
              <a:t>Introduced in 1981</a:t>
            </a:r>
          </a:p>
          <a:p>
            <a:pPr lvl="1">
              <a:lnSpc>
                <a:spcPct val="110000"/>
              </a:lnSpc>
            </a:pPr>
            <a:r>
              <a:rPr lang="en-US" b="0" dirty="0" smtClean="0"/>
              <a:t>384 KB RAM, 10-40MB 8” HDD</a:t>
            </a:r>
          </a:p>
          <a:p>
            <a:pPr lvl="1">
              <a:lnSpc>
                <a:spcPct val="110000"/>
              </a:lnSpc>
            </a:pPr>
            <a:r>
              <a:rPr lang="en-US" dirty="0" smtClean="0"/>
              <a:t>Ethernet connectivity</a:t>
            </a:r>
            <a:endParaRPr lang="en-US" b="0" dirty="0" smtClean="0"/>
          </a:p>
          <a:p>
            <a:pPr lvl="1">
              <a:lnSpc>
                <a:spcPct val="110000"/>
              </a:lnSpc>
            </a:pPr>
            <a:r>
              <a:rPr lang="en-US" dirty="0" smtClean="0"/>
              <a:t>Bundled as a network (3-4 Star computers, </a:t>
            </a:r>
            <a:br>
              <a:rPr lang="en-US" dirty="0" smtClean="0"/>
            </a:br>
            <a:r>
              <a:rPr lang="en-US" b="0" dirty="0" smtClean="0"/>
              <a:t>along file server, printer) $100K+ </a:t>
            </a:r>
          </a:p>
          <a:p>
            <a:pPr lvl="1">
              <a:lnSpc>
                <a:spcPct val="110000"/>
              </a:lnSpc>
            </a:pPr>
            <a:r>
              <a:rPr lang="en-US" b="0" dirty="0" smtClean="0"/>
              <a:t>Only ~ 25K sold</a:t>
            </a:r>
            <a:endParaRPr lang="en-US" b="0" dirty="0" smtClean="0"/>
          </a:p>
          <a:p>
            <a:pPr lvl="0">
              <a:lnSpc>
                <a:spcPct val="110000"/>
              </a:lnSpc>
            </a:pPr>
            <a:r>
              <a:rPr lang="en-US" b="0" dirty="0" smtClean="0"/>
              <a:t>Advent of things like server machines</a:t>
            </a:r>
            <a:br>
              <a:rPr lang="en-US" b="0" dirty="0" smtClean="0"/>
            </a:br>
            <a:r>
              <a:rPr lang="en-US" b="0" dirty="0" smtClean="0"/>
              <a:t>and networking introduced </a:t>
            </a:r>
            <a:r>
              <a:rPr lang="en-US" b="0" dirty="0" smtClean="0"/>
              <a:t>applications </a:t>
            </a:r>
            <a:br>
              <a:rPr lang="en-US" b="0" dirty="0" smtClean="0"/>
            </a:br>
            <a:r>
              <a:rPr lang="en-US" b="0" dirty="0" smtClean="0"/>
              <a:t>that </a:t>
            </a:r>
            <a:r>
              <a:rPr lang="en-US" b="0" dirty="0" smtClean="0"/>
              <a:t>are heavy users of </a:t>
            </a:r>
            <a:r>
              <a:rPr lang="en-US" b="0" dirty="0" smtClean="0"/>
              <a:t>concurrency</a:t>
            </a:r>
            <a:endParaRPr lang="en-US" b="0" dirty="0" smtClean="0"/>
          </a:p>
        </p:txBody>
      </p:sp>
      <p:pic>
        <p:nvPicPr>
          <p:cNvPr id="5" name="Picture 4"/>
          <p:cNvPicPr>
            <a:picLocks noChangeAspect="1"/>
          </p:cNvPicPr>
          <p:nvPr/>
        </p:nvPicPr>
        <p:blipFill>
          <a:blip r:embed="rId2"/>
          <a:stretch>
            <a:fillRect/>
          </a:stretch>
        </p:blipFill>
        <p:spPr>
          <a:xfrm>
            <a:off x="5524500" y="850900"/>
            <a:ext cx="3352800" cy="3240930"/>
          </a:xfrm>
          <a:prstGeom prst="rect">
            <a:avLst/>
          </a:prstGeom>
        </p:spPr>
      </p:pic>
    </p:spTree>
    <p:extLst>
      <p:ext uri="{BB962C8B-B14F-4D97-AF65-F5344CB8AC3E}">
        <p14:creationId xmlns:p14="http://schemas.microsoft.com/office/powerpoint/2010/main" val="326248191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34226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a:solidFill>
                  <a:schemeClr val="tx1"/>
                </a:solidFill>
                <a:latin typeface="Helvetica" charset="0"/>
                <a:ea typeface="굴림" charset="0"/>
                <a:cs typeface="굴림" charset="0"/>
              </a:rPr>
              <a:t>2</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6" name="TextBox 5"/>
          <p:cNvSpPr txBox="1"/>
          <p:nvPr/>
        </p:nvSpPr>
        <p:spPr>
          <a:xfrm>
            <a:off x="1257300" y="4186238"/>
            <a:ext cx="6873875" cy="830262"/>
          </a:xfrm>
          <a:prstGeom prst="rect">
            <a:avLst/>
          </a:prstGeom>
          <a:solidFill>
            <a:srgbClr val="FFFFAA"/>
          </a:solidFill>
          <a:effectLst/>
        </p:spPr>
        <p:txBody>
          <a:bodyPr wrap="none">
            <a:spAutoFit/>
          </a:bodyPr>
          <a:lstStyle>
            <a:lvl1pPr>
              <a:tabLst>
                <a:tab pos="688975" algn="l"/>
                <a:tab pos="1027113" algn="l"/>
                <a:tab pos="4346575" algn="l"/>
              </a:tabLst>
              <a:defRPr sz="2400" b="1">
                <a:solidFill>
                  <a:schemeClr val="tx1"/>
                </a:solidFill>
                <a:latin typeface="Comic Sans MS" charset="0"/>
                <a:ea typeface="ＭＳ Ｐゴシック" charset="0"/>
                <a:cs typeface="ＭＳ Ｐゴシック" charset="0"/>
              </a:defRPr>
            </a:lvl1pPr>
            <a:lvl2pPr>
              <a:tabLst>
                <a:tab pos="688975" algn="l"/>
                <a:tab pos="1027113" algn="l"/>
                <a:tab pos="4346575" algn="l"/>
              </a:tabLst>
              <a:defRPr sz="2400" b="1">
                <a:solidFill>
                  <a:schemeClr val="tx1"/>
                </a:solidFill>
                <a:latin typeface="Comic Sans MS" charset="0"/>
                <a:ea typeface="ＭＳ Ｐゴシック" charset="0"/>
              </a:defRPr>
            </a:lvl2pPr>
            <a:lvl3pPr>
              <a:tabLst>
                <a:tab pos="688975" algn="l"/>
                <a:tab pos="1027113" algn="l"/>
                <a:tab pos="4346575" algn="l"/>
              </a:tabLst>
              <a:defRPr sz="2400" b="1">
                <a:solidFill>
                  <a:schemeClr val="tx1"/>
                </a:solidFill>
                <a:latin typeface="Comic Sans MS" charset="0"/>
                <a:ea typeface="ＭＳ Ｐゴシック" charset="0"/>
              </a:defRPr>
            </a:lvl3pPr>
            <a:lvl4pPr>
              <a:tabLst>
                <a:tab pos="688975" algn="l"/>
                <a:tab pos="1027113" algn="l"/>
                <a:tab pos="4346575" algn="l"/>
              </a:tabLst>
              <a:defRPr sz="2400" b="1">
                <a:solidFill>
                  <a:schemeClr val="tx1"/>
                </a:solidFill>
                <a:latin typeface="Comic Sans MS" charset="0"/>
                <a:ea typeface="ＭＳ Ｐゴシック" charset="0"/>
              </a:defRPr>
            </a:lvl4pPr>
            <a:lvl5pPr>
              <a:tabLst>
                <a:tab pos="688975" algn="l"/>
                <a:tab pos="1027113" algn="l"/>
                <a:tab pos="4346575" algn="l"/>
              </a:tabLst>
              <a:defRPr sz="2400" b="1">
                <a:solidFill>
                  <a:schemeClr val="tx1"/>
                </a:solidFill>
                <a:latin typeface="Comic Sans MS" charset="0"/>
                <a:ea typeface="ＭＳ Ｐゴシック" charset="0"/>
              </a:defRPr>
            </a:lvl5pPr>
            <a:lvl6pPr marL="4572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6pPr>
            <a:lvl7pPr marL="9144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7pPr>
            <a:lvl8pPr marL="13716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8pPr>
            <a:lvl9pPr marL="18288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9pPr>
          </a:lstStyle>
          <a:p>
            <a:pPr>
              <a:defRPr/>
            </a:pPr>
            <a:r>
              <a:rPr lang="en-US" altLang="ko-KR" b="0" dirty="0" smtClean="0">
                <a:latin typeface="Helvetica Neue Light"/>
                <a:ea typeface="굴림" charset="0"/>
                <a:cs typeface="Helvetica Neue Light"/>
              </a:rPr>
              <a:t>Assume readers take a while to access database</a:t>
            </a:r>
          </a:p>
          <a:p>
            <a:pPr lvl="1">
              <a:defRPr/>
            </a:pPr>
            <a:r>
              <a:rPr lang="en-US" altLang="ko-KR" b="0" dirty="0" smtClean="0">
                <a:latin typeface="Helvetica Neue Light"/>
                <a:ea typeface="굴림" charset="0"/>
                <a:cs typeface="Helvetica Neue Light"/>
              </a:rPr>
              <a:t>Situation: Locks released, only AR is non-zero</a:t>
            </a:r>
            <a:endParaRPr lang="en-US" b="0" dirty="0" smtClean="0">
              <a:latin typeface="Helvetica Neue Light"/>
              <a:cs typeface="Helvetica Neue Light"/>
            </a:endParaRPr>
          </a:p>
        </p:txBody>
      </p:sp>
    </p:spTree>
    <p:extLst>
      <p:ext uri="{BB962C8B-B14F-4D97-AF65-F5344CB8AC3E}">
        <p14:creationId xmlns:p14="http://schemas.microsoft.com/office/powerpoint/2010/main" val="4243925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16827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comes along (R1 and R2 are still accessing dbase)</a:t>
            </a:r>
          </a:p>
          <a:p>
            <a:r>
              <a:rPr lang="en-US" altLang="ko-KR" dirty="0">
                <a:latin typeface="Helvetica" charset="0"/>
                <a:ea typeface="굴림" charset="0"/>
                <a:cs typeface="굴림" charset="0"/>
              </a:rPr>
              <a:t>AR = 2, 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577631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19240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comes along (R1 and R2 are still accessing dbase)</a:t>
            </a:r>
          </a:p>
          <a:p>
            <a:r>
              <a:rPr lang="en-US" altLang="ko-KR" dirty="0">
                <a:latin typeface="Helvetica" charset="0"/>
                <a:ea typeface="굴림" charset="0"/>
                <a:cs typeface="굴림" charset="0"/>
              </a:rPr>
              <a:t>AR = 2, 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220465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076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comes along (R1 and R2 are still accessing dbase)</a:t>
            </a:r>
          </a:p>
          <a:p>
            <a:r>
              <a:rPr lang="en-US" altLang="ko-KR" dirty="0">
                <a:latin typeface="Helvetica" charset="0"/>
                <a:ea typeface="굴림" charset="0"/>
                <a:cs typeface="굴림" charset="0"/>
              </a:rPr>
              <a:t>AR = 2, WR = 0, AW = 0, WW = </a:t>
            </a:r>
            <a:r>
              <a:rPr lang="en-US" altLang="ko-KR" dirty="0" smtClean="0">
                <a:solidFill>
                  <a:srgbClr val="FF0000"/>
                </a:solidFill>
                <a:latin typeface="Helvetica" charset="0"/>
                <a:ea typeface="굴림" charset="0"/>
                <a:cs typeface="굴림" charset="0"/>
              </a:rPr>
              <a:t>1</a:t>
            </a:r>
            <a:endParaRPr lang="en-US" altLang="ko-KR" dirty="0">
              <a:solidFill>
                <a:srgbClr val="FF0000"/>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759350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2542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comes along (R1 and R2 are still accessing dbase)</a:t>
            </a:r>
          </a:p>
          <a:p>
            <a:r>
              <a:rPr lang="en-US" altLang="ko-KR" dirty="0">
                <a:latin typeface="Helvetica" charset="0"/>
                <a:ea typeface="굴림" charset="0"/>
                <a:cs typeface="굴림" charset="0"/>
              </a:rPr>
              <a:t>AR = 2, WR = 0, 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6" name="TextBox 5"/>
          <p:cNvSpPr txBox="1"/>
          <p:nvPr/>
        </p:nvSpPr>
        <p:spPr>
          <a:xfrm>
            <a:off x="1130300" y="4445000"/>
            <a:ext cx="5516830" cy="369332"/>
          </a:xfrm>
          <a:prstGeom prst="rect">
            <a:avLst/>
          </a:prstGeom>
          <a:solidFill>
            <a:srgbClr val="FFFFAA"/>
          </a:solidFill>
          <a:effectLst/>
        </p:spPr>
        <p:txBody>
          <a:bodyPr wrap="none">
            <a:spAutoFit/>
          </a:bodyPr>
          <a:lstStyle/>
          <a:p>
            <a:pPr>
              <a:tabLst>
                <a:tab pos="688975" algn="l"/>
                <a:tab pos="1027113" algn="l"/>
                <a:tab pos="4346575" algn="l"/>
              </a:tabLst>
              <a:defRPr/>
            </a:pPr>
            <a:r>
              <a:rPr lang="en-US" b="0" dirty="0">
                <a:latin typeface="Helvetica Neue Light"/>
                <a:ea typeface="+mn-ea"/>
                <a:cs typeface="Helvetica Neue Light"/>
              </a:rPr>
              <a:t>W1 cannot start because of readers, so goes to sleep</a:t>
            </a:r>
          </a:p>
        </p:txBody>
      </p:sp>
    </p:spTree>
    <p:extLst>
      <p:ext uri="{BB962C8B-B14F-4D97-AF65-F5344CB8AC3E}">
        <p14:creationId xmlns:p14="http://schemas.microsoft.com/office/powerpoint/2010/main" val="2151612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0, 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295400" y="16700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116766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0, 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295400" y="19113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757347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0, 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295400" y="19113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951813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20891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470576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22669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6" name="TextBox 5"/>
          <p:cNvSpPr txBox="1"/>
          <p:nvPr/>
        </p:nvSpPr>
        <p:spPr>
          <a:xfrm>
            <a:off x="188913" y="3784600"/>
            <a:ext cx="8866187" cy="1200150"/>
          </a:xfrm>
          <a:prstGeom prst="rect">
            <a:avLst/>
          </a:prstGeom>
          <a:solidFill>
            <a:srgbClr val="FFFFAA"/>
          </a:solidFill>
          <a:effectLst/>
        </p:spPr>
        <p:txBody>
          <a:bodyPr wrap="none">
            <a:spAutoFit/>
          </a:bodyPr>
          <a:lstStyle>
            <a:lvl1pPr>
              <a:tabLst>
                <a:tab pos="688975" algn="l"/>
                <a:tab pos="1027113" algn="l"/>
                <a:tab pos="4346575" algn="l"/>
              </a:tabLst>
              <a:defRPr sz="2400" b="1">
                <a:solidFill>
                  <a:schemeClr val="tx1"/>
                </a:solidFill>
                <a:latin typeface="Comic Sans MS" charset="0"/>
                <a:ea typeface="ＭＳ Ｐゴシック" charset="0"/>
                <a:cs typeface="ＭＳ Ｐゴシック" charset="0"/>
              </a:defRPr>
            </a:lvl1pPr>
            <a:lvl2pPr>
              <a:tabLst>
                <a:tab pos="688975" algn="l"/>
                <a:tab pos="1027113" algn="l"/>
                <a:tab pos="4346575" algn="l"/>
              </a:tabLst>
              <a:defRPr sz="2400" b="1">
                <a:solidFill>
                  <a:schemeClr val="tx1"/>
                </a:solidFill>
                <a:latin typeface="Comic Sans MS" charset="0"/>
                <a:ea typeface="ＭＳ Ｐゴシック" charset="0"/>
              </a:defRPr>
            </a:lvl2pPr>
            <a:lvl3pPr>
              <a:tabLst>
                <a:tab pos="688975" algn="l"/>
                <a:tab pos="1027113" algn="l"/>
                <a:tab pos="4346575" algn="l"/>
              </a:tabLst>
              <a:defRPr sz="2400" b="1">
                <a:solidFill>
                  <a:schemeClr val="tx1"/>
                </a:solidFill>
                <a:latin typeface="Comic Sans MS" charset="0"/>
                <a:ea typeface="ＭＳ Ｐゴシック" charset="0"/>
              </a:defRPr>
            </a:lvl3pPr>
            <a:lvl4pPr>
              <a:tabLst>
                <a:tab pos="688975" algn="l"/>
                <a:tab pos="1027113" algn="l"/>
                <a:tab pos="4346575" algn="l"/>
              </a:tabLst>
              <a:defRPr sz="2400" b="1">
                <a:solidFill>
                  <a:schemeClr val="tx1"/>
                </a:solidFill>
                <a:latin typeface="Comic Sans MS" charset="0"/>
                <a:ea typeface="ＭＳ Ｐゴシック" charset="0"/>
              </a:defRPr>
            </a:lvl4pPr>
            <a:lvl5pPr>
              <a:tabLst>
                <a:tab pos="688975" algn="l"/>
                <a:tab pos="1027113" algn="l"/>
                <a:tab pos="4346575" algn="l"/>
              </a:tabLst>
              <a:defRPr sz="2400" b="1">
                <a:solidFill>
                  <a:schemeClr val="tx1"/>
                </a:solidFill>
                <a:latin typeface="Comic Sans MS" charset="0"/>
                <a:ea typeface="ＭＳ Ｐゴシック" charset="0"/>
              </a:defRPr>
            </a:lvl5pPr>
            <a:lvl6pPr marL="4572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6pPr>
            <a:lvl7pPr marL="9144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7pPr>
            <a:lvl8pPr marL="13716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8pPr>
            <a:lvl9pPr marL="18288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9pPr>
          </a:lstStyle>
          <a:p>
            <a:pPr>
              <a:defRPr/>
            </a:pPr>
            <a:r>
              <a:rPr lang="en-US" altLang="ko-KR" b="0" dirty="0" smtClean="0">
                <a:latin typeface="Helvetica Neue Light"/>
                <a:ea typeface="굴림" charset="0"/>
                <a:cs typeface="Helvetica Neue Light"/>
              </a:rPr>
              <a:t>Status: </a:t>
            </a:r>
          </a:p>
          <a:p>
            <a:pPr marL="342900" indent="-342900">
              <a:buFont typeface="Arial"/>
              <a:buChar char="•"/>
              <a:defRPr/>
            </a:pPr>
            <a:r>
              <a:rPr lang="en-US" b="0" dirty="0" smtClean="0">
                <a:latin typeface="Helvetica Neue Light"/>
                <a:ea typeface="굴림" charset="0"/>
                <a:cs typeface="Helvetica Neue Light"/>
              </a:rPr>
              <a:t>R1 and R2 still reading</a:t>
            </a:r>
          </a:p>
          <a:p>
            <a:pPr marL="342900" indent="-342900">
              <a:buFont typeface="Arial"/>
              <a:buChar char="•"/>
              <a:defRPr/>
            </a:pPr>
            <a:r>
              <a:rPr lang="en-US" b="0" dirty="0" smtClean="0">
                <a:latin typeface="Helvetica Neue Light"/>
                <a:cs typeface="Helvetica Neue Light"/>
              </a:rPr>
              <a:t>W1 and R3 waiting on </a:t>
            </a:r>
            <a:r>
              <a:rPr lang="en-US" b="0" dirty="0" err="1" smtClean="0">
                <a:latin typeface="Helvetica Neue Light"/>
                <a:cs typeface="Helvetica Neue Light"/>
              </a:rPr>
              <a:t>okToWrite</a:t>
            </a:r>
            <a:r>
              <a:rPr lang="en-US" b="0" dirty="0" smtClean="0">
                <a:latin typeface="Helvetica Neue Light"/>
                <a:cs typeface="Helvetica Neue Light"/>
              </a:rPr>
              <a:t> and </a:t>
            </a:r>
            <a:r>
              <a:rPr lang="en-US" b="0" dirty="0" err="1" smtClean="0">
                <a:latin typeface="Helvetica Neue Light"/>
                <a:cs typeface="Helvetica Neue Light"/>
              </a:rPr>
              <a:t>okToRead</a:t>
            </a:r>
            <a:r>
              <a:rPr lang="en-US" b="0" dirty="0" smtClean="0">
                <a:latin typeface="Helvetica Neue Light"/>
                <a:cs typeface="Helvetica Neue Light"/>
              </a:rPr>
              <a:t>, respectively</a:t>
            </a:r>
          </a:p>
        </p:txBody>
      </p:sp>
    </p:spTree>
    <p:extLst>
      <p:ext uri="{BB962C8B-B14F-4D97-AF65-F5344CB8AC3E}">
        <p14:creationId xmlns:p14="http://schemas.microsoft.com/office/powerpoint/2010/main" val="1607268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Mesa History (cont’d)</a:t>
            </a:r>
            <a:endParaRPr lang="en-US" dirty="0"/>
          </a:p>
        </p:txBody>
      </p:sp>
      <p:sp>
        <p:nvSpPr>
          <p:cNvPr id="3" name="Content Placeholder 2"/>
          <p:cNvSpPr>
            <a:spLocks noGrp="1"/>
          </p:cNvSpPr>
          <p:nvPr>
            <p:ph idx="1"/>
          </p:nvPr>
        </p:nvSpPr>
        <p:spPr>
          <a:xfrm>
            <a:off x="169863" y="1147763"/>
            <a:ext cx="8850312" cy="3767137"/>
          </a:xfrm>
        </p:spPr>
        <p:txBody>
          <a:bodyPr/>
          <a:lstStyle/>
          <a:p>
            <a:pPr lvl="0"/>
            <a:r>
              <a:rPr lang="en-US" b="0" dirty="0" smtClean="0"/>
              <a:t>Chose to build a single address space system:</a:t>
            </a:r>
          </a:p>
          <a:p>
            <a:pPr lvl="1"/>
            <a:r>
              <a:rPr lang="en-US" b="0" dirty="0" smtClean="0"/>
              <a:t>Single user system, so protection not an issue</a:t>
            </a:r>
          </a:p>
          <a:p>
            <a:pPr lvl="1"/>
            <a:r>
              <a:rPr lang="en-US" b="0" dirty="0" smtClean="0"/>
              <a:t>Safety was to come from the language</a:t>
            </a:r>
          </a:p>
          <a:p>
            <a:pPr lvl="1"/>
            <a:r>
              <a:rPr lang="en-US" b="0" dirty="0" smtClean="0"/>
              <a:t>Wanted global resource </a:t>
            </a:r>
            <a:r>
              <a:rPr lang="en-US" b="0" dirty="0" smtClean="0"/>
              <a:t>sharing</a:t>
            </a:r>
            <a:endParaRPr lang="en-US" b="0" dirty="0" smtClean="0"/>
          </a:p>
          <a:p>
            <a:pPr lvl="0"/>
            <a:r>
              <a:rPr lang="en-US" b="0" dirty="0" smtClean="0"/>
              <a:t>Large system, many programmers, many applications:</a:t>
            </a:r>
          </a:p>
          <a:p>
            <a:pPr lvl="1"/>
            <a:r>
              <a:rPr lang="en-US" b="0" dirty="0" smtClean="0"/>
              <a:t>Module-based programming with information </a:t>
            </a:r>
            <a:r>
              <a:rPr lang="en-US" b="0" dirty="0" smtClean="0"/>
              <a:t>hiding</a:t>
            </a:r>
            <a:endParaRPr lang="en-US" b="0" dirty="0" smtClean="0"/>
          </a:p>
          <a:p>
            <a:pPr lvl="0"/>
            <a:r>
              <a:rPr lang="en-US" b="0" dirty="0" smtClean="0"/>
              <a:t>Clean sheet design:</a:t>
            </a:r>
          </a:p>
          <a:p>
            <a:pPr lvl="1"/>
            <a:r>
              <a:rPr lang="en-US" b="0" dirty="0" smtClean="0"/>
              <a:t>Can integrate </a:t>
            </a:r>
            <a:r>
              <a:rPr lang="en-US" b="0" dirty="0" smtClean="0"/>
              <a:t>hardware, </a:t>
            </a:r>
            <a:r>
              <a:rPr lang="en-US" b="0" dirty="0" smtClean="0"/>
              <a:t>runtime software, and </a:t>
            </a:r>
            <a:r>
              <a:rPr lang="en-US" b="0" dirty="0" smtClean="0"/>
              <a:t>language </a:t>
            </a:r>
            <a:r>
              <a:rPr lang="en-US" b="0" dirty="0" smtClean="0"/>
              <a:t>with each </a:t>
            </a:r>
            <a:r>
              <a:rPr lang="en-US" b="0" dirty="0" smtClean="0"/>
              <a:t>other</a:t>
            </a:r>
            <a:endParaRPr lang="en-US" b="0" dirty="0"/>
          </a:p>
          <a:p>
            <a:r>
              <a:rPr lang="en-US" b="0" dirty="0" smtClean="0"/>
              <a:t>Java language considers Mesa to be a </a:t>
            </a:r>
            <a:r>
              <a:rPr lang="en-US" b="0" dirty="0" smtClean="0"/>
              <a:t>predecessor</a:t>
            </a:r>
            <a:endParaRPr lang="en-US" b="0" dirty="0" smtClean="0"/>
          </a:p>
        </p:txBody>
      </p:sp>
    </p:spTree>
    <p:extLst>
      <p:ext uri="{BB962C8B-B14F-4D97-AF65-F5344CB8AC3E}">
        <p14:creationId xmlns:p14="http://schemas.microsoft.com/office/powerpoint/2010/main" val="30128620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R2 finishes (R1 accessing dbase,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2, 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38163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33487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R2 finishes (R1 accessing dbase,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39814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0651117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R2 finishes (R1 accessing dbase,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41719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011487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R2 finishes (R1 accessing dbase,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rgbClr val="00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45021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893843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rgbClr val="00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38163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4091852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a:solidFill>
                  <a:srgbClr val="FF0000"/>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39687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5815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41719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804866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43497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6" name="TextBox 5"/>
          <p:cNvSpPr txBox="1"/>
          <p:nvPr/>
        </p:nvSpPr>
        <p:spPr>
          <a:xfrm>
            <a:off x="1054100" y="4572000"/>
            <a:ext cx="5469270" cy="369332"/>
          </a:xfrm>
          <a:prstGeom prst="rect">
            <a:avLst/>
          </a:prstGeom>
          <a:solidFill>
            <a:srgbClr val="FFFFAA"/>
          </a:solidFill>
          <a:effectLst/>
        </p:spPr>
        <p:txBody>
          <a:bodyPr wrap="none">
            <a:spAutoFit/>
          </a:bodyPr>
          <a:lstStyle/>
          <a:p>
            <a:pPr>
              <a:tabLst>
                <a:tab pos="688975" algn="l"/>
                <a:tab pos="1027113" algn="l"/>
                <a:tab pos="4346575" algn="l"/>
              </a:tabLst>
              <a:defRPr/>
            </a:pPr>
            <a:r>
              <a:rPr lang="en-US" b="0" dirty="0">
                <a:latin typeface="Helvetica Neue Light"/>
                <a:ea typeface="+mn-ea"/>
                <a:cs typeface="Helvetica Neue Light"/>
              </a:rPr>
              <a:t>All reader finished, signal writer – note, R3 still waiting</a:t>
            </a:r>
          </a:p>
        </p:txBody>
      </p:sp>
    </p:spTree>
    <p:extLst>
      <p:ext uri="{BB962C8B-B14F-4D97-AF65-F5344CB8AC3E}">
        <p14:creationId xmlns:p14="http://schemas.microsoft.com/office/powerpoint/2010/main" val="1353826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2542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0, WW = 1</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7" name="Rectangular Callout 9"/>
          <p:cNvSpPr>
            <a:spLocks noChangeArrowheads="1"/>
          </p:cNvSpPr>
          <p:nvPr/>
        </p:nvSpPr>
        <p:spPr bwMode="auto">
          <a:xfrm>
            <a:off x="444500" y="2616200"/>
            <a:ext cx="1371600" cy="762000"/>
          </a:xfrm>
          <a:prstGeom prst="wedgeRectCallout">
            <a:avLst>
              <a:gd name="adj1" fmla="val 21278"/>
              <a:gd name="adj2" fmla="val -77597"/>
            </a:avLst>
          </a:prstGeom>
          <a:solidFill>
            <a:srgbClr val="FFFFAA"/>
          </a:solidFill>
          <a:ln w="25400">
            <a:solidFill>
              <a:schemeClr val="tx1"/>
            </a:solidFill>
            <a:round/>
            <a:headEnd type="triangle" w="med" len="med"/>
            <a:tailEnd/>
          </a:ln>
        </p:spPr>
        <p:txBody>
          <a:bodyPr anchor="ctr"/>
          <a:lstStyle/>
          <a:p>
            <a:r>
              <a:rPr lang="en-US" sz="2000" b="0">
                <a:latin typeface="Helvetica" charset="0"/>
                <a:cs typeface="Helvetica" charset="0"/>
              </a:rPr>
              <a:t>Got signal from R1</a:t>
            </a:r>
          </a:p>
        </p:txBody>
      </p:sp>
    </p:spTree>
    <p:extLst>
      <p:ext uri="{BB962C8B-B14F-4D97-AF65-F5344CB8AC3E}">
        <p14:creationId xmlns:p14="http://schemas.microsoft.com/office/powerpoint/2010/main" val="3163227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4320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0, WW = </a:t>
            </a:r>
            <a:r>
              <a:rPr lang="en-US" altLang="ko-KR" dirty="0" smtClean="0">
                <a:solidFill>
                  <a:srgbClr val="FF0000"/>
                </a:solidFill>
                <a:latin typeface="Helvetica" charset="0"/>
                <a:ea typeface="굴림" charset="0"/>
                <a:cs typeface="굴림" charset="0"/>
              </a:rPr>
              <a:t>0</a:t>
            </a:r>
            <a:endParaRPr lang="en-US" altLang="ko-KR" dirty="0">
              <a:solidFill>
                <a:srgbClr val="FF0000"/>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7876250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142875"/>
            <a:ext cx="8850312" cy="857250"/>
          </a:xfrm>
        </p:spPr>
        <p:txBody>
          <a:bodyPr/>
          <a:lstStyle/>
          <a:p>
            <a:pPr lvl="0"/>
            <a:r>
              <a:rPr lang="en-US" dirty="0" smtClean="0"/>
              <a:t>Programming Models for IPC</a:t>
            </a:r>
            <a:endParaRPr lang="en-US" dirty="0"/>
          </a:p>
        </p:txBody>
      </p:sp>
      <p:sp>
        <p:nvSpPr>
          <p:cNvPr id="3" name="Content Placeholder 2"/>
          <p:cNvSpPr>
            <a:spLocks noGrp="1"/>
          </p:cNvSpPr>
          <p:nvPr>
            <p:ph idx="1"/>
          </p:nvPr>
        </p:nvSpPr>
        <p:spPr>
          <a:xfrm>
            <a:off x="169862" y="1003301"/>
            <a:ext cx="8974137" cy="4140200"/>
          </a:xfrm>
        </p:spPr>
        <p:txBody>
          <a:bodyPr>
            <a:normAutofit fontScale="77500" lnSpcReduction="20000"/>
          </a:bodyPr>
          <a:lstStyle/>
          <a:p>
            <a:pPr lvl="0">
              <a:lnSpc>
                <a:spcPct val="120000"/>
              </a:lnSpc>
            </a:pPr>
            <a:r>
              <a:rPr lang="en-US" sz="2800" b="0" dirty="0" smtClean="0"/>
              <a:t>Two Inter-Process Communication models:</a:t>
            </a:r>
          </a:p>
          <a:p>
            <a:pPr lvl="1">
              <a:lnSpc>
                <a:spcPct val="120000"/>
              </a:lnSpc>
            </a:pPr>
            <a:r>
              <a:rPr lang="en-US" sz="2000" b="0" dirty="0" smtClean="0"/>
              <a:t>Shared memory (monitors) vs.</a:t>
            </a:r>
          </a:p>
          <a:p>
            <a:pPr lvl="1">
              <a:lnSpc>
                <a:spcPct val="120000"/>
              </a:lnSpc>
            </a:pPr>
            <a:r>
              <a:rPr lang="en-US" sz="2000" b="0" dirty="0" smtClean="0"/>
              <a:t>Message passing</a:t>
            </a:r>
          </a:p>
          <a:p>
            <a:pPr lvl="1">
              <a:lnSpc>
                <a:spcPct val="120000"/>
              </a:lnSpc>
            </a:pPr>
            <a:endParaRPr lang="en-US" sz="2000" b="0" dirty="0" smtClean="0"/>
          </a:p>
          <a:p>
            <a:pPr lvl="0">
              <a:lnSpc>
                <a:spcPct val="120000"/>
              </a:lnSpc>
            </a:pPr>
            <a:r>
              <a:rPr lang="en-US" sz="2800" b="0" dirty="0" smtClean="0">
                <a:effectLst/>
              </a:rPr>
              <a:t>Needham &amp; Lauer claimed the two models are duals of each </a:t>
            </a:r>
            <a:r>
              <a:rPr lang="en-US" sz="2800" b="0" dirty="0" smtClean="0">
                <a:effectLst/>
              </a:rPr>
              <a:t>other</a:t>
            </a:r>
          </a:p>
          <a:p>
            <a:pPr lvl="1">
              <a:lnSpc>
                <a:spcPct val="120000"/>
              </a:lnSpc>
            </a:pPr>
            <a:r>
              <a:rPr lang="en-US" dirty="0"/>
              <a:t>m</a:t>
            </a:r>
            <a:r>
              <a:rPr lang="en-US" dirty="0" smtClean="0"/>
              <a:t>essage &lt;-&gt; process</a:t>
            </a:r>
          </a:p>
          <a:p>
            <a:pPr lvl="1">
              <a:lnSpc>
                <a:spcPct val="120000"/>
              </a:lnSpc>
            </a:pPr>
            <a:r>
              <a:rPr lang="en-US" dirty="0"/>
              <a:t>p</a:t>
            </a:r>
            <a:r>
              <a:rPr lang="en-US" b="0" dirty="0" smtClean="0">
                <a:effectLst/>
              </a:rPr>
              <a:t>rocess &lt;-&gt; monitor</a:t>
            </a:r>
          </a:p>
          <a:p>
            <a:pPr lvl="1">
              <a:lnSpc>
                <a:spcPct val="120000"/>
              </a:lnSpc>
            </a:pPr>
            <a:r>
              <a:rPr lang="en-US" dirty="0"/>
              <a:t>s</a:t>
            </a:r>
            <a:r>
              <a:rPr lang="en-US" b="0" dirty="0" smtClean="0">
                <a:effectLst/>
              </a:rPr>
              <a:t>end/reply &lt;-&gt; call/return</a:t>
            </a:r>
          </a:p>
          <a:p>
            <a:pPr lvl="1">
              <a:lnSpc>
                <a:spcPct val="120000"/>
              </a:lnSpc>
            </a:pPr>
            <a:endParaRPr lang="en-US" b="0" dirty="0" smtClean="0">
              <a:effectLst/>
            </a:endParaRPr>
          </a:p>
          <a:p>
            <a:pPr lvl="0">
              <a:lnSpc>
                <a:spcPct val="120000"/>
              </a:lnSpc>
            </a:pPr>
            <a:r>
              <a:rPr lang="en-US" sz="2800" b="0" dirty="0" smtClean="0">
                <a:solidFill>
                  <a:schemeClr val="tx1"/>
                </a:solidFill>
                <a:effectLst/>
              </a:rPr>
              <a:t>Mesa developers </a:t>
            </a:r>
            <a:r>
              <a:rPr lang="en-US" sz="800" b="0" dirty="0" smtClean="0">
                <a:solidFill>
                  <a:schemeClr val="tx1"/>
                </a:solidFill>
                <a:effectLst/>
              </a:rPr>
              <a:t> </a:t>
            </a:r>
            <a:r>
              <a:rPr lang="en-US" sz="2800" b="0" dirty="0"/>
              <a:t>c</a:t>
            </a:r>
            <a:r>
              <a:rPr lang="en-US" sz="2800" b="0" dirty="0" smtClean="0">
                <a:effectLst/>
              </a:rPr>
              <a:t>hose shared memory model because they thought they could </a:t>
            </a:r>
            <a:r>
              <a:rPr lang="en-US" sz="2800" b="0" dirty="0"/>
              <a:t>more naturally</a:t>
            </a:r>
            <a:r>
              <a:rPr lang="en-US" sz="2800" b="0" dirty="0" smtClean="0">
                <a:effectLst/>
              </a:rPr>
              <a:t> fit it into Mesa as a language construct</a:t>
            </a:r>
          </a:p>
        </p:txBody>
      </p:sp>
    </p:spTree>
    <p:extLst>
      <p:ext uri="{BB962C8B-B14F-4D97-AF65-F5344CB8AC3E}">
        <p14:creationId xmlns:p14="http://schemas.microsoft.com/office/powerpoint/2010/main" val="297734429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838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657090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3219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smtClean="0">
                <a:latin typeface="Helvetica" charset="0"/>
                <a:ea typeface="굴림" charset="0"/>
                <a:cs typeface="굴림" charset="0"/>
              </a:rPr>
              <a:t>1,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098885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35496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a:solidFill>
                  <a:srgbClr val="FF0000"/>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42870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35496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703643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37655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004259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42735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1</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6" name="TextBox 5"/>
          <p:cNvSpPr txBox="1"/>
          <p:nvPr/>
        </p:nvSpPr>
        <p:spPr>
          <a:xfrm>
            <a:off x="3124200" y="4521200"/>
            <a:ext cx="4872038" cy="461963"/>
          </a:xfrm>
          <a:prstGeom prst="rect">
            <a:avLst/>
          </a:prstGeom>
          <a:solidFill>
            <a:srgbClr val="FFFFAA"/>
          </a:solidFill>
          <a:effectLst/>
        </p:spPr>
        <p:txBody>
          <a:bodyPr wrap="none">
            <a:spAutoFit/>
          </a:bodyPr>
          <a:lstStyle/>
          <a:p>
            <a:pPr>
              <a:tabLst>
                <a:tab pos="688975" algn="l"/>
                <a:tab pos="1027113" algn="l"/>
                <a:tab pos="4346575" algn="l"/>
              </a:tabLst>
              <a:defRPr/>
            </a:pPr>
            <a:r>
              <a:rPr lang="en-US" sz="2400" b="0" dirty="0">
                <a:latin typeface="Helvetica Neue Light"/>
                <a:ea typeface="+mn-ea"/>
                <a:cs typeface="Helvetica Neue Light"/>
              </a:rPr>
              <a:t>No waiting writer, signal reader R3</a:t>
            </a:r>
          </a:p>
        </p:txBody>
      </p:sp>
    </p:spTree>
    <p:extLst>
      <p:ext uri="{BB962C8B-B14F-4D97-AF65-F5344CB8AC3E}">
        <p14:creationId xmlns:p14="http://schemas.microsoft.com/office/powerpoint/2010/main" val="3847502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finishes</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0, WR = 1, 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97000" y="22542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Rectangular Callout 9"/>
          <p:cNvSpPr>
            <a:spLocks noChangeArrowheads="1"/>
          </p:cNvSpPr>
          <p:nvPr/>
        </p:nvSpPr>
        <p:spPr bwMode="auto">
          <a:xfrm>
            <a:off x="673100" y="2628900"/>
            <a:ext cx="1371600" cy="762000"/>
          </a:xfrm>
          <a:prstGeom prst="wedgeRectCallout">
            <a:avLst>
              <a:gd name="adj1" fmla="val 21278"/>
              <a:gd name="adj2" fmla="val -77597"/>
            </a:avLst>
          </a:prstGeom>
          <a:solidFill>
            <a:srgbClr val="FFFFAA"/>
          </a:solidFill>
          <a:ln w="25400">
            <a:solidFill>
              <a:schemeClr val="tx1"/>
            </a:solidFill>
            <a:round/>
            <a:headEnd type="triangle" w="med" len="med"/>
            <a:tailEnd/>
          </a:ln>
        </p:spPr>
        <p:txBody>
          <a:bodyPr anchor="ctr"/>
          <a:lstStyle/>
          <a:p>
            <a:r>
              <a:rPr lang="en-US" sz="2000" b="0">
                <a:latin typeface="Helvetica" charset="0"/>
                <a:cs typeface="Helvetica" charset="0"/>
              </a:rPr>
              <a:t>Got signal from W1</a:t>
            </a:r>
          </a:p>
        </p:txBody>
      </p:sp>
    </p:spTree>
    <p:extLst>
      <p:ext uri="{BB962C8B-B14F-4D97-AF65-F5344CB8AC3E}">
        <p14:creationId xmlns:p14="http://schemas.microsoft.com/office/powerpoint/2010/main" val="4198370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R3 finishes</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0, WR = </a:t>
            </a:r>
            <a:r>
              <a:rPr lang="en-US" altLang="ko-KR" dirty="0" smtClean="0">
                <a:solidFill>
                  <a:srgbClr val="FF0000"/>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97000" y="24320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22901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R3 finishes</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97000" y="28384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369953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finishes</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a:t>
            </a:r>
            <a:r>
              <a:rPr lang="en-US" altLang="ko-KR" dirty="0" smtClean="0">
                <a:latin typeface="Helvetica" charset="0"/>
                <a:ea typeface="굴림" charset="0"/>
                <a:cs typeface="굴림" charset="0"/>
              </a:rPr>
              <a:t>1,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08100" y="34480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973800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53975"/>
            <a:ext cx="8850312" cy="857250"/>
          </a:xfrm>
        </p:spPr>
        <p:txBody>
          <a:bodyPr/>
          <a:lstStyle/>
          <a:p>
            <a:pPr lvl="0"/>
            <a:r>
              <a:rPr lang="en-US" dirty="0" smtClean="0"/>
              <a:t>How to Synchronize </a:t>
            </a:r>
            <a:r>
              <a:rPr lang="en-US" dirty="0"/>
              <a:t>P</a:t>
            </a:r>
            <a:r>
              <a:rPr lang="en-US" dirty="0" smtClean="0"/>
              <a:t>rocesses?</a:t>
            </a:r>
            <a:endParaRPr lang="en-US" dirty="0"/>
          </a:p>
        </p:txBody>
      </p:sp>
      <p:sp>
        <p:nvSpPr>
          <p:cNvPr id="3" name="Content Placeholder 2"/>
          <p:cNvSpPr>
            <a:spLocks noGrp="1"/>
          </p:cNvSpPr>
          <p:nvPr>
            <p:ph idx="1"/>
          </p:nvPr>
        </p:nvSpPr>
        <p:spPr>
          <a:xfrm>
            <a:off x="169863" y="906463"/>
            <a:ext cx="8859838" cy="3106737"/>
          </a:xfrm>
        </p:spPr>
        <p:txBody>
          <a:bodyPr/>
          <a:lstStyle/>
          <a:p>
            <a:pPr lvl="0">
              <a:lnSpc>
                <a:spcPct val="110000"/>
              </a:lnSpc>
            </a:pPr>
            <a:r>
              <a:rPr lang="en-US" b="0" dirty="0" smtClean="0">
                <a:effectLst/>
              </a:rPr>
              <a:t>Non-preemptive scheduler: results in very delicate systems </a:t>
            </a:r>
            <a:r>
              <a:rPr lang="en-US" dirty="0"/>
              <a:t>(</a:t>
            </a:r>
            <a:r>
              <a:rPr lang="en-US" b="0" dirty="0" smtClean="0">
                <a:effectLst/>
              </a:rPr>
              <a:t>Why?)</a:t>
            </a:r>
            <a:endParaRPr lang="en-US" b="0" dirty="0" smtClean="0">
              <a:effectLst/>
            </a:endParaRPr>
          </a:p>
          <a:p>
            <a:pPr lvl="1">
              <a:lnSpc>
                <a:spcPct val="110000"/>
              </a:lnSpc>
            </a:pPr>
            <a:r>
              <a:rPr lang="en-US" b="0" dirty="0" smtClean="0">
                <a:effectLst/>
              </a:rPr>
              <a:t>Have to know whether or not a yield might be called for </a:t>
            </a:r>
            <a:r>
              <a:rPr lang="en-US" b="0" i="1" dirty="0" smtClean="0">
                <a:effectLst/>
              </a:rPr>
              <a:t>every </a:t>
            </a:r>
            <a:r>
              <a:rPr lang="en-US" b="0" dirty="0" smtClean="0">
                <a:effectLst/>
              </a:rPr>
              <a:t>procedure you call – this violates information hiding</a:t>
            </a:r>
          </a:p>
          <a:p>
            <a:pPr lvl="1">
              <a:lnSpc>
                <a:spcPct val="110000"/>
              </a:lnSpc>
            </a:pPr>
            <a:r>
              <a:rPr lang="en-US" b="0" dirty="0" smtClean="0">
                <a:effectLst/>
              </a:rPr>
              <a:t>Prohibits multiprocessor systems</a:t>
            </a:r>
          </a:p>
          <a:p>
            <a:pPr lvl="1">
              <a:lnSpc>
                <a:spcPct val="110000"/>
              </a:lnSpc>
            </a:pPr>
            <a:r>
              <a:rPr lang="en-US" b="0" dirty="0" smtClean="0">
                <a:effectLst/>
              </a:rPr>
              <a:t>Need a separate preemptive mechanism for I/O anyway</a:t>
            </a:r>
          </a:p>
          <a:p>
            <a:pPr lvl="1">
              <a:lnSpc>
                <a:spcPct val="110000"/>
              </a:lnSpc>
            </a:pPr>
            <a:r>
              <a:rPr lang="en-US" b="0" dirty="0" smtClean="0">
                <a:effectLst/>
              </a:rPr>
              <a:t>Can’t do multiprogramming across page faults</a:t>
            </a:r>
          </a:p>
          <a:p>
            <a:pPr lvl="1">
              <a:lnSpc>
                <a:spcPct val="110000"/>
              </a:lnSpc>
            </a:pPr>
            <a:endParaRPr lang="en-US" b="0" dirty="0" smtClean="0">
              <a:effectLst/>
            </a:endParaRPr>
          </a:p>
          <a:p>
            <a:pPr marL="0" indent="0">
              <a:lnSpc>
                <a:spcPct val="110000"/>
              </a:lnSpc>
              <a:buNone/>
            </a:pPr>
            <a:endParaRPr lang="en-US" b="0" dirty="0"/>
          </a:p>
        </p:txBody>
      </p:sp>
    </p:spTree>
    <p:extLst>
      <p:ext uri="{BB962C8B-B14F-4D97-AF65-F5344CB8AC3E}">
        <p14:creationId xmlns:p14="http://schemas.microsoft.com/office/powerpoint/2010/main" val="3810809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finishes</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a:t>
            </a:r>
            <a:r>
              <a:rPr lang="en-US" altLang="ko-KR" dirty="0" smtClean="0">
                <a:latin typeface="Helvetica" charset="0"/>
                <a:ea typeface="굴림" charset="0"/>
                <a:cs typeface="굴림" charset="0"/>
              </a:rPr>
              <a:t>1,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08100" y="38290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596207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finishes </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a:solidFill>
                  <a:srgbClr val="FF0000"/>
                </a:solidFill>
                <a:latin typeface="Helvetica" charset="0"/>
                <a:ea typeface="굴림" charset="0"/>
                <a:cs typeface="굴림" charset="0"/>
              </a:rPr>
              <a:t>0</a:t>
            </a:r>
            <a:r>
              <a:rPr lang="en-US" altLang="ko-KR" dirty="0">
                <a:latin typeface="Helvetica" charset="0"/>
                <a:ea typeface="굴림" charset="0"/>
                <a:cs typeface="굴림" charset="0"/>
              </a:rPr>
              <a:t>, 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08100" y="39814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4010861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a:latin typeface="Helvetica" charset="0"/>
                <a:ea typeface="굴림" charset="0"/>
                <a:cs typeface="굴림" charset="0"/>
              </a:rPr>
              <a:t>AR = 0, 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08100" y="45021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6" name="TextBox 5"/>
          <p:cNvSpPr txBox="1"/>
          <p:nvPr/>
        </p:nvSpPr>
        <p:spPr>
          <a:xfrm>
            <a:off x="3987800" y="4592637"/>
            <a:ext cx="1096908" cy="461665"/>
          </a:xfrm>
          <a:prstGeom prst="rect">
            <a:avLst/>
          </a:prstGeom>
          <a:solidFill>
            <a:srgbClr val="FFFFAA"/>
          </a:solidFill>
          <a:effectLst/>
        </p:spPr>
        <p:txBody>
          <a:bodyPr wrap="none">
            <a:spAutoFit/>
          </a:bodyPr>
          <a:lstStyle/>
          <a:p>
            <a:pPr>
              <a:tabLst>
                <a:tab pos="688975" algn="l"/>
                <a:tab pos="1027113" algn="l"/>
                <a:tab pos="4346575" algn="l"/>
              </a:tabLst>
              <a:defRPr/>
            </a:pPr>
            <a:r>
              <a:rPr lang="en-US" sz="2400" b="0" dirty="0">
                <a:latin typeface="Helvetica Neue Light"/>
                <a:ea typeface="+mn-ea"/>
                <a:cs typeface="Helvetica Neue Light"/>
              </a:rPr>
              <a:t>DONE!</a:t>
            </a:r>
          </a:p>
        </p:txBody>
      </p:sp>
    </p:spTree>
    <p:extLst>
      <p:ext uri="{BB962C8B-B14F-4D97-AF65-F5344CB8AC3E}">
        <p14:creationId xmlns:p14="http://schemas.microsoft.com/office/powerpoint/2010/main" val="40038670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308100" y="40322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3462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r>
              <a:rPr lang="en-US" altLang="ko-KR" sz="1400" dirty="0" err="1" smtClean="0">
                <a:latin typeface="Courier New" charset="0"/>
                <a:ea typeface="굴림" charset="0"/>
                <a:cs typeface="굴림" charset="0"/>
              </a:rPr>
              <a:t>okToWrite.signal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Content Placeholder 4"/>
          <p:cNvSpPr txBox="1">
            <a:spLocks/>
          </p:cNvSpPr>
          <p:nvPr/>
        </p:nvSpPr>
        <p:spPr bwMode="auto">
          <a:xfrm>
            <a:off x="4635500" y="13208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11" name="Rectangular Callout 9"/>
          <p:cNvSpPr>
            <a:spLocks noChangeArrowheads="1"/>
          </p:cNvSpPr>
          <p:nvPr/>
        </p:nvSpPr>
        <p:spPr bwMode="auto">
          <a:xfrm>
            <a:off x="2743200" y="2870200"/>
            <a:ext cx="1981200" cy="876300"/>
          </a:xfrm>
          <a:prstGeom prst="wedgeRectCallout">
            <a:avLst>
              <a:gd name="adj1" fmla="val -52417"/>
              <a:gd name="adj2" fmla="val 83954"/>
            </a:avLst>
          </a:prstGeom>
          <a:solidFill>
            <a:srgbClr val="FFFFAA"/>
          </a:solidFill>
          <a:ln w="25400">
            <a:solidFill>
              <a:schemeClr val="tx1"/>
            </a:solidFill>
            <a:round/>
            <a:headEnd type="triangle" w="med" len="med"/>
            <a:tailEnd/>
          </a:ln>
        </p:spPr>
        <p:txBody>
          <a:bodyPr anchor="ctr"/>
          <a:lstStyle/>
          <a:p>
            <a:r>
              <a:rPr lang="en-US">
                <a:latin typeface="Helvetica Neue Light"/>
                <a:cs typeface="Helvetica Neue Light"/>
              </a:rPr>
              <a:t>What if we remove this line?</a:t>
            </a:r>
          </a:p>
        </p:txBody>
      </p:sp>
      <p:sp>
        <p:nvSpPr>
          <p:cNvPr id="3" name="Title 2"/>
          <p:cNvSpPr>
            <a:spLocks noGrp="1"/>
          </p:cNvSpPr>
          <p:nvPr>
            <p:ph type="title"/>
          </p:nvPr>
        </p:nvSpPr>
        <p:spPr>
          <a:xfrm>
            <a:off x="698499" y="206375"/>
            <a:ext cx="8321675" cy="857250"/>
          </a:xfrm>
        </p:spPr>
        <p:txBody>
          <a:bodyPr/>
          <a:lstStyle/>
          <a:p>
            <a:r>
              <a:rPr lang="en-US" altLang="ko-KR" dirty="0">
                <a:latin typeface="Helvetica" charset="0"/>
                <a:ea typeface="굴림" charset="0"/>
                <a:cs typeface="굴림" charset="0"/>
              </a:rPr>
              <a:t>Readers/Writers Questions</a:t>
            </a:r>
            <a:endParaRPr lang="en-US" dirty="0"/>
          </a:p>
        </p:txBody>
      </p:sp>
    </p:spTree>
    <p:extLst>
      <p:ext uri="{BB962C8B-B14F-4D97-AF65-F5344CB8AC3E}">
        <p14:creationId xmlns:p14="http://schemas.microsoft.com/office/powerpoint/2010/main" val="4223867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bwMode="auto">
          <a:xfrm>
            <a:off x="698500" y="13462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a:t>
            </a:r>
            <a:r>
              <a:rPr lang="en-US" altLang="ko-KR" sz="1400" dirty="0" smtClean="0">
                <a:latin typeface="Courier New" charset="0"/>
                <a:ea typeface="굴림" charset="0"/>
                <a:cs typeface="굴림" charset="0"/>
              </a:rPr>
              <a:t>WW &gt; 0</a:t>
            </a:r>
            <a:r>
              <a:rPr lang="en-US" altLang="ko-KR" sz="1400" dirty="0">
                <a:latin typeface="Courier New" charset="0"/>
                <a:ea typeface="굴림" charset="0"/>
                <a:cs typeface="굴림" charset="0"/>
              </a:rPr>
              <a:t>)		 </a:t>
            </a:r>
            <a:r>
              <a:rPr lang="en-US" altLang="ko-KR" sz="1400" dirty="0" err="1" smtClean="0">
                <a:latin typeface="Courier New" charset="0"/>
                <a:ea typeface="굴림" charset="0"/>
                <a:cs typeface="굴림" charset="0"/>
              </a:rPr>
              <a:t>okToWrite.</a:t>
            </a:r>
            <a:r>
              <a:rPr lang="en-US" altLang="ko-KR" sz="1400" dirty="0" err="1" smtClean="0">
                <a:solidFill>
                  <a:srgbClr val="FF0000"/>
                </a:solidFill>
                <a:latin typeface="Courier New" charset="0"/>
                <a:ea typeface="굴림" charset="0"/>
                <a:cs typeface="굴림" charset="0"/>
              </a:rPr>
              <a:t>broadcast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Content Placeholder 4"/>
          <p:cNvSpPr txBox="1">
            <a:spLocks/>
          </p:cNvSpPr>
          <p:nvPr/>
        </p:nvSpPr>
        <p:spPr bwMode="auto">
          <a:xfrm>
            <a:off x="4635500" y="13208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11" name="Rectangular Callout 9"/>
          <p:cNvSpPr>
            <a:spLocks noChangeArrowheads="1"/>
          </p:cNvSpPr>
          <p:nvPr/>
        </p:nvSpPr>
        <p:spPr bwMode="auto">
          <a:xfrm>
            <a:off x="2743200" y="2870200"/>
            <a:ext cx="1981200" cy="876300"/>
          </a:xfrm>
          <a:prstGeom prst="wedgeRectCallout">
            <a:avLst>
              <a:gd name="adj1" fmla="val -52417"/>
              <a:gd name="adj2" fmla="val 83954"/>
            </a:avLst>
          </a:prstGeom>
          <a:solidFill>
            <a:srgbClr val="FFFFAA"/>
          </a:solidFill>
          <a:ln w="25400">
            <a:solidFill>
              <a:schemeClr val="tx1"/>
            </a:solidFill>
            <a:round/>
            <a:headEnd type="triangle" w="med" len="med"/>
            <a:tailEnd/>
          </a:ln>
        </p:spPr>
        <p:txBody>
          <a:bodyPr anchor="ctr"/>
          <a:lstStyle/>
          <a:p>
            <a:r>
              <a:rPr lang="en-US" dirty="0">
                <a:latin typeface="Helvetica Neue Light"/>
                <a:cs typeface="Helvetica Neue Light"/>
              </a:rPr>
              <a:t>What if </a:t>
            </a:r>
            <a:r>
              <a:rPr lang="en-US" dirty="0" smtClean="0">
                <a:latin typeface="Helvetica Neue Light"/>
                <a:cs typeface="Helvetica Neue Light"/>
              </a:rPr>
              <a:t>turn signal to broadcast?</a:t>
            </a:r>
            <a:endParaRPr lang="en-US" dirty="0">
              <a:latin typeface="Helvetica Neue Light"/>
              <a:cs typeface="Helvetica Neue Light"/>
            </a:endParaRPr>
          </a:p>
        </p:txBody>
      </p:sp>
      <p:sp>
        <p:nvSpPr>
          <p:cNvPr id="3" name="Title 2"/>
          <p:cNvSpPr>
            <a:spLocks noGrp="1"/>
          </p:cNvSpPr>
          <p:nvPr>
            <p:ph type="title"/>
          </p:nvPr>
        </p:nvSpPr>
        <p:spPr>
          <a:xfrm>
            <a:off x="634999" y="206375"/>
            <a:ext cx="8385175" cy="857250"/>
          </a:xfrm>
        </p:spPr>
        <p:txBody>
          <a:bodyPr/>
          <a:lstStyle/>
          <a:p>
            <a:r>
              <a:rPr lang="en-US" altLang="ko-KR" dirty="0">
                <a:latin typeface="Helvetica" charset="0"/>
                <a:ea typeface="굴림" charset="0"/>
                <a:cs typeface="굴림" charset="0"/>
              </a:rPr>
              <a:t>Readers/Writers Questions</a:t>
            </a:r>
            <a:endParaRPr lang="en-US" dirty="0"/>
          </a:p>
        </p:txBody>
      </p:sp>
    </p:spTree>
    <p:extLst>
      <p:ext uri="{BB962C8B-B14F-4D97-AF65-F5344CB8AC3E}">
        <p14:creationId xmlns:p14="http://schemas.microsoft.com/office/powerpoint/2010/main" val="2038330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215900"/>
            <a:ext cx="8305800" cy="400050"/>
          </a:xfrm>
        </p:spPr>
        <p:txBody>
          <a:bodyPr/>
          <a:lstStyle/>
          <a:p>
            <a:r>
              <a:rPr lang="en-US" altLang="ko-KR" dirty="0" smtClean="0">
                <a:latin typeface="Helvetica" charset="0"/>
                <a:ea typeface="굴림" charset="0"/>
                <a:cs typeface="굴림" charset="0"/>
              </a:rPr>
              <a:t>Readers</a:t>
            </a:r>
            <a:r>
              <a:rPr lang="en-US" altLang="ko-KR" dirty="0">
                <a:latin typeface="Helvetica" charset="0"/>
                <a:ea typeface="굴림" charset="0"/>
                <a:cs typeface="굴림" charset="0"/>
              </a:rPr>
              <a:t>/Writers </a:t>
            </a:r>
            <a:r>
              <a:rPr lang="en-US" altLang="ko-KR" dirty="0" smtClean="0">
                <a:latin typeface="Helvetica" charset="0"/>
                <a:ea typeface="굴림" charset="0"/>
                <a:cs typeface="굴림" charset="0"/>
              </a:rPr>
              <a:t>Questions</a:t>
            </a:r>
            <a:endParaRPr lang="en-US" dirty="0">
              <a:latin typeface="Helvetica" charset="0"/>
              <a:ea typeface="ＭＳ Ｐゴシック" charset="0"/>
              <a:cs typeface="ＭＳ Ｐゴシック" charset="0"/>
            </a:endParaRPr>
          </a:p>
        </p:txBody>
      </p:sp>
      <p:sp>
        <p:nvSpPr>
          <p:cNvPr id="12" name="Rectangle 7"/>
          <p:cNvSpPr>
            <a:spLocks noChangeArrowheads="1"/>
          </p:cNvSpPr>
          <p:nvPr/>
        </p:nvSpPr>
        <p:spPr bwMode="auto">
          <a:xfrm>
            <a:off x="762000" y="4419600"/>
            <a:ext cx="8153400" cy="596900"/>
          </a:xfrm>
          <a:prstGeom prst="rect">
            <a:avLst/>
          </a:prstGeom>
          <a:solidFill>
            <a:srgbClr val="FFFFAA"/>
          </a:solidFill>
          <a:ln w="25400">
            <a:noFill/>
            <a:round/>
            <a:headEnd type="triangle" w="med" len="med"/>
            <a:tailEnd/>
          </a:ln>
        </p:spPr>
        <p:txBody>
          <a:bodyPr anchor="ctr"/>
          <a:lstStyle/>
          <a:p>
            <a:pPr algn="ctr"/>
            <a:r>
              <a:rPr lang="en-US" sz="2400">
                <a:latin typeface="Helvetica Neue Light"/>
                <a:cs typeface="Helvetica Neue Light"/>
              </a:rPr>
              <a:t>What if we turn okToWrite and okToRead into okContinue?</a:t>
            </a:r>
          </a:p>
        </p:txBody>
      </p:sp>
      <p:sp>
        <p:nvSpPr>
          <p:cNvPr id="13" name="Content Placeholder 4"/>
          <p:cNvSpPr txBox="1">
            <a:spLocks/>
          </p:cNvSpPr>
          <p:nvPr/>
        </p:nvSpPr>
        <p:spPr bwMode="auto">
          <a:xfrm>
            <a:off x="698500" y="9271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14" name="Content Placeholder 4"/>
          <p:cNvSpPr txBox="1">
            <a:spLocks/>
          </p:cNvSpPr>
          <p:nvPr/>
        </p:nvSpPr>
        <p:spPr bwMode="auto">
          <a:xfrm>
            <a:off x="4635500" y="9525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679022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266700"/>
            <a:ext cx="8305800" cy="400050"/>
          </a:xfrm>
        </p:spPr>
        <p:txBody>
          <a:bodyPr/>
          <a:lstStyle/>
          <a:p>
            <a:r>
              <a:rPr lang="en-US" altLang="ko-KR" dirty="0" smtClean="0">
                <a:latin typeface="Helvetica" charset="0"/>
                <a:ea typeface="굴림" charset="0"/>
                <a:cs typeface="굴림" charset="0"/>
              </a:rPr>
              <a:t>Readers</a:t>
            </a:r>
            <a:r>
              <a:rPr lang="en-US" altLang="ko-KR" dirty="0">
                <a:latin typeface="Helvetica" charset="0"/>
                <a:ea typeface="굴림" charset="0"/>
                <a:cs typeface="굴림" charset="0"/>
              </a:rPr>
              <a:t>/Writers </a:t>
            </a:r>
            <a:r>
              <a:rPr lang="en-US" altLang="ko-KR" dirty="0" smtClean="0">
                <a:latin typeface="Helvetica" charset="0"/>
                <a:ea typeface="굴림" charset="0"/>
                <a:cs typeface="굴림" charset="0"/>
              </a:rPr>
              <a:t>Questions</a:t>
            </a:r>
            <a:endParaRPr lang="en-US" dirty="0">
              <a:latin typeface="Helvetica" charset="0"/>
              <a:ea typeface="ＭＳ Ｐゴシック" charset="0"/>
              <a:cs typeface="ＭＳ Ｐゴシック" charset="0"/>
            </a:endParaRPr>
          </a:p>
        </p:txBody>
      </p:sp>
      <p:sp>
        <p:nvSpPr>
          <p:cNvPr id="8" name="Content Placeholder 4"/>
          <p:cNvSpPr txBox="1">
            <a:spLocks/>
          </p:cNvSpPr>
          <p:nvPr/>
        </p:nvSpPr>
        <p:spPr bwMode="auto">
          <a:xfrm>
            <a:off x="698500" y="9271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Content Placeholder 4"/>
          <p:cNvSpPr txBox="1">
            <a:spLocks/>
          </p:cNvSpPr>
          <p:nvPr/>
        </p:nvSpPr>
        <p:spPr bwMode="auto">
          <a:xfrm>
            <a:off x="4635500" y="9525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6" name="Rectangle 7"/>
          <p:cNvSpPr>
            <a:spLocks noChangeArrowheads="1"/>
          </p:cNvSpPr>
          <p:nvPr/>
        </p:nvSpPr>
        <p:spPr bwMode="auto">
          <a:xfrm>
            <a:off x="482600" y="4292600"/>
            <a:ext cx="7683500" cy="825500"/>
          </a:xfrm>
          <a:prstGeom prst="rect">
            <a:avLst/>
          </a:prstGeom>
          <a:solidFill>
            <a:srgbClr val="FFFFAA"/>
          </a:solidFill>
          <a:ln w="25400">
            <a:noFill/>
            <a:round/>
            <a:headEnd type="triangle" w="med" len="med"/>
            <a:tailEnd/>
          </a:ln>
        </p:spPr>
        <p:txBody>
          <a:bodyPr anchor="ctr"/>
          <a:lstStyle/>
          <a:p>
            <a:pPr>
              <a:buFont typeface="Arial" charset="0"/>
              <a:buChar char="•"/>
            </a:pPr>
            <a:r>
              <a:rPr lang="en-US" dirty="0">
                <a:latin typeface="Helvetica Neue Light"/>
                <a:cs typeface="Helvetica Neue Light"/>
              </a:rPr>
              <a:t> R1 arrives </a:t>
            </a:r>
          </a:p>
          <a:p>
            <a:pPr>
              <a:buFont typeface="Arial" charset="0"/>
              <a:buChar char="•"/>
            </a:pPr>
            <a:r>
              <a:rPr lang="en-US" dirty="0">
                <a:latin typeface="Helvetica Neue Light"/>
                <a:cs typeface="Helvetica Neue Light"/>
              </a:rPr>
              <a:t> W1, R2 arrive while R1 still reading </a:t>
            </a:r>
            <a:r>
              <a:rPr lang="en-US" dirty="0">
                <a:latin typeface="Helvetica Neue Light"/>
                <a:cs typeface="Helvetica Neue Light"/>
                <a:sym typeface="Wingdings" charset="0"/>
              </a:rPr>
              <a:t> W1 and R2 wait for R1 to finish</a:t>
            </a:r>
            <a:endParaRPr lang="en-US" dirty="0">
              <a:latin typeface="Helvetica Neue Light"/>
              <a:cs typeface="Helvetica Neue Light"/>
            </a:endParaRPr>
          </a:p>
          <a:p>
            <a:pPr>
              <a:buFont typeface="Arial" charset="0"/>
              <a:buChar char="•"/>
            </a:pPr>
            <a:r>
              <a:rPr lang="en-US" dirty="0">
                <a:latin typeface="Helvetica Neue Light"/>
                <a:cs typeface="Helvetica Neue Light"/>
              </a:rPr>
              <a:t> R1 signals R2</a:t>
            </a:r>
          </a:p>
        </p:txBody>
      </p:sp>
    </p:spTree>
    <p:extLst>
      <p:ext uri="{BB962C8B-B14F-4D97-AF65-F5344CB8AC3E}">
        <p14:creationId xmlns:p14="http://schemas.microsoft.com/office/powerpoint/2010/main" val="1638008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266700"/>
            <a:ext cx="8305800" cy="400050"/>
          </a:xfrm>
        </p:spPr>
        <p:txBody>
          <a:bodyPr/>
          <a:lstStyle/>
          <a:p>
            <a:r>
              <a:rPr lang="en-US" altLang="ko-KR" dirty="0" smtClean="0">
                <a:latin typeface="Helvetica" charset="0"/>
                <a:ea typeface="굴림" charset="0"/>
                <a:cs typeface="굴림" charset="0"/>
              </a:rPr>
              <a:t>Readers</a:t>
            </a:r>
            <a:r>
              <a:rPr lang="en-US" altLang="ko-KR" dirty="0">
                <a:latin typeface="Helvetica" charset="0"/>
                <a:ea typeface="굴림" charset="0"/>
                <a:cs typeface="굴림" charset="0"/>
              </a:rPr>
              <a:t>/Writers </a:t>
            </a:r>
            <a:r>
              <a:rPr lang="en-US" altLang="ko-KR" dirty="0" smtClean="0">
                <a:latin typeface="Helvetica" charset="0"/>
                <a:ea typeface="굴림" charset="0"/>
                <a:cs typeface="굴림" charset="0"/>
              </a:rPr>
              <a:t>Questions</a:t>
            </a:r>
            <a:endParaRPr lang="en-US" dirty="0">
              <a:latin typeface="Helvetica" charset="0"/>
              <a:ea typeface="ＭＳ Ｐゴシック" charset="0"/>
              <a:cs typeface="ＭＳ Ｐゴシック" charset="0"/>
            </a:endParaRPr>
          </a:p>
        </p:txBody>
      </p:sp>
      <p:sp>
        <p:nvSpPr>
          <p:cNvPr id="8" name="Content Placeholder 4"/>
          <p:cNvSpPr txBox="1">
            <a:spLocks/>
          </p:cNvSpPr>
          <p:nvPr/>
        </p:nvSpPr>
        <p:spPr bwMode="auto">
          <a:xfrm>
            <a:off x="698500" y="9271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a:t>
            </a:r>
            <a:r>
              <a:rPr lang="en-US" altLang="ko-KR" sz="1400" dirty="0" err="1" smtClean="0">
                <a:solidFill>
                  <a:srgbClr val="FF0000"/>
                </a:solidFill>
                <a:latin typeface="Courier New" charset="0"/>
                <a:ea typeface="굴림" charset="0"/>
                <a:cs typeface="굴림" charset="0"/>
              </a:rPr>
              <a:t>broadcast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Content Placeholder 4"/>
          <p:cNvSpPr txBox="1">
            <a:spLocks/>
          </p:cNvSpPr>
          <p:nvPr/>
        </p:nvSpPr>
        <p:spPr bwMode="auto">
          <a:xfrm>
            <a:off x="4635500" y="9525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7" name="Rectangular Callout 6"/>
          <p:cNvSpPr>
            <a:spLocks noChangeArrowheads="1"/>
          </p:cNvSpPr>
          <p:nvPr/>
        </p:nvSpPr>
        <p:spPr bwMode="auto">
          <a:xfrm>
            <a:off x="3276600" y="4127500"/>
            <a:ext cx="3403600" cy="482600"/>
          </a:xfrm>
          <a:prstGeom prst="wedgeRectCallout">
            <a:avLst>
              <a:gd name="adj1" fmla="val -43079"/>
              <a:gd name="adj2" fmla="val -74678"/>
            </a:avLst>
          </a:prstGeom>
          <a:solidFill>
            <a:srgbClr val="FFFFAA"/>
          </a:solidFill>
          <a:ln w="9525" cmpd="sng">
            <a:solidFill>
              <a:schemeClr val="tx1"/>
            </a:solidFill>
            <a:round/>
            <a:headEnd type="triangle" w="med" len="med"/>
            <a:tailEnd/>
          </a:ln>
        </p:spPr>
        <p:txBody>
          <a:bodyPr anchor="ctr"/>
          <a:lstStyle/>
          <a:p>
            <a:pPr algn="ctr"/>
            <a:r>
              <a:rPr lang="en-US">
                <a:latin typeface="Helvetica Neue Light"/>
                <a:cs typeface="Helvetica Neue Light"/>
              </a:rPr>
              <a:t>Need to change to broadcast!</a:t>
            </a:r>
          </a:p>
        </p:txBody>
      </p:sp>
    </p:spTree>
    <p:extLst>
      <p:ext uri="{BB962C8B-B14F-4D97-AF65-F5344CB8AC3E}">
        <p14:creationId xmlns:p14="http://schemas.microsoft.com/office/powerpoint/2010/main" val="2070192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Other Kinds of Notifications</a:t>
            </a:r>
            <a:endParaRPr lang="en-US" dirty="0"/>
          </a:p>
        </p:txBody>
      </p:sp>
      <p:sp>
        <p:nvSpPr>
          <p:cNvPr id="3" name="Content Placeholder 2"/>
          <p:cNvSpPr>
            <a:spLocks noGrp="1"/>
          </p:cNvSpPr>
          <p:nvPr>
            <p:ph idx="1"/>
          </p:nvPr>
        </p:nvSpPr>
        <p:spPr>
          <a:xfrm>
            <a:off x="169863" y="1041400"/>
            <a:ext cx="8850312" cy="3835399"/>
          </a:xfrm>
        </p:spPr>
        <p:txBody>
          <a:bodyPr/>
          <a:lstStyle/>
          <a:p>
            <a:pPr lvl="0"/>
            <a:r>
              <a:rPr lang="en-US" b="0" dirty="0" smtClean="0">
                <a:effectLst/>
              </a:rPr>
              <a:t>Timeouts: e.g., retry, and eventually go back to wait</a:t>
            </a:r>
            <a:endParaRPr lang="en-US" b="0" dirty="0" smtClean="0"/>
          </a:p>
          <a:p>
            <a:pPr lvl="0"/>
            <a:r>
              <a:rPr lang="en-US" b="0" dirty="0" smtClean="0">
                <a:effectLst/>
              </a:rPr>
              <a:t>Aborts: e.g., tel</a:t>
            </a:r>
            <a:r>
              <a:rPr lang="en-US" dirty="0" smtClean="0"/>
              <a:t>l a process to terminate, clean up the state, </a:t>
            </a:r>
            <a:r>
              <a:rPr lang="en-US" dirty="0" err="1" smtClean="0"/>
              <a:t>etc</a:t>
            </a:r>
            <a:endParaRPr lang="en-US" b="0" dirty="0" smtClean="0">
              <a:effectLst/>
            </a:endParaRPr>
          </a:p>
          <a:p>
            <a:pPr lvl="0"/>
            <a:r>
              <a:rPr lang="en-US" b="0" dirty="0" smtClean="0">
                <a:effectLst/>
              </a:rPr>
              <a:t>Deadlocks: </a:t>
            </a:r>
          </a:p>
          <a:p>
            <a:pPr lvl="1"/>
            <a:r>
              <a:rPr lang="en-US" b="0" dirty="0" smtClean="0">
                <a:effectLst/>
              </a:rPr>
              <a:t>Wait only releases the lock of the current monitor, not any nested calling monitors</a:t>
            </a:r>
          </a:p>
          <a:p>
            <a:pPr lvl="1"/>
            <a:r>
              <a:rPr lang="en-US" b="0" dirty="0" smtClean="0">
                <a:effectLst/>
              </a:rPr>
              <a:t>General problem with modular systems and synchronization: </a:t>
            </a:r>
          </a:p>
          <a:p>
            <a:pPr lvl="2"/>
            <a:r>
              <a:rPr lang="en-US" b="0" dirty="0" smtClean="0">
                <a:effectLst/>
              </a:rPr>
              <a:t>Synchronization requires </a:t>
            </a:r>
            <a:r>
              <a:rPr lang="en-US" b="0" i="1" dirty="0" smtClean="0">
                <a:effectLst/>
              </a:rPr>
              <a:t>global </a:t>
            </a:r>
            <a:r>
              <a:rPr lang="en-US" b="0" dirty="0" smtClean="0">
                <a:effectLst/>
              </a:rPr>
              <a:t>knowledge about locks, which violates information hiding paradigm of modular programming</a:t>
            </a:r>
          </a:p>
        </p:txBody>
      </p:sp>
    </p:spTree>
    <p:extLst>
      <p:ext uri="{BB962C8B-B14F-4D97-AF65-F5344CB8AC3E}">
        <p14:creationId xmlns:p14="http://schemas.microsoft.com/office/powerpoint/2010/main" val="412381782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69863" y="155575"/>
            <a:ext cx="8850312" cy="857250"/>
          </a:xfrm>
        </p:spPr>
        <p:txBody>
          <a:bodyPr/>
          <a:lstStyle/>
          <a:p>
            <a:r>
              <a:rPr lang="en-US" altLang="ko-KR" dirty="0">
                <a:ea typeface="굴림" charset="0"/>
              </a:rPr>
              <a:t>Four </a:t>
            </a:r>
            <a:r>
              <a:rPr lang="en-US" altLang="ko-KR" dirty="0" smtClean="0">
                <a:ea typeface="굴림" charset="0"/>
              </a:rPr>
              <a:t>Requirements </a:t>
            </a:r>
            <a:r>
              <a:rPr lang="en-US" altLang="ko-KR" dirty="0">
                <a:ea typeface="굴림" charset="0"/>
              </a:rPr>
              <a:t>for Deadlock</a:t>
            </a:r>
          </a:p>
        </p:txBody>
      </p:sp>
      <p:sp>
        <p:nvSpPr>
          <p:cNvPr id="34819" name="Rectangle 3"/>
          <p:cNvSpPr>
            <a:spLocks noGrp="1" noChangeArrowheads="1"/>
          </p:cNvSpPr>
          <p:nvPr>
            <p:ph type="body" idx="1"/>
          </p:nvPr>
        </p:nvSpPr>
        <p:spPr>
          <a:xfrm>
            <a:off x="204410" y="870857"/>
            <a:ext cx="8534400" cy="4272643"/>
          </a:xfrm>
        </p:spPr>
        <p:txBody>
          <a:bodyPr>
            <a:normAutofit fontScale="77500" lnSpcReduction="20000"/>
          </a:bodyPr>
          <a:lstStyle/>
          <a:p>
            <a:pPr>
              <a:lnSpc>
                <a:spcPct val="120000"/>
              </a:lnSpc>
              <a:spcBef>
                <a:spcPct val="20000"/>
              </a:spcBef>
            </a:pPr>
            <a:r>
              <a:rPr lang="en-US" altLang="ko-KR" b="0" dirty="0">
                <a:solidFill>
                  <a:schemeClr val="hlink"/>
                </a:solidFill>
                <a:ea typeface="굴림" charset="0"/>
              </a:rPr>
              <a:t>Mutual exclusion</a:t>
            </a:r>
          </a:p>
          <a:p>
            <a:pPr lvl="1">
              <a:lnSpc>
                <a:spcPct val="120000"/>
              </a:lnSpc>
              <a:spcBef>
                <a:spcPct val="20000"/>
              </a:spcBef>
            </a:pPr>
            <a:r>
              <a:rPr lang="en-US" altLang="ko-KR" b="0" dirty="0">
                <a:ea typeface="굴림" charset="0"/>
              </a:rPr>
              <a:t>Only one thread at a time can use a resource.</a:t>
            </a:r>
          </a:p>
          <a:p>
            <a:pPr>
              <a:lnSpc>
                <a:spcPct val="120000"/>
              </a:lnSpc>
              <a:spcBef>
                <a:spcPct val="20000"/>
              </a:spcBef>
            </a:pPr>
            <a:r>
              <a:rPr lang="en-US" altLang="ko-KR" b="0" dirty="0">
                <a:solidFill>
                  <a:schemeClr val="hlink"/>
                </a:solidFill>
                <a:ea typeface="굴림" charset="0"/>
              </a:rPr>
              <a:t>Hold and wait</a:t>
            </a:r>
          </a:p>
          <a:p>
            <a:pPr lvl="1">
              <a:lnSpc>
                <a:spcPct val="120000"/>
              </a:lnSpc>
              <a:spcBef>
                <a:spcPct val="20000"/>
              </a:spcBef>
            </a:pPr>
            <a:r>
              <a:rPr lang="en-US" altLang="ko-KR" b="0" dirty="0">
                <a:ea typeface="굴림" charset="0"/>
              </a:rPr>
              <a:t>Thread holding at least one resource is waiting to acquire additional resources held by other threads</a:t>
            </a:r>
          </a:p>
          <a:p>
            <a:pPr>
              <a:lnSpc>
                <a:spcPct val="120000"/>
              </a:lnSpc>
              <a:spcBef>
                <a:spcPct val="20000"/>
              </a:spcBef>
            </a:pPr>
            <a:r>
              <a:rPr lang="en-US" altLang="ko-KR" b="0" dirty="0">
                <a:solidFill>
                  <a:schemeClr val="hlink"/>
                </a:solidFill>
                <a:ea typeface="굴림" charset="0"/>
              </a:rPr>
              <a:t>No preemption</a:t>
            </a:r>
          </a:p>
          <a:p>
            <a:pPr lvl="1">
              <a:lnSpc>
                <a:spcPct val="120000"/>
              </a:lnSpc>
              <a:spcBef>
                <a:spcPct val="20000"/>
              </a:spcBef>
            </a:pPr>
            <a:r>
              <a:rPr lang="en-US" altLang="ko-KR" b="0" dirty="0">
                <a:ea typeface="굴림" charset="0"/>
              </a:rPr>
              <a:t>Resources are released only voluntarily by the thread holding the resource, after thread is finished with it</a:t>
            </a:r>
          </a:p>
          <a:p>
            <a:pPr>
              <a:lnSpc>
                <a:spcPct val="120000"/>
              </a:lnSpc>
              <a:spcBef>
                <a:spcPct val="20000"/>
              </a:spcBef>
            </a:pPr>
            <a:r>
              <a:rPr lang="en-US" altLang="ko-KR" b="0" dirty="0">
                <a:solidFill>
                  <a:schemeClr val="hlink"/>
                </a:solidFill>
                <a:ea typeface="굴림" charset="0"/>
              </a:rPr>
              <a:t>Circular wait</a:t>
            </a:r>
          </a:p>
          <a:p>
            <a:pPr lvl="1">
              <a:lnSpc>
                <a:spcPct val="120000"/>
              </a:lnSpc>
              <a:spcBef>
                <a:spcPct val="20000"/>
              </a:spcBef>
            </a:pPr>
            <a:r>
              <a:rPr lang="en-US" altLang="ko-KR" b="0" dirty="0">
                <a:ea typeface="굴림" charset="0"/>
              </a:rPr>
              <a:t>There exists a set {</a:t>
            </a:r>
            <a:r>
              <a:rPr lang="en-US" altLang="ko-KR" b="0" i="1" dirty="0">
                <a:ea typeface="굴림" charset="0"/>
              </a:rPr>
              <a:t>T</a:t>
            </a:r>
            <a:r>
              <a:rPr lang="en-US" altLang="ko-KR" b="0" baseline="-25000" dirty="0">
                <a:ea typeface="굴림" charset="0"/>
              </a:rPr>
              <a:t>1</a:t>
            </a:r>
            <a:r>
              <a:rPr lang="en-US" altLang="ko-KR" b="0" dirty="0">
                <a:ea typeface="굴림" charset="0"/>
              </a:rPr>
              <a:t>, …, </a:t>
            </a:r>
            <a:r>
              <a:rPr lang="en-US" altLang="ko-KR" b="0" i="1" dirty="0" err="1">
                <a:ea typeface="굴림" charset="0"/>
              </a:rPr>
              <a:t>T</a:t>
            </a:r>
            <a:r>
              <a:rPr lang="en-US" altLang="ko-KR" b="0" baseline="-25000" dirty="0" err="1">
                <a:ea typeface="굴림" charset="0"/>
              </a:rPr>
              <a:t>n</a:t>
            </a:r>
            <a:r>
              <a:rPr lang="en-US" altLang="ko-KR" b="0" dirty="0">
                <a:ea typeface="굴림" charset="0"/>
              </a:rPr>
              <a:t>} of waiting threads</a:t>
            </a:r>
          </a:p>
          <a:p>
            <a:pPr lvl="2">
              <a:lnSpc>
                <a:spcPct val="120000"/>
              </a:lnSpc>
              <a:spcBef>
                <a:spcPct val="20000"/>
              </a:spcBef>
            </a:pPr>
            <a:r>
              <a:rPr lang="en-US" altLang="ko-KR" b="0" i="1" dirty="0">
                <a:ea typeface="굴림" charset="0"/>
              </a:rPr>
              <a:t>T</a:t>
            </a:r>
            <a:r>
              <a:rPr lang="en-US" altLang="ko-KR" b="0" baseline="-25000" dirty="0">
                <a:ea typeface="굴림" charset="0"/>
              </a:rPr>
              <a:t>1 </a:t>
            </a:r>
            <a:r>
              <a:rPr lang="en-US" altLang="ko-KR" b="0" dirty="0">
                <a:ea typeface="굴림" charset="0"/>
              </a:rPr>
              <a:t>is waiting for a resource that is held by </a:t>
            </a:r>
            <a:r>
              <a:rPr lang="en-US" altLang="ko-KR" b="0" i="1" dirty="0">
                <a:ea typeface="굴림" charset="0"/>
              </a:rPr>
              <a:t>T</a:t>
            </a:r>
            <a:r>
              <a:rPr lang="en-US" altLang="ko-KR" b="0" baseline="-25000" dirty="0">
                <a:ea typeface="굴림" charset="0"/>
              </a:rPr>
              <a:t>2</a:t>
            </a:r>
            <a:endParaRPr lang="en-US" altLang="ko-KR" b="0" dirty="0">
              <a:ea typeface="굴림" charset="0"/>
            </a:endParaRPr>
          </a:p>
          <a:p>
            <a:pPr lvl="2">
              <a:lnSpc>
                <a:spcPct val="120000"/>
              </a:lnSpc>
              <a:spcBef>
                <a:spcPct val="20000"/>
              </a:spcBef>
            </a:pPr>
            <a:r>
              <a:rPr lang="en-US" altLang="ko-KR" b="0" i="1" dirty="0">
                <a:ea typeface="굴림" charset="0"/>
              </a:rPr>
              <a:t>T</a:t>
            </a:r>
            <a:r>
              <a:rPr lang="en-US" altLang="ko-KR" b="0" baseline="-25000" dirty="0">
                <a:ea typeface="굴림" charset="0"/>
              </a:rPr>
              <a:t>2</a:t>
            </a:r>
            <a:r>
              <a:rPr lang="en-US" altLang="ko-KR" b="0" dirty="0">
                <a:ea typeface="굴림" charset="0"/>
              </a:rPr>
              <a:t> is waiting for a resource that is held by </a:t>
            </a:r>
            <a:r>
              <a:rPr lang="en-US" altLang="ko-KR" b="0" i="1" dirty="0">
                <a:ea typeface="굴림" charset="0"/>
              </a:rPr>
              <a:t>T</a:t>
            </a:r>
            <a:r>
              <a:rPr lang="en-US" altLang="ko-KR" b="0" baseline="-25000" dirty="0">
                <a:ea typeface="굴림" charset="0"/>
              </a:rPr>
              <a:t>3</a:t>
            </a:r>
            <a:endParaRPr lang="en-US" altLang="ko-KR" b="0" dirty="0">
              <a:ea typeface="굴림" charset="0"/>
            </a:endParaRPr>
          </a:p>
          <a:p>
            <a:pPr lvl="2">
              <a:lnSpc>
                <a:spcPct val="120000"/>
              </a:lnSpc>
              <a:spcBef>
                <a:spcPct val="20000"/>
              </a:spcBef>
            </a:pPr>
            <a:r>
              <a:rPr lang="en-US" altLang="ko-KR" b="0" dirty="0">
                <a:ea typeface="굴림" charset="0"/>
              </a:rPr>
              <a:t>…</a:t>
            </a:r>
          </a:p>
          <a:p>
            <a:pPr lvl="2">
              <a:lnSpc>
                <a:spcPct val="120000"/>
              </a:lnSpc>
              <a:spcBef>
                <a:spcPct val="20000"/>
              </a:spcBef>
            </a:pPr>
            <a:r>
              <a:rPr lang="en-US" altLang="ko-KR" b="0" i="1" dirty="0" err="1">
                <a:ea typeface="굴림" charset="0"/>
              </a:rPr>
              <a:t>T</a:t>
            </a:r>
            <a:r>
              <a:rPr lang="en-US" altLang="ko-KR" b="0" i="1" baseline="-25000" dirty="0" err="1">
                <a:ea typeface="굴림" charset="0"/>
              </a:rPr>
              <a:t>n</a:t>
            </a:r>
            <a:r>
              <a:rPr lang="en-US" altLang="ko-KR" b="0" dirty="0">
                <a:ea typeface="굴림" charset="0"/>
              </a:rPr>
              <a:t> is waiting for a resource that is held by </a:t>
            </a:r>
            <a:r>
              <a:rPr lang="en-US" altLang="ko-KR" b="0" i="1" dirty="0">
                <a:ea typeface="굴림" charset="0"/>
              </a:rPr>
              <a:t>T</a:t>
            </a:r>
            <a:r>
              <a:rPr lang="en-US" altLang="ko-KR" b="0" baseline="-25000" dirty="0">
                <a:ea typeface="굴림" charset="0"/>
              </a:rPr>
              <a:t>1</a:t>
            </a:r>
            <a:endParaRPr lang="en-US" altLang="ko-KR" b="0" dirty="0">
              <a:ea typeface="굴림" charset="0"/>
            </a:endParaRPr>
          </a:p>
        </p:txBody>
      </p:sp>
    </p:spTree>
    <p:extLst>
      <p:ext uri="{BB962C8B-B14F-4D97-AF65-F5344CB8AC3E}">
        <p14:creationId xmlns:p14="http://schemas.microsoft.com/office/powerpoint/2010/main" val="40235227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53975"/>
            <a:ext cx="8850312" cy="857250"/>
          </a:xfrm>
        </p:spPr>
        <p:txBody>
          <a:bodyPr/>
          <a:lstStyle/>
          <a:p>
            <a:pPr lvl="0"/>
            <a:r>
              <a:rPr lang="en-US" dirty="0" smtClean="0"/>
              <a:t>How to Synchronize </a:t>
            </a:r>
            <a:r>
              <a:rPr lang="en-US" dirty="0"/>
              <a:t>P</a:t>
            </a:r>
            <a:r>
              <a:rPr lang="en-US" dirty="0" smtClean="0"/>
              <a:t>rocesses</a:t>
            </a:r>
            <a:r>
              <a:rPr lang="en-US" dirty="0" smtClean="0"/>
              <a:t>? (cont’d)</a:t>
            </a:r>
            <a:endParaRPr lang="en-US" dirty="0"/>
          </a:p>
        </p:txBody>
      </p:sp>
      <p:sp>
        <p:nvSpPr>
          <p:cNvPr id="3" name="Content Placeholder 2"/>
          <p:cNvSpPr>
            <a:spLocks noGrp="1"/>
          </p:cNvSpPr>
          <p:nvPr>
            <p:ph idx="1"/>
          </p:nvPr>
        </p:nvSpPr>
        <p:spPr>
          <a:xfrm>
            <a:off x="169863" y="906463"/>
            <a:ext cx="8859838" cy="4325937"/>
          </a:xfrm>
        </p:spPr>
        <p:txBody>
          <a:bodyPr/>
          <a:lstStyle/>
          <a:p>
            <a:pPr lvl="0"/>
            <a:r>
              <a:rPr lang="en-US" b="0" dirty="0" smtClean="0">
                <a:effectLst/>
              </a:rPr>
              <a:t>Simple </a:t>
            </a:r>
            <a:r>
              <a:rPr lang="en-US" b="0" dirty="0" smtClean="0">
                <a:effectLst/>
              </a:rPr>
              <a:t>locking (</a:t>
            </a:r>
            <a:r>
              <a:rPr lang="en-US" b="0" i="1" dirty="0" smtClean="0">
                <a:effectLst/>
              </a:rPr>
              <a:t>e.g.</a:t>
            </a:r>
            <a:r>
              <a:rPr lang="en-US" b="0" dirty="0" smtClean="0">
                <a:effectLst/>
              </a:rPr>
              <a:t>, semaphores): </a:t>
            </a:r>
          </a:p>
          <a:p>
            <a:pPr lvl="1"/>
            <a:r>
              <a:rPr lang="en-US" b="0" dirty="0"/>
              <a:t>T</a:t>
            </a:r>
            <a:r>
              <a:rPr lang="en-US" b="0" dirty="0" smtClean="0">
                <a:effectLst/>
              </a:rPr>
              <a:t>oo little structuring discipline, </a:t>
            </a:r>
            <a:r>
              <a:rPr lang="en-US" b="0" i="1" dirty="0" smtClean="0">
                <a:effectLst/>
              </a:rPr>
              <a:t>e.g.</a:t>
            </a:r>
            <a:r>
              <a:rPr lang="en-US" b="0" dirty="0" smtClean="0">
                <a:effectLst/>
              </a:rPr>
              <a:t>, no guarantee that locks will be released on every code path</a:t>
            </a:r>
          </a:p>
          <a:p>
            <a:pPr lvl="1"/>
            <a:r>
              <a:rPr lang="en-US" b="0" dirty="0" smtClean="0"/>
              <a:t>W</a:t>
            </a:r>
            <a:r>
              <a:rPr lang="en-US" b="0" dirty="0" smtClean="0">
                <a:effectLst/>
              </a:rPr>
              <a:t>anted something that could be integrated into a Mesa language construct</a:t>
            </a:r>
          </a:p>
          <a:p>
            <a:pPr lvl="1"/>
            <a:endParaRPr lang="en-US" b="0" dirty="0" smtClean="0">
              <a:effectLst/>
            </a:endParaRPr>
          </a:p>
          <a:p>
            <a:pPr lvl="0"/>
            <a:r>
              <a:rPr lang="en-US" b="0" dirty="0" smtClean="0">
                <a:effectLst/>
              </a:rPr>
              <a:t>Chose preemptive scheduling of lightweight processes and monitors</a:t>
            </a:r>
          </a:p>
          <a:p>
            <a:pPr marL="0" indent="0">
              <a:buNone/>
            </a:pPr>
            <a:endParaRPr lang="en-US" b="0" dirty="0"/>
          </a:p>
        </p:txBody>
      </p:sp>
    </p:spTree>
    <p:extLst>
      <p:ext uri="{BB962C8B-B14F-4D97-AF65-F5344CB8AC3E}">
        <p14:creationId xmlns:p14="http://schemas.microsoft.com/office/powerpoint/2010/main" val="1662242014"/>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Deadlock</a:t>
            </a:r>
            <a:endParaRPr lang="en-US" dirty="0"/>
          </a:p>
        </p:txBody>
      </p:sp>
      <p:sp>
        <p:nvSpPr>
          <p:cNvPr id="3" name="Content Placeholder 2"/>
          <p:cNvSpPr>
            <a:spLocks noGrp="1"/>
          </p:cNvSpPr>
          <p:nvPr>
            <p:ph idx="1"/>
          </p:nvPr>
        </p:nvSpPr>
        <p:spPr>
          <a:xfrm>
            <a:off x="169863" y="1084263"/>
            <a:ext cx="8850312" cy="3805237"/>
          </a:xfrm>
        </p:spPr>
        <p:txBody>
          <a:bodyPr/>
          <a:lstStyle/>
          <a:p>
            <a:pPr lvl="0"/>
            <a:r>
              <a:rPr lang="en-US" b="0" dirty="0" smtClean="0">
                <a:effectLst/>
              </a:rPr>
              <a:t>Why is monitor deadlock less onerous than the yield problem for non-preemptive schedulers?</a:t>
            </a:r>
          </a:p>
          <a:p>
            <a:pPr lvl="1"/>
            <a:r>
              <a:rPr lang="en-US" b="0" dirty="0" smtClean="0">
                <a:effectLst/>
              </a:rPr>
              <a:t>Want to generally insert as many yields as possible to provide increased concurrency; only use locks when you want to synchronize</a:t>
            </a:r>
          </a:p>
          <a:p>
            <a:pPr lvl="1"/>
            <a:r>
              <a:rPr lang="en-US" b="0" dirty="0" smtClean="0">
                <a:effectLst/>
              </a:rPr>
              <a:t>Yield bugs are difficult to find (symptoms may appear far after the bogus yield)</a:t>
            </a:r>
          </a:p>
          <a:p>
            <a:pPr marL="457200" lvl="1" indent="0">
              <a:buNone/>
            </a:pPr>
            <a:endParaRPr lang="en-US" b="0" dirty="0" smtClean="0">
              <a:effectLst/>
            </a:endParaRPr>
          </a:p>
        </p:txBody>
      </p:sp>
    </p:spTree>
    <p:extLst>
      <p:ext uri="{BB962C8B-B14F-4D97-AF65-F5344CB8AC3E}">
        <p14:creationId xmlns:p14="http://schemas.microsoft.com/office/powerpoint/2010/main" val="1715551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Deadlock</a:t>
            </a:r>
            <a:endParaRPr lang="en-US" dirty="0"/>
          </a:p>
        </p:txBody>
      </p:sp>
      <p:sp>
        <p:nvSpPr>
          <p:cNvPr id="3" name="Content Placeholder 2"/>
          <p:cNvSpPr>
            <a:spLocks noGrp="1"/>
          </p:cNvSpPr>
          <p:nvPr>
            <p:ph idx="1"/>
          </p:nvPr>
        </p:nvSpPr>
        <p:spPr>
          <a:xfrm>
            <a:off x="169863" y="1084263"/>
            <a:ext cx="8593137" cy="3805237"/>
          </a:xfrm>
        </p:spPr>
        <p:txBody>
          <a:bodyPr/>
          <a:lstStyle/>
          <a:p>
            <a:pPr lvl="0"/>
            <a:r>
              <a:rPr lang="en-US" b="0" dirty="0" smtClean="0">
                <a:effectLst/>
              </a:rPr>
              <a:t>Basic </a:t>
            </a:r>
            <a:r>
              <a:rPr lang="en-US" b="0" dirty="0" smtClean="0">
                <a:effectLst/>
              </a:rPr>
              <a:t>deadlock rule: no recursion, direct or mutual</a:t>
            </a:r>
          </a:p>
          <a:p>
            <a:pPr lvl="1"/>
            <a:r>
              <a:rPr lang="en-US" b="0" dirty="0" smtClean="0">
                <a:effectLst/>
              </a:rPr>
              <a:t>Alternatives? Impose ordering on acquisition</a:t>
            </a:r>
          </a:p>
          <a:p>
            <a:pPr lvl="1"/>
            <a:r>
              <a:rPr lang="en-US" b="0" dirty="0" smtClean="0"/>
              <a:t>“It is unreasonable to blame the tool when poorly chosen constraints lead to deadlock”</a:t>
            </a:r>
            <a:endParaRPr lang="en-US" b="0" dirty="0" smtClean="0">
              <a:effectLst/>
            </a:endParaRPr>
          </a:p>
          <a:p>
            <a:pPr lvl="1"/>
            <a:endParaRPr lang="en-US" b="0" dirty="0" smtClean="0">
              <a:effectLst/>
            </a:endParaRPr>
          </a:p>
          <a:p>
            <a:pPr lvl="0"/>
            <a:r>
              <a:rPr lang="en-US" b="0" dirty="0" smtClean="0">
                <a:effectLst/>
              </a:rPr>
              <a:t>Lock granularity for concurrent access to objects</a:t>
            </a:r>
          </a:p>
          <a:p>
            <a:pPr lvl="1"/>
            <a:r>
              <a:rPr lang="en-US" b="0" dirty="0"/>
              <a:t>I</a:t>
            </a:r>
            <a:r>
              <a:rPr lang="en-US" b="0" dirty="0" smtClean="0">
                <a:effectLst/>
              </a:rPr>
              <a:t>ntroduced monitored records so that the same monitor code could handle multiple instances of something in parallel</a:t>
            </a:r>
          </a:p>
        </p:txBody>
      </p:sp>
    </p:spTree>
    <p:extLst>
      <p:ext uri="{BB962C8B-B14F-4D97-AF65-F5344CB8AC3E}">
        <p14:creationId xmlns:p14="http://schemas.microsoft.com/office/powerpoint/2010/main" val="2616115713"/>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Interrupts </a:t>
            </a:r>
            <a:endParaRPr lang="en-US" dirty="0"/>
          </a:p>
        </p:txBody>
      </p:sp>
      <p:sp>
        <p:nvSpPr>
          <p:cNvPr id="3" name="Content Placeholder 2"/>
          <p:cNvSpPr>
            <a:spLocks noGrp="1"/>
          </p:cNvSpPr>
          <p:nvPr>
            <p:ph idx="1"/>
          </p:nvPr>
        </p:nvSpPr>
        <p:spPr>
          <a:xfrm>
            <a:off x="169863" y="1092201"/>
            <a:ext cx="8402638" cy="3962400"/>
          </a:xfrm>
        </p:spPr>
        <p:txBody>
          <a:bodyPr>
            <a:normAutofit fontScale="92500" lnSpcReduction="10000"/>
          </a:bodyPr>
          <a:lstStyle/>
          <a:p>
            <a:pPr lvl="0">
              <a:lnSpc>
                <a:spcPct val="120000"/>
              </a:lnSpc>
            </a:pPr>
            <a:r>
              <a:rPr lang="en-US" b="0" dirty="0" smtClean="0">
                <a:effectLst/>
              </a:rPr>
              <a:t>Devices </a:t>
            </a:r>
            <a:r>
              <a:rPr lang="en-US" b="0" dirty="0" smtClean="0">
                <a:effectLst/>
              </a:rPr>
              <a:t>can’t afford to wait to acquire a monitor </a:t>
            </a:r>
            <a:r>
              <a:rPr lang="en-US" b="0" dirty="0" smtClean="0">
                <a:effectLst/>
              </a:rPr>
              <a:t>lock</a:t>
            </a:r>
          </a:p>
          <a:p>
            <a:pPr lvl="2">
              <a:lnSpc>
                <a:spcPct val="120000"/>
              </a:lnSpc>
            </a:pPr>
            <a:endParaRPr lang="en-US" b="0" dirty="0" smtClean="0">
              <a:effectLst/>
            </a:endParaRPr>
          </a:p>
          <a:p>
            <a:pPr lvl="0">
              <a:lnSpc>
                <a:spcPct val="120000"/>
              </a:lnSpc>
            </a:pPr>
            <a:r>
              <a:rPr lang="en-US" b="0" dirty="0" smtClean="0">
                <a:effectLst/>
              </a:rPr>
              <a:t>Introduced naked notifies: </a:t>
            </a:r>
            <a:r>
              <a:rPr lang="en-US" b="0" dirty="0" smtClean="0">
                <a:effectLst/>
              </a:rPr>
              <a:t>device notifies without </a:t>
            </a:r>
            <a:r>
              <a:rPr lang="en-US" b="0" dirty="0" smtClean="0">
                <a:effectLst/>
              </a:rPr>
              <a:t>holding the monitor lock</a:t>
            </a:r>
          </a:p>
          <a:p>
            <a:pPr lvl="2">
              <a:lnSpc>
                <a:spcPct val="120000"/>
              </a:lnSpc>
            </a:pPr>
            <a:endParaRPr lang="en-US" b="0" dirty="0" smtClean="0">
              <a:effectLst/>
            </a:endParaRPr>
          </a:p>
          <a:p>
            <a:pPr lvl="0">
              <a:lnSpc>
                <a:spcPct val="120000"/>
              </a:lnSpc>
            </a:pPr>
            <a:r>
              <a:rPr lang="en-US" b="0" dirty="0" smtClean="0">
                <a:effectLst/>
              </a:rPr>
              <a:t>Had to worry about a timing race:</a:t>
            </a:r>
          </a:p>
          <a:p>
            <a:pPr lvl="1">
              <a:lnSpc>
                <a:spcPct val="120000"/>
              </a:lnSpc>
            </a:pPr>
            <a:r>
              <a:rPr lang="en-US" b="0" dirty="0"/>
              <a:t>T</a:t>
            </a:r>
            <a:r>
              <a:rPr lang="en-US" b="0" dirty="0" smtClean="0">
                <a:effectLst/>
              </a:rPr>
              <a:t>he notify could occur between a monitor’s condition check and its call on Wait</a:t>
            </a:r>
          </a:p>
          <a:p>
            <a:pPr lvl="1">
              <a:lnSpc>
                <a:spcPct val="120000"/>
              </a:lnSpc>
            </a:pPr>
            <a:r>
              <a:rPr lang="en-US" b="0" dirty="0" smtClean="0">
                <a:effectLst/>
              </a:rPr>
              <a:t>Added a wakeup-waiting flag </a:t>
            </a:r>
            <a:r>
              <a:rPr lang="en-US" b="0" dirty="0" smtClean="0">
                <a:effectLst/>
              </a:rPr>
              <a:t>(basically a binary semaphore) to </a:t>
            </a:r>
            <a:r>
              <a:rPr lang="en-US" b="0" dirty="0" smtClean="0">
                <a:effectLst/>
              </a:rPr>
              <a:t>condition variables</a:t>
            </a:r>
          </a:p>
          <a:p>
            <a:pPr lvl="1">
              <a:lnSpc>
                <a:spcPct val="120000"/>
              </a:lnSpc>
            </a:pPr>
            <a:endParaRPr lang="en-US" b="0" dirty="0" smtClean="0">
              <a:effectLst/>
            </a:endParaRPr>
          </a:p>
        </p:txBody>
      </p:sp>
    </p:spTree>
    <p:extLst>
      <p:ext uri="{BB962C8B-B14F-4D97-AF65-F5344CB8AC3E}">
        <p14:creationId xmlns:p14="http://schemas.microsoft.com/office/powerpoint/2010/main" val="2629904654"/>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Priority Inversion</a:t>
            </a:r>
            <a:endParaRPr lang="en-US" dirty="0"/>
          </a:p>
        </p:txBody>
      </p:sp>
      <p:sp>
        <p:nvSpPr>
          <p:cNvPr id="3" name="Content Placeholder 2"/>
          <p:cNvSpPr>
            <a:spLocks noGrp="1"/>
          </p:cNvSpPr>
          <p:nvPr>
            <p:ph idx="1"/>
          </p:nvPr>
        </p:nvSpPr>
        <p:spPr>
          <a:xfrm>
            <a:off x="169863" y="1236663"/>
            <a:ext cx="8850312" cy="3394075"/>
          </a:xfrm>
        </p:spPr>
        <p:txBody>
          <a:bodyPr/>
          <a:lstStyle/>
          <a:p>
            <a:pPr lvl="0"/>
            <a:r>
              <a:rPr lang="en-US" b="0" dirty="0" smtClean="0">
                <a:effectLst/>
              </a:rPr>
              <a:t>High-priority processes may block on lower-priority </a:t>
            </a:r>
            <a:r>
              <a:rPr lang="en-US" b="0" dirty="0" smtClean="0">
                <a:effectLst/>
              </a:rPr>
              <a:t>processes</a:t>
            </a:r>
          </a:p>
          <a:p>
            <a:pPr lvl="2"/>
            <a:endParaRPr lang="en-US" sz="1800" b="0" dirty="0" smtClean="0">
              <a:solidFill>
                <a:schemeClr val="tx1"/>
              </a:solidFill>
              <a:effectLst/>
            </a:endParaRPr>
          </a:p>
          <a:p>
            <a:pPr lvl="0"/>
            <a:r>
              <a:rPr lang="en-US" b="0" dirty="0" smtClean="0">
                <a:effectLst/>
              </a:rPr>
              <a:t>A solution:</a:t>
            </a:r>
          </a:p>
          <a:p>
            <a:pPr lvl="1"/>
            <a:r>
              <a:rPr lang="en-US" b="0" dirty="0"/>
              <a:t>T</a:t>
            </a:r>
            <a:r>
              <a:rPr lang="en-US" b="0" dirty="0" smtClean="0">
                <a:effectLst/>
              </a:rPr>
              <a:t>emporarily increase the priority of the holder of the monitor to that of the highest priority blocked process </a:t>
            </a:r>
          </a:p>
          <a:p>
            <a:pPr lvl="1"/>
            <a:r>
              <a:rPr lang="en-US" b="0" dirty="0"/>
              <a:t>S</a:t>
            </a:r>
            <a:r>
              <a:rPr lang="en-US" b="0" dirty="0" smtClean="0">
                <a:effectLst/>
              </a:rPr>
              <a:t>omewhat tricky – what happens when that high-priority process finishes with the monitor? </a:t>
            </a:r>
          </a:p>
          <a:p>
            <a:pPr lvl="2"/>
            <a:r>
              <a:rPr lang="en-US" b="0" dirty="0" smtClean="0">
                <a:effectLst/>
              </a:rPr>
              <a:t>You have to know the priority of the next highest </a:t>
            </a:r>
            <a:r>
              <a:rPr lang="en-US" b="0" dirty="0" smtClean="0"/>
              <a:t>one – k</a:t>
            </a:r>
            <a:r>
              <a:rPr lang="en-US" b="0" dirty="0" smtClean="0">
                <a:effectLst/>
              </a:rPr>
              <a:t>eep them sorted or scan the list on exit</a:t>
            </a:r>
          </a:p>
        </p:txBody>
      </p:sp>
    </p:spTree>
    <p:extLst>
      <p:ext uri="{BB962C8B-B14F-4D97-AF65-F5344CB8AC3E}">
        <p14:creationId xmlns:p14="http://schemas.microsoft.com/office/powerpoint/2010/main" val="540968722"/>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effectLst/>
              </a:rPr>
              <a:t> </a:t>
            </a:r>
            <a:r>
              <a:rPr lang="en-US" dirty="0" smtClean="0"/>
              <a:t>Exceptions </a:t>
            </a:r>
            <a:endParaRPr lang="en-US" dirty="0"/>
          </a:p>
        </p:txBody>
      </p:sp>
      <p:sp>
        <p:nvSpPr>
          <p:cNvPr id="3" name="Content Placeholder 2"/>
          <p:cNvSpPr>
            <a:spLocks noGrp="1"/>
          </p:cNvSpPr>
          <p:nvPr>
            <p:ph idx="1"/>
          </p:nvPr>
        </p:nvSpPr>
        <p:spPr>
          <a:xfrm>
            <a:off x="317499" y="1147763"/>
            <a:ext cx="8702675" cy="3563937"/>
          </a:xfrm>
        </p:spPr>
        <p:txBody>
          <a:bodyPr/>
          <a:lstStyle/>
          <a:p>
            <a:pPr lvl="0"/>
            <a:r>
              <a:rPr lang="en-US" b="0" dirty="0" smtClean="0">
                <a:effectLst/>
              </a:rPr>
              <a:t>Must restore monitor invariant as you unwind the stack </a:t>
            </a:r>
          </a:p>
          <a:p>
            <a:pPr lvl="1"/>
            <a:r>
              <a:rPr lang="en-US" b="0" dirty="0" smtClean="0">
                <a:effectLst/>
              </a:rPr>
              <a:t>But, requires explicit UNWIND handlers </a:t>
            </a:r>
            <a:r>
              <a:rPr lang="en-US" b="0" dirty="0" smtClean="0">
                <a:effectLst/>
              </a:rPr>
              <a:t>(enable processes to cleanup before it’s destroyed)</a:t>
            </a:r>
            <a:r>
              <a:rPr lang="en-US" b="0" dirty="0" smtClean="0">
                <a:effectLst/>
              </a:rPr>
              <a:t>, otherwise lock is not released</a:t>
            </a:r>
          </a:p>
          <a:p>
            <a:pPr lvl="2"/>
            <a:endParaRPr lang="en-US" b="0" dirty="0"/>
          </a:p>
          <a:p>
            <a:r>
              <a:rPr lang="en-US" b="0" dirty="0" smtClean="0">
                <a:effectLst/>
              </a:rPr>
              <a:t>Failure to handle exceptions results in debugger invocation</a:t>
            </a:r>
          </a:p>
          <a:p>
            <a:pPr lvl="1"/>
            <a:r>
              <a:rPr lang="en-US" b="0" dirty="0" smtClean="0"/>
              <a:t>“not much comfort, however, when a system is in operational use</a:t>
            </a:r>
            <a:r>
              <a:rPr lang="en-US" b="0" dirty="0" smtClean="0"/>
              <a:t>”</a:t>
            </a:r>
            <a:endParaRPr lang="en-US" dirty="0"/>
          </a:p>
          <a:p>
            <a:pPr lvl="1"/>
            <a:endParaRPr lang="en-US" b="0" dirty="0" smtClean="0">
              <a:effectLst/>
            </a:endParaRPr>
          </a:p>
          <a:p>
            <a:pPr lvl="0"/>
            <a:r>
              <a:rPr lang="en-US" b="0" dirty="0" smtClean="0">
                <a:effectLst/>
              </a:rPr>
              <a:t>What does Java do?</a:t>
            </a:r>
          </a:p>
          <a:p>
            <a:pPr lvl="1"/>
            <a:r>
              <a:rPr lang="en-US" b="0" dirty="0" smtClean="0">
                <a:effectLst/>
              </a:rPr>
              <a:t>Release lock, no UNWIND primitive</a:t>
            </a:r>
          </a:p>
        </p:txBody>
      </p:sp>
    </p:spTree>
    <p:extLst>
      <p:ext uri="{BB962C8B-B14F-4D97-AF65-F5344CB8AC3E}">
        <p14:creationId xmlns:p14="http://schemas.microsoft.com/office/powerpoint/2010/main" val="1953564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Hints vs. Guarantees</a:t>
            </a:r>
            <a:endParaRPr lang="en-US" dirty="0"/>
          </a:p>
        </p:txBody>
      </p:sp>
      <p:sp>
        <p:nvSpPr>
          <p:cNvPr id="3" name="Content Placeholder 2"/>
          <p:cNvSpPr>
            <a:spLocks noGrp="1"/>
          </p:cNvSpPr>
          <p:nvPr>
            <p:ph idx="1"/>
          </p:nvPr>
        </p:nvSpPr>
        <p:spPr>
          <a:xfrm>
            <a:off x="169863" y="1147763"/>
            <a:ext cx="8850312" cy="3563937"/>
          </a:xfrm>
        </p:spPr>
        <p:txBody>
          <a:bodyPr/>
          <a:lstStyle/>
          <a:p>
            <a:pPr lvl="0"/>
            <a:r>
              <a:rPr lang="en-US" b="0" dirty="0" smtClean="0">
                <a:effectLst/>
              </a:rPr>
              <a:t>Notify is only a hint</a:t>
            </a:r>
          </a:p>
          <a:p>
            <a:pPr lvl="1"/>
            <a:r>
              <a:rPr lang="en-US" b="0" dirty="0" smtClean="0">
                <a:effectLst/>
              </a:rPr>
              <a:t>Don’t have to wake up the right process</a:t>
            </a:r>
          </a:p>
          <a:p>
            <a:pPr lvl="1"/>
            <a:r>
              <a:rPr lang="en-US" b="0" dirty="0" smtClean="0">
                <a:effectLst/>
              </a:rPr>
              <a:t>Don’t have to change the </a:t>
            </a:r>
            <a:r>
              <a:rPr lang="en-US" b="0" dirty="0" err="1" smtClean="0">
                <a:effectLst/>
              </a:rPr>
              <a:t>notifier</a:t>
            </a:r>
            <a:r>
              <a:rPr lang="en-US" b="0" dirty="0" smtClean="0">
                <a:effectLst/>
              </a:rPr>
              <a:t> if we slightly change the wait condition (the two are decoupled)</a:t>
            </a:r>
          </a:p>
          <a:p>
            <a:pPr lvl="1"/>
            <a:r>
              <a:rPr lang="en-US" b="0" dirty="0"/>
              <a:t>E</a:t>
            </a:r>
            <a:r>
              <a:rPr lang="en-US" b="0" dirty="0" smtClean="0">
                <a:effectLst/>
              </a:rPr>
              <a:t>asier to implement, because it’s always OK to wake up too many processes. If we get lost, we could even wake up everybody (broadcast)</a:t>
            </a:r>
          </a:p>
          <a:p>
            <a:pPr lvl="2"/>
            <a:r>
              <a:rPr lang="en-US" b="0" dirty="0" smtClean="0">
                <a:effectLst/>
              </a:rPr>
              <a:t>Can we use broadcast everywhere there is a notify? Yes</a:t>
            </a:r>
          </a:p>
          <a:p>
            <a:pPr lvl="2"/>
            <a:r>
              <a:rPr lang="en-US" b="0" dirty="0" smtClean="0">
                <a:effectLst/>
              </a:rPr>
              <a:t>Can we use notify everywhere there is a broadcast? No, might not have satisfied OK to proceed for A, have satisfied it for </a:t>
            </a:r>
            <a:r>
              <a:rPr lang="en-US" b="0" dirty="0" smtClean="0">
                <a:effectLst/>
              </a:rPr>
              <a:t>B</a:t>
            </a:r>
          </a:p>
          <a:p>
            <a:pPr lvl="0"/>
            <a:r>
              <a:rPr lang="en-US" dirty="0"/>
              <a:t>Enables timeouts and aborts</a:t>
            </a:r>
          </a:p>
          <a:p>
            <a:endParaRPr lang="en-US" b="0" dirty="0" smtClean="0">
              <a:effectLst/>
            </a:endParaRPr>
          </a:p>
        </p:txBody>
      </p:sp>
    </p:spTree>
    <p:extLst>
      <p:ext uri="{BB962C8B-B14F-4D97-AF65-F5344CB8AC3E}">
        <p14:creationId xmlns:p14="http://schemas.microsoft.com/office/powerpoint/2010/main" val="4023401019"/>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Hints vs. Guarantees</a:t>
            </a:r>
            <a:endParaRPr lang="en-US" dirty="0"/>
          </a:p>
        </p:txBody>
      </p:sp>
      <p:sp>
        <p:nvSpPr>
          <p:cNvPr id="3" name="Content Placeholder 2"/>
          <p:cNvSpPr>
            <a:spLocks noGrp="1"/>
          </p:cNvSpPr>
          <p:nvPr>
            <p:ph idx="1"/>
          </p:nvPr>
        </p:nvSpPr>
        <p:spPr>
          <a:xfrm>
            <a:off x="169863" y="1147763"/>
            <a:ext cx="8850312" cy="3394075"/>
          </a:xfrm>
        </p:spPr>
        <p:txBody>
          <a:bodyPr/>
          <a:lstStyle/>
          <a:p>
            <a:pPr lvl="0"/>
            <a:r>
              <a:rPr lang="en-US" b="0" dirty="0" smtClean="0">
                <a:effectLst/>
              </a:rPr>
              <a:t>General </a:t>
            </a:r>
            <a:r>
              <a:rPr lang="en-US" b="0" dirty="0" smtClean="0">
                <a:effectLst/>
              </a:rPr>
              <a:t>Principle: use hints for performance that have little or better yet no effect on the correctness</a:t>
            </a:r>
          </a:p>
          <a:p>
            <a:pPr lvl="1"/>
            <a:r>
              <a:rPr lang="en-US" b="0" dirty="0" smtClean="0">
                <a:effectLst/>
              </a:rPr>
              <a:t>Many commercial systems use hints for fault tolerance: if the hint is wrong, things timeout and use a backup strategy</a:t>
            </a:r>
          </a:p>
          <a:p>
            <a:pPr lvl="2"/>
            <a:r>
              <a:rPr lang="en-US" b="0" dirty="0"/>
              <a:t>P</a:t>
            </a:r>
            <a:r>
              <a:rPr lang="en-US" b="0" dirty="0" smtClean="0">
                <a:effectLst/>
              </a:rPr>
              <a:t>erformance hit for incorrect hint, but no errors</a:t>
            </a:r>
          </a:p>
        </p:txBody>
      </p:sp>
    </p:spTree>
    <p:extLst>
      <p:ext uri="{BB962C8B-B14F-4D97-AF65-F5344CB8AC3E}">
        <p14:creationId xmlns:p14="http://schemas.microsoft.com/office/powerpoint/2010/main" val="235734197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Performance</a:t>
            </a:r>
            <a:endParaRPr lang="en-US" dirty="0"/>
          </a:p>
        </p:txBody>
      </p:sp>
      <p:sp>
        <p:nvSpPr>
          <p:cNvPr id="3" name="Content Placeholder 2"/>
          <p:cNvSpPr>
            <a:spLocks noGrp="1"/>
          </p:cNvSpPr>
          <p:nvPr>
            <p:ph idx="1"/>
          </p:nvPr>
        </p:nvSpPr>
        <p:spPr>
          <a:xfrm>
            <a:off x="577550" y="1117600"/>
            <a:ext cx="8215688" cy="3911599"/>
          </a:xfrm>
        </p:spPr>
        <p:txBody>
          <a:bodyPr/>
          <a:lstStyle/>
          <a:p>
            <a:pPr lvl="0"/>
            <a:r>
              <a:rPr lang="en-US" b="0" dirty="0" smtClean="0">
                <a:effectLst/>
              </a:rPr>
              <a:t>Assumes simple machine architecture</a:t>
            </a:r>
          </a:p>
          <a:p>
            <a:pPr lvl="1"/>
            <a:r>
              <a:rPr lang="en-US" b="0" dirty="0" smtClean="0">
                <a:effectLst/>
              </a:rPr>
              <a:t>Single execution, non-pipelined – what about multi-processors</a:t>
            </a:r>
            <a:r>
              <a:rPr lang="en-US" b="0" dirty="0" smtClean="0">
                <a:effectLst/>
              </a:rPr>
              <a:t>?</a:t>
            </a:r>
          </a:p>
          <a:p>
            <a:pPr lvl="1"/>
            <a:endParaRPr lang="en-US" b="0" dirty="0" smtClean="0">
              <a:effectLst/>
            </a:endParaRPr>
          </a:p>
          <a:p>
            <a:pPr lvl="0"/>
            <a:r>
              <a:rPr lang="en-US" b="0" dirty="0" smtClean="0">
                <a:effectLst/>
              </a:rPr>
              <a:t>Context switch is very fast: 2 procedure calls (60 ticks)</a:t>
            </a:r>
          </a:p>
          <a:p>
            <a:pPr lvl="1"/>
            <a:endParaRPr lang="en-US" b="0" dirty="0" smtClean="0">
              <a:effectLst/>
            </a:endParaRPr>
          </a:p>
          <a:p>
            <a:pPr lvl="0"/>
            <a:r>
              <a:rPr lang="en-US" b="0" dirty="0" smtClean="0">
                <a:effectLst/>
              </a:rPr>
              <a:t>Ended </a:t>
            </a:r>
            <a:r>
              <a:rPr lang="en-US" b="0" dirty="0" smtClean="0">
                <a:effectLst/>
              </a:rPr>
              <a:t>up not mattering much for performance:</a:t>
            </a:r>
          </a:p>
          <a:p>
            <a:pPr lvl="1"/>
            <a:r>
              <a:rPr lang="en-US" b="0" dirty="0" smtClean="0">
                <a:effectLst/>
              </a:rPr>
              <a:t>Ran only on uniprocessor systems</a:t>
            </a:r>
          </a:p>
          <a:p>
            <a:pPr lvl="1"/>
            <a:r>
              <a:rPr lang="en-US" b="0" dirty="0" smtClean="0">
                <a:effectLst/>
              </a:rPr>
              <a:t>Concurrency mostly used for clean structuring </a:t>
            </a:r>
            <a:r>
              <a:rPr lang="en-US" b="0" dirty="0" smtClean="0">
                <a:effectLst/>
              </a:rPr>
              <a:t>purposes</a:t>
            </a:r>
            <a:endParaRPr lang="en-US" b="0" dirty="0" smtClean="0">
              <a:effectLst/>
            </a:endParaRPr>
          </a:p>
        </p:txBody>
      </p:sp>
    </p:spTree>
    <p:extLst>
      <p:ext uri="{BB962C8B-B14F-4D97-AF65-F5344CB8AC3E}">
        <p14:creationId xmlns:p14="http://schemas.microsoft.com/office/powerpoint/2010/main" val="2888554790"/>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Performance</a:t>
            </a:r>
            <a:endParaRPr lang="en-US" dirty="0"/>
          </a:p>
        </p:txBody>
      </p:sp>
      <p:sp>
        <p:nvSpPr>
          <p:cNvPr id="3" name="Content Placeholder 2"/>
          <p:cNvSpPr>
            <a:spLocks noGrp="1"/>
          </p:cNvSpPr>
          <p:nvPr>
            <p:ph idx="1"/>
          </p:nvPr>
        </p:nvSpPr>
        <p:spPr>
          <a:xfrm>
            <a:off x="577550" y="840922"/>
            <a:ext cx="8215688" cy="4061277"/>
          </a:xfrm>
        </p:spPr>
        <p:txBody>
          <a:bodyPr/>
          <a:lstStyle/>
          <a:p>
            <a:pPr lvl="0"/>
            <a:r>
              <a:rPr lang="en-US" b="0" dirty="0" smtClean="0">
                <a:effectLst/>
              </a:rPr>
              <a:t>Procedure </a:t>
            </a:r>
            <a:r>
              <a:rPr lang="en-US" b="0" dirty="0" smtClean="0">
                <a:effectLst/>
              </a:rPr>
              <a:t>calls are slow: 30 instructions (RISC proc. calls are 10x faster); Why?</a:t>
            </a:r>
          </a:p>
          <a:p>
            <a:pPr lvl="1"/>
            <a:r>
              <a:rPr lang="en-US" b="0" dirty="0" smtClean="0">
                <a:effectLst/>
              </a:rPr>
              <a:t>Due to heap allocated procedure frames. Why did they do this?</a:t>
            </a:r>
          </a:p>
          <a:p>
            <a:pPr lvl="2"/>
            <a:r>
              <a:rPr lang="en-US" b="0" dirty="0" smtClean="0">
                <a:effectLst/>
              </a:rPr>
              <a:t>Didn’t want to worry about colliding process stacks</a:t>
            </a:r>
          </a:p>
          <a:p>
            <a:pPr lvl="1"/>
            <a:r>
              <a:rPr lang="en-US" b="0" dirty="0" smtClean="0">
                <a:effectLst/>
              </a:rPr>
              <a:t>Mental model was “any procedure call might be a fork”: transfer was basic control transfer primitive</a:t>
            </a:r>
          </a:p>
          <a:p>
            <a:pPr lvl="0"/>
            <a:r>
              <a:rPr lang="en-US" b="0" dirty="0" smtClean="0">
                <a:effectLst/>
              </a:rPr>
              <a:t>Process creation: ~ 1100 instructions</a:t>
            </a:r>
          </a:p>
          <a:p>
            <a:pPr lvl="1"/>
            <a:r>
              <a:rPr lang="en-US" b="0" dirty="0" smtClean="0">
                <a:effectLst/>
              </a:rPr>
              <a:t>Good enough most of the time</a:t>
            </a:r>
          </a:p>
          <a:p>
            <a:pPr lvl="1"/>
            <a:r>
              <a:rPr lang="en-US" b="0" dirty="0" smtClean="0">
                <a:effectLst/>
              </a:rPr>
              <a:t>Fast-fork package implemented later that keeps around a pool or “available” processes</a:t>
            </a:r>
          </a:p>
        </p:txBody>
      </p:sp>
    </p:spTree>
    <p:extLst>
      <p:ext uri="{BB962C8B-B14F-4D97-AF65-F5344CB8AC3E}">
        <p14:creationId xmlns:p14="http://schemas.microsoft.com/office/powerpoint/2010/main" val="801645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3 Key </a:t>
            </a:r>
            <a:r>
              <a:rPr lang="en-US" dirty="0"/>
              <a:t>F</a:t>
            </a:r>
            <a:r>
              <a:rPr lang="en-US" dirty="0" smtClean="0"/>
              <a:t>eatures about the Paper</a:t>
            </a:r>
            <a:endParaRPr lang="en-US" dirty="0"/>
          </a:p>
        </p:txBody>
      </p:sp>
      <p:sp>
        <p:nvSpPr>
          <p:cNvPr id="3" name="Content Placeholder 2"/>
          <p:cNvSpPr>
            <a:spLocks noGrp="1"/>
          </p:cNvSpPr>
          <p:nvPr>
            <p:ph idx="1"/>
          </p:nvPr>
        </p:nvSpPr>
        <p:spPr/>
        <p:txBody>
          <a:bodyPr>
            <a:normAutofit fontScale="92500" lnSpcReduction="10000"/>
          </a:bodyPr>
          <a:lstStyle/>
          <a:p>
            <a:pPr lvl="0"/>
            <a:r>
              <a:rPr lang="en-US" b="0" dirty="0" smtClean="0">
                <a:effectLst/>
              </a:rPr>
              <a:t>Describes the experiences designers had with designing, building and using a large system that aggressively relies on lightweight processes and monitor facilities for all its software concurrency </a:t>
            </a:r>
            <a:r>
              <a:rPr lang="en-US" b="0" dirty="0" smtClean="0">
                <a:effectLst/>
              </a:rPr>
              <a:t>needs</a:t>
            </a:r>
          </a:p>
          <a:p>
            <a:pPr lvl="1"/>
            <a:endParaRPr lang="en-US" b="0" dirty="0" smtClean="0">
              <a:effectLst/>
            </a:endParaRPr>
          </a:p>
          <a:p>
            <a:pPr lvl="0"/>
            <a:r>
              <a:rPr lang="en-US" b="0" dirty="0" smtClean="0">
                <a:effectLst/>
              </a:rPr>
              <a:t>Describes various subtle issues of implementing a threads-with-monitors design in real life for a large </a:t>
            </a:r>
            <a:r>
              <a:rPr lang="en-US" b="0" dirty="0" smtClean="0">
                <a:effectLst/>
              </a:rPr>
              <a:t>system</a:t>
            </a:r>
          </a:p>
          <a:p>
            <a:pPr lvl="1"/>
            <a:endParaRPr lang="en-US" b="0" dirty="0" smtClean="0">
              <a:effectLst/>
            </a:endParaRPr>
          </a:p>
          <a:p>
            <a:pPr lvl="0"/>
            <a:r>
              <a:rPr lang="en-US" b="0" dirty="0" smtClean="0">
                <a:effectLst/>
              </a:rPr>
              <a:t>Discusses the performance and overheads of various primitives and presents three representative applications, but doesn’t give a big picture of how important various decisions and features turned out to be</a:t>
            </a:r>
          </a:p>
        </p:txBody>
      </p:sp>
    </p:spTree>
    <p:extLst>
      <p:ext uri="{BB962C8B-B14F-4D97-AF65-F5344CB8AC3E}">
        <p14:creationId xmlns:p14="http://schemas.microsoft.com/office/powerpoint/2010/main" val="27015442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B_deck_16x9_example">
  <a:themeElements>
    <a:clrScheme name="Custom 3">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EC541B"/>
      </a:hlink>
      <a:folHlink>
        <a:srgbClr val="75527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DB_deck_16x9_example.potx</Template>
  <TotalTime>32422</TotalTime>
  <Words>4517</Words>
  <Application>Microsoft Macintosh PowerPoint</Application>
  <PresentationFormat>On-screen Show (16:9)</PresentationFormat>
  <Paragraphs>1075</Paragraphs>
  <Slides>100</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2" baseType="lpstr">
      <vt:lpstr>DB_deck_16x9_example</vt:lpstr>
      <vt:lpstr>Excel.Chart.8</vt:lpstr>
      <vt:lpstr>Processes and Monitors in Mesa (Lecture 6, cs262a) </vt:lpstr>
      <vt:lpstr>Discussion</vt:lpstr>
      <vt:lpstr>Today’s Lecture</vt:lpstr>
      <vt:lpstr>Mesa Motivation</vt:lpstr>
      <vt:lpstr>Mesa History</vt:lpstr>
      <vt:lpstr>Mesa History (cont’d)</vt:lpstr>
      <vt:lpstr>Programming Models for IPC</vt:lpstr>
      <vt:lpstr>How to Synchronize Processes?</vt:lpstr>
      <vt:lpstr>How to Synchronize Processes? (cont’d)</vt:lpstr>
      <vt:lpstr>Lightweight Processes (LWPs)</vt:lpstr>
      <vt:lpstr>Recap: Synchronization Goals</vt:lpstr>
      <vt:lpstr>Recap: Synchronization Primitives</vt:lpstr>
      <vt:lpstr>Recap: Synchronization Primitives</vt:lpstr>
      <vt:lpstr>Recap: Monitors</vt:lpstr>
      <vt:lpstr>Mesa Monitors</vt:lpstr>
      <vt:lpstr>Design Choices and Implementation Issues</vt:lpstr>
      <vt:lpstr>Design Choices and Implementation Issues</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Readers/Writers Problem</vt:lpstr>
      <vt:lpstr>Basic Readers/Writers Solution</vt:lpstr>
      <vt:lpstr>Code for a Reader</vt:lpstr>
      <vt:lpstr>Code for a Writer</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Readers/Writers Questions</vt:lpstr>
      <vt:lpstr>Readers/Writers Questions</vt:lpstr>
      <vt:lpstr>Readers/Writers Questions</vt:lpstr>
      <vt:lpstr>Readers/Writers Questions</vt:lpstr>
      <vt:lpstr>Readers/Writers Questions</vt:lpstr>
      <vt:lpstr>Other Kinds of Notifications</vt:lpstr>
      <vt:lpstr>Four Requirements for Deadlock</vt:lpstr>
      <vt:lpstr>Deadlock</vt:lpstr>
      <vt:lpstr>Deadlock</vt:lpstr>
      <vt:lpstr>Interrupts </vt:lpstr>
      <vt:lpstr>Priority Inversion</vt:lpstr>
      <vt:lpstr> Exceptions </vt:lpstr>
      <vt:lpstr>Hints vs. Guarantees</vt:lpstr>
      <vt:lpstr>Hints vs. Guarantees</vt:lpstr>
      <vt:lpstr>Performance</vt:lpstr>
      <vt:lpstr>Performance</vt:lpstr>
      <vt:lpstr>3 Key Features about the Paper</vt:lpstr>
      <vt:lpstr>Some Flaws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Ion Stoica</cp:lastModifiedBy>
  <cp:revision>1553</cp:revision>
  <cp:lastPrinted>2016-09-09T04:46:22Z</cp:lastPrinted>
  <dcterms:created xsi:type="dcterms:W3CDTF">2015-02-13T19:56:21Z</dcterms:created>
  <dcterms:modified xsi:type="dcterms:W3CDTF">2016-09-15T00:57:12Z</dcterms:modified>
</cp:coreProperties>
</file>